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4"/>
  </p:notesMasterIdLst>
  <p:handoutMasterIdLst>
    <p:handoutMasterId r:id="rId15"/>
  </p:handoutMasterIdLst>
  <p:sldIdLst>
    <p:sldId id="351" r:id="rId2"/>
    <p:sldId id="325" r:id="rId3"/>
    <p:sldId id="328" r:id="rId4"/>
    <p:sldId id="356" r:id="rId5"/>
    <p:sldId id="338" r:id="rId6"/>
    <p:sldId id="337" r:id="rId7"/>
    <p:sldId id="340" r:id="rId8"/>
    <p:sldId id="352" r:id="rId9"/>
    <p:sldId id="357" r:id="rId10"/>
    <p:sldId id="358" r:id="rId11"/>
    <p:sldId id="361" r:id="rId12"/>
    <p:sldId id="32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A04AC2B-D4DE-F04F-90C6-FD42F55FBCD6}">
          <p14:sldIdLst>
            <p14:sldId id="351"/>
          </p14:sldIdLst>
        </p14:section>
        <p14:section name="Untitled Section" id="{0145084F-CF36-B34F-9760-BF773AC784AC}">
          <p14:sldIdLst>
            <p14:sldId id="325"/>
            <p14:sldId id="328"/>
            <p14:sldId id="356"/>
            <p14:sldId id="338"/>
            <p14:sldId id="337"/>
            <p14:sldId id="340"/>
            <p14:sldId id="352"/>
            <p14:sldId id="357"/>
            <p14:sldId id="358"/>
            <p14:sldId id="361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1C883D"/>
    <a:srgbClr val="008080"/>
    <a:srgbClr val="47300D"/>
    <a:srgbClr val="3D290B"/>
    <a:srgbClr val="A36D1D"/>
    <a:srgbClr val="FF0000"/>
    <a:srgbClr val="003399"/>
    <a:srgbClr val="3366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43" autoAdjust="0"/>
  </p:normalViewPr>
  <p:slideViewPr>
    <p:cSldViewPr>
      <p:cViewPr>
        <p:scale>
          <a:sx n="46" d="100"/>
          <a:sy n="46" d="100"/>
        </p:scale>
        <p:origin x="-2256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notesViewPr>
    <p:cSldViewPr>
      <p:cViewPr>
        <p:scale>
          <a:sx n="75" d="100"/>
          <a:sy n="75" d="100"/>
        </p:scale>
        <p:origin x="-155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D4D9A050-4A40-49D0-8B8B-8F89B0FF9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4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E1865AAB-F8A6-4EC3-BAAA-653A07F2E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BD123-7C0E-4327-8FC1-C43B3812F60B}" type="slidenum">
              <a:rPr lang="en-US"/>
              <a:pPr/>
              <a:t>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conference is on </a:t>
            </a:r>
            <a:r>
              <a:rPr lang="en-GB" dirty="0" err="1"/>
              <a:t>keyness</a:t>
            </a:r>
            <a:r>
              <a:rPr lang="en-GB" dirty="0"/>
              <a:t> in </a:t>
            </a:r>
            <a:r>
              <a:rPr lang="en-GB" i="1" dirty="0"/>
              <a:t>text</a:t>
            </a:r>
            <a:r>
              <a:rPr lang="en-GB" dirty="0"/>
              <a:t> (as opposed to language)</a:t>
            </a:r>
          </a:p>
          <a:p>
            <a:r>
              <a:rPr lang="en-GB" dirty="0"/>
              <a:t>both </a:t>
            </a:r>
            <a:r>
              <a:rPr lang="en-GB" dirty="0" err="1"/>
              <a:t>keyness</a:t>
            </a:r>
            <a:r>
              <a:rPr lang="en-GB" dirty="0"/>
              <a:t> and </a:t>
            </a:r>
            <a:r>
              <a:rPr lang="en-GB" dirty="0" err="1"/>
              <a:t>keywordness</a:t>
            </a:r>
            <a:r>
              <a:rPr lang="en-GB" dirty="0"/>
              <a:t> in </a:t>
            </a:r>
            <a:r>
              <a:rPr lang="en-GB" dirty="0" err="1"/>
              <a:t>Jukka</a:t>
            </a:r>
            <a:r>
              <a:rPr lang="en-GB" dirty="0"/>
              <a:t> </a:t>
            </a:r>
            <a:r>
              <a:rPr lang="en-GB" dirty="0" err="1"/>
              <a:t>Trkko’s</a:t>
            </a:r>
            <a:r>
              <a:rPr lang="en-GB" dirty="0"/>
              <a:t> terms</a:t>
            </a:r>
          </a:p>
          <a:p>
            <a:r>
              <a:rPr lang="en-GB" dirty="0"/>
              <a:t>will touch on some issues mentioned by Marina </a:t>
            </a:r>
            <a:r>
              <a:rPr lang="en-GB" dirty="0" err="1"/>
              <a:t>Bondi</a:t>
            </a:r>
            <a:r>
              <a:rPr lang="en-GB" dirty="0"/>
              <a:t>, Francois </a:t>
            </a:r>
            <a:r>
              <a:rPr lang="en-GB" dirty="0" err="1"/>
              <a:t>Rastier</a:t>
            </a:r>
            <a:r>
              <a:rPr lang="en-GB" dirty="0"/>
              <a:t>, Mike Stubbs, Nick Groom, </a:t>
            </a:r>
            <a:r>
              <a:rPr lang="en-GB" dirty="0" err="1"/>
              <a:t>Jukka</a:t>
            </a:r>
            <a:r>
              <a:rPr lang="en-GB" dirty="0"/>
              <a:t> </a:t>
            </a:r>
            <a:r>
              <a:rPr lang="en-GB" dirty="0" err="1"/>
              <a:t>Tyrkko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65AAB-F8A6-4EC3-BAAA-653A07F2EC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AFE-792B-43A1-8248-517AC13163D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7" name="Picture 4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441325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504D-B66E-4FD8-9623-B14D53AF294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8C48-22DD-459B-91AF-0EF75E52AF3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998A-73D4-4275-9B72-99E2A260B8C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F9D6-5FF4-4D4F-B218-67D9397B904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2FC3-FA28-4AE2-B4AD-1FD80B4A78A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0B71-6772-46A9-A9D9-BDD9C1B311D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D95F-A830-48C2-82EC-3706BA56BE6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EF74-6332-4BB8-88D6-611D2C261D9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028E-BE71-4CD7-9DE3-4A58AC3ABCA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40FD-BD8C-42D7-B40E-743D7913828F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5949950"/>
            <a:ext cx="10763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smtClean="0">
                <a:solidFill>
                  <a:srgbClr val="47300D"/>
                </a:solidFill>
              </a:rPr>
              <a:t> </a:t>
            </a:r>
            <a:endParaRPr lang="en-US" sz="6000" dirty="0">
              <a:solidFill>
                <a:srgbClr val="47300D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ПРИМЕРЫ КОРПУСНЫХ ЗАДАНИЙ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(АУДИТОРНЫЕ ПРИЕМЫ)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553" y="4077073"/>
            <a:ext cx="7992888" cy="2088778"/>
          </a:xfrm>
        </p:spPr>
        <p:txBody>
          <a:bodyPr/>
          <a:lstStyle/>
          <a:p>
            <a:r>
              <a:rPr lang="ru-RU" alt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НИУ ВШЭ, </a:t>
            </a:r>
            <a:r>
              <a:rPr lang="ru-RU" altLang="en-US" sz="3200" b="1" i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НУГ «Изучение </a:t>
            </a:r>
            <a:r>
              <a:rPr lang="ru-RU" alt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частотных </a:t>
            </a:r>
            <a:r>
              <a:rPr lang="ru-RU" altLang="en-US" sz="3200" b="1" i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характеристик языка», </a:t>
            </a:r>
            <a:endParaRPr lang="ru-RU" altLang="en-US" sz="32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ru-RU" alt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Горина О.Г., Кучеренко С.Н, </a:t>
            </a:r>
            <a:r>
              <a:rPr lang="ru-RU" altLang="en-US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Камнева</a:t>
            </a:r>
            <a:r>
              <a:rPr lang="ru-RU" alt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Л.Э. </a:t>
            </a:r>
            <a:endParaRPr lang="en-GB" alt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26267" y="6021423"/>
            <a:ext cx="2133600" cy="365125"/>
          </a:xfrm>
        </p:spPr>
        <p:txBody>
          <a:bodyPr/>
          <a:lstStyle/>
          <a:p>
            <a:fld id="{60E3F68E-CD04-459B-87F3-E49A6A6D3867}" type="slidenum">
              <a:rPr lang="en-GB" altLang="en-US"/>
              <a:pPr/>
              <a:t>1</a:t>
            </a:fld>
            <a:endParaRPr lang="en-GB" altLang="en-US" dirty="0"/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468395" y="1530324"/>
            <a:ext cx="6321481" cy="29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120000"/>
              </a:lnSpc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</a:pPr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5123" name="Rectangle 1027"/>
          <p:cNvSpPr>
            <a:spLocks noChangeArrowheads="1"/>
          </p:cNvSpPr>
          <p:nvPr/>
        </p:nvSpPr>
        <p:spPr bwMode="auto">
          <a:xfrm>
            <a:off x="3024188" y="4833938"/>
            <a:ext cx="464343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527"/>
            <a:ext cx="9144000" cy="707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Slot fillers game </a:t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(based on concordance)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</a:t>
            </a:r>
            <a:r>
              <a:rPr lang="en-US" sz="3800" b="1" dirty="0" smtClean="0">
                <a:solidFill>
                  <a:schemeClr val="accent2">
                    <a:lumMod val="75000"/>
                  </a:schemeClr>
                </a:solidFill>
              </a:rPr>
              <a:t>bear(s)  ____________   resemblance</a:t>
            </a:r>
            <a:endParaRPr lang="ru-RU" sz="3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task : you should come up with slot-fillers for (semi-fixed)expressions.</a:t>
            </a:r>
          </a:p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Get into two teams .Every team should line up in front of the board .</a:t>
            </a:r>
          </a:p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line is marked on the floor.</a:t>
            </a:r>
          </a:p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One team starts by choosing an expression from the list and is given a minute to come up with slot fillers for it. </a:t>
            </a:r>
          </a:p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game needs to be done as a relay race, where the first member of the team takes a marker, races up to the board ,fills in a slot-filler, hands the marker to the next student to add another slot filler and goes to the back of the line.</a:t>
            </a:r>
          </a:p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When time is up, we will eliminate incorrect slot-fillers and award a point for each correct one. </a:t>
            </a:r>
          </a:p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Then the other team takes their turn.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Michael McCarthy.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Accessing and interpreting corpus information in the teacher education context. - Language Teaching. 2008, 41. Cambridge University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Press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492" y="1376772"/>
            <a:ext cx="8397990" cy="4754153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Ситуация, при которой корпуса и корпусные материалы создаются без участия </a:t>
            </a:r>
            <a:r>
              <a:rPr lang="ru-R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преподавателей , </a:t>
            </a:r>
            <a:r>
              <a:rPr lang="ru-R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сегодня неприемлема. На настоящем этапе необходим диалог между разработчиками корпусов и преподавателями. </a:t>
            </a:r>
            <a:r>
              <a:rPr lang="ru-RU" sz="1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Преподаватель  </a:t>
            </a:r>
            <a:r>
              <a:rPr lang="ru-RU" sz="1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должен формулировать свои пожелания к корпусам и ресурсам, перестать быть немым, пассивным адресатом основанных на корпусе образовательных ресурсов. Пока что такой диалог совершенно не развит; но уже сейчас можно отметить, что преподаватели, если они получают право голоса, говорят о необходимости создания специализированных, тематических корпусов. Обычные диверсифицированные корпуса оказываются недостаточными для педагогической деятельности: даже крупный, многомиллионный корпус содержит недостаточно текстов по сельскохозяйственной тематике для того, чтобы студент смог работать со специфической для этой области лексикой.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Concordance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6031" y="982629"/>
            <a:ext cx="8288451" cy="533089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2369"/>
            <a:ext cx="8229600" cy="135098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Makes the Russians so Russian?               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by Michele </a:t>
            </a:r>
            <a:r>
              <a:rPr lang="en-US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Berdy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Содержимое 5" descr="Java Prin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84272"/>
            <a:ext cx="9143999" cy="547372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рассмотрение текстов во времени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66" y="1603350"/>
            <a:ext cx="8880534" cy="489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Rudyard Kipling  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Danegeld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74733"/>
            <a:ext cx="4260852" cy="48514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It is always a temptation to a rich and lazy nation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To puff and look important and to say: —</a:t>
            </a:r>
            <a:endParaRPr lang="ru-RU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"Though we know we should defeat you,</a:t>
            </a: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we have not the time to meet you. </a:t>
            </a:r>
            <a:br>
              <a:rPr lang="en-US" sz="1800" dirty="0" smtClean="0"/>
            </a:b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 We will therefore pay you cash to go away". </a:t>
            </a:r>
            <a:br>
              <a:rPr lang="en-US" sz="1800" dirty="0" smtClean="0"/>
            </a:br>
            <a:endParaRPr lang="ru-RU" sz="1800" dirty="0" smtClean="0"/>
          </a:p>
          <a:p>
            <a:pPr>
              <a:buNone/>
            </a:pPr>
            <a:r>
              <a:rPr lang="en-US" sz="1800" dirty="0" smtClean="0"/>
              <a:t> And that is called paying the </a:t>
            </a:r>
            <a:r>
              <a:rPr lang="en-US" sz="1800" dirty="0" err="1" smtClean="0"/>
              <a:t>Danegeld</a:t>
            </a:r>
            <a:r>
              <a:rPr lang="en-US" sz="1800" dirty="0" smtClean="0"/>
              <a:t>; </a:t>
            </a:r>
            <a:br>
              <a:rPr lang="en-US" sz="1800" dirty="0" smtClean="0"/>
            </a:br>
            <a:r>
              <a:rPr lang="en-US" sz="1800" dirty="0" smtClean="0"/>
              <a:t> But we've proved it again and again, </a:t>
            </a:r>
            <a:br>
              <a:rPr lang="en-US" sz="1800" dirty="0" smtClean="0"/>
            </a:br>
            <a:r>
              <a:rPr lang="en-US" sz="800" dirty="0" smtClean="0"/>
              <a:t> </a:t>
            </a:r>
          </a:p>
          <a:p>
            <a:pPr>
              <a:buNone/>
            </a:pPr>
            <a:r>
              <a:rPr lang="en-U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THAT IF ONCE YOU HAVE PAID HIM </a:t>
            </a:r>
            <a:endParaRPr lang="ru-RU" sz="1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None/>
            </a:pP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</a:t>
            </a:r>
            <a:r>
              <a:rPr lang="en-U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DANEGELD </a:t>
            </a:r>
            <a:br>
              <a:rPr lang="en-U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U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YOU NEVER GET RID OF THE DANE.</a:t>
            </a:r>
            <a:br>
              <a:rPr lang="en-US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1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74733"/>
            <a:ext cx="4038600" cy="4965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Соблазнительно для нации 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обленившейся формации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Мошну свою похлопать и сказать: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"Мы могли бы и сразиться - только некогда возиться!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Мы предпочитаем откуп 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дать".</a:t>
            </a:r>
            <a:endParaRPr lang="en-US" sz="1800" dirty="0" smtClean="0"/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 это зовется "Дань Дании":</a:t>
            </a:r>
            <a:br>
              <a:rPr lang="ru-RU" sz="1800" dirty="0" smtClean="0"/>
            </a:br>
            <a:r>
              <a:rPr lang="ru-RU" sz="1800" dirty="0" smtClean="0"/>
              <a:t>Но, право, пора и понять,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r>
              <a:rPr lang="en-US" sz="2100" b="1" dirty="0" smtClean="0">
                <a:solidFill>
                  <a:srgbClr val="008080"/>
                </a:solidFill>
              </a:rPr>
              <a:t>   </a:t>
            </a: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СТОИТ ХОТЬ РАЗ ДАТЬ </a:t>
            </a:r>
          </a:p>
          <a:p>
            <a:pPr>
              <a:buNone/>
            </a:pP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"ДАНЬ ДАНИИ" –</a:t>
            </a:r>
            <a:b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ЗАХВАТЧИК ВОРВЁТСЯ ОПЯТЬ.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F9D6-5FF4-4D4F-B218-67D9397B904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8080"/>
                </a:solidFill>
              </a:rPr>
              <a:t/>
            </a:r>
            <a:br>
              <a:rPr lang="en-US" sz="2400" b="1" dirty="0" smtClean="0">
                <a:solidFill>
                  <a:srgbClr val="008080"/>
                </a:solidFill>
              </a:rPr>
            </a:b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“That if once you have paid him the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Danegeld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 never get rid of the Dane”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38220"/>
            <a:ext cx="8229600" cy="48879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r>
              <a:rPr lang="en-US" i="1" dirty="0" smtClean="0"/>
              <a:t>"There are many examples of appeasement in history, whether it </a:t>
            </a:r>
            <a:r>
              <a:rPr lang="en-US" sz="4000" b="1" i="1" dirty="0" smtClean="0">
                <a:solidFill>
                  <a:srgbClr val="008080"/>
                </a:solidFill>
              </a:rPr>
              <a:t>be the </a:t>
            </a:r>
            <a:r>
              <a:rPr lang="en-US" sz="4000" b="1" i="1" dirty="0" err="1" smtClean="0">
                <a:solidFill>
                  <a:srgbClr val="008080"/>
                </a:solidFill>
              </a:rPr>
              <a:t>danegeld</a:t>
            </a:r>
            <a:r>
              <a:rPr lang="en-US" sz="4000" i="1" dirty="0" smtClean="0">
                <a:solidFill>
                  <a:srgbClr val="008080"/>
                </a:solidFill>
              </a:rPr>
              <a:t> </a:t>
            </a:r>
            <a:r>
              <a:rPr lang="en-US" i="1" dirty="0" smtClean="0"/>
              <a:t>or more recently, and we know that </a:t>
            </a:r>
            <a:r>
              <a:rPr lang="en-US" b="1" i="1" dirty="0" smtClean="0"/>
              <a:t>appeasement</a:t>
            </a:r>
            <a:r>
              <a:rPr lang="en-US" i="1" dirty="0" smtClean="0"/>
              <a:t> does not work.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sz="2900" i="1" dirty="0" err="1" smtClean="0"/>
              <a:t>Mr</a:t>
            </a:r>
            <a:r>
              <a:rPr lang="en-US" sz="2900" i="1" dirty="0" smtClean="0"/>
              <a:t> Brady House of Commons </a:t>
            </a:r>
            <a:r>
              <a:rPr lang="en-US" sz="2900" i="1" dirty="0" err="1" smtClean="0"/>
              <a:t>Hansard</a:t>
            </a:r>
            <a:r>
              <a:rPr lang="en-US" sz="2900" i="1" dirty="0" smtClean="0"/>
              <a:t> Debates for 25 Jan 2000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en-US" i="1" dirty="0" smtClean="0"/>
              <a:t>Libya is learning the hard way Kipling's old warning that </a:t>
            </a:r>
            <a:r>
              <a:rPr lang="en-US" b="1" i="1" dirty="0" smtClean="0"/>
              <a:t>if you keep </a:t>
            </a:r>
            <a:r>
              <a:rPr lang="en-US" sz="4000" b="1" i="1" dirty="0" smtClean="0">
                <a:solidFill>
                  <a:srgbClr val="008080"/>
                </a:solidFill>
              </a:rPr>
              <a:t>paying the  </a:t>
            </a:r>
            <a:r>
              <a:rPr lang="en-US" sz="4000" b="1" i="1" dirty="0" err="1" smtClean="0">
                <a:solidFill>
                  <a:srgbClr val="008080"/>
                </a:solidFill>
              </a:rPr>
              <a:t>Danegeld</a:t>
            </a:r>
            <a:r>
              <a:rPr lang="en-US" sz="4000" i="1" dirty="0" smtClean="0">
                <a:solidFill>
                  <a:srgbClr val="008080"/>
                </a:solidFill>
              </a:rPr>
              <a:t> </a:t>
            </a:r>
            <a:r>
              <a:rPr lang="en-US" i="1" dirty="0" smtClean="0"/>
              <a:t>, </a:t>
            </a:r>
            <a:r>
              <a:rPr lang="en-US" b="1" i="1" dirty="0" smtClean="0"/>
              <a:t>you'll never </a:t>
            </a:r>
            <a:r>
              <a:rPr lang="en-US" sz="4000" b="1" i="1" dirty="0" smtClean="0">
                <a:solidFill>
                  <a:srgbClr val="008080"/>
                </a:solidFill>
              </a:rPr>
              <a:t>be rid of the Dane</a:t>
            </a:r>
            <a:r>
              <a:rPr lang="en-US" i="1" dirty="0" smtClean="0"/>
              <a:t>.</a:t>
            </a:r>
            <a:endParaRPr lang="ru-RU" i="1" dirty="0" smtClean="0"/>
          </a:p>
          <a:p>
            <a:pPr lvl="0"/>
            <a:endParaRPr lang="ru-RU" dirty="0" smtClean="0"/>
          </a:p>
          <a:p>
            <a:pPr lvl="0"/>
            <a:r>
              <a:rPr lang="ru-RU" i="1" dirty="0" smtClean="0"/>
              <a:t>..</a:t>
            </a:r>
            <a:r>
              <a:rPr lang="en-US" i="1" dirty="0" smtClean="0"/>
              <a:t>nothing can really be done about piracy except to avoid it if possible and </a:t>
            </a:r>
            <a:r>
              <a:rPr lang="en-US" sz="4000" b="1" i="1" dirty="0" smtClean="0">
                <a:solidFill>
                  <a:srgbClr val="008080"/>
                </a:solidFill>
              </a:rPr>
              <a:t>to pay the  </a:t>
            </a:r>
            <a:r>
              <a:rPr lang="en-US" sz="4000" b="1" i="1" dirty="0" err="1" smtClean="0">
                <a:solidFill>
                  <a:srgbClr val="008080"/>
                </a:solidFill>
              </a:rPr>
              <a:t>Danegeld</a:t>
            </a:r>
            <a:r>
              <a:rPr lang="en-US" sz="4000" i="1" dirty="0" smtClean="0">
                <a:solidFill>
                  <a:srgbClr val="008080"/>
                </a:solidFill>
              </a:rPr>
              <a:t>  </a:t>
            </a:r>
            <a:r>
              <a:rPr lang="en-US" i="1" dirty="0" smtClean="0"/>
              <a:t>if not--or, just possibly, to bore the pirates to death with endless seminars on the new international law.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U-turn</a:t>
            </a:r>
            <a:endParaRPr lang="ru-RU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Stigma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… " People I know think </a:t>
            </a:r>
            <a:r>
              <a:rPr lang="en-US" u="sng" dirty="0" smtClean="0"/>
              <a:t>there is a </a:t>
            </a:r>
            <a:r>
              <a:rPr lang="en-US" b="1" u="sng" dirty="0" smtClean="0"/>
              <a:t>stigma attached </a:t>
            </a:r>
            <a:r>
              <a:rPr lang="en-US" u="sng" dirty="0" smtClean="0"/>
              <a:t>to saying</a:t>
            </a:r>
            <a:r>
              <a:rPr lang="en-US" dirty="0" smtClean="0"/>
              <a:t> you agree with the Conservatives. "…</a:t>
            </a:r>
            <a:endParaRPr lang="ru-RU" dirty="0" smtClean="0"/>
          </a:p>
          <a:p>
            <a:pPr lvl="0"/>
            <a:r>
              <a:rPr lang="en-US" dirty="0" smtClean="0"/>
              <a:t>…legislation suggested that this should imply greater tolerance of, or </a:t>
            </a:r>
            <a:r>
              <a:rPr lang="en-US" u="sng" dirty="0" smtClean="0"/>
              <a:t>a lessening of the </a:t>
            </a:r>
            <a:r>
              <a:rPr lang="en-US" b="1" u="sng" dirty="0" smtClean="0"/>
              <a:t>stigma attached </a:t>
            </a:r>
            <a:r>
              <a:rPr lang="en-US" u="sng" dirty="0" smtClean="0"/>
              <a:t>to</a:t>
            </a:r>
            <a:r>
              <a:rPr lang="en-US" dirty="0" smtClean="0"/>
              <a:t>, homosexuality…</a:t>
            </a:r>
            <a:endParaRPr lang="ru-RU" dirty="0" smtClean="0"/>
          </a:p>
          <a:p>
            <a:pPr lvl="0"/>
            <a:r>
              <a:rPr lang="en-US" dirty="0" smtClean="0"/>
              <a:t>….</a:t>
            </a:r>
            <a:r>
              <a:rPr lang="en-US" u="sng" dirty="0" smtClean="0"/>
              <a:t>there is no </a:t>
            </a:r>
            <a:r>
              <a:rPr lang="en-US" b="1" u="sng" dirty="0" smtClean="0"/>
              <a:t>stigma attached </a:t>
            </a:r>
            <a:r>
              <a:rPr lang="en-US" dirty="0" smtClean="0"/>
              <a:t>to being sensible and having an orange juice. ….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Keyness</a:t>
            </a: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4621-AFAF-4DE1-AF5B-D89D234A4322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0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9106</TotalTime>
  <Words>620</Words>
  <Application>Microsoft Office PowerPoint</Application>
  <PresentationFormat>Экран (4:3)</PresentationFormat>
  <Paragraphs>83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 Concordance</vt:lpstr>
      <vt:lpstr>What Makes the Russians so Russian?               by Michele Berdy </vt:lpstr>
      <vt:lpstr>рассмотрение текстов во времени</vt:lpstr>
      <vt:lpstr>Rudyard Kipling   "Danegeld"</vt:lpstr>
      <vt:lpstr> “That if once you have paid him the Danegeld   You never get rid of the Dane”</vt:lpstr>
      <vt:lpstr>U-turn</vt:lpstr>
      <vt:lpstr>Stigma </vt:lpstr>
      <vt:lpstr>Презентация PowerPoint</vt:lpstr>
      <vt:lpstr>Презентация PowerPoint</vt:lpstr>
      <vt:lpstr>Slot fillers game  (based on concordance)  </vt:lpstr>
      <vt:lpstr>Michael McCarthy. Accessing and interpreting corpus information in the teacher education context. - Language Teaching. 2008, 41. Cambridge University Press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Father</dc:creator>
  <cp:lastModifiedBy>Mamatches</cp:lastModifiedBy>
  <cp:revision>281</cp:revision>
  <cp:lastPrinted>1601-01-01T00:00:00Z</cp:lastPrinted>
  <dcterms:created xsi:type="dcterms:W3CDTF">1601-01-01T00:00:00Z</dcterms:created>
  <dcterms:modified xsi:type="dcterms:W3CDTF">2023-07-21T21:31:24Z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