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0"/>
  </p:normalViewPr>
  <p:slideViewPr>
    <p:cSldViewPr snapToGrid="0" snapToObjects="1">
      <p:cViewPr varScale="1">
        <p:scale>
          <a:sx n="117" d="100"/>
          <a:sy n="117" d="100"/>
        </p:scale>
        <p:origin x="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3EC87-6CA5-6143-85D7-1A5E99690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D6AB7B-11AE-6A45-9C93-019465216F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FED5C4-009E-FC4E-BD43-132FB7AE6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C588-DA42-5D4F-917D-7992F7D2CCF5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6F6EB3-BE5C-EC42-A7E6-BF36D1B49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04D65F-7626-E744-A016-6B3D80B1C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1CEE-53E7-D748-BDC0-6FBBB44B4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26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15BA3E-3888-A04D-B077-666B3EF42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9A9AFCA-7990-8A47-A8FF-7955C299B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564423-D822-324E-BE07-88EFE00BE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C588-DA42-5D4F-917D-7992F7D2CCF5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4B45A1-AFAF-1240-B7B1-DEA5B331E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A46228-9072-9049-9798-148489F69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1CEE-53E7-D748-BDC0-6FBBB44B4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82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ABC6C8C-69DF-B94C-BA09-5B74B02E07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C12E08-1B7C-A744-B46D-70F310749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919CD4-96BE-BC46-A9B1-1FB4F6D3B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C588-DA42-5D4F-917D-7992F7D2CCF5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ED0D02-3B55-164B-9FC3-8C18835DF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32F024-E6D9-804B-BA63-F541DA90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1CEE-53E7-D748-BDC0-6FBBB44B4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27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B19D0-075C-3440-9C12-175C77B5D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ACBF2B-C3B8-8140-B5B2-5B1978B46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26C1B8-FBCA-1D49-B0B9-20D6A9B66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C588-DA42-5D4F-917D-7992F7D2CCF5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BECDC8-1A49-8843-B5DC-8867D99E4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370BE9-E7EE-3A47-91B6-D039E92AD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1CEE-53E7-D748-BDC0-6FBBB44B4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09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78B0C-67F2-4C46-9F78-1D5A71105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875CC4-50BA-094E-96AE-E7138D5D0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394CA0-4CC0-3748-BAD1-51D3E7C14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C588-DA42-5D4F-917D-7992F7D2CCF5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C98963-72E0-EA4C-83F7-81D46CEEB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2591D1-95AB-E14F-990A-7C8837F9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1CEE-53E7-D748-BDC0-6FBBB44B4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37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F447F6-89DF-9C43-9FC2-EA4720954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F9C213-07EB-244E-A7A3-18D415B3A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97BACA-14A2-494E-A062-E7B5C1FDF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89B3EF-74F2-A948-84DA-7D3BD864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C588-DA42-5D4F-917D-7992F7D2CCF5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D3FED5-4E83-5C42-BD1F-7C238C2A6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CB45CA-7033-524A-9967-F34125DA6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1CEE-53E7-D748-BDC0-6FBBB44B4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90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A4553D-3DB9-CC49-8115-B9F19D8A8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ECF528-3A93-8044-AE7D-8D268A74B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84B184-9C2C-AC4D-A36C-23316FC61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72040F1-616E-2741-BEBA-47920B2679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E126F1D-1809-524C-BBB9-E568EB6657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970784-D79B-B648-B7BD-B124846FE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C588-DA42-5D4F-917D-7992F7D2CCF5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6915398-19D9-F442-9A56-1529CD216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D4D5EDA-A14A-1E4D-8E51-8E1A28803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1CEE-53E7-D748-BDC0-6FBBB44B4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28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EBF152-1145-CD45-B725-BB067EC55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C0D8B67-4C14-C344-906A-0BDDB88C7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C588-DA42-5D4F-917D-7992F7D2CCF5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4C873C8-1B26-1C46-9785-C4D78D9D4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9F8391D-A2E4-EC47-BEBF-32683678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1CEE-53E7-D748-BDC0-6FBBB44B4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07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F094468-AF00-FE48-9E89-7CA1848BD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C588-DA42-5D4F-917D-7992F7D2CCF5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52A5DE-1FEC-8645-A6BA-01B16D0F3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FC4DBF1-B1E0-F94B-AD7D-C9682024B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1CEE-53E7-D748-BDC0-6FBBB44B4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74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2BED5F-6187-6C49-ACC2-CBEBD7244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6A6864-FEFE-224C-AF82-E893ED125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EAA7A03-42F1-134E-9E47-E4D3753D9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0D15EC-5206-7942-AE4D-24ADFD344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C588-DA42-5D4F-917D-7992F7D2CCF5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6F216B-2B07-B54E-8B29-45B2C2F7B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7B436A-B072-4549-8F3B-EA0D24D78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1CEE-53E7-D748-BDC0-6FBBB44B4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00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2056AD-908C-D746-BF00-30B18A7DB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854E32C-4491-854C-A1F4-00A07BCD62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DD308F8-92F5-7C4D-A8E5-D35A9007E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144FBE-FA91-A148-9C4F-8574FEC6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C588-DA42-5D4F-917D-7992F7D2CCF5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596412-1710-244D-A424-E46F0924E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3DB9B6-F59C-8F46-B943-650C4695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1CEE-53E7-D748-BDC0-6FBBB44B4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93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E492D5-39A8-7A42-8FAC-E8929CCF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7E7FB3-8C53-8943-A7C9-655E2E12C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98ED2D-D73B-A54B-B66A-0E2AA86731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CC588-DA42-5D4F-917D-7992F7D2CCF5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A2A39E-6B7C-0E4E-A600-5CBD02616B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9E5E29-1ABE-0740-96CC-D7D3354577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11CEE-53E7-D748-BDC0-6FBBB44B4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27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6D4582-D6AB-A442-8722-6A95CEFA4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81163"/>
            <a:ext cx="9144000" cy="2387600"/>
          </a:xfrm>
        </p:spPr>
        <p:txBody>
          <a:bodyPr>
            <a:noAutofit/>
          </a:bodyPr>
          <a:lstStyle/>
          <a:p>
            <a:r>
              <a:rPr lang="ru-RU" sz="4800" b="1" dirty="0"/>
              <a:t>Качественные и количественные корпусные ориентиры лексического минимума в русле корпусных исследований</a:t>
            </a:r>
            <a:r>
              <a:rPr lang="ru-RU" sz="4800" dirty="0">
                <a:effectLst/>
              </a:rPr>
              <a:t> </a:t>
            </a:r>
            <a:endParaRPr lang="ru-RU" sz="4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7974AD1-D499-D343-A662-CCD4989948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809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31D37FA-28B6-4A4D-A4A3-97A71F5B9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388932"/>
              </p:ext>
            </p:extLst>
          </p:nvPr>
        </p:nvGraphicFramePr>
        <p:xfrm>
          <a:off x="1023257" y="2351020"/>
          <a:ext cx="10515599" cy="2377440"/>
        </p:xfrm>
        <a:graphic>
          <a:graphicData uri="http://schemas.openxmlformats.org/drawingml/2006/table">
            <a:tbl>
              <a:tblPr/>
              <a:tblGrid>
                <a:gridCol w="2224904">
                  <a:extLst>
                    <a:ext uri="{9D8B030D-6E8A-4147-A177-3AD203B41FA5}">
                      <a16:colId xmlns:a16="http://schemas.microsoft.com/office/drawing/2014/main" val="1349983780"/>
                    </a:ext>
                  </a:extLst>
                </a:gridCol>
                <a:gridCol w="2224904">
                  <a:extLst>
                    <a:ext uri="{9D8B030D-6E8A-4147-A177-3AD203B41FA5}">
                      <a16:colId xmlns:a16="http://schemas.microsoft.com/office/drawing/2014/main" val="921105659"/>
                    </a:ext>
                  </a:extLst>
                </a:gridCol>
                <a:gridCol w="2224904">
                  <a:extLst>
                    <a:ext uri="{9D8B030D-6E8A-4147-A177-3AD203B41FA5}">
                      <a16:colId xmlns:a16="http://schemas.microsoft.com/office/drawing/2014/main" val="2084094431"/>
                    </a:ext>
                  </a:extLst>
                </a:gridCol>
                <a:gridCol w="3840887">
                  <a:extLst>
                    <a:ext uri="{9D8B030D-6E8A-4147-A177-3AD203B41FA5}">
                      <a16:colId xmlns:a16="http://schemas.microsoft.com/office/drawing/2014/main" val="1456728010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Список</a:t>
                      </a:r>
                    </a:p>
                  </a:txBody>
                  <a:tcPr marL="47625" marR="47625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47625" marR="47625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effectLst/>
                          <a:latin typeface="Times New Roman" panose="02020603050405020304" pitchFamily="18" charset="0"/>
                        </a:rPr>
                        <a:t>Покрытие, %</a:t>
                      </a:r>
                    </a:p>
                    <a:p>
                      <a:endParaRPr lang="ru-RU" dirty="0"/>
                    </a:p>
                  </a:txBody>
                  <a:tcPr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814705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лексем</a:t>
                      </a:r>
                    </a:p>
                  </a:txBody>
                  <a:tcPr marL="47625" marR="47625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словоформ</a:t>
                      </a:r>
                    </a:p>
                  </a:txBody>
                  <a:tcPr marL="47625" marR="47625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248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Основной перечень</a:t>
                      </a:r>
                    </a:p>
                  </a:txBody>
                  <a:tcPr marL="47625" marR="47625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8 237</a:t>
                      </a:r>
                    </a:p>
                  </a:txBody>
                  <a:tcPr marL="47625" marR="47625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482 209</a:t>
                      </a:r>
                    </a:p>
                  </a:txBody>
                  <a:tcPr marL="47625" marR="47625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47625" marR="47625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21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Служебные слова</a:t>
                      </a:r>
                    </a:p>
                  </a:txBody>
                  <a:tcPr marL="47625" marR="47625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193</a:t>
                      </a:r>
                    </a:p>
                  </a:txBody>
                  <a:tcPr marL="47625" marR="47625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198 097</a:t>
                      </a:r>
                    </a:p>
                  </a:txBody>
                  <a:tcPr marL="47625" marR="47625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47625" marR="47625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686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>
                          <a:effectLst/>
                          <a:latin typeface="Times New Roman" panose="02020603050405020304" pitchFamily="18" charset="0"/>
                        </a:rPr>
                        <a:t>Hapax legomena</a:t>
                      </a:r>
                    </a:p>
                  </a:txBody>
                  <a:tcPr marL="47625" marR="47625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6 891</a:t>
                      </a:r>
                    </a:p>
                  </a:txBody>
                  <a:tcPr marL="47625" marR="47625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8 904</a:t>
                      </a:r>
                    </a:p>
                  </a:txBody>
                  <a:tcPr marL="47625" marR="47625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7625" marR="47625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8098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Имена собственные</a:t>
                      </a:r>
                    </a:p>
                  </a:txBody>
                  <a:tcPr marL="47625" marR="47625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1 231</a:t>
                      </a:r>
                    </a:p>
                  </a:txBody>
                  <a:tcPr marL="47625" marR="47625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7 729</a:t>
                      </a:r>
                    </a:p>
                  </a:txBody>
                  <a:tcPr marL="47625" marR="47625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7625" marR="47625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4449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Корпус, всего</a:t>
                      </a:r>
                    </a:p>
                  </a:txBody>
                  <a:tcPr marL="47625" marR="47625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16 552</a:t>
                      </a:r>
                    </a:p>
                  </a:txBody>
                  <a:tcPr marL="47625" marR="47625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  <a:latin typeface="Times New Roman" panose="02020603050405020304" pitchFamily="18" charset="0"/>
                        </a:rPr>
                        <a:t>696 939</a:t>
                      </a:r>
                    </a:p>
                  </a:txBody>
                  <a:tcPr marL="47625" marR="47625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7625" marR="47625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401242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B69D0E9B-D6BB-7D47-A23F-B6A533FA1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257" y="2333240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208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E7BA33-668C-EB4A-8C0E-88060B7AA5A8}"/>
              </a:ext>
            </a:extLst>
          </p:cNvPr>
          <p:cNvSpPr txBox="1"/>
          <p:nvPr/>
        </p:nvSpPr>
        <p:spPr>
          <a:xfrm>
            <a:off x="1121229" y="620486"/>
            <a:ext cx="948145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знание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знаменательных слов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уровень понимания текстов в исследуемой предметной области. 1 000-2 000 лексемы необходимо знать, чтобы понимать 50-60% материала корпуса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НО!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исследования: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отметки в 4 500 лексем понимание текста (или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покрываемость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будет заметно отличаться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студент знает 5 000 – 6 000 слов, так как процент частотности меняется на 1-2 процента. Следовательно, сделан вывод о том, что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оптимальная длина лексического минимума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должна превышать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4 500 слов. </a:t>
            </a:r>
          </a:p>
        </p:txBody>
      </p:sp>
    </p:spTree>
    <p:extLst>
      <p:ext uri="{BB962C8B-B14F-4D97-AF65-F5344CB8AC3E}">
        <p14:creationId xmlns:p14="http://schemas.microsoft.com/office/powerpoint/2010/main" val="3659868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7374C6A-A336-A142-AC23-745C8CF08767}"/>
              </a:ext>
            </a:extLst>
          </p:cNvPr>
          <p:cNvGraphicFramePr>
            <a:graphicFrameLocks noGrp="1"/>
          </p:cNvGraphicFramePr>
          <p:nvPr/>
        </p:nvGraphicFramePr>
        <p:xfrm>
          <a:off x="1190080" y="1799114"/>
          <a:ext cx="9811839" cy="4404360"/>
        </p:xfrm>
        <a:graphic>
          <a:graphicData uri="http://schemas.openxmlformats.org/drawingml/2006/table">
            <a:tbl>
              <a:tblPr/>
              <a:tblGrid>
                <a:gridCol w="3270613">
                  <a:extLst>
                    <a:ext uri="{9D8B030D-6E8A-4147-A177-3AD203B41FA5}">
                      <a16:colId xmlns:a16="http://schemas.microsoft.com/office/drawing/2014/main" val="2862183740"/>
                    </a:ext>
                  </a:extLst>
                </a:gridCol>
                <a:gridCol w="3270613">
                  <a:extLst>
                    <a:ext uri="{9D8B030D-6E8A-4147-A177-3AD203B41FA5}">
                      <a16:colId xmlns:a16="http://schemas.microsoft.com/office/drawing/2014/main" val="2607237364"/>
                    </a:ext>
                  </a:extLst>
                </a:gridCol>
                <a:gridCol w="3270613">
                  <a:extLst>
                    <a:ext uri="{9D8B030D-6E8A-4147-A177-3AD203B41FA5}">
                      <a16:colId xmlns:a16="http://schemas.microsoft.com/office/drawing/2014/main" val="1306982957"/>
                    </a:ext>
                  </a:extLst>
                </a:gridCol>
              </a:tblGrid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Частотность лексемы</a:t>
                      </a:r>
                    </a:p>
                  </a:txBody>
                  <a:tcPr marL="44438" marR="44438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Количество словоформ, ед.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Покрытие, %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1994241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1 000</a:t>
                      </a:r>
                    </a:p>
                  </a:txBody>
                  <a:tcPr marL="44438" marR="44438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366 002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721061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1 500</a:t>
                      </a:r>
                    </a:p>
                  </a:txBody>
                  <a:tcPr marL="44438" marR="44438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399 437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70972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2 000</a:t>
                      </a:r>
                    </a:p>
                  </a:txBody>
                  <a:tcPr marL="44438" marR="44438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420 736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498030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2 500</a:t>
                      </a:r>
                    </a:p>
                  </a:txBody>
                  <a:tcPr marL="44438" marR="44438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435 278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268749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3 000</a:t>
                      </a:r>
                    </a:p>
                  </a:txBody>
                  <a:tcPr marL="44438" marR="44438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445 702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947596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3 500</a:t>
                      </a:r>
                    </a:p>
                  </a:txBody>
                  <a:tcPr marL="44438" marR="44438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453 525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371700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4 000</a:t>
                      </a:r>
                    </a:p>
                  </a:txBody>
                  <a:tcPr marL="44438" marR="44438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459 589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60885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4 500</a:t>
                      </a:r>
                    </a:p>
                  </a:txBody>
                  <a:tcPr marL="44438" marR="44438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464 379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267251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5 000</a:t>
                      </a:r>
                    </a:p>
                  </a:txBody>
                  <a:tcPr marL="44438" marR="44438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468 220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191453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5 500</a:t>
                      </a:r>
                    </a:p>
                  </a:txBody>
                  <a:tcPr marL="44438" marR="44438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471 431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5016959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6 000</a:t>
                      </a:r>
                    </a:p>
                  </a:txBody>
                  <a:tcPr marL="44438" marR="44438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474 116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626681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6 500</a:t>
                      </a:r>
                    </a:p>
                  </a:txBody>
                  <a:tcPr marL="44438" marR="44438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476 394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632798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7 000</a:t>
                      </a:r>
                    </a:p>
                  </a:txBody>
                  <a:tcPr marL="44438" marR="44438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478 394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7471408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7 500</a:t>
                      </a:r>
                    </a:p>
                  </a:txBody>
                  <a:tcPr marL="44438" marR="44438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480 001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328878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8 000</a:t>
                      </a:r>
                    </a:p>
                  </a:txBody>
                  <a:tcPr marL="44438" marR="44438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481 501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372861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8 237</a:t>
                      </a:r>
                    </a:p>
                  </a:txBody>
                  <a:tcPr marL="44438" marR="44438" marT="0" marB="0">
                    <a:lnL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  <a:latin typeface="Times New Roman" panose="02020603050405020304" pitchFamily="18" charset="0"/>
                        </a:rPr>
                        <a:t>482 209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44438" marR="44438" marT="0" marB="0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560104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B3CD7253-213A-7948-953D-22C6D7EA9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7797" y="752674"/>
            <a:ext cx="4496552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Table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5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The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Coverage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of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the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Main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Frequency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Wordlist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00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6DE712-43C7-D94E-ABC4-E5770EE16C57}"/>
              </a:ext>
            </a:extLst>
          </p:cNvPr>
          <p:cNvSpPr txBox="1"/>
          <p:nvPr/>
        </p:nvSpPr>
        <p:spPr>
          <a:xfrm>
            <a:off x="1451428" y="1092200"/>
            <a:ext cx="1003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Смещение фокуса корпусных исследований с письменной речи на устную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Петрова, Денисова. Важность изучения кластеров. (Лексических пучков,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чанков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словосочетаний, извлекаемых из памяти в готовом виде).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Выделяют: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-,четырех- и пяти- компонентные образования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линейное контактное расположение компонентов, частотность/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воспроизводимость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речи,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грамматическая связанность,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синтагматическая целостность</a:t>
            </a:r>
          </a:p>
        </p:txBody>
      </p:sp>
    </p:spTree>
    <p:extLst>
      <p:ext uri="{BB962C8B-B14F-4D97-AF65-F5344CB8AC3E}">
        <p14:creationId xmlns:p14="http://schemas.microsoft.com/office/powerpoint/2010/main" val="1167967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475B22-6F85-D04F-BE46-B350DB6D05ED}"/>
              </a:ext>
            </a:extLst>
          </p:cNvPr>
          <p:cNvSpPr txBox="1"/>
          <p:nvPr/>
        </p:nvSpPr>
        <p:spPr>
          <a:xfrm>
            <a:off x="1230087" y="957943"/>
            <a:ext cx="10287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Различие между письменной и устной речью.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Закономерности: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жанров разговорной речи характерно преобладание служебных слов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научно-учебной прозы и новостных жанров характерно частотное употребление знаменательных слов.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 на этапе изучения языка в вузе не чувствуют разницу в регистрах, происходит смешение стилей и жанров.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Корпусные инструменты выявляют эти различия и с помощью этих инструментов можно создать необходимый объем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вокабуляра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частности, для изучения узко-специализированных тем на иностранном языке.</a:t>
            </a:r>
          </a:p>
        </p:txBody>
      </p:sp>
    </p:spTree>
    <p:extLst>
      <p:ext uri="{BB962C8B-B14F-4D97-AF65-F5344CB8AC3E}">
        <p14:creationId xmlns:p14="http://schemas.microsoft.com/office/powerpoint/2010/main" val="308881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EAFA20-DDA3-BA4B-BD6A-CD81A64CD699}"/>
              </a:ext>
            </a:extLst>
          </p:cNvPr>
          <p:cNvSpPr txBox="1"/>
          <p:nvPr/>
        </p:nvSpPr>
        <p:spPr>
          <a:xfrm>
            <a:off x="457200" y="250371"/>
            <a:ext cx="1133202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Off-topic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перевода также основывается на корпусных инструментах.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Переводчик-синхронист А. Фалалеев: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«Больше всего в наших двух языках словосочетаний из двух слов. Дело в том, что ... перед вами слова, которые часто появляются парами, и там, где возникло одно, скорее всего, возникнет и второе. ...По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крайнеи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мере, к этому надо быть готовым. ...очень часто мы сталкиваемся с тем, что готовых пар у нас нет. Есть, в лучшем случае, половинки. Еще одна проблема ...— это то, что мы заучиваем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какои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нибудь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эквивалент, часто не осознавая, что заучиваем, на самом деле, одно из двух. Ваша задача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сейчас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начать выравнивать эти половинки, чтобы ни одна из них не могла застать вас врасплох. Начните такие пары замечать. Для обозначения парных сочетаний Я. Малкиел предложил использовать термин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биноминал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nb-N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binominal)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определил их как «последовательность двух слов, принадлежащих к одному классу, находящихся на одном уровне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синтаксическои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иерархии и обычно соединенных каким-либо лексическим средством».. Данное наименование означает «сложение функционально-синтаксически и семантически равноправных морфем (лексем), дающих в сумме единое значение»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54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A86D70F-8184-F843-A53D-E96E0E387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15" y="778213"/>
            <a:ext cx="11125200" cy="493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951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FDACA58-15EE-B841-AF82-CFB6B4D83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038" y="882866"/>
            <a:ext cx="11085762" cy="478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151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2B3E926-94BB-F74B-85FD-BBC8BBFD5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143" y="1262743"/>
            <a:ext cx="10611102" cy="372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805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8915E56-BF14-934C-8805-F163A5D45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29" y="1581150"/>
            <a:ext cx="10170886" cy="33653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D5B15F4-A55A-AA45-802C-AD325B8698E0}"/>
              </a:ext>
            </a:extLst>
          </p:cNvPr>
          <p:cNvSpPr txBox="1"/>
          <p:nvPr/>
        </p:nvSpPr>
        <p:spPr>
          <a:xfrm>
            <a:off x="1904999" y="859971"/>
            <a:ext cx="177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3-1-2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010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15DB64-230A-AB47-B455-540B4FF7970E}"/>
              </a:ext>
            </a:extLst>
          </p:cNvPr>
          <p:cNvSpPr txBox="1"/>
          <p:nvPr/>
        </p:nvSpPr>
        <p:spPr>
          <a:xfrm>
            <a:off x="1240973" y="370115"/>
            <a:ext cx="99386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ориентиры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слов учить?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статистике, чем сложнее предлагаемый для изучения текст, тем ниже показатель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покрываемости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 лексическим минимумом.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Наблюдается снижение количества знаменательных слов и увеличивается процент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гапаксов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слов, которые встречаются в корпусе всего один раз.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Власова, Карпова,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Ольшевская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по политологии.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Частотные списки: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знаменательных слов,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служебных слов,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редких слов (т. н.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hapax legomena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 собственных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8F48189-118C-5541-8F79-B9D252A46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5715" y="2872661"/>
            <a:ext cx="614648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4627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679</Words>
  <Application>Microsoft Macintosh PowerPoint</Application>
  <PresentationFormat>Широкоэкранный</PresentationFormat>
  <Paragraphs>128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Times New Roman</vt:lpstr>
      <vt:lpstr>Wingdings</vt:lpstr>
      <vt:lpstr>Тема Office</vt:lpstr>
      <vt:lpstr>Качественные и количественные корпусные ориентиры лексического минимума в русле корпусных исследований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Качественные и количественные корпусные ориентиры лексического минимума в русле корпусных исследований </dc:title>
  <dc:creator>Камнева Лариса Эдуардовна</dc:creator>
  <cp:lastModifiedBy>Камнева Лариса Эдуардовна</cp:lastModifiedBy>
  <cp:revision>5</cp:revision>
  <dcterms:created xsi:type="dcterms:W3CDTF">2023-04-19T15:28:27Z</dcterms:created>
  <dcterms:modified xsi:type="dcterms:W3CDTF">2023-04-19T16:15:07Z</dcterms:modified>
</cp:coreProperties>
</file>