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71" r:id="rId5"/>
    <p:sldId id="272" r:id="rId6"/>
    <p:sldId id="286" r:id="rId7"/>
    <p:sldId id="287" r:id="rId8"/>
    <p:sldId id="288" r:id="rId9"/>
    <p:sldId id="289" r:id="rId10"/>
    <p:sldId id="283" r:id="rId11"/>
    <p:sldId id="290" r:id="rId12"/>
    <p:sldId id="308" r:id="rId13"/>
    <p:sldId id="285" r:id="rId14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946" y="5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74-7A45-BB9E-D235637721A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74-7A45-BB9E-D235637721AA}"/>
              </c:ext>
            </c:extLst>
          </c:dPt>
          <c:dPt>
            <c:idx val="2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74-7A45-BB9E-D235637721AA}"/>
              </c:ext>
            </c:extLst>
          </c:dPt>
          <c:dPt>
            <c:idx val="3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74-7A45-BB9E-D235637721AA}"/>
              </c:ext>
            </c:extLst>
          </c:dPt>
          <c:dPt>
            <c:idx val="4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74-7A45-BB9E-D235637721AA}"/>
              </c:ext>
            </c:extLst>
          </c:dPt>
          <c:dPt>
            <c:idx val="5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174-7A45-BB9E-D235637721AA}"/>
              </c:ext>
            </c:extLst>
          </c:dPt>
          <c:dPt>
            <c:idx val="6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174-7A45-BB9E-D235637721AA}"/>
              </c:ext>
            </c:extLst>
          </c:dPt>
          <c:dPt>
            <c:idx val="7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174-7A45-BB9E-D235637721AA}"/>
              </c:ext>
            </c:extLst>
          </c:dPt>
          <c:cat>
            <c:strRef>
              <c:f>Sheet1!$A$2:$A$4</c:f>
              <c:strCache>
                <c:ptCount val="2"/>
                <c:pt idx="0">
                  <c:v>Постановления</c:v>
                </c:pt>
                <c:pt idx="1">
                  <c:v>Определения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174-7A45-BB9E-D23563772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SE Sans" panose="02000000000000000000" pitchFamily="2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SE Sans" panose="02000000000000000000" pitchFamily="2" charset="0"/>
                <a:ea typeface="+mn-ea"/>
                <a:cs typeface="+mn-cs"/>
              </a:defRPr>
            </a:pPr>
            <a:r>
              <a:rPr lang="ru-RU" sz="2400" dirty="0">
                <a:solidFill>
                  <a:srgbClr val="0E2D69"/>
                </a:solidFill>
              </a:rPr>
              <a:t>Соотношение</a:t>
            </a:r>
            <a:r>
              <a:rPr lang="ru-RU" sz="2400" baseline="0" dirty="0">
                <a:solidFill>
                  <a:srgbClr val="0E2D69"/>
                </a:solidFill>
              </a:rPr>
              <a:t> постановлений и определений по обращениям ИППП</a:t>
            </a:r>
            <a:endParaRPr lang="en-US" sz="2400" dirty="0">
              <a:solidFill>
                <a:srgbClr val="0E2D69"/>
              </a:solidFill>
            </a:endParaRPr>
          </a:p>
        </c:rich>
      </c:tx>
      <c:layout>
        <c:manualLayout>
          <c:xMode val="edge"/>
          <c:yMode val="edge"/>
          <c:x val="0.10030059669247191"/>
          <c:y val="2.4313228683410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74-7A45-BB9E-D235637721A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74-7A45-BB9E-D235637721AA}"/>
              </c:ext>
            </c:extLst>
          </c:dPt>
          <c:dPt>
            <c:idx val="2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74-7A45-BB9E-D235637721AA}"/>
              </c:ext>
            </c:extLst>
          </c:dPt>
          <c:dPt>
            <c:idx val="3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74-7A45-BB9E-D235637721AA}"/>
              </c:ext>
            </c:extLst>
          </c:dPt>
          <c:dPt>
            <c:idx val="4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74-7A45-BB9E-D235637721AA}"/>
              </c:ext>
            </c:extLst>
          </c:dPt>
          <c:dPt>
            <c:idx val="5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174-7A45-BB9E-D235637721AA}"/>
              </c:ext>
            </c:extLst>
          </c:dPt>
          <c:dPt>
            <c:idx val="6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174-7A45-BB9E-D235637721AA}"/>
              </c:ext>
            </c:extLst>
          </c:dPt>
          <c:dPt>
            <c:idx val="7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174-7A45-BB9E-D235637721AA}"/>
              </c:ext>
            </c:extLst>
          </c:dPt>
          <c:cat>
            <c:strRef>
              <c:f>Sheet1!$A$2:$A$4</c:f>
              <c:strCache>
                <c:ptCount val="3"/>
                <c:pt idx="0">
                  <c:v>Постановления</c:v>
                </c:pt>
                <c:pt idx="1">
                  <c:v>Определения</c:v>
                </c:pt>
                <c:pt idx="2">
                  <c:v>Другие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22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174-7A45-BB9E-D23563772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SE Sans" panose="02000000000000000000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SE Sans" panose="02000000000000000000" pitchFamily="2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05/22/2023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05/22/2023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lpp.ru/legal-practice#currentpractice" TargetMode="External"/><Relationship Id="rId2" Type="http://schemas.openxmlformats.org/officeDocument/2006/relationships/hyperlink" Target="http://www.ksrf.ru/ru/Decision/pages/defaul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sko-journal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134083"/>
            <a:ext cx="8918466" cy="2437917"/>
          </a:xfrm>
        </p:spPr>
        <p:txBody>
          <a:bodyPr>
            <a:normAutofit fontScale="90000"/>
          </a:bodyPr>
          <a:lstStyle/>
          <a:p>
            <a:r>
              <a:rPr lang="ru-RU" dirty="0"/>
              <a:t>УЧАСТИЕ НЕПРАВИТЕЛЬСТВЕННЫХ ПРАВОЗАЩИТНЫХ ОРГАНИЗАЦИЙ В ДЕЯТЕЛЬНОСТИ КОНСТИТУЦИОННОГО СУДА РОССИЙСКОЙ ФЕДЕРАЦИИ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НИУ ВШЭ СПБ </a:t>
            </a:r>
          </a:p>
          <a:p>
            <a:r>
              <a:rPr lang="ru-RU" dirty="0"/>
              <a:t>Школа Социальных Наук и Востоковедения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/>
              <a:t>образовательная программа</a:t>
            </a:r>
          </a:p>
          <a:p>
            <a:r>
              <a:rPr lang="ru-RU" dirty="0"/>
              <a:t>«Политология и Мировая Политика»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Санкт- Петербург</a:t>
            </a:r>
          </a:p>
          <a:p>
            <a:pPr algn="ctr"/>
            <a:r>
              <a:rPr lang="ru-RU" dirty="0"/>
              <a:t>19 мая 2023 г.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45E685F5-EF63-469A-BCCE-58A9546D607C}"/>
              </a:ext>
            </a:extLst>
          </p:cNvPr>
          <p:cNvSpPr txBox="1">
            <a:spLocks/>
          </p:cNvSpPr>
          <p:nvPr/>
        </p:nvSpPr>
        <p:spPr>
          <a:xfrm>
            <a:off x="3585817" y="5055928"/>
            <a:ext cx="7625267" cy="6528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/>
              <a:t>Студент 3 курса программы Политология и Мировая Политика: Лычев Глеб</a:t>
            </a:r>
          </a:p>
          <a:p>
            <a:pPr algn="r"/>
            <a:r>
              <a:rPr lang="ru-RU" dirty="0"/>
              <a:t>Научный руководитель: профессор, д. полит. наук Сунгуров А.Ю.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Исследовательский вопрос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009774"/>
            <a:ext cx="11235989" cy="460563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уществующие исследования взаимодействия КС РФ с другими политико-правовыми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акторами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Взаимодействие с органами государственной власти;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институт омбудсмена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ретроспективе – региональные (уставные) конституционные суды; 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 реформы 2021 г. – конституционные советы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Выпадение из исследовательского поля взаимодействия неправительственных правозащитных организаций и Конституционного Суда РФ </a:t>
            </a:r>
            <a:endParaRPr lang="ru-RU" sz="1800" i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сследовательский вопрос: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Каким образом неправительственные правозащитные организации взаимодействуют с Конституционным Судом Российской Федерации, и какова их реальная роль в работе Конституционного Суда РФ?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364261"/>
            <a:ext cx="1901825" cy="777025"/>
          </a:xfrm>
        </p:spPr>
        <p:txBody>
          <a:bodyPr/>
          <a:lstStyle/>
          <a:p>
            <a:pPr algn="ctr"/>
            <a:r>
              <a:rPr lang="ru-RU" dirty="0"/>
              <a:t>Участие Неправительственных Правозащитных Организаций В Деятельности Конституционного Суда Российской Федерации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195864"/>
            <a:ext cx="5245560" cy="777025"/>
          </a:xfrm>
        </p:spPr>
        <p:txBody>
          <a:bodyPr/>
          <a:lstStyle/>
          <a:p>
            <a:r>
              <a:rPr lang="ru-RU" b="1" dirty="0"/>
              <a:t>Цель и Задачи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666795"/>
            <a:ext cx="11273310" cy="5051245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ель исследования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выявить роль неправительственных правозащитных организаций в деятельности Конституционного Суда Российской Федерации.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адачи исследования: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Проанализировать теоретические положения, формирующие границы исследовательского пространства;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Определить ключевые критерии поиска необходимой информации и её систематизации;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Собрать необходимые данные из открытых источников, в том числе официального сайта Конституционного Суда Российской Федерации, а также официальных электронных ресурсов правозащитных организаций;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Структурировать формы взаимодействия неправительственных правозащитных организаций с Конституционным Судом РФ;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Проанализировать полученные результаты и сделать выводы.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F47A6EA3-19A4-459C-91C4-B84212BCEA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364261"/>
            <a:ext cx="1901825" cy="777025"/>
          </a:xfrm>
        </p:spPr>
        <p:txBody>
          <a:bodyPr/>
          <a:lstStyle/>
          <a:p>
            <a:pPr algn="ctr"/>
            <a:r>
              <a:rPr lang="ru-RU" dirty="0"/>
              <a:t>Участие Неправительственных Правозащитных Организаций В Деятельности Конституционного Суда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59450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6FFE53-6367-4501-A068-ED229896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86" y="1152162"/>
            <a:ext cx="5245560" cy="777025"/>
          </a:xfrm>
        </p:spPr>
        <p:txBody>
          <a:bodyPr/>
          <a:lstStyle/>
          <a:p>
            <a:r>
              <a:rPr lang="ru-RU" b="1" dirty="0"/>
              <a:t>Обзор литературы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FC6042-4234-4D4B-BCE9-C1CDA6E950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934" y="1808310"/>
            <a:ext cx="11722131" cy="4594276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Конституционный Суд РФ как объект исследования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парадокс Конституционного Суда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M.E.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Baudoin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2006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 (R.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Sakwa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2010)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КС РФ как субъект конституционного правосудия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Зорькин В.Д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КС РФ как немажоритарный институт и концепция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constitutional review (Thatcher &amp; Sweet 2002)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Неправительственные правозащитные организации как объект исследования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Классификация правозащитных организаций (А.Ю. Сунгуров 2001)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неправительственные правозащитные организации как часть гражданского общества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S.L. Henderson 2011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неправительственные правозащитные организации как противовес 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ministry of civil society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(J. Richter 2009)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Взаимодействия Конституционного Суда и неправительственных правозащитных организаций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институтов как залог установления конституционализма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Sajo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Uitz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подача меморандумов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amicus curiae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эксперты и КС (Блохин 2015);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Кряжкова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2018); (Герасимова 2020)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FC9CFFA-003F-4627-A5BE-616359A38E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16AAD96-CD33-4927-AD67-F3034CD8E0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5D36E4E8-8576-4E88-8265-86FA178B10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364261"/>
            <a:ext cx="1901825" cy="777025"/>
          </a:xfrm>
        </p:spPr>
        <p:txBody>
          <a:bodyPr/>
          <a:lstStyle/>
          <a:p>
            <a:pPr algn="ctr"/>
            <a:r>
              <a:rPr lang="ru-RU" dirty="0"/>
              <a:t>Участие Неправительственных Правозащитных Организаций В Деятельности Конституционного Суда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43462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270D6EF-4717-4BDE-BBA5-E413A068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487" y="1447790"/>
            <a:ext cx="5245560" cy="777025"/>
          </a:xfrm>
        </p:spPr>
        <p:txBody>
          <a:bodyPr/>
          <a:lstStyle/>
          <a:p>
            <a:r>
              <a:rPr lang="ru-RU" b="1" dirty="0"/>
              <a:t>Методология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A4AB55-205F-416A-898D-3B925681C8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487" y="1968759"/>
            <a:ext cx="5466606" cy="4599991"/>
          </a:xfrm>
        </p:spPr>
        <p:txBody>
          <a:bodyPr>
            <a:normAutofit lnSpcReduction="10000"/>
          </a:bodyPr>
          <a:lstStyle/>
          <a:p>
            <a:r>
              <a:rPr lang="ru-RU" sz="1800" b="1" dirty="0"/>
              <a:t>Контент анализ текстов решений конституционного суда, отобранных по специальным критериям:</a:t>
            </a:r>
            <a:br>
              <a:rPr lang="ru-RU" sz="1800" b="1" dirty="0"/>
            </a:br>
            <a:br>
              <a:rPr lang="ru-RU" sz="1800" dirty="0"/>
            </a:br>
            <a:r>
              <a:rPr lang="ru-RU" sz="1800" dirty="0"/>
              <a:t>- обращения, поданные неправительственными правозащитными организациями в качестве заявителей;</a:t>
            </a:r>
          </a:p>
          <a:p>
            <a:r>
              <a:rPr lang="ru-RU" sz="1800" dirty="0"/>
              <a:t>- обращения сопровождаемые Институтом Права и Публичной Политики; </a:t>
            </a:r>
          </a:p>
          <a:p>
            <a:r>
              <a:rPr lang="ru-RU" sz="1800" b="1" dirty="0"/>
              <a:t>Источники: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1800" dirty="0"/>
              <a:t>Сайт КС РФ  -</a:t>
            </a:r>
            <a:r>
              <a:rPr lang="de-DE" sz="1800" dirty="0">
                <a:hlinkClick r:id="rId2"/>
              </a:rPr>
              <a:t>http://www.ksrf.ru/ru/Decision/pages/default.aspx</a:t>
            </a:r>
            <a:r>
              <a:rPr lang="ru-RU" sz="1800" dirty="0"/>
              <a:t>  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1800" dirty="0"/>
              <a:t>Сайт ИППП – </a:t>
            </a:r>
            <a:r>
              <a:rPr lang="de-DE" sz="1800" dirty="0">
                <a:hlinkClick r:id="rId3"/>
              </a:rPr>
              <a:t>https://ilpp.ru/legal-practice#currentpractice</a:t>
            </a:r>
            <a:r>
              <a:rPr lang="ru-RU" sz="1800" dirty="0"/>
              <a:t>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sz="1800" dirty="0"/>
              <a:t>Издания «Сравнительного Конституционного обозрения» - </a:t>
            </a:r>
            <a:r>
              <a:rPr lang="de-DE" sz="1800" dirty="0">
                <a:hlinkClick r:id="rId4"/>
              </a:rPr>
              <a:t>https://sko-journal.ru/</a:t>
            </a:r>
            <a:r>
              <a:rPr lang="ru-RU" sz="1800" dirty="0"/>
              <a:t> </a:t>
            </a:r>
          </a:p>
          <a:p>
            <a:endParaRPr lang="ru-RU" sz="1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FCBC699-E50F-41C6-96FA-443EE0CD0C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495B189-3B6D-4F7A-B965-9B4E97055D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32D4698E-2D03-4210-99D6-C399144162F6}"/>
              </a:ext>
            </a:extLst>
          </p:cNvPr>
          <p:cNvSpPr txBox="1">
            <a:spLocks/>
          </p:cNvSpPr>
          <p:nvPr/>
        </p:nvSpPr>
        <p:spPr>
          <a:xfrm>
            <a:off x="6406117" y="1968759"/>
            <a:ext cx="5320381" cy="647839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Создание базы данных по результатам сбора и  анализа данных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D78B8C-0DF9-461D-93BC-2BFD567CB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616598"/>
            <a:ext cx="5747615" cy="3757325"/>
          </a:xfrm>
          <a:prstGeom prst="rect">
            <a:avLst/>
          </a:prstGeom>
        </p:spPr>
      </p:pic>
      <p:sp>
        <p:nvSpPr>
          <p:cNvPr id="12" name="Текст 4">
            <a:extLst>
              <a:ext uri="{FF2B5EF4-FFF2-40B4-BE49-F238E27FC236}">
                <a16:creationId xmlns:a16="http://schemas.microsoft.com/office/drawing/2014/main" id="{E8B345EF-0321-492E-8BC9-5768887AD8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364261"/>
            <a:ext cx="1901825" cy="777025"/>
          </a:xfrm>
        </p:spPr>
        <p:txBody>
          <a:bodyPr/>
          <a:lstStyle/>
          <a:p>
            <a:pPr algn="ctr"/>
            <a:r>
              <a:rPr lang="ru-RU" dirty="0"/>
              <a:t>Участие Неправительственных Правозащитных Организаций В Деятельности Конституционного Суда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08978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9136B00-8ADB-0C43-B3A0-0D2A6264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302" y="1235203"/>
            <a:ext cx="5951551" cy="77702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Репрезентация проведённого анализа 9 обращений правозащитных организаций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A515058-8F19-BC4F-8C77-159E5910F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5409041"/>
            <a:ext cx="5837853" cy="119968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Всего подано 9 обращений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Вынесено 1 постановление и 8 определений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Процентное отношение: 11,1% занимают постановления и 88,9% - определения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7C5B2B87-83A4-4F43-9C22-8B3D1106C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389508"/>
              </p:ext>
            </p:extLst>
          </p:nvPr>
        </p:nvGraphicFramePr>
        <p:xfrm>
          <a:off x="6957193" y="1989211"/>
          <a:ext cx="4378394" cy="330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3AB756-406E-4DA4-A188-1C537F47AF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2" r="7061"/>
          <a:stretch/>
        </p:blipFill>
        <p:spPr>
          <a:xfrm>
            <a:off x="763607" y="1141286"/>
            <a:ext cx="4467225" cy="5452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Текст 4">
            <a:extLst>
              <a:ext uri="{FF2B5EF4-FFF2-40B4-BE49-F238E27FC236}">
                <a16:creationId xmlns:a16="http://schemas.microsoft.com/office/drawing/2014/main" id="{E32FEA16-ACDC-451F-88E9-344E942C0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364261"/>
            <a:ext cx="1901825" cy="777025"/>
          </a:xfrm>
        </p:spPr>
        <p:txBody>
          <a:bodyPr/>
          <a:lstStyle/>
          <a:p>
            <a:pPr algn="ctr"/>
            <a:r>
              <a:rPr lang="ru-RU" dirty="0"/>
              <a:t>Участие Неправительственных Правозащитных Организаций В Деятельности Конституционного Суда Российской Федерации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5015ADE-54F8-4AA2-ACCF-12988B3739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19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9136B00-8ADB-0C43-B3A0-0D2A6264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288109"/>
            <a:ext cx="4322530" cy="777025"/>
          </a:xfrm>
        </p:spPr>
        <p:txBody>
          <a:bodyPr/>
          <a:lstStyle/>
          <a:p>
            <a:r>
              <a:rPr lang="ru-RU" dirty="0"/>
              <a:t>Репрезентация проведённого анализа деятельности ИППП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A515058-8F19-BC4F-8C77-159E5910F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5304" y="2231920"/>
            <a:ext cx="4762476" cy="176158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Всего подано 73 обращения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Вынесено 5 постановлений и 22 определения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Процентное отношение: 18,5% занимают постановления и 81,5% - определения (относительно 27 результативных)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7C5B2B87-83A4-4F43-9C22-8B3D1106C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408197"/>
              </p:ext>
            </p:extLst>
          </p:nvPr>
        </p:nvGraphicFramePr>
        <p:xfrm>
          <a:off x="5822830" y="1141286"/>
          <a:ext cx="6220960" cy="521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Рисунок 13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DEDFE01B-5F4E-49FE-AE8B-AC1B2529C9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8" t="35372" r="12116" b="28721"/>
          <a:stretch/>
        </p:blipFill>
        <p:spPr>
          <a:xfrm>
            <a:off x="8260824" y="3867150"/>
            <a:ext cx="1344972" cy="6381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896384-CBFF-4069-87FD-15769C9CB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36" y="4314780"/>
            <a:ext cx="6179502" cy="2042573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676AEE30-EAE8-4452-9959-B813BC74E0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C287D601-FB52-42A4-94BD-FFDEB4F7B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364261"/>
            <a:ext cx="1901825" cy="777025"/>
          </a:xfrm>
        </p:spPr>
        <p:txBody>
          <a:bodyPr/>
          <a:lstStyle/>
          <a:p>
            <a:pPr algn="ctr"/>
            <a:r>
              <a:rPr lang="ru-RU" dirty="0"/>
              <a:t>Участие Неправительственных Правозащитных Организаций В Деятельности Конституционного Суда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7821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CE55CCD-3AD6-4197-831C-CD69002B55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EE4FA9-0A10-4F04-AF2F-EEC3D4945E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C5AD94A-33F0-4AFE-ACF7-0C3727AA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9" y="1235605"/>
            <a:ext cx="11044126" cy="777025"/>
          </a:xfrm>
        </p:spPr>
        <p:txBody>
          <a:bodyPr>
            <a:normAutofit/>
          </a:bodyPr>
          <a:lstStyle/>
          <a:p>
            <a:r>
              <a:rPr lang="ru-RU" dirty="0"/>
              <a:t>Формы взаимодействия неправительственных правозащитных организаций и КС РФ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287CEF4-6502-4528-9867-9688EFD6D8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9" y="1823940"/>
            <a:ext cx="11020202" cy="4754142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Прямое взаимодействие через обращения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Данный тип взаимодействия подразумевает участие неправительственных правозащитных организаций в качестве заявителя при подаче обращений в КС РФ в случае применения нормы, в отношении организаций, которые они как заявители в праве посчитать неконституционной, нарушающей их права и свободы и обратиться в КС РФ.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Прямое взаимодействие через направление экспертных заключений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Данный тип взаимодействия подразумевает экспертное участие неправительственных правозащитных организаций или их представителей в качестве не процессуальной стороны, предоставляющей экспертное мнение по поводу того или иного дела/обращения.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Косвенное взаимодействие через сопровождение обращений заявителей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Данный тип взаимодействия подразумевает участие неправительственной правозащитной организации в качестве консультанта, представителя интересов, юридического наставника заявителя в процессе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литигации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Косвенное взаимодействие через проведение консультаций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снижающих поток необоснованных обращений в Конституционный Суд. Данный тип взаимодействия еще более косвенный, чем предыдущий, однако осуществление неправительственными правозащитными организациями отчасти просветительской и консультативной функций позволяет избежать увеличения необоснованной нагрузки на судопроизводство, что позволит более тщательно рассматривать дела действительно претендующих на решение в пользу заявителя.</a:t>
            </a:r>
          </a:p>
          <a:p>
            <a:endParaRPr lang="ru-RU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BBD5DAC0-1940-41B0-AF01-3D883DD65D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364261"/>
            <a:ext cx="1901825" cy="777025"/>
          </a:xfrm>
        </p:spPr>
        <p:txBody>
          <a:bodyPr/>
          <a:lstStyle/>
          <a:p>
            <a:pPr algn="ctr"/>
            <a:r>
              <a:rPr lang="ru-RU" dirty="0"/>
              <a:t>Участие Неправительственных Правозащитных Организаций В Деятельности Конституционного Суда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22757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3">
            <a:extLst>
              <a:ext uri="{FF2B5EF4-FFF2-40B4-BE49-F238E27FC236}">
                <a16:creationId xmlns:a16="http://schemas.microsoft.com/office/drawing/2014/main" id="{2AE7743D-5182-4F45-9554-9C6423BA585A}"/>
              </a:ext>
            </a:extLst>
          </p:cNvPr>
          <p:cNvSpPr txBox="1">
            <a:spLocks/>
          </p:cNvSpPr>
          <p:nvPr/>
        </p:nvSpPr>
        <p:spPr>
          <a:xfrm>
            <a:off x="585897" y="1264303"/>
            <a:ext cx="11057955" cy="53621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b="1" dirty="0"/>
              <a:t>Основные выводы: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B23F79EE-A318-466B-8361-CF9A6AB801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7022" y="1800519"/>
            <a:ext cx="11057955" cy="4945513"/>
          </a:xfrm>
        </p:spPr>
        <p:txBody>
          <a:bodyPr numCol="1">
            <a:no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Правозащитные организации выполняют расширенный спектр функций: просветительскую, коммуникативную, правозащитную, исследовательскую, что даёт возможность выделять их в отдельную категорию при изучении и как минимум отделять адвокатские конторы от реально работающих по вышеизложенным функциям организациям;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Наличие правозащитных организаций и их безбарьерное функционирование безусловно является фактором развития конституционализма, по определению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Андраша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Шайо, включающее в себя необходимость взаимодействия различных институтов правозащиты, которым они и являются, тем более взаимодействуя с Конституционным Судом – правозащитным институтом по определению.</a:t>
            </a:r>
            <a:endParaRPr lang="ru-RU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 продолжение изучения взаимодействия правозащитных организаций и Конституционного Суда РФ в новых реалиях, которое будет осложнено, однако не невозможно.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031327-E3E9-47CD-B0D4-713A540F2D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9930D11E-03F2-477C-9001-6DCE998B0C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364261"/>
            <a:ext cx="1901825" cy="777025"/>
          </a:xfrm>
        </p:spPr>
        <p:txBody>
          <a:bodyPr/>
          <a:lstStyle/>
          <a:p>
            <a:pPr algn="ctr"/>
            <a:r>
              <a:rPr lang="ru-RU" dirty="0"/>
              <a:t>Участие Неправительственных Правозащитных Организаций В Деятельности Конституционного Суда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42783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911</Words>
  <Application>Microsoft Office PowerPoint</Application>
  <PresentationFormat>Широкоэкранный</PresentationFormat>
  <Paragraphs>65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HSE Sans</vt:lpstr>
      <vt:lpstr>Office Theme</vt:lpstr>
      <vt:lpstr>УЧАСТИЕ НЕПРАВИТЕЛЬСТВЕННЫХ ПРАВОЗАЩИТНЫХ ОРГАНИЗАЦИЙ В ДЕЯТЕЛЬНОСТИ КОНСТИТУЦИОННОГО СУДА РОССИЙСКОЙ ФЕДЕРАЦИИ</vt:lpstr>
      <vt:lpstr>Исследовательский вопрос</vt:lpstr>
      <vt:lpstr>Цель и Задачи исследования</vt:lpstr>
      <vt:lpstr>Обзор литературы</vt:lpstr>
      <vt:lpstr>Методология исследования</vt:lpstr>
      <vt:lpstr>Репрезентация проведённого анализа 9 обращений правозащитных организаций</vt:lpstr>
      <vt:lpstr>Репрезентация проведённого анализа деятельности ИППП</vt:lpstr>
      <vt:lpstr>Формы взаимодействия неправительственных правозащитных организаций и КС РФ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Gleb Lychev</cp:lastModifiedBy>
  <cp:revision>26</cp:revision>
  <cp:lastPrinted>2021-11-11T13:08:42Z</cp:lastPrinted>
  <dcterms:created xsi:type="dcterms:W3CDTF">2021-11-11T08:52:47Z</dcterms:created>
  <dcterms:modified xsi:type="dcterms:W3CDTF">2023-05-22T13:15:20Z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