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4" d="100"/>
          <a:sy n="44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15A75-5990-4C95-A0C7-5C050D6F1687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5CF59-15B3-47A5-BACA-A6396F358C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18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96AD1-19C7-9471-5A66-548035F43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68C21-A95A-A618-D434-04DB1CDED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ADC459-37E4-6CA5-DCEE-7C0725A2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A79A40-F41E-F139-0FBC-6B92A57D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83A324-6E2F-4BA6-9C98-F0CD4901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3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39DDF-4155-796B-CCD1-96E3CC93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7A9460-A4AB-E41F-A0A4-EECEDDB1C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DFA825-84CF-7CB7-6526-D7910374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84E015-F7C4-032F-E772-AF5C718B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8F2F1D-F68D-46B4-0407-5BDEFE76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7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239740E-3748-EF5E-D021-9BEB71EAD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3D4335-8C07-6FE6-720C-745567BB2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5D337E-3815-1D15-48F1-1DC03806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7FCC3-F9A3-102A-35A8-EF94CCFE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77FFF9-E312-3BD9-EA0F-ED63B74F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DCE9A-0520-AD19-265C-9B9B72D63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47BEE9-CDF3-A3D4-105D-BA2A4C175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C2C743-5776-EE01-D57D-B5E42F1B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D08392-3F83-DC0E-F6F5-A8F81DD1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1EBCAE-E05E-86C5-11BE-A5C4000F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EF62B-39C2-187B-ABCB-65FAFD238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BF245B-10C7-8B08-BC1B-D8A5054AF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81C3C4-BB01-0F0D-A25E-9C71BCDC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70EA5-C82C-B9CE-F296-090691F6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3DBF0D-9F95-28F5-E617-5793C415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0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B1E02-F175-1B40-32E0-F09F3E31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96AEE4-9354-4954-24E1-F04C50FB7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21B8BB-D6C6-62BF-EFB7-6EA910D2C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B57923-3804-FED0-8833-DB493DA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29A95C-A970-DB91-CE83-99966FEF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7DF353-F50A-4B65-6DF7-6B862DFB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16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3FBB5-A6E8-F365-0068-1B93E14BB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14A7ED-7C88-E262-A232-ACBB760C4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E48091-A7B5-525F-D755-D8E3AD13C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477D9D-C52C-87C9-2CA7-DAE529F27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625310-F926-4471-462B-CA78DBFDF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387C64-7410-9A6B-DC2F-8A7605DBF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F44739-F346-2C19-97D0-A713A10D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6FB588-3E36-C3A9-7210-E085A2C34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A670B-4BE6-014A-BB62-76BABC27B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18EC06-AA55-E30D-8877-1AA180CB0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E963C0-939C-DB6C-F864-A3021B8E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F163C3-ED1A-8ACF-56A0-54F5D2CF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95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318692D-37E6-493F-637D-9F0C4488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66F4E4-959C-B478-5DCF-19C4CAE1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89AAC4-89A6-D2BF-BB14-F22C0CDF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5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F65AF-8856-DC0B-1CA3-2CFE3B709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F55171-4240-0614-A180-AD00EA26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727217-AD78-3D3B-B1EF-A0CB667FA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7FCA30-4C1C-5A74-8DC3-7CED2050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475F9-C65E-D566-4D87-B076D234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981FEF-D098-CC8B-27BB-688B5614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DB133-D146-1AE9-69CE-B550DE57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4E718FF-4A7C-4E8E-3D13-9AA0886F7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1775BD-D783-2E79-01AD-C5A054ACA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6ABD15-253F-AE7D-E66A-C5D4B01A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99CAA6-EB09-561B-2046-A5ECE63CA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C7A109-B877-A445-57F8-06980029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8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F899B-CF9B-F9BB-7CAA-D354FADE1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01CA08-A948-801F-A0C4-618AD8C7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00E38-1A02-5472-04AE-7349A8979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7F279-479C-498C-ADA2-869BEFFAAA68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E472E8-2EA2-5277-F108-E2EAE26A7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1149A9-5D1E-22FB-5570-775EC8EA8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84B84-14EF-45A6-AC2B-DF8B99DCA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8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E82CD-410B-B009-06E0-87F657AF41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Методика проведения анализа хозяйственных связей и финансово-экономического положения градообразующих предприятий моногородов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488F04-1D1C-A451-3EDD-20934A2AF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Название проекта</a:t>
            </a:r>
          </a:p>
          <a:p>
            <a:r>
              <a:rPr lang="ru-RU" dirty="0"/>
              <a:t>Сравнительный анализ сетевого взаимодействия промышленных предприятий в моногородах среднего размера </a:t>
            </a:r>
          </a:p>
          <a:p>
            <a:r>
              <a:rPr lang="ru-RU" dirty="0"/>
              <a:t>(от 50 до 100 тыс. жителей)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99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2CC44-D40F-DA8F-10A1-30492A84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Цель,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FF291A-1B5B-6D95-98A0-2D490D5B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358900"/>
            <a:ext cx="10718800" cy="4818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/>
              <a:t>Целью</a:t>
            </a:r>
            <a:r>
              <a:rPr lang="ru-RU" sz="1800" dirty="0"/>
              <a:t> исследования является получение выводов о характере связей градообразующих предприятий моногородов друг с другом и другими хозяйственными субъектами внутри и за пределами города для обоснования мер местной экономической политики.</a:t>
            </a:r>
          </a:p>
          <a:p>
            <a:pPr marL="0" indent="0">
              <a:buNone/>
            </a:pPr>
            <a:r>
              <a:rPr lang="ru-RU" sz="1800" b="1" dirty="0"/>
              <a:t>Задачи:</a:t>
            </a:r>
          </a:p>
          <a:p>
            <a:pPr marL="514350" indent="-514350">
              <a:buAutoNum type="arabicPeriod"/>
            </a:pPr>
            <a:r>
              <a:rPr lang="ru-RU" sz="1800" dirty="0"/>
              <a:t>Проанализировать научную литературу </a:t>
            </a:r>
          </a:p>
          <a:p>
            <a:pPr marL="514350" indent="-514350">
              <a:buAutoNum type="arabicPeriod"/>
            </a:pPr>
            <a:r>
              <a:rPr lang="ru-RU" sz="1800" dirty="0"/>
              <a:t>Разработать методику исследования </a:t>
            </a:r>
          </a:p>
          <a:p>
            <a:pPr marL="514350" indent="-514350">
              <a:buAutoNum type="arabicPeriod"/>
            </a:pPr>
            <a:r>
              <a:rPr lang="ru-RU" sz="1800" dirty="0"/>
              <a:t>Определить релевантные источники и методы сбора информации для исследования </a:t>
            </a:r>
          </a:p>
          <a:p>
            <a:pPr marL="514350" indent="-514350">
              <a:buAutoNum type="arabicPeriod"/>
            </a:pPr>
            <a:r>
              <a:rPr lang="ru-RU" sz="1800" dirty="0"/>
              <a:t>Собрать данные за 2014 – 2022 годы</a:t>
            </a:r>
          </a:p>
          <a:p>
            <a:pPr marL="514350" indent="-514350">
              <a:buAutoNum type="arabicPeriod"/>
            </a:pPr>
            <a:r>
              <a:rPr lang="ru-RU" sz="1800" dirty="0"/>
              <a:t>Построить сети предприятий, произвести расчёты их характеристик, в том числе пространственных.</a:t>
            </a:r>
          </a:p>
          <a:p>
            <a:pPr marL="514350" indent="-514350">
              <a:buAutoNum type="arabicPeriod"/>
            </a:pPr>
            <a:r>
              <a:rPr lang="ru-RU" sz="1800" dirty="0"/>
              <a:t>Исследовать закономерность проявления выявленных характеристик в зависимости от специализации моногорода.    </a:t>
            </a:r>
          </a:p>
          <a:p>
            <a:pPr marL="514350" indent="-514350">
              <a:buAutoNum type="arabicPeriod"/>
            </a:pPr>
            <a:r>
              <a:rPr lang="ru-RU" sz="1800" dirty="0"/>
              <a:t>Исследовать взаимосвязь между характеристиками сетей предприятий и финансово-экономическим результатами деятельности этих предприятий.</a:t>
            </a:r>
          </a:p>
          <a:p>
            <a:pPr marL="514350" indent="-514350">
              <a:buAutoNum type="arabicPeriod"/>
            </a:pPr>
            <a:r>
              <a:rPr lang="ru-RU" sz="1800" dirty="0"/>
              <a:t>Сделать выводы из полученных результатов.</a:t>
            </a:r>
          </a:p>
          <a:p>
            <a:pPr marL="514350" indent="-514350">
              <a:buAutoNum type="arabicPeriod"/>
            </a:pPr>
            <a:r>
              <a:rPr lang="ru-RU" sz="1800" dirty="0"/>
              <a:t>Подготовить к публикации три статьи.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3051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1F1F4-47E2-48D8-3879-E6B63773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Гипотезы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03362E-7056-2362-CB59-E15DF087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Основной гипотезой исследования является предположение, что </a:t>
            </a:r>
            <a:r>
              <a:rPr lang="ru-RU" dirty="0" err="1"/>
              <a:t>укоренённость</a:t>
            </a:r>
            <a:r>
              <a:rPr lang="ru-RU" dirty="0"/>
              <a:t> градообразующего предприятия в местную экономику имеет отраслевую специфику, а также зависит от особенностей города, его типа и местоположения (например, принадлежности к агломерациям) </a:t>
            </a:r>
          </a:p>
          <a:p>
            <a:r>
              <a:rPr lang="ru-RU" dirty="0"/>
              <a:t>Вторая гипотеза: принадлежность к кластеру/</a:t>
            </a:r>
            <a:r>
              <a:rPr lang="ru-RU" dirty="0" err="1"/>
              <a:t>укоренённость</a:t>
            </a:r>
            <a:r>
              <a:rPr lang="ru-RU" dirty="0"/>
              <a:t> предприятия в местную экономику значимо влияет на финансово-экономические результаты его работы (производительность факторов, рентабельность, прибыльность и др.).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09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A23A2-9BF9-58AB-B576-260FCB33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Проверка первой гипотезы. Уравнение регрессии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C8E8A5-1868-378D-7730-881708AB6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62" y="2190261"/>
            <a:ext cx="10515600" cy="339700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Х (Регрессоры):</a:t>
            </a: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п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ринадлежность к отрасли</a:t>
            </a: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человеческий капитал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динамика численности населения города</a:t>
            </a: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численность безработных</a:t>
            </a: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реальные доходы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динамика строительства жилья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динамика цен на жилые помещения на вторичном рынке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географические характеристики (расстояние до Москвы, до ближайшего областного центра; характеристики региона расположения моногорода)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участие в программах поддержки моногородов (финансирование на человека; ТОР (ТОСЭР))</a:t>
            </a:r>
            <a:endParaRPr lang="ru-RU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28600" algn="just">
              <a:lnSpc>
                <a:spcPct val="110000"/>
              </a:lnSpc>
              <a:spcBef>
                <a:spcPts val="0"/>
              </a:spcBef>
            </a:pP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специализация городской экономики</a:t>
            </a:r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E76F461-A318-F136-1D02-3E64969BB899}"/>
              </a:ext>
            </a:extLst>
          </p:cNvPr>
          <p:cNvSpPr txBox="1">
            <a:spLocks/>
          </p:cNvSpPr>
          <p:nvPr/>
        </p:nvSpPr>
        <p:spPr>
          <a:xfrm>
            <a:off x="838200" y="1730498"/>
            <a:ext cx="10445262" cy="4597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</a:rPr>
              <a:t>К</a:t>
            </a:r>
            <a:r>
              <a:rPr lang="ru-RU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укор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+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+ … +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E8FD22BA-5812-977C-727C-436AB4C1F82A}"/>
              </a:ext>
            </a:extLst>
          </p:cNvPr>
          <p:cNvSpPr txBox="1">
            <a:spLocks/>
          </p:cNvSpPr>
          <p:nvPr/>
        </p:nvSpPr>
        <p:spPr>
          <a:xfrm>
            <a:off x="838200" y="5645637"/>
            <a:ext cx="10445262" cy="4597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Спецификация модели требует уточнения</a:t>
            </a:r>
          </a:p>
        </p:txBody>
      </p:sp>
    </p:spTree>
    <p:extLst>
      <p:ext uri="{BB962C8B-B14F-4D97-AF65-F5344CB8AC3E}">
        <p14:creationId xmlns:p14="http://schemas.microsoft.com/office/powerpoint/2010/main" val="346025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A9EC6-B9B5-CF3C-21A8-5B3A4E1FE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Укоренённость градообразующего предприятия в местную экономику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C17667-F305-89F7-ADC0-D9D18657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761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Оценка типа сети по следующим характеристикам:</a:t>
            </a:r>
          </a:p>
          <a:p>
            <a:r>
              <a:rPr lang="ru-RU" b="1" dirty="0"/>
              <a:t>Центральность</a:t>
            </a:r>
          </a:p>
          <a:p>
            <a:r>
              <a:rPr lang="ru-RU" b="1" dirty="0"/>
              <a:t>Веса по агентам внутри города и вне города</a:t>
            </a:r>
          </a:p>
          <a:p>
            <a:r>
              <a:rPr lang="ru-RU" dirty="0"/>
              <a:t>Плотность</a:t>
            </a:r>
          </a:p>
          <a:p>
            <a:r>
              <a:rPr lang="ru-RU" dirty="0"/>
              <a:t>Направления интеграции</a:t>
            </a:r>
          </a:p>
          <a:p>
            <a:r>
              <a:rPr lang="ru-RU" dirty="0"/>
              <a:t>Интенсивность связей</a:t>
            </a:r>
          </a:p>
          <a:p>
            <a:r>
              <a:rPr lang="ru-RU" dirty="0"/>
              <a:t>Открытость</a:t>
            </a:r>
          </a:p>
          <a:p>
            <a:r>
              <a:rPr lang="ru-RU" dirty="0"/>
              <a:t>Связанность</a:t>
            </a:r>
          </a:p>
          <a:p>
            <a:r>
              <a:rPr lang="ru-RU" dirty="0">
                <a:solidFill>
                  <a:srgbClr val="FF0000"/>
                </a:solidFill>
              </a:rPr>
              <a:t>Численность ратников градообразующего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68645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B605D-4054-8626-7FA4-B9512218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Вторая гипотеза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ED3B1C7-7613-47B8-28F5-067A91F658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627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+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ru-RU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+ … +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</a:rPr>
              <a:t>β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*Х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C4FCC0C-3973-08B7-F28B-74CBE38C336D}"/>
              </a:ext>
            </a:extLst>
          </p:cNvPr>
          <p:cNvSpPr txBox="1">
            <a:spLocks/>
          </p:cNvSpPr>
          <p:nvPr/>
        </p:nvSpPr>
        <p:spPr>
          <a:xfrm>
            <a:off x="741485" y="2643308"/>
            <a:ext cx="4991100" cy="2957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Y (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</a:rPr>
              <a:t>Объясняемая переменная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производительность труда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производительность капитала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рентабельность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/>
              <a:t>прибыльность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выручка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41AFAFAC-CF9F-6A68-C57B-F19F6820A91B}"/>
              </a:ext>
            </a:extLst>
          </p:cNvPr>
          <p:cNvSpPr txBox="1">
            <a:spLocks/>
          </p:cNvSpPr>
          <p:nvPr/>
        </p:nvSpPr>
        <p:spPr>
          <a:xfrm>
            <a:off x="6096000" y="2660892"/>
            <a:ext cx="4991100" cy="31420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Х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регрессоры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труд (число занятых)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капитал (стоимость основных средств)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специализация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err="1"/>
              <a:t>укоренённость</a:t>
            </a:r>
            <a:r>
              <a:rPr lang="ru-RU" dirty="0"/>
              <a:t> предприятия в местную экономику (место и роль в сети)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характеристики моногорода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7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436DA77-92A5-EEB8-76E1-4C42D6AAF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7395832C-C57B-06FB-F7C0-CD2AB4A84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412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7375</TotalTime>
  <Words>397</Words>
  <Application>Microsoft Office PowerPoint</Application>
  <PresentationFormat>Широкоэкранный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Тема Office</vt:lpstr>
      <vt:lpstr>Методика проведения анализа хозяйственных связей и финансово-экономического положения градообразующих предприятий моногородов</vt:lpstr>
      <vt:lpstr>Цель, задачи</vt:lpstr>
      <vt:lpstr>Гипотезы</vt:lpstr>
      <vt:lpstr>Проверка первой гипотезы. Уравнение регрессии</vt:lpstr>
      <vt:lpstr>Укоренённость градообразующего предприятия в местную экономику</vt:lpstr>
      <vt:lpstr>Вторая гипотеза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НУГ  Развитие промышленных моногородов</dc:title>
  <dc:creator>Елизавета Колчинская</dc:creator>
  <cp:lastModifiedBy>Rav Ka</cp:lastModifiedBy>
  <cp:revision>4</cp:revision>
  <dcterms:created xsi:type="dcterms:W3CDTF">2022-10-21T12:02:04Z</dcterms:created>
  <dcterms:modified xsi:type="dcterms:W3CDTF">2023-04-20T13:47:40Z</dcterms:modified>
</cp:coreProperties>
</file>