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0" r:id="rId4"/>
    <p:sldId id="277" r:id="rId5"/>
    <p:sldId id="282" r:id="rId6"/>
    <p:sldId id="281" r:id="rId7"/>
    <p:sldId id="283" r:id="rId8"/>
    <p:sldId id="284" r:id="rId9"/>
    <p:sldId id="285" r:id="rId10"/>
    <p:sldId id="286" r:id="rId11"/>
    <p:sldId id="272" r:id="rId12"/>
    <p:sldId id="271" r:id="rId13"/>
    <p:sldId id="273" r:id="rId14"/>
    <p:sldId id="275" r:id="rId15"/>
    <p:sldId id="279" r:id="rId16"/>
    <p:sldId id="280" r:id="rId17"/>
    <p:sldId id="287" r:id="rId18"/>
    <p:sldId id="288" r:id="rId19"/>
    <p:sldId id="289" r:id="rId20"/>
    <p:sldId id="293" r:id="rId21"/>
    <p:sldId id="291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992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2F7-407E-87B8-0C1AB2F0CB77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F7-407E-87B8-0C1AB2F0CB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232</c:v>
                </c:pt>
                <c:pt idx="1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7-407E-87B8-0C1AB2F0CB7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04135128270257"/>
          <c:y val="9.5027891334555081E-3"/>
          <c:w val="0.49630480060960119"/>
          <c:h val="0.983724349034375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ОКС по вопросам культурного наследия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04-407E-8AFD-D6D247FFD632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04-407E-8AFD-D6D247FFD632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04-407E-8AFD-D6D247FFD632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04-407E-8AFD-D6D247FFD632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04-407E-8AFD-D6D247FFD632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F04-407E-8AFD-D6D247FFD632}"/>
              </c:ext>
            </c:extLst>
          </c:dPt>
          <c:dPt>
            <c:idx val="6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F04-407E-8AFD-D6D247FFD632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F04-407E-8AFD-D6D247FFD632}"/>
              </c:ext>
            </c:extLst>
          </c:dPt>
          <c:dPt>
            <c:idx val="8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F04-407E-8AFD-D6D247FFD63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F04-407E-8AFD-D6D247FFD632}"/>
              </c:ext>
            </c:extLst>
          </c:dPt>
          <c:dPt>
            <c:idx val="1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F04-407E-8AFD-D6D247FFD632}"/>
              </c:ext>
            </c:extLst>
          </c:dPt>
          <c:dLbls>
            <c:dLbl>
              <c:idx val="7"/>
              <c:layout>
                <c:manualLayout>
                  <c:x val="9.0921814069655875E-3"/>
                  <c:y val="-1.4145400709309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F04-407E-8AFD-D6D247FFD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НКО по ОКН</c:v>
                </c:pt>
                <c:pt idx="1">
                  <c:v>Иные НКО</c:v>
                </c:pt>
                <c:pt idx="2">
                  <c:v>Наука и образование+НКО</c:v>
                </c:pt>
                <c:pt idx="3">
                  <c:v>Бизнес+НКО</c:v>
                </c:pt>
                <c:pt idx="4">
                  <c:v>Наука и образование</c:v>
                </c:pt>
                <c:pt idx="5">
                  <c:v>Наука+бизнес</c:v>
                </c:pt>
                <c:pt idx="6">
                  <c:v>Бизнес проф.</c:v>
                </c:pt>
                <c:pt idx="7">
                  <c:v>Бизнес непроф.</c:v>
                </c:pt>
                <c:pt idx="8">
                  <c:v>Бюдж. учреждения</c:v>
                </c:pt>
                <c:pt idx="9">
                  <c:v>Исполнительная власть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36</c:v>
                </c:pt>
                <c:pt idx="1">
                  <c:v>39</c:v>
                </c:pt>
                <c:pt idx="2">
                  <c:v>21</c:v>
                </c:pt>
                <c:pt idx="3">
                  <c:v>9</c:v>
                </c:pt>
                <c:pt idx="4">
                  <c:v>69</c:v>
                </c:pt>
                <c:pt idx="5">
                  <c:v>11</c:v>
                </c:pt>
                <c:pt idx="6">
                  <c:v>30</c:v>
                </c:pt>
                <c:pt idx="7">
                  <c:v>17</c:v>
                </c:pt>
                <c:pt idx="8">
                  <c:v>51</c:v>
                </c:pt>
                <c:pt idx="9">
                  <c:v>12</c:v>
                </c:pt>
                <c:pt idx="1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F04-407E-8AFD-D6D247FFD63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2F7-407E-87B8-0C1AB2F0CB77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F7-407E-87B8-0C1AB2F0CB77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697-4B25-9277-064A653C16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Мужчины</c:v>
                </c:pt>
                <c:pt idx="1">
                  <c:v>Женщины</c:v>
                </c:pt>
                <c:pt idx="2">
                  <c:v>Нет данных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183</c:v>
                </c:pt>
                <c:pt idx="1">
                  <c:v>92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7-407E-87B8-0C1AB2F0CB7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49037362745709"/>
          <c:y val="0"/>
          <c:w val="0.63075122873865652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ОКС по вопросам культурного наследия</c:v>
                </c:pt>
              </c:strCache>
            </c:strRef>
          </c:tx>
          <c:dPt>
            <c:idx val="0"/>
            <c:bubble3D val="0"/>
            <c:spPr>
              <a:solidFill>
                <a:srgbClr val="00882B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89-4975-BBF0-787DB115DCD6}"/>
              </c:ext>
            </c:extLst>
          </c:dPt>
          <c:dPt>
            <c:idx val="1"/>
            <c:bubble3D val="0"/>
            <c:spPr>
              <a:solidFill>
                <a:srgbClr val="00882B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89-4975-BBF0-787DB115DCD6}"/>
              </c:ext>
            </c:extLst>
          </c:dPt>
          <c:dPt>
            <c:idx val="2"/>
            <c:bubble3D val="0"/>
            <c:spPr>
              <a:solidFill>
                <a:srgbClr val="0365C0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9-4975-BBF0-787DB115DCD6}"/>
              </c:ext>
            </c:extLst>
          </c:dPt>
          <c:dPt>
            <c:idx val="3"/>
            <c:bubble3D val="0"/>
            <c:spPr>
              <a:solidFill>
                <a:srgbClr val="773F9B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89-4975-BBF0-787DB115DCD6}"/>
              </c:ext>
            </c:extLst>
          </c:dPt>
          <c:dPt>
            <c:idx val="4"/>
            <c:bubble3D val="0"/>
            <c:spPr>
              <a:solidFill>
                <a:srgbClr val="0365C0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89-4975-BBF0-787DB115DCD6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789-4975-BBF0-787DB115DCD6}"/>
              </c:ext>
            </c:extLst>
          </c:dPt>
          <c:dPt>
            <c:idx val="6"/>
            <c:bubble3D val="0"/>
            <c:spPr>
              <a:solidFill>
                <a:srgbClr val="44546A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789-4975-BBF0-787DB115DCD6}"/>
              </c:ext>
            </c:extLst>
          </c:dPt>
          <c:dPt>
            <c:idx val="7"/>
            <c:bubble3D val="0"/>
            <c:spPr>
              <a:solidFill>
                <a:srgbClr val="DCBD23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789-4975-BBF0-787DB115DCD6}"/>
              </c:ext>
            </c:extLst>
          </c:dPt>
          <c:dPt>
            <c:idx val="8"/>
            <c:bubble3D val="0"/>
            <c:spPr>
              <a:solidFill>
                <a:srgbClr val="DE6A10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789-4975-BBF0-787DB115DCD6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789-4975-BBF0-787DB115DCD6}"/>
              </c:ext>
            </c:extLst>
          </c:dPt>
          <c:dPt>
            <c:idx val="10"/>
            <c:bubble3D val="0"/>
            <c:spPr>
              <a:solidFill>
                <a:srgbClr val="DCBD23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789-4975-BBF0-787DB115DCD6}"/>
              </c:ext>
            </c:extLst>
          </c:dPt>
          <c:dPt>
            <c:idx val="11"/>
            <c:bubble3D val="0"/>
            <c:spPr>
              <a:solidFill>
                <a:srgbClr val="FFFFFF">
                  <a:lumMod val="9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789-4975-BBF0-787DB115DCD6}"/>
              </c:ext>
            </c:extLst>
          </c:dPt>
          <c:dLbls>
            <c:dLbl>
              <c:idx val="9"/>
              <c:layout>
                <c:manualLayout>
                  <c:x val="-0.13148177754114648"/>
                  <c:y val="0.172847749395401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89-4975-BBF0-787DB115DCD6}"/>
                </c:ext>
              </c:extLst>
            </c:dLbl>
            <c:dLbl>
              <c:idx val="10"/>
              <c:layout>
                <c:manualLayout>
                  <c:x val="-5.3140766056096718E-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789-4975-BBF0-787DB115D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НКО по ОКН</c:v>
                </c:pt>
                <c:pt idx="1">
                  <c:v>Иные НКО</c:v>
                </c:pt>
                <c:pt idx="2">
                  <c:v>Наука и образование+НКО</c:v>
                </c:pt>
                <c:pt idx="3">
                  <c:v>Бизнес+НКО</c:v>
                </c:pt>
                <c:pt idx="4">
                  <c:v>Наука и образование</c:v>
                </c:pt>
                <c:pt idx="5">
                  <c:v>Наука+бизнес</c:v>
                </c:pt>
                <c:pt idx="6">
                  <c:v>Бизнес проф.</c:v>
                </c:pt>
                <c:pt idx="7">
                  <c:v>Бюдж. учреждения</c:v>
                </c:pt>
                <c:pt idx="8">
                  <c:v>Исполнительная власть</c:v>
                </c:pt>
                <c:pt idx="9">
                  <c:v>Депутаты</c:v>
                </c:pt>
                <c:pt idx="10">
                  <c:v>Религиозные организации</c:v>
                </c:pt>
                <c:pt idx="11">
                  <c:v>Прочие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21</c:v>
                </c:pt>
                <c:pt idx="1">
                  <c:v>31</c:v>
                </c:pt>
                <c:pt idx="2">
                  <c:v>4</c:v>
                </c:pt>
                <c:pt idx="3">
                  <c:v>3</c:v>
                </c:pt>
                <c:pt idx="4">
                  <c:v>38</c:v>
                </c:pt>
                <c:pt idx="5">
                  <c:v>7</c:v>
                </c:pt>
                <c:pt idx="6">
                  <c:v>22</c:v>
                </c:pt>
                <c:pt idx="7">
                  <c:v>48</c:v>
                </c:pt>
                <c:pt idx="8">
                  <c:v>77</c:v>
                </c:pt>
                <c:pt idx="9">
                  <c:v>10</c:v>
                </c:pt>
                <c:pt idx="10">
                  <c:v>13</c:v>
                </c:pt>
                <c:pt idx="1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789-4975-BBF0-787DB115DC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5999312" y="3401617"/>
            <a:ext cx="17569952" cy="468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Общественно-консультативные советы по вопросам культурного наследия: механизм гражданского участия или имитация диалога власти и общества? </a:t>
            </a:r>
            <a:endParaRPr dirty="0"/>
          </a:p>
        </p:txBody>
      </p:sp>
      <p:sp>
        <p:nvSpPr>
          <p:cNvPr id="53" name="Очень крутой подзаголовок презентации"/>
          <p:cNvSpPr txBox="1"/>
          <p:nvPr/>
        </p:nvSpPr>
        <p:spPr>
          <a:xfrm>
            <a:off x="20472920" y="9666312"/>
            <a:ext cx="3384375" cy="1224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/>
              <a:t>К.А. Шамшура </a:t>
            </a:r>
            <a:endParaRPr dirty="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7116915" y="1847447"/>
            <a:ext cx="9443423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13344128" y="12178427"/>
            <a:ext cx="944342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/>
              <a:t>Санкт-Петербург</a:t>
            </a:r>
            <a:r>
              <a:rPr dirty="0"/>
              <a:t>, 20</a:t>
            </a:r>
            <a:r>
              <a:rPr lang="ru-RU" dirty="0"/>
              <a:t>23</a:t>
            </a:r>
            <a:endParaRPr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737321"/>
            <a:ext cx="22728240" cy="1584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5400" dirty="0"/>
              <a:t>Наличие информации на сайтах / разделах ОКС при органах государственной охраны культурного наследия. Всего 49 советов.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4AA724-17CD-9305-CD61-6DB014B8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36" y="2896205"/>
            <a:ext cx="20873126" cy="92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81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2398904"/>
            <a:ext cx="22656232" cy="179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5400" dirty="0"/>
              <a:t>Наиболее открытые сайты / разделы ОКС при органах государственной охраны культурного наследия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52E47EBD-2A61-4970-1ADA-509642BC7B44}"/>
              </a:ext>
            </a:extLst>
          </p:cNvPr>
          <p:cNvGraphicFramePr>
            <a:graphicFrameLocks noGrp="1"/>
          </p:cNvGraphicFramePr>
          <p:nvPr/>
        </p:nvGraphicFramePr>
        <p:xfrm>
          <a:off x="1201064" y="4641725"/>
          <a:ext cx="19343864" cy="8131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196">
                  <a:extLst>
                    <a:ext uri="{9D8B030D-6E8A-4147-A177-3AD203B41FA5}">
                      <a16:colId xmlns:a16="http://schemas.microsoft.com/office/drawing/2014/main" val="1895397835"/>
                    </a:ext>
                  </a:extLst>
                </a:gridCol>
                <a:gridCol w="5441746">
                  <a:extLst>
                    <a:ext uri="{9D8B030D-6E8A-4147-A177-3AD203B41FA5}">
                      <a16:colId xmlns:a16="http://schemas.microsoft.com/office/drawing/2014/main" val="1060252554"/>
                    </a:ext>
                  </a:extLst>
                </a:gridCol>
                <a:gridCol w="3180241">
                  <a:extLst>
                    <a:ext uri="{9D8B030D-6E8A-4147-A177-3AD203B41FA5}">
                      <a16:colId xmlns:a16="http://schemas.microsoft.com/office/drawing/2014/main" val="1131153459"/>
                    </a:ext>
                  </a:extLst>
                </a:gridCol>
                <a:gridCol w="777392">
                  <a:extLst>
                    <a:ext uri="{9D8B030D-6E8A-4147-A177-3AD203B41FA5}">
                      <a16:colId xmlns:a16="http://schemas.microsoft.com/office/drawing/2014/main" val="6171481"/>
                    </a:ext>
                  </a:extLst>
                </a:gridCol>
                <a:gridCol w="5546889">
                  <a:extLst>
                    <a:ext uri="{9D8B030D-6E8A-4147-A177-3AD203B41FA5}">
                      <a16:colId xmlns:a16="http://schemas.microsoft.com/office/drawing/2014/main" val="1107152496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657075670"/>
                    </a:ext>
                  </a:extLst>
                </a:gridCol>
              </a:tblGrid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открытости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открытости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752836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Алтайский край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150622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Псковская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Белгородская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355868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Кемеровская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001121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Пензенская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604489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Ямало-Ненецкий АО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Тюменская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23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0041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2398904"/>
            <a:ext cx="22656232" cy="179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5400" dirty="0"/>
              <a:t>Наименее открытые сайты / разделы ОКС при органах государственной охраны культурного наследия. Часть 1.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52E47EBD-2A61-4970-1ADA-509642BC7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838710"/>
              </p:ext>
            </p:extLst>
          </p:nvPr>
        </p:nvGraphicFramePr>
        <p:xfrm>
          <a:off x="1201064" y="4641725"/>
          <a:ext cx="20423984" cy="8131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196">
                  <a:extLst>
                    <a:ext uri="{9D8B030D-6E8A-4147-A177-3AD203B41FA5}">
                      <a16:colId xmlns:a16="http://schemas.microsoft.com/office/drawing/2014/main" val="1895397835"/>
                    </a:ext>
                  </a:extLst>
                </a:gridCol>
                <a:gridCol w="5441746">
                  <a:extLst>
                    <a:ext uri="{9D8B030D-6E8A-4147-A177-3AD203B41FA5}">
                      <a16:colId xmlns:a16="http://schemas.microsoft.com/office/drawing/2014/main" val="1060252554"/>
                    </a:ext>
                  </a:extLst>
                </a:gridCol>
                <a:gridCol w="3180241">
                  <a:extLst>
                    <a:ext uri="{9D8B030D-6E8A-4147-A177-3AD203B41FA5}">
                      <a16:colId xmlns:a16="http://schemas.microsoft.com/office/drawing/2014/main" val="1131153459"/>
                    </a:ext>
                  </a:extLst>
                </a:gridCol>
                <a:gridCol w="777392">
                  <a:extLst>
                    <a:ext uri="{9D8B030D-6E8A-4147-A177-3AD203B41FA5}">
                      <a16:colId xmlns:a16="http://schemas.microsoft.com/office/drawing/2014/main" val="6171481"/>
                    </a:ext>
                  </a:extLst>
                </a:gridCol>
                <a:gridCol w="6987049">
                  <a:extLst>
                    <a:ext uri="{9D8B030D-6E8A-4147-A177-3AD203B41FA5}">
                      <a16:colId xmlns:a16="http://schemas.microsoft.com/office/drawing/2014/main" val="1107152496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657075670"/>
                    </a:ext>
                  </a:extLst>
                </a:gridCol>
              </a:tblGrid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открытости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открытости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752836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150622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Вологодская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355868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Алтай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Архангельская область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001121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Коми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Калининградская область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604489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Кировская область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23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143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2398904"/>
            <a:ext cx="22656232" cy="179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5400" dirty="0"/>
              <a:t>Наименее открытые сайты / разделы ОКС при органах государственной охраны культурного наследия. Часть 2.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52E47EBD-2A61-4970-1ADA-509642BC7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17794"/>
              </p:ext>
            </p:extLst>
          </p:nvPr>
        </p:nvGraphicFramePr>
        <p:xfrm>
          <a:off x="1201064" y="4641725"/>
          <a:ext cx="20928040" cy="8131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196">
                  <a:extLst>
                    <a:ext uri="{9D8B030D-6E8A-4147-A177-3AD203B41FA5}">
                      <a16:colId xmlns:a16="http://schemas.microsoft.com/office/drawing/2014/main" val="1895397835"/>
                    </a:ext>
                  </a:extLst>
                </a:gridCol>
                <a:gridCol w="6233300">
                  <a:extLst>
                    <a:ext uri="{9D8B030D-6E8A-4147-A177-3AD203B41FA5}">
                      <a16:colId xmlns:a16="http://schemas.microsoft.com/office/drawing/2014/main" val="1060252554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113115345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171481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1107152496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657075670"/>
                    </a:ext>
                  </a:extLst>
                </a:gridCol>
              </a:tblGrid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открытости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открытости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752836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150622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Мурманская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355868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Омская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001121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Рязанская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Орловская область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604489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Мордовия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Оренбургская область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23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3099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521296"/>
            <a:ext cx="22656232" cy="18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4600" dirty="0"/>
              <a:t>Пример </a:t>
            </a:r>
            <a:r>
              <a:rPr lang="ru-RU" sz="4900" dirty="0"/>
              <a:t>собственного</a:t>
            </a:r>
            <a:r>
              <a:rPr lang="ru-RU" sz="4600" dirty="0"/>
              <a:t> сайта ОКС при Управлении по государственной охране объектов культурного наследия </a:t>
            </a:r>
            <a:r>
              <a:rPr lang="ru-RU" sz="4800" dirty="0"/>
              <a:t>Республики</a:t>
            </a:r>
            <a:r>
              <a:rPr lang="ru-RU" sz="4600" dirty="0"/>
              <a:t> Башкортостан (не обновляется с 2019 года)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80762F-CD0E-A784-3192-AE703D2BA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48" y="2897560"/>
            <a:ext cx="20871697" cy="95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83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521296"/>
            <a:ext cx="22656232" cy="934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4800" dirty="0"/>
              <a:t>Наиболее открытые разделы ОКС при главах / правительствах регионов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52E47EBD-2A61-4970-1ADA-509642BC7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10613"/>
              </p:ext>
            </p:extLst>
          </p:nvPr>
        </p:nvGraphicFramePr>
        <p:xfrm>
          <a:off x="1201064" y="1805025"/>
          <a:ext cx="22080169" cy="10443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7808">
                  <a:extLst>
                    <a:ext uri="{9D8B030D-6E8A-4147-A177-3AD203B41FA5}">
                      <a16:colId xmlns:a16="http://schemas.microsoft.com/office/drawing/2014/main" val="189539783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51453539"/>
                    </a:ext>
                  </a:extLst>
                </a:gridCol>
                <a:gridCol w="16417824">
                  <a:extLst>
                    <a:ext uri="{9D8B030D-6E8A-4147-A177-3AD203B41FA5}">
                      <a16:colId xmlns:a16="http://schemas.microsoft.com/office/drawing/2014/main" val="1060252554"/>
                    </a:ext>
                  </a:extLst>
                </a:gridCol>
                <a:gridCol w="2952329">
                  <a:extLst>
                    <a:ext uri="{9D8B030D-6E8A-4147-A177-3AD203B41FA5}">
                      <a16:colId xmlns:a16="http://schemas.microsoft.com/office/drawing/2014/main" val="1131153459"/>
                    </a:ext>
                  </a:extLst>
                </a:gridCol>
              </a:tblGrid>
              <a:tr h="16254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ОКС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открытости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2752836"/>
                  </a:ext>
                </a:extLst>
              </a:tr>
              <a:tr h="13152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Совет по сохранению культурного наследия при Правительстве </a:t>
                      </a: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Санкт‑Петербурга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71150622"/>
                  </a:ext>
                </a:extLst>
              </a:tr>
              <a:tr h="12481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Совет по вопросам охраны объектов культурного наследия при Губернаторе </a:t>
                      </a: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Псковской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81355868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Совет по сохранению объектов культурного наследия при Губернаторе </a:t>
                      </a: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60001121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Совет по сохранению культурного наследия при Правительстве </a:t>
                      </a: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Республики Хакасия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6604489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Совет по сохранению историко-культурного наследия в Республике Карелия при Главе </a:t>
                      </a: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Республики Карелия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11238229"/>
                  </a:ext>
                </a:extLst>
              </a:tr>
              <a:tr h="744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Общественный совет по вопросам культурного наследия при Губернаторе </a:t>
                      </a: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Красноярского края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7554580"/>
                  </a:ext>
                </a:extLst>
              </a:tr>
              <a:tr h="11242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Совет по сохранению исторически ценных градоформирующих объектов исторических поселений при Губернаторе </a:t>
                      </a: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Вологодской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1221147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379704-F23F-CF3A-1A62-933638ED4C3D}"/>
              </a:ext>
            </a:extLst>
          </p:cNvPr>
          <p:cNvSpPr txBox="1"/>
          <p:nvPr/>
        </p:nvSpPr>
        <p:spPr>
          <a:xfrm>
            <a:off x="742728" y="12536503"/>
            <a:ext cx="1219554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Остальные 10 ОКС не превышают 1 показателя открытости.</a:t>
            </a:r>
          </a:p>
        </p:txBody>
      </p:sp>
    </p:spTree>
    <p:extLst>
      <p:ext uri="{BB962C8B-B14F-4D97-AF65-F5344CB8AC3E}">
        <p14:creationId xmlns:p14="http://schemas.microsoft.com/office/powerpoint/2010/main" val="355249870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593304"/>
            <a:ext cx="22656232" cy="18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5400" dirty="0"/>
              <a:t>Состав ОКС при органах государственной охраны культурного наследия </a:t>
            </a:r>
            <a:r>
              <a:rPr lang="en-US" sz="5400" dirty="0"/>
              <a:t>I</a:t>
            </a:r>
            <a:endParaRPr lang="ru-RU" sz="5400" dirty="0"/>
          </a:p>
          <a:p>
            <a:pPr>
              <a:spcAft>
                <a:spcPts val="2400"/>
              </a:spcAft>
            </a:pPr>
            <a:endParaRPr lang="ru-RU" sz="5400"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B26BC1B-ECAF-670F-C525-145F8D1C1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809974"/>
              </p:ext>
            </p:extLst>
          </p:nvPr>
        </p:nvGraphicFramePr>
        <p:xfrm>
          <a:off x="4165334" y="2105472"/>
          <a:ext cx="16053332" cy="1051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4C1CD9E-5971-0E27-6C45-A8C4D7C5F297}"/>
              </a:ext>
            </a:extLst>
          </p:cNvPr>
          <p:cNvSpPr txBox="1"/>
          <p:nvPr/>
        </p:nvSpPr>
        <p:spPr>
          <a:xfrm>
            <a:off x="1209448" y="5657672"/>
            <a:ext cx="6086008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4000" dirty="0"/>
              <a:t>Всего 346 человек из 34 ОКС</a:t>
            </a:r>
          </a:p>
        </p:txBody>
      </p:sp>
    </p:spTree>
    <p:extLst>
      <p:ext uri="{BB962C8B-B14F-4D97-AF65-F5344CB8AC3E}">
        <p14:creationId xmlns:p14="http://schemas.microsoft.com/office/powerpoint/2010/main" val="16137417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593304"/>
            <a:ext cx="22656232" cy="18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5400" dirty="0"/>
              <a:t>Состав ОКС при органах государственной охраны культурного наследия </a:t>
            </a:r>
            <a:r>
              <a:rPr lang="en-US" sz="5400" dirty="0"/>
              <a:t>II</a:t>
            </a:r>
            <a:endParaRPr lang="ru-RU" sz="5400" dirty="0"/>
          </a:p>
          <a:p>
            <a:pPr>
              <a:spcAft>
                <a:spcPts val="2400"/>
              </a:spcAft>
            </a:pPr>
            <a:endParaRPr lang="ru-RU" sz="5400"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C135F05-19DA-76DB-8370-5A7D2CDDB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278391"/>
              </p:ext>
            </p:extLst>
          </p:nvPr>
        </p:nvGraphicFramePr>
        <p:xfrm>
          <a:off x="1201064" y="1199164"/>
          <a:ext cx="21728449" cy="1196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8672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593304"/>
            <a:ext cx="22656232" cy="18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5400" dirty="0"/>
              <a:t>Состав ОКС при главах и правительствах регионов </a:t>
            </a:r>
            <a:r>
              <a:rPr lang="en-US" sz="5400" dirty="0"/>
              <a:t>I</a:t>
            </a:r>
            <a:endParaRPr lang="ru-RU" sz="5400" dirty="0"/>
          </a:p>
          <a:p>
            <a:pPr>
              <a:spcAft>
                <a:spcPts val="2400"/>
              </a:spcAft>
            </a:pPr>
            <a:endParaRPr lang="ru-RU" sz="5400"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B26BC1B-ECAF-670F-C525-145F8D1C1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873839"/>
              </p:ext>
            </p:extLst>
          </p:nvPr>
        </p:nvGraphicFramePr>
        <p:xfrm>
          <a:off x="4165334" y="2105472"/>
          <a:ext cx="16053332" cy="1051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4C1CD9E-5971-0E27-6C45-A8C4D7C5F297}"/>
              </a:ext>
            </a:extLst>
          </p:cNvPr>
          <p:cNvSpPr txBox="1"/>
          <p:nvPr/>
        </p:nvSpPr>
        <p:spPr>
          <a:xfrm>
            <a:off x="1209448" y="5657672"/>
            <a:ext cx="6086008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4000" dirty="0"/>
              <a:t>Всего 291 человек из 14 ОКС</a:t>
            </a:r>
          </a:p>
        </p:txBody>
      </p:sp>
    </p:spTree>
    <p:extLst>
      <p:ext uri="{BB962C8B-B14F-4D97-AF65-F5344CB8AC3E}">
        <p14:creationId xmlns:p14="http://schemas.microsoft.com/office/powerpoint/2010/main" val="31227531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593304"/>
            <a:ext cx="22656232" cy="1872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5400" dirty="0"/>
              <a:t>Состав ОКС при главах и правительствах регионов </a:t>
            </a:r>
            <a:r>
              <a:rPr lang="en-US" sz="5400" dirty="0"/>
              <a:t>II</a:t>
            </a:r>
            <a:endParaRPr lang="ru-RU" sz="5400" dirty="0"/>
          </a:p>
          <a:p>
            <a:pPr>
              <a:spcAft>
                <a:spcPts val="2400"/>
              </a:spcAft>
            </a:pPr>
            <a:endParaRPr lang="ru-RU" sz="5400"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DF783A6-2890-4F4A-64A4-2E6EDFE15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099075"/>
              </p:ext>
            </p:extLst>
          </p:nvPr>
        </p:nvGraphicFramePr>
        <p:xfrm>
          <a:off x="3035806" y="1455965"/>
          <a:ext cx="18805266" cy="1226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90685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2800996"/>
            <a:ext cx="22656232" cy="9972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6000"/>
              </a:spcAft>
            </a:pPr>
            <a:r>
              <a:rPr lang="ru-RU" sz="5400" dirty="0"/>
              <a:t>Постановка проблемы</a:t>
            </a:r>
          </a:p>
          <a:p>
            <a:pPr marL="685800" indent="-6858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ru-RU" dirty="0"/>
              <a:t>С середины 2000-х гг. в России взят курс на создание разнообразных общественных консультативных структур при органах исполнительной власти (Горный, 2011);</a:t>
            </a:r>
          </a:p>
          <a:p>
            <a:pPr marL="685800" indent="-6858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ru-RU" dirty="0"/>
              <a:t>Ранее исследовались ОКС при федеральных органах власти (Гарифуллина, 2012), ОКС в Санкт-Петербурге (Сунгуров, Дубровский и др., 2020; Вяткин, Кабанов и др., 2021) и отдельные аспекты деятельности ОКС на Урале (Дьякова, Трахтенберг, 2019);</a:t>
            </a:r>
          </a:p>
          <a:p>
            <a:pPr marL="685800" indent="-6858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ru-RU" dirty="0"/>
              <a:t>Но до сих пор есть только одно сравнительное исследование ОКС в регионах в одной конкретной сфере государственной политики на примере 40 органов МВД (</a:t>
            </a:r>
            <a:r>
              <a:rPr lang="en-US" dirty="0"/>
              <a:t>McCarthy, </a:t>
            </a:r>
            <a:r>
              <a:rPr lang="en-US" dirty="0" err="1"/>
              <a:t>Stolerman</a:t>
            </a:r>
            <a:r>
              <a:rPr lang="ru-RU" dirty="0"/>
              <a:t>, </a:t>
            </a:r>
            <a:r>
              <a:rPr lang="en-US" dirty="0" err="1"/>
              <a:t>Tikhomirov</a:t>
            </a:r>
            <a:r>
              <a:rPr lang="ru-RU" dirty="0"/>
              <a:t>, 2020);</a:t>
            </a:r>
          </a:p>
          <a:p>
            <a:pPr marL="685800" indent="-6858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ru-RU" dirty="0"/>
              <a:t>Не до конца ясным остаётся вопрос о том, кто и в какой степени представлен в российских ОКС, а также насколько сами советы открыты для общественности.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kumimoji="0" sz="6000" b="1" i="0" u="none" strike="noStrike" kern="0" cap="all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521296"/>
            <a:ext cx="22656232" cy="934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/>
                <a:sym typeface="Arial Narrow"/>
              </a:rPr>
              <a:t>ОКС с наибольшим представительством НКО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/>
                <a:sym typeface="Arial Narrow"/>
              </a:rPr>
              <a:t>.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52E47EBD-2A61-4970-1ADA-509642BC7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56471"/>
              </p:ext>
            </p:extLst>
          </p:nvPr>
        </p:nvGraphicFramePr>
        <p:xfrm>
          <a:off x="1173246" y="1877033"/>
          <a:ext cx="21720128" cy="9185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351">
                  <a:extLst>
                    <a:ext uri="{9D8B030D-6E8A-4147-A177-3AD203B41FA5}">
                      <a16:colId xmlns:a16="http://schemas.microsoft.com/office/drawing/2014/main" val="1895397835"/>
                    </a:ext>
                  </a:extLst>
                </a:gridCol>
                <a:gridCol w="1686657">
                  <a:extLst>
                    <a:ext uri="{9D8B030D-6E8A-4147-A177-3AD203B41FA5}">
                      <a16:colId xmlns:a16="http://schemas.microsoft.com/office/drawing/2014/main" val="15145353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138786178"/>
                    </a:ext>
                  </a:extLst>
                </a:gridCol>
                <a:gridCol w="13853354">
                  <a:extLst>
                    <a:ext uri="{9D8B030D-6E8A-4147-A177-3AD203B41FA5}">
                      <a16:colId xmlns:a16="http://schemas.microsoft.com/office/drawing/2014/main" val="1060252554"/>
                    </a:ext>
                  </a:extLst>
                </a:gridCol>
                <a:gridCol w="3644590">
                  <a:extLst>
                    <a:ext uri="{9D8B030D-6E8A-4147-A177-3AD203B41FA5}">
                      <a16:colId xmlns:a16="http://schemas.microsoft.com/office/drawing/2014/main" val="3199513735"/>
                    </a:ext>
                  </a:extLst>
                </a:gridCol>
              </a:tblGrid>
              <a:tr h="16254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Проф. НКО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НКО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кол-во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752836"/>
                  </a:ext>
                </a:extLst>
              </a:tr>
              <a:tr h="8351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Смоленская область (при Губернаторе)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15062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 (при Правительстве)*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35586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Москва (при Департаменте)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00112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Кемеровская область (при Комитете)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60448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Челябинская область (при Комитете)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238229"/>
                  </a:ext>
                </a:extLst>
              </a:tr>
              <a:tr h="744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Башкортостан (при Управлении)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7554580"/>
                  </a:ext>
                </a:extLst>
              </a:tr>
              <a:tr h="7413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Вологодская область (при Правительстве)</a:t>
                      </a:r>
                      <a:endParaRPr lang="ru-RU" sz="4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2211478"/>
                  </a:ext>
                </a:extLst>
              </a:tr>
              <a:tr h="7217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Красноярский край (при Губернаторе)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7907006"/>
                  </a:ext>
                </a:extLst>
              </a:tr>
              <a:tr h="74238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Белгородская область (при Управлении)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912584"/>
                  </a:ext>
                </a:extLst>
              </a:tr>
              <a:tr h="8223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Воронежская область (при Управлении)**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6975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379704-F23F-CF3A-1A62-933638ED4C3D}"/>
              </a:ext>
            </a:extLst>
          </p:cNvPr>
          <p:cNvSpPr txBox="1"/>
          <p:nvPr/>
        </p:nvSpPr>
        <p:spPr>
          <a:xfrm>
            <a:off x="1005596" y="11483376"/>
            <a:ext cx="20666296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* Наиболее активные представители общественности были исключены из Совета в 2022 году.</a:t>
            </a:r>
          </a:p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** Имеется заявление руководителя регионального ВООПИиК о том, что в совете находятся поддельные представители организации, а настоящие в совет не попали.</a:t>
            </a:r>
          </a:p>
        </p:txBody>
      </p:sp>
    </p:spTree>
    <p:extLst>
      <p:ext uri="{BB962C8B-B14F-4D97-AF65-F5344CB8AC3E}">
        <p14:creationId xmlns:p14="http://schemas.microsoft.com/office/powerpoint/2010/main" val="78523492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чень крутой заголовок…"/>
          <p:cNvSpPr txBox="1"/>
          <p:nvPr/>
        </p:nvSpPr>
        <p:spPr>
          <a:xfrm>
            <a:off x="1115664" y="521296"/>
            <a:ext cx="21506374" cy="934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400" dirty="0"/>
              <a:t>Выводы</a:t>
            </a:r>
            <a:endParaRPr sz="5400" dirty="0"/>
          </a:p>
        </p:txBody>
      </p:sp>
      <p:sp>
        <p:nvSpPr>
          <p:cNvPr id="67" name="Заголовок основного текста"/>
          <p:cNvSpPr txBox="1"/>
          <p:nvPr/>
        </p:nvSpPr>
        <p:spPr>
          <a:xfrm>
            <a:off x="742728" y="1455964"/>
            <a:ext cx="23330592" cy="11738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1800"/>
              </a:spcAft>
            </a:pPr>
            <a:endParaRPr lang="ru-RU" dirty="0"/>
          </a:p>
          <a:p>
            <a:pPr>
              <a:spcAft>
                <a:spcPts val="4000"/>
              </a:spcAft>
            </a:pPr>
            <a:endParaRPr lang="ru-RU" dirty="0"/>
          </a:p>
          <a:p>
            <a:pPr>
              <a:spcAft>
                <a:spcPts val="4000"/>
              </a:spcAft>
            </a:pPr>
            <a:endParaRPr lang="ru-RU" dirty="0"/>
          </a:p>
          <a:p>
            <a:pPr marL="571500" indent="-571500">
              <a:spcAft>
                <a:spcPts val="4000"/>
              </a:spcAft>
              <a:buFont typeface="Arial" panose="020B0604020202020204" pitchFamily="34" charset="0"/>
              <a:buChar char="•"/>
            </a:pPr>
            <a:r>
              <a:rPr lang="ru-RU" dirty="0"/>
              <a:t>Выявлена низкая информационная открытость сайтов / разделов ОКС у значительной части советов. Наблюдается тенденция к постепенному снижению открытости ОКС;</a:t>
            </a:r>
          </a:p>
          <a:p>
            <a:pPr marL="571500" indent="-571500">
              <a:spcAft>
                <a:spcPts val="4000"/>
              </a:spcAft>
              <a:buFont typeface="Arial" panose="020B0604020202020204" pitchFamily="34" charset="0"/>
              <a:buChar char="•"/>
            </a:pPr>
            <a:r>
              <a:rPr lang="ru-RU" dirty="0"/>
              <a:t>Вероятно часть ОКС создавалась лишь для выполнения формальных распоряжений «сверху». Через некоторое время после создания ОКС информация переставала обновляться;</a:t>
            </a:r>
          </a:p>
          <a:p>
            <a:pPr marL="571500" indent="-571500">
              <a:spcAft>
                <a:spcPts val="4000"/>
              </a:spcAft>
              <a:buFont typeface="Arial" panose="020B0604020202020204" pitchFamily="34" charset="0"/>
              <a:buChar char="•"/>
            </a:pPr>
            <a:r>
              <a:rPr lang="ru-RU" dirty="0"/>
              <a:t>Выявлена достаточно низкая представленность НКО в советах. Во многих регионах не представлены профильные НКО. Лишь в нескольких регионах в ОКС входят участники незарегистрированных общественных объединений;</a:t>
            </a:r>
          </a:p>
          <a:p>
            <a:pPr marL="571500" indent="-571500">
              <a:spcAft>
                <a:spcPts val="4000"/>
              </a:spcAft>
              <a:buFont typeface="Arial" panose="020B0604020202020204" pitchFamily="34" charset="0"/>
              <a:buChar char="•"/>
            </a:pPr>
            <a:r>
              <a:rPr lang="ru-RU" dirty="0"/>
              <a:t>Во многих ОКС существуют требования к кандидатам в виде наличия профильного образования и стажа работы по специальности, что автоматические отсекает значительную часть общественников;</a:t>
            </a:r>
          </a:p>
          <a:p>
            <a:pPr marL="571500" indent="-571500">
              <a:spcAft>
                <a:spcPts val="4000"/>
              </a:spcAft>
              <a:buFont typeface="Arial" panose="020B0604020202020204" pitchFamily="34" charset="0"/>
              <a:buChar char="•"/>
            </a:pPr>
            <a:r>
              <a:rPr lang="ru-RU" dirty="0"/>
              <a:t>Большинство ОКС дублируют экспертные функции научно-методических советов;</a:t>
            </a:r>
          </a:p>
          <a:p>
            <a:pPr marL="571500" indent="-571500">
              <a:spcAft>
                <a:spcPts val="4000"/>
              </a:spcAft>
              <a:buFont typeface="Arial" panose="020B0604020202020204" pitchFamily="34" charset="0"/>
              <a:buChar char="•"/>
            </a:pPr>
            <a:r>
              <a:rPr lang="ru-RU" dirty="0"/>
              <a:t>Часть общественных советов можно назвать «советами без общественности». </a:t>
            </a:r>
          </a:p>
          <a:p>
            <a:pPr>
              <a:spcAft>
                <a:spcPts val="1800"/>
              </a:spcAft>
            </a:pPr>
            <a:endParaRPr lang="ru-RU" dirty="0"/>
          </a:p>
        </p:txBody>
      </p:sp>
      <p:sp>
        <p:nvSpPr>
          <p:cNvPr id="69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374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2800997"/>
            <a:ext cx="22656232" cy="722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6000"/>
              </a:spcAft>
            </a:pPr>
            <a:r>
              <a:rPr lang="ru-RU" sz="5400" dirty="0"/>
              <a:t>Постановка проблемы</a:t>
            </a:r>
          </a:p>
          <a:p>
            <a:pPr marL="685800" indent="-6858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Практически во всех регионах существуют научно-методические советы по культурному наследию, выполняющие функцию внешней экспертизы для органов власти;</a:t>
            </a:r>
          </a:p>
          <a:p>
            <a:pPr marL="685800" indent="-6858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ru-RU" dirty="0"/>
              <a:t>В 2016 году появилось поручение Президента РФ о создании в регионах общественных советов по культурному наследию для осуществления общественного контроля;</a:t>
            </a:r>
          </a:p>
          <a:p>
            <a:pPr marL="685800" indent="-6858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ru-RU" dirty="0"/>
              <a:t>Можно предположить, что ОКС по вопросам культурного наследия будут выполнять преимущественно функцию посредника и иметь более высокую долю НКО в своём составе, чем ОКС в других сферах.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22887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2544356"/>
            <a:ext cx="22656232" cy="6329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5400" dirty="0"/>
              <a:t>Цель исследования</a:t>
            </a:r>
          </a:p>
          <a:p>
            <a:pPr>
              <a:spcAft>
                <a:spcPts val="2400"/>
              </a:spcAft>
            </a:pPr>
            <a:endParaRPr lang="ru-RU" sz="5400" dirty="0"/>
          </a:p>
          <a:p>
            <a:pPr>
              <a:spcAft>
                <a:spcPts val="2400"/>
              </a:spcAft>
            </a:pPr>
            <a:r>
              <a:rPr lang="ru-RU" sz="4800" dirty="0"/>
              <a:t>анализ ОКС по вопросам культурного наследия на предмет информационной открытости и представленности разных групп интересов, в том числе организаций гражданского общества. </a:t>
            </a:r>
          </a:p>
          <a:p>
            <a:pPr>
              <a:spcAft>
                <a:spcPts val="1500"/>
              </a:spcAft>
            </a:pPr>
            <a:endParaRPr lang="ru-RU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418105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2544357"/>
            <a:ext cx="22656232" cy="7842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5400" dirty="0"/>
              <a:t>Теоретические основания исследования</a:t>
            </a:r>
          </a:p>
          <a:p>
            <a:pPr>
              <a:spcAft>
                <a:spcPts val="2400"/>
              </a:spcAft>
            </a:pPr>
            <a:endParaRPr lang="ru-RU" sz="5400" dirty="0"/>
          </a:p>
          <a:p>
            <a:pPr marL="685800" indent="-685800">
              <a:lnSpc>
                <a:spcPct val="20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dirty="0"/>
              <a:t>Концепция институтов-медиаторов</a:t>
            </a:r>
          </a:p>
          <a:p>
            <a:pPr marL="685800" indent="-685800">
              <a:lnSpc>
                <a:spcPct val="20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dirty="0"/>
              <a:t>Концепция коалиций общественных интересов</a:t>
            </a:r>
          </a:p>
          <a:p>
            <a:pPr>
              <a:spcAft>
                <a:spcPts val="1500"/>
              </a:spcAft>
            </a:pPr>
            <a:endParaRPr lang="ru-RU" dirty="0"/>
          </a:p>
          <a:p>
            <a:pPr>
              <a:spcAft>
                <a:spcPts val="1500"/>
              </a:spcAft>
            </a:pPr>
            <a:r>
              <a:rPr lang="ru-RU" dirty="0"/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5444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2800994"/>
            <a:ext cx="21720128" cy="10465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5400" dirty="0"/>
              <a:t>Регионы и советы</a:t>
            </a:r>
          </a:p>
          <a:p>
            <a:pPr marL="685800" indent="-685800">
              <a:lnSpc>
                <a:spcPct val="20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dirty="0"/>
              <a:t>Охват: 59 субъектов РФ из 5 федеральных округов (СЗФО; ЦФО; ПФО; УрФО; СФО);</a:t>
            </a:r>
          </a:p>
          <a:p>
            <a:pPr marL="685800" indent="-685800">
              <a:lnSpc>
                <a:spcPct val="15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dirty="0"/>
              <a:t>66 ОКС из 53 субъектов РФ (49 при органах государственной охраны культурного наследия, 17 при главах и правительствах регионов);</a:t>
            </a:r>
          </a:p>
          <a:p>
            <a:pPr marL="685800" indent="-685800">
              <a:lnSpc>
                <a:spcPct val="20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dirty="0"/>
              <a:t>637 действующих членов ОКС;</a:t>
            </a:r>
          </a:p>
          <a:p>
            <a:pPr marL="685800" indent="-685800">
              <a:lnSpc>
                <a:spcPct val="20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dirty="0"/>
              <a:t>Об ОКС в 6 регионах не удалось найти информацию.</a:t>
            </a:r>
          </a:p>
          <a:p>
            <a:pPr marL="685800" indent="-685800">
              <a:lnSpc>
                <a:spcPct val="2000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spcAft>
                <a:spcPts val="1500"/>
              </a:spcAft>
            </a:pPr>
            <a:endParaRPr lang="ru-RU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900802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942365"/>
            <a:ext cx="21720128" cy="1246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5400" dirty="0"/>
              <a:t>Показатели информационной открытости сайтов / разделов ОКС*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Наличие текста положения об ОКС; 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Наличие актуальных ФИО лиц, входящих в состав ОКС; 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Наличие кратких сведений об организациях, представителями которых являются члены ОКС;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Наличие протоколов прошедших заседаний ОКС; 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Наличие кратких информационных сообщений по итогам прошедших заседаний ОКС;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Наличие плана работы ОКС на год; 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Наличие отчёта об итогах деятельности ОКС за прошедший год; 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Наличие контактов для обратной связи с представителями ОКС.</a:t>
            </a:r>
          </a:p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ru-RU" dirty="0"/>
              <a:t>* </a:t>
            </a:r>
            <a:r>
              <a:rPr lang="ru-RU" sz="3200" dirty="0"/>
              <a:t>Данный набор параметров был заимствован из методики Проектного центра «</a:t>
            </a:r>
            <a:r>
              <a:rPr lang="ru-RU" sz="3200" dirty="0" err="1"/>
              <a:t>Инфометр</a:t>
            </a:r>
            <a:r>
              <a:rPr lang="ru-RU" sz="3200" dirty="0"/>
              <a:t>» и несколько видоизменён.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9795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2800995"/>
            <a:ext cx="22728240" cy="9529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5400" dirty="0"/>
              <a:t>Категории членов ОКС </a:t>
            </a:r>
            <a:r>
              <a:rPr lang="en-US" sz="5400" dirty="0"/>
              <a:t>I</a:t>
            </a:r>
            <a:endParaRPr lang="ru-RU" sz="5400" dirty="0"/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НКО по охране культурного наследия (ВООПИиК; Архнадзор; Том Сойер Фест и т.п.); 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Иные НКО; 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Наука / образование;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Наука / образование и НКО; 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Наука / образование и бизнес;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Наука / образование и НКО и бизнес; 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Бизнес по профилю (архитектурный, реставрационный и т.п.); 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ru-RU" dirty="0"/>
              <a:t>Бизнес не по профилю ОКС;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5709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чень крутой заголовок…"/>
          <p:cNvSpPr txBox="1"/>
          <p:nvPr/>
        </p:nvSpPr>
        <p:spPr>
          <a:xfrm>
            <a:off x="1209448" y="1601416"/>
            <a:ext cx="21351703" cy="15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6000" dirty="0"/>
          </a:p>
        </p:txBody>
      </p:sp>
      <p:sp>
        <p:nvSpPr>
          <p:cNvPr id="61" name="Заголовок основного текста"/>
          <p:cNvSpPr txBox="1"/>
          <p:nvPr/>
        </p:nvSpPr>
        <p:spPr>
          <a:xfrm>
            <a:off x="1201064" y="2800995"/>
            <a:ext cx="22728240" cy="830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l">
              <a:defRPr sz="42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Aft>
                <a:spcPts val="2400"/>
              </a:spcAft>
            </a:pPr>
            <a:r>
              <a:rPr lang="ru-RU" sz="5400" dirty="0"/>
              <a:t>Категории членов ОКС </a:t>
            </a:r>
            <a:r>
              <a:rPr lang="en-US" sz="5400" dirty="0"/>
              <a:t>II</a:t>
            </a:r>
            <a:endParaRPr lang="ru-RU" sz="5400" dirty="0"/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 startAt="9"/>
            </a:pPr>
            <a:r>
              <a:rPr lang="ru-RU" dirty="0"/>
              <a:t>Бизнес и НКО; 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 startAt="9"/>
            </a:pPr>
            <a:r>
              <a:rPr lang="ru-RU" dirty="0"/>
              <a:t>Бизнес-ассоциации и строительные ассоциации; 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 startAt="9"/>
            </a:pPr>
            <a:r>
              <a:rPr lang="ru-RU" dirty="0"/>
              <a:t>Бюджетные учреждения по профилю (учреждения культуры, реставрационные организации);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 startAt="9"/>
            </a:pPr>
            <a:r>
              <a:rPr lang="ru-RU" dirty="0"/>
              <a:t>Сотрудники органов исполнительной власти; 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 startAt="9"/>
            </a:pPr>
            <a:r>
              <a:rPr lang="ru-RU" dirty="0"/>
              <a:t>Религиозные организации;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 startAt="9"/>
            </a:pPr>
            <a:r>
              <a:rPr lang="ru-RU" dirty="0"/>
              <a:t>Деятели культуры и искусства, архитекторы и реставраторы; </a:t>
            </a:r>
          </a:p>
          <a:p>
            <a:pPr marL="742950" indent="-742950">
              <a:lnSpc>
                <a:spcPct val="150000"/>
              </a:lnSpc>
              <a:spcAft>
                <a:spcPts val="1500"/>
              </a:spcAft>
              <a:buFont typeface="+mj-lt"/>
              <a:buAutoNum type="arabicPeriod" startAt="9"/>
            </a:pPr>
            <a:r>
              <a:rPr lang="ru-RU" dirty="0"/>
              <a:t>Прочие.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942364"/>
            <a:ext cx="11366416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942792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1205</Words>
  <Application>Microsoft Office PowerPoint</Application>
  <PresentationFormat>Произвольный</PresentationFormat>
  <Paragraphs>294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Helvetica</vt:lpstr>
      <vt:lpstr>Helvetica Light</vt:lpstr>
      <vt:lpstr>Helvetica Neue</vt:lpstr>
      <vt:lpstr>Tahoma</vt:lpstr>
      <vt:lpstr>Times New Roman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Шамшура Кирилл</dc:creator>
  <cp:lastModifiedBy>Шамшура Кирилл</cp:lastModifiedBy>
  <cp:revision>41</cp:revision>
  <dcterms:modified xsi:type="dcterms:W3CDTF">2023-04-09T21:11:53Z</dcterms:modified>
</cp:coreProperties>
</file>