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layfair Display"/>
      <p:regular r:id="rId24"/>
      <p:bold r:id="rId25"/>
      <p:italic r:id="rId26"/>
      <p:boldItalic r:id="rId27"/>
    </p:embeddedFont>
    <p:embeddedFont>
      <p:font typeface="Montserrat"/>
      <p:regular r:id="rId28"/>
      <p:bold r:id="rId29"/>
      <p:italic r:id="rId30"/>
      <p:boldItalic r:id="rId31"/>
    </p:embeddedFont>
    <p:embeddedFont>
      <p:font typeface="Oswald"/>
      <p:regular r:id="rId32"/>
      <p:bold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layfairDisplay-regular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layfairDisplay-italic.fntdata"/><Relationship Id="rId25" Type="http://schemas.openxmlformats.org/officeDocument/2006/relationships/font" Target="fonts/PlayfairDisplay-bold.fntdata"/><Relationship Id="rId28" Type="http://schemas.openxmlformats.org/officeDocument/2006/relationships/font" Target="fonts/Montserrat-regular.fntdata"/><Relationship Id="rId27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boldItalic.fntdata"/><Relationship Id="rId30" Type="http://schemas.openxmlformats.org/officeDocument/2006/relationships/font" Target="fonts/Montserrat-italic.fntdata"/><Relationship Id="rId11" Type="http://schemas.openxmlformats.org/officeDocument/2006/relationships/slide" Target="slides/slide6.xml"/><Relationship Id="rId33" Type="http://schemas.openxmlformats.org/officeDocument/2006/relationships/font" Target="fonts/Oswald-bold.fntdata"/><Relationship Id="rId10" Type="http://schemas.openxmlformats.org/officeDocument/2006/relationships/slide" Target="slides/slide5.xml"/><Relationship Id="rId32" Type="http://schemas.openxmlformats.org/officeDocument/2006/relationships/font" Target="fonts/Oswald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c1510eca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2c1510eca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c1942cfb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2c1942cfb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2c1942cfb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2c1942cfb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2c1942cfb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2c1942cfb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2c1510eca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2c1510eca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2c1942cfb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2c1942cfb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c1942cfb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c1942cfb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dfa00d8fe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dfa00d8fe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2c1942cfb5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2c1942cfb5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c1942cfb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c1942cf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2330f4e5c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2330f4e5c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dfa00d8fe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dfa00d8fe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233778a5c5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233778a5c5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2330f4e5c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2330f4e5c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c1510ec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2c1510ec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c1510eca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c1510eca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c1510eca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2c1510eca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8" y="1125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/>
              <a:t>The Role of Political Participation in Democratization</a:t>
            </a:r>
            <a:endParaRPr sz="400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Юлия Лазарева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11700" y="4044675"/>
            <a:ext cx="71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latin typeface="Playfair Display"/>
                <a:ea typeface="Playfair Display"/>
                <a:cs typeface="Playfair Display"/>
                <a:sym typeface="Playfair Display"/>
              </a:rPr>
              <a:t>2023</a:t>
            </a:r>
            <a:endParaRPr b="1" sz="1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Синтез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Инициированное сверху взаимодействие сопряжено с риском того, что не будут задействованы достаточно разнообразные группы населения, а сам процесс сведётся к бессмысленному ритуалу. Соответственно, важна частная инициатива и вовлечение различных групп субъектов.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Специфика переходных периодов подразумевает отсутствие этих самых демократических институтов, основанных на участии: люди не знают, как участвовать. Поэтому необходимо (помимо институционализации этих форм) гражданское образование и распространение информации о формах и методах участия.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3. В современном мире политическое участие может принимать самые разные формы, и все эти формы важны: публичное выражение собственной позиции, распространение информации, повышение осведомленности, вовлечение в диалог и дискуссии, а не только голосование на выборах. </a:t>
            </a:r>
            <a:r>
              <a:rPr lang="ru"/>
              <a:t>Такие ярлыки, как “голосование”, “кампания”, “контакт” и “сообщество”, уже дают представление о том, что отдельный человек может сделать для своего сообщества/города/страна, а потому могут использоваться в качестве ориентира.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 Модели,</a:t>
            </a:r>
            <a:r>
              <a:rPr lang="ru"/>
              <a:t> объясняющие политическое (не)участие, полезны для направления индивидуального участия и создания общих представлений о групповом.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5. В транзитных обществах существуют такие уникальные возможности, как участие в принятии новой Конституции или поправок к предыдущей, определение масштабов и условий люстрации, развитие независимых СМИ, продвижение независимых кандидатов и оппозиционных партий, работа с открытыми архивами и т.д. – и всё это при сохранение “традиционных”: голосование, выдвижение кандидатуры на выборах, участие в избирательных кампаниях и организациях, соответствующих индивидуальным интересам, участие в общественных слушаниях, общественных дискуссиях и круглых столах.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Участие гражданского общества в демократизации помогает подготовить почву для будущего взаимодействия. Оно не только формирует устойчивые институты и рычаги влияния, но создает культурные предпосылки и практики, которые фактически очерчивают границы инклюзии. Именно эти границы будут определять, какие группы смогут эффективно участвовать в формировании общественной повестки дня и в решении социально значимых проблем.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Вывод</a:t>
            </a:r>
            <a:endParaRPr/>
          </a:p>
        </p:txBody>
      </p:sp>
      <p:sp>
        <p:nvSpPr>
          <p:cNvPr id="132" name="Google Shape;132;p2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Вопрос:</a:t>
            </a:r>
            <a:r>
              <a:rPr lang="ru"/>
              <a:t> </a:t>
            </a:r>
            <a:r>
              <a:rPr lang="ru"/>
              <a:t>Какую роль играет политическое участие граждан в процессе демократизации в авторитарных политических режимах?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/>
              <a:t>Ответ:</a:t>
            </a:r>
            <a:r>
              <a:rPr b="1" lang="ru"/>
              <a:t> </a:t>
            </a:r>
            <a:r>
              <a:rPr lang="ru"/>
              <a:t>Политическое участие граждан необходимо в переходные периоды для формирования культуры гражданского участия, а также в качестве средства, с помощью которого граждане могут влиять на факторы, способствующие успеху демократизации.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✓ </a:t>
            </a:r>
            <a:r>
              <a:rPr lang="ru"/>
              <a:t>Я определила, что политическое участие подразумевает “деятельность частных граждан, которая более или менее непосредственно направлена на то, чтобы повлиять на выбор государственного персонала и/или на действия, которые они предпринимают” (Verba and Nie 1972, 2). Оно может варьироваться по формам и областям и может быть объяснено с помощью теории рационального выбора, поведенческих подход и концепция политической эффективности.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✓ Я оценила его роль в процессах демократизации как важную часть политической культуры, которая важна для установления, поддержания и укоренения демократии.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✓ Я выделила ряд факторов, которые влияют на успех перехода от автократии к демократии.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✓ Я сделала вывод, о формах участия, наиболее актуальных для обществ в состоянии транзита, а также проблемах, которые ему свойственны.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/>
              <a:t>Перспективы для дальнейших исследований включают</a:t>
            </a:r>
            <a:r>
              <a:rPr lang="ru"/>
              <a:t> изучение опыта других стран по осуществлению перехода от авторитарного режима к демократическому. Существует также необходимость в более качественных и количественных исследованиях переходных периодов и роли политического участия в них. Это позволит нам получить наиболее полную картину процессов, происходящих в государствах и обществах, которые переживают такие трудные времена, а значит, заключать более разумные, осмотрительные и взаимовыгодные сделки для каждой из сторон, потому что, возвращаясь к эпиграфу, </a:t>
            </a:r>
            <a:r>
              <a:rPr lang="ru">
                <a:highlight>
                  <a:schemeClr val="dk1"/>
                </a:highlight>
              </a:rPr>
              <a:t>“демократию нельзя диктовать: она возникает из переговоров”</a:t>
            </a:r>
            <a:r>
              <a:rPr lang="ru"/>
              <a:t>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Литература</a:t>
            </a:r>
            <a:endParaRPr/>
          </a:p>
        </p:txBody>
      </p:sp>
      <p:sp>
        <p:nvSpPr>
          <p:cNvPr id="148" name="Google Shape;148;p2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Almond, Gabriel A. 1956. Comparative Political Systems.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Journal of Politics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18, (3): 391-409.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Arnstein, Sherry P. 1969. A ladder of citizen participation.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Journal of the American Institute of Planners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35, (4): 216-224.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Bernhard, Michael. 1993. Civil Society and Democratic Transition in East Central Europe.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Political Science Quarterly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108, (2): 307-26.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Brady, Henry E., S. Verba, and K. L. Schlozman. 1995. Beyond Ses: A Resource Model of Political Participation.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The American Political Science Review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89, (2): 271-94.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Fishman, Robert M. 2017. How Civil Society Matters in Democratization: Setting the Boundaries of Post-Transition Political Inclusion.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Comparative Politics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49, (3): 391-409.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Fink-Hafner, Danica, and M. Hafner-Fink. 2009. The Determinants of the Success of Transitions to Democracy.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Europe-Asia Studies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61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, (9).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Gel'man, Vladimir. 1999. Regime Transition, Uncertainty and the Prospects for Redemocratisation.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Europe-Asia Studies 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51: 939-956.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Hale, Henry E. 2005. Regime Cycles: Democracy, Autocracy, and Revolution in Post-Soviet Eurasia.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World Politics 58,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(1): 133-165.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Huntington, Samuel P. 1968. Political Order in Changing Societies. New Haven: Yale University Press.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Inglehart, Ronald, and W. Christian. 2005. Modernization, Cultural Change and Democracy: The Human Development Sequence. New York: Cambridge University Press.    	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Jeong, Hoi Ok. 2013. From Civic Participation to Political Participation.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Voluntas: International Journal of Voluntary and Nonprofit Organizations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24, (4): 1138–58.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Levitsky, Steven, and L. A. Way. 2006. Linkage versus Leverage. Rethinking the International Dimension of Regime Change.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Comparative Politics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38, (4): 379–400.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Lipset, Seymour M. 1960. Political Man – The Social Bases of Politics. New York: DoubleDay.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Lowenthal, Abraham F., and S. Bitar. 2016. Getting to Democracy: Lessons From Successful Transitions, </a:t>
            </a:r>
            <a:r>
              <a:rPr i="1" lang="ru" sz="2500">
                <a:latin typeface="Times New Roman"/>
                <a:ea typeface="Times New Roman"/>
                <a:cs typeface="Times New Roman"/>
                <a:sym typeface="Times New Roman"/>
              </a:rPr>
              <a:t>Foreign Affairs 95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, (1): 134-144.</a:t>
            </a:r>
            <a:endParaRPr sz="2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Milbrath, Lester W. 1981. Political Participation. In: Long, S.L. (eds) The Handbook of Political Behavior. Springer, Boston, MA.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/>
          <p:nvPr>
            <p:ph idx="1" type="body"/>
          </p:nvPr>
        </p:nvSpPr>
        <p:spPr>
          <a:xfrm>
            <a:off x="311700" y="412150"/>
            <a:ext cx="8520600" cy="47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Miller, Laurel E. 2010. Framing the State in Times of Transition: Case Studies in Constitution Making. United States Institute of Peace.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Moore, Barrington Jr. 1966. Social Origins of Dictatorship and Democracy – Lord and Peasant in the Making of the Modern World. Boston: Beacon.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Muller, Edward N., and Mitchell A. Seligson. 1994. Civic Culture and Democracy: The Question of Causal Relationships.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The American Political Science Review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 88, (3): 635-52.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O’Donnell, Guillermo, and Ph. Schmitter. 1986. Transitions from Authoritarian Rule : Tentative Conclusions about Uncertain Democracies. Baltimore: Johns Hopkins University Press.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Parry, Geraint, and G. Moyser. 1984. Political Participation in Britain: A Research Agenda for a New Study.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Government and Opposition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 19, (1): 68-92.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Przeworski, Adam. 1991. Democracy and the market: Political and economic reforms in Eastern Europe and Latin America. New York: Cambridge University Press.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Przeworski, Adam and L, Fernando. 1997. Modernization – theories and facts.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World politics 49, 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(2): 155-183.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Przeworski, Adam, M. E. Alvarez, J. Cheibub, and F. Limongi. 2000. Democracy and Development. New York: Cambridge University Press.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Quick, Kathryn S., and J. M. Bryson. 2022.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Public participation. In: Handbook on theories of governance, ed. Christopher Ansell, Edward Elgar Publishing.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Selassie, Bereket H. 2011. Framing the State in Times of Transition: Focus on Five Core Values.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Journal of Third World Studies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 28, (1): 19-27.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Shier, Harry. 2001. Pathways to participation: Openings, opportunities and obligations.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Children &amp; Society 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15: 107-117.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Silander, Daniel. 2017. Building Democracy: National and International Factors. In: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Globalization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, ed. George Wang (London: IntechOpen, 2017): 175-194.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Stradiotto, Gary A., and S. Guo. 2010. Transitional Modes of  Democratization and Democratic Outcomes.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International Journal on World Peace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 27, (4): 5-40.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Van Deth, Jan W. 2001. Studying Political Participation: Towards a Theory of Everything? Introductory paper prepared for delivery at the ECPR Joint Sessions in Grenoble.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Van Deth, Jan W. 2016. What is political participation? Oxford Research Encyclopedia of Politics. Oxford: Oxford University Press.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Verba, Sidney, and N. H. Nie. 1972. Participation in America: Political Democracy and Social Equality. New York: Harper and Row.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Welsh, Helga A. 1994. Political Transition Processes in Central and Eastern Europe. </a:t>
            </a:r>
            <a:r>
              <a:rPr i="1" lang="ru" sz="1200">
                <a:latin typeface="Times New Roman"/>
                <a:ea typeface="Times New Roman"/>
                <a:cs typeface="Times New Roman"/>
                <a:sym typeface="Times New Roman"/>
              </a:rPr>
              <a:t>Comparative Politics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 26, (4): 379-94.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-870775" y="328600"/>
            <a:ext cx="96897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/>
              <a:t>“Democracy cannot be dictated: it emerges from bargaining”</a:t>
            </a:r>
            <a:endParaRPr sz="2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(Przeworski 1991, 80)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445025"/>
            <a:ext cx="8520600" cy="41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Исследовательский вопрос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Какую роль играет политическое участие граждан в процессе демократизации в авторитарных политических режимах?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Объект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Процесс демократизации авторитарных политических режимов.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Предмет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Влияние политического участия на успех демократизации.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445025"/>
            <a:ext cx="8520600" cy="412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Цель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Я хочу понять, как объяснить значение личных усилий в построении работающей демократии после периода авторитаризма.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Промежуточные цели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Рассмотреть политическое участие во всем его разнообразии, его основные классификаци</a:t>
            </a:r>
            <a:r>
              <a:rPr lang="ru"/>
              <a:t>и</a:t>
            </a:r>
            <a:r>
              <a:rPr lang="ru"/>
              <a:t> и модели </a:t>
            </a:r>
            <a:r>
              <a:rPr lang="ru" sz="1000"/>
              <a:t>(Arnstein 1969, Brady et al. 1995, Craig and Maggiotto 1982, Ekman and Erik (2012)</a:t>
            </a:r>
            <a:r>
              <a:rPr lang="ru" sz="120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" sz="1000"/>
              <a:t>Milbrath 1981, Olson 1965, Van Deth 2001, 2016, Verba and Nie 1972).</a:t>
            </a:r>
            <a:endParaRPr sz="1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Познакомиться с теориями демократизации </a:t>
            </a:r>
            <a:r>
              <a:rPr lang="ru" sz="1000"/>
              <a:t>(Fishman 2017, Hale 2005, Levitsky and Way 2006, Silander 2017)</a:t>
            </a:r>
            <a:endParaRPr sz="1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Изучить теории транзита </a:t>
            </a:r>
            <a:r>
              <a:rPr lang="ru" sz="1000"/>
              <a:t>(Fink-Hafner and Hafner-Fink 2009, Lowenthal and Bitar 2016, Miller 2010)</a:t>
            </a:r>
            <a:endParaRPr sz="10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Выработать общее видение места политического участия в процессе демократизации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Определения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Политическое участие - это "деятельность частных граждан, которая более или менее непосредственно направлена на то, чтобы повлиять на выбор правительственного персонала и/или на предпринимаемые им действия" (</a:t>
            </a:r>
            <a:r>
              <a:rPr lang="ru">
                <a:highlight>
                  <a:schemeClr val="dk1"/>
                </a:highlight>
              </a:rPr>
              <a:t>Verba and Nie</a:t>
            </a:r>
            <a:r>
              <a:rPr lang="ru">
                <a:highlight>
                  <a:schemeClr val="dk1"/>
                </a:highlight>
              </a:rPr>
              <a:t>,</a:t>
            </a:r>
            <a:r>
              <a:rPr lang="ru">
                <a:highlight>
                  <a:schemeClr val="dk1"/>
                </a:highlight>
              </a:rPr>
              <a:t> 1972</a:t>
            </a:r>
            <a:r>
              <a:rPr lang="ru"/>
              <a:t>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Успех перехода к демократии определяется как "те случаи, когда за первой мирной переходной сменой власти на основе демократических выборов обычно следовали циклы демократических выборов" (</a:t>
            </a:r>
            <a:r>
              <a:rPr lang="ru">
                <a:highlight>
                  <a:schemeClr val="dk1"/>
                </a:highlight>
              </a:rPr>
              <a:t>Fink-Hafner and Hafner-Fink</a:t>
            </a:r>
            <a:r>
              <a:rPr lang="ru">
                <a:highlight>
                  <a:schemeClr val="dk1"/>
                </a:highlight>
              </a:rPr>
              <a:t>,</a:t>
            </a:r>
            <a:r>
              <a:rPr lang="ru">
                <a:highlight>
                  <a:schemeClr val="dk1"/>
                </a:highlight>
              </a:rPr>
              <a:t> 2009</a:t>
            </a:r>
            <a:r>
              <a:rPr lang="ru"/>
              <a:t>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Содержание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1. Модели политического участия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2. Теории демократизации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3. Теории транзита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4. Синтез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Модели политического участия 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</a:t>
            </a:r>
            <a:r>
              <a:rPr lang="ru"/>
              <a:t>а сегодняшний день накоплен достаточно всеобъемлющий и подробный объем знаний о политическом участии, который, однако, не формирует единой, универсальной теории.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Политическое участие может принимать различные формы (конвенциональные и неконвенциональные), может быть по-разному классифицировано (например, в зависимости от реальной власти граждан, стадий политического процесса и т.д.), а также объясняться с помощью теории рационального выбора, поведенческого подхода и концепции политической эффективности.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Каждый из подходов имеет место быть и может быть полезен в зависимости от целей и рамок конкретного исследования.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Теории демократизации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27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</a:t>
            </a:r>
            <a:r>
              <a:rPr lang="ru"/>
              <a:t>е существует факторов, которые безусловно предопределяли бы успех демократизации. Важна комбинация факторов, обстоятельств и намерений.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Значимые факторы можно разделить на внутренние (социально-экономическая модернизация, политическая культура, состояние элит) и внешние (международная обстановка и международные связи).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 этой работе я хочу сосредоточиться на политическом участии как части политической культуры в целом.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Теории транзита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Можно выделить</a:t>
            </a:r>
            <a:r>
              <a:rPr lang="ru"/>
              <a:t> следующие факторы, которые влияют на успех перехода от автократии к демократии: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желание действующих лиц вести переговоры и их присутствие в публичном поле,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насколько сформированы институты,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внешние факторы, такие как международная политическая ситуация и помощь извне,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сила гражданского общества,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наличие стадии либерализации,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выбор избирательной системы,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паттерн переходного периода.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