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embeddedFontLst>
    <p:embeddedFont>
      <p:font typeface="Chonburi"/>
      <p:regular r:id="rId17"/>
    </p:embeddedFont>
    <p:embeddedFont>
      <p:font typeface="Poppins"/>
      <p:regular r:id="rId18"/>
      <p:bold r:id="rId19"/>
      <p:italic r:id="rId20"/>
      <p:boldItalic r:id="rId21"/>
    </p:embeddedFont>
    <p:embeddedFont>
      <p:font typeface="Bebas Neue"/>
      <p:regular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oppins-italic.fntdata"/><Relationship Id="rId11" Type="http://schemas.openxmlformats.org/officeDocument/2006/relationships/slide" Target="slides/slide7.xml"/><Relationship Id="rId22" Type="http://schemas.openxmlformats.org/officeDocument/2006/relationships/font" Target="fonts/BebasNeue-regular.fntdata"/><Relationship Id="rId10" Type="http://schemas.openxmlformats.org/officeDocument/2006/relationships/slide" Target="slides/slide6.xml"/><Relationship Id="rId21" Type="http://schemas.openxmlformats.org/officeDocument/2006/relationships/font" Target="fonts/Poppins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Chonburi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Poppins-bold.fntdata"/><Relationship Id="rId6" Type="http://schemas.openxmlformats.org/officeDocument/2006/relationships/slide" Target="slides/slide2.xml"/><Relationship Id="rId18" Type="http://schemas.openxmlformats.org/officeDocument/2006/relationships/font" Target="fonts/Poppins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032e3534c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2032e3534c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2048deca41a_0_2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2" name="Google Shape;372;g2048deca41a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g22c37a53f65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8" name="Google Shape;378;g22c37a53f65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22c37a53f65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22c37a53f65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032e3534cc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2032e3534cc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0421cf6cd4_2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20421cf6cd4_2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2c37a53f6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22c37a53f6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22c37a53f65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22c37a53f65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2044322ce55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2044322ce55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2032e3534cc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2032e3534cc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22c37a53f65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22c37a53f65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135b76102ec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135b76102ec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lt2"/>
            </a:gs>
            <a:gs pos="42000">
              <a:schemeClr val="dk2"/>
            </a:gs>
            <a:gs pos="100000">
              <a:schemeClr val="accent2"/>
            </a:gs>
          </a:gsLst>
          <a:lin ang="13500032" scaled="0"/>
        </a:gra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982275" y="1142538"/>
            <a:ext cx="7173000" cy="2857500"/>
          </a:xfrm>
          <a:prstGeom prst="rect">
            <a:avLst/>
          </a:prstGeom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4600">
                <a:latin typeface="Chonburi"/>
                <a:ea typeface="Chonburi"/>
                <a:cs typeface="Chonburi"/>
                <a:sym typeface="Chonbu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982250" y="4200025"/>
            <a:ext cx="4359000" cy="4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/>
          <p:nvPr/>
        </p:nvSpPr>
        <p:spPr>
          <a:xfrm>
            <a:off x="8921675" y="2232525"/>
            <a:ext cx="492300" cy="492300"/>
          </a:xfrm>
          <a:prstGeom prst="ellipse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flipH="1">
            <a:off x="7775063" y="-1119175"/>
            <a:ext cx="2136900" cy="2136900"/>
          </a:xfrm>
          <a:prstGeom prst="ellipse">
            <a:avLst/>
          </a:prstGeom>
          <a:gradFill>
            <a:gsLst>
              <a:gs pos="0">
                <a:schemeClr val="lt2"/>
              </a:gs>
              <a:gs pos="4200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8183982" y="4453825"/>
            <a:ext cx="492371" cy="304800"/>
            <a:chOff x="314675" y="912800"/>
            <a:chExt cx="1007100" cy="304800"/>
          </a:xfrm>
        </p:grpSpPr>
        <p:cxnSp>
          <p:nvCxnSpPr>
            <p:cNvPr id="14" name="Google Shape;14;p2"/>
            <p:cNvCxnSpPr/>
            <p:nvPr/>
          </p:nvCxnSpPr>
          <p:spPr>
            <a:xfrm>
              <a:off x="314675" y="9128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" name="Google Shape;15;p2"/>
            <p:cNvCxnSpPr/>
            <p:nvPr/>
          </p:nvCxnSpPr>
          <p:spPr>
            <a:xfrm>
              <a:off x="314675" y="10652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" name="Google Shape;16;p2"/>
            <p:cNvCxnSpPr/>
            <p:nvPr/>
          </p:nvCxnSpPr>
          <p:spPr>
            <a:xfrm>
              <a:off x="314675" y="12176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7" name="Google Shape;17;p2"/>
          <p:cNvSpPr/>
          <p:nvPr/>
        </p:nvSpPr>
        <p:spPr>
          <a:xfrm flipH="1">
            <a:off x="-1080141" y="4092459"/>
            <a:ext cx="2136900" cy="2136900"/>
          </a:xfrm>
          <a:prstGeom prst="ellipse">
            <a:avLst/>
          </a:prstGeom>
          <a:gradFill>
            <a:gsLst>
              <a:gs pos="0">
                <a:schemeClr val="lt2"/>
              </a:gs>
              <a:gs pos="4200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" name="Google Shape;18;p2"/>
          <p:cNvGrpSpPr/>
          <p:nvPr/>
        </p:nvGrpSpPr>
        <p:grpSpPr>
          <a:xfrm>
            <a:off x="4124836" y="4608511"/>
            <a:ext cx="782400" cy="1599950"/>
            <a:chOff x="1528825" y="535000"/>
            <a:chExt cx="782400" cy="1065000"/>
          </a:xfrm>
        </p:grpSpPr>
        <p:sp>
          <p:nvSpPr>
            <p:cNvPr id="19" name="Google Shape;19;p2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" name="Google Shape;22;p2"/>
          <p:cNvSpPr/>
          <p:nvPr/>
        </p:nvSpPr>
        <p:spPr>
          <a:xfrm>
            <a:off x="222800" y="4608500"/>
            <a:ext cx="492300" cy="492300"/>
          </a:xfrm>
          <a:prstGeom prst="ellipse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" name="Google Shape;23;p2"/>
          <p:cNvGrpSpPr/>
          <p:nvPr/>
        </p:nvGrpSpPr>
        <p:grpSpPr>
          <a:xfrm>
            <a:off x="323900" y="-264967"/>
            <a:ext cx="782400" cy="1206965"/>
            <a:chOff x="1528825" y="535000"/>
            <a:chExt cx="782400" cy="1065000"/>
          </a:xfrm>
        </p:grpSpPr>
        <p:sp>
          <p:nvSpPr>
            <p:cNvPr id="24" name="Google Shape;24;p2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7" name="Google Shape;27;p2"/>
          <p:cNvGrpSpPr/>
          <p:nvPr/>
        </p:nvGrpSpPr>
        <p:grpSpPr>
          <a:xfrm>
            <a:off x="4342429" y="94028"/>
            <a:ext cx="347181" cy="347181"/>
            <a:chOff x="3241682" y="159100"/>
            <a:chExt cx="375900" cy="375900"/>
          </a:xfrm>
        </p:grpSpPr>
        <p:cxnSp>
          <p:nvCxnSpPr>
            <p:cNvPr id="28" name="Google Shape;28;p2"/>
            <p:cNvCxnSpPr/>
            <p:nvPr/>
          </p:nvCxnSpPr>
          <p:spPr>
            <a:xfrm flipH="1"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" name="Google Shape;29;p2"/>
            <p:cNvCxnSpPr/>
            <p:nvPr/>
          </p:nvCxnSpPr>
          <p:spPr>
            <a:xfrm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1"/>
          <p:cNvSpPr txBox="1"/>
          <p:nvPr>
            <p:ph hasCustomPrompt="1" type="title"/>
          </p:nvPr>
        </p:nvSpPr>
        <p:spPr>
          <a:xfrm>
            <a:off x="1284000" y="1454056"/>
            <a:ext cx="6576000" cy="12753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72" name="Google Shape;172;p11"/>
          <p:cNvSpPr txBox="1"/>
          <p:nvPr>
            <p:ph idx="1" type="subTitle"/>
          </p:nvPr>
        </p:nvSpPr>
        <p:spPr>
          <a:xfrm>
            <a:off x="1284000" y="2889006"/>
            <a:ext cx="6576000" cy="419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grpSp>
        <p:nvGrpSpPr>
          <p:cNvPr id="173" name="Google Shape;173;p11"/>
          <p:cNvGrpSpPr/>
          <p:nvPr/>
        </p:nvGrpSpPr>
        <p:grpSpPr>
          <a:xfrm>
            <a:off x="1373475" y="-718136"/>
            <a:ext cx="782400" cy="1599950"/>
            <a:chOff x="1528825" y="535000"/>
            <a:chExt cx="782400" cy="1065000"/>
          </a:xfrm>
        </p:grpSpPr>
        <p:sp>
          <p:nvSpPr>
            <p:cNvPr id="174" name="Google Shape;174;p11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1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1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7" name="Google Shape;177;p11"/>
          <p:cNvGrpSpPr/>
          <p:nvPr/>
        </p:nvGrpSpPr>
        <p:grpSpPr>
          <a:xfrm>
            <a:off x="6988125" y="4092761"/>
            <a:ext cx="782400" cy="1599950"/>
            <a:chOff x="1528825" y="535000"/>
            <a:chExt cx="782400" cy="1065000"/>
          </a:xfrm>
        </p:grpSpPr>
        <p:sp>
          <p:nvSpPr>
            <p:cNvPr id="178" name="Google Shape;178;p11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1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1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1" name="Google Shape;181;p11"/>
          <p:cNvSpPr/>
          <p:nvPr/>
        </p:nvSpPr>
        <p:spPr>
          <a:xfrm flipH="1">
            <a:off x="7360450" y="-1117475"/>
            <a:ext cx="2136900" cy="2136900"/>
          </a:xfrm>
          <a:prstGeom prst="ellipse">
            <a:avLst/>
          </a:prstGeom>
          <a:gradFill>
            <a:gsLst>
              <a:gs pos="0">
                <a:schemeClr val="lt2"/>
              </a:gs>
              <a:gs pos="4200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1"/>
          <p:cNvSpPr/>
          <p:nvPr/>
        </p:nvSpPr>
        <p:spPr>
          <a:xfrm>
            <a:off x="8307750" y="2442525"/>
            <a:ext cx="492300" cy="492300"/>
          </a:xfrm>
          <a:prstGeom prst="ellipse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3" name="Google Shape;183;p11"/>
          <p:cNvGrpSpPr/>
          <p:nvPr/>
        </p:nvGrpSpPr>
        <p:grpSpPr>
          <a:xfrm>
            <a:off x="541517" y="4434915"/>
            <a:ext cx="347181" cy="347181"/>
            <a:chOff x="3241682" y="159100"/>
            <a:chExt cx="375900" cy="375900"/>
          </a:xfrm>
        </p:grpSpPr>
        <p:cxnSp>
          <p:nvCxnSpPr>
            <p:cNvPr id="184" name="Google Shape;184;p11"/>
            <p:cNvCxnSpPr/>
            <p:nvPr/>
          </p:nvCxnSpPr>
          <p:spPr>
            <a:xfrm flipH="1"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5" name="Google Shape;185;p11"/>
            <p:cNvCxnSpPr/>
            <p:nvPr/>
          </p:nvCxnSpPr>
          <p:spPr>
            <a:xfrm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noFill/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TITLE_ONLY_1">
    <p:bg>
      <p:bgPr>
        <a:gradFill>
          <a:gsLst>
            <a:gs pos="0">
              <a:schemeClr val="lt2"/>
            </a:gs>
            <a:gs pos="42000">
              <a:schemeClr val="dk2"/>
            </a:gs>
            <a:gs pos="100000">
              <a:schemeClr val="dk2"/>
            </a:gs>
          </a:gsLst>
          <a:lin ang="13500032" scaled="0"/>
        </a:gradFill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3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BLANK_1_1_1_1_1_1_1">
    <p:bg>
      <p:bgPr>
        <a:gradFill>
          <a:gsLst>
            <a:gs pos="0">
              <a:schemeClr val="dk2"/>
            </a:gs>
            <a:gs pos="48000">
              <a:schemeClr val="dk2"/>
            </a:gs>
            <a:gs pos="100000">
              <a:schemeClr val="lt2"/>
            </a:gs>
          </a:gsLst>
          <a:lin ang="13500032" scaled="0"/>
        </a:gra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p14"/>
          <p:cNvGrpSpPr/>
          <p:nvPr/>
        </p:nvGrpSpPr>
        <p:grpSpPr>
          <a:xfrm>
            <a:off x="323900" y="-264954"/>
            <a:ext cx="782400" cy="1599950"/>
            <a:chOff x="1528825" y="535000"/>
            <a:chExt cx="782400" cy="1065000"/>
          </a:xfrm>
        </p:grpSpPr>
        <p:sp>
          <p:nvSpPr>
            <p:cNvPr id="191" name="Google Shape;191;p14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4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14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4" name="Google Shape;194;p14"/>
          <p:cNvGrpSpPr/>
          <p:nvPr/>
        </p:nvGrpSpPr>
        <p:grpSpPr>
          <a:xfrm>
            <a:off x="8038770" y="4598697"/>
            <a:ext cx="782400" cy="1599949"/>
            <a:chOff x="1528825" y="535000"/>
            <a:chExt cx="782400" cy="1065000"/>
          </a:xfrm>
        </p:grpSpPr>
        <p:sp>
          <p:nvSpPr>
            <p:cNvPr id="195" name="Google Shape;195;p14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14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4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8" name="Google Shape;198;p14"/>
          <p:cNvSpPr/>
          <p:nvPr/>
        </p:nvSpPr>
        <p:spPr>
          <a:xfrm flipH="1">
            <a:off x="-579150" y="3753125"/>
            <a:ext cx="2136900" cy="2136900"/>
          </a:xfrm>
          <a:prstGeom prst="ellipse">
            <a:avLst/>
          </a:prstGeom>
          <a:gradFill>
            <a:gsLst>
              <a:gs pos="0">
                <a:schemeClr val="lt2"/>
              </a:gs>
              <a:gs pos="4200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9" name="Google Shape;199;p14"/>
          <p:cNvGrpSpPr/>
          <p:nvPr/>
        </p:nvGrpSpPr>
        <p:grpSpPr>
          <a:xfrm>
            <a:off x="8256392" y="361415"/>
            <a:ext cx="347181" cy="347181"/>
            <a:chOff x="3241682" y="159100"/>
            <a:chExt cx="375900" cy="375900"/>
          </a:xfrm>
        </p:grpSpPr>
        <p:cxnSp>
          <p:nvCxnSpPr>
            <p:cNvPr id="200" name="Google Shape;200;p14"/>
            <p:cNvCxnSpPr/>
            <p:nvPr/>
          </p:nvCxnSpPr>
          <p:spPr>
            <a:xfrm flipH="1"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1" name="Google Shape;201;p14"/>
            <p:cNvCxnSpPr/>
            <p:nvPr/>
          </p:nvCxnSpPr>
          <p:spPr>
            <a:xfrm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02" name="Google Shape;202;p14"/>
          <p:cNvSpPr/>
          <p:nvPr/>
        </p:nvSpPr>
        <p:spPr>
          <a:xfrm>
            <a:off x="4325850" y="216300"/>
            <a:ext cx="492300" cy="492300"/>
          </a:xfrm>
          <a:prstGeom prst="ellipse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3" name="Google Shape;203;p14"/>
          <p:cNvGrpSpPr/>
          <p:nvPr/>
        </p:nvGrpSpPr>
        <p:grpSpPr>
          <a:xfrm>
            <a:off x="468919" y="4456100"/>
            <a:ext cx="492371" cy="304800"/>
            <a:chOff x="314675" y="912800"/>
            <a:chExt cx="1007100" cy="304800"/>
          </a:xfrm>
        </p:grpSpPr>
        <p:cxnSp>
          <p:nvCxnSpPr>
            <p:cNvPr id="204" name="Google Shape;204;p14"/>
            <p:cNvCxnSpPr/>
            <p:nvPr/>
          </p:nvCxnSpPr>
          <p:spPr>
            <a:xfrm>
              <a:off x="314675" y="9128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5" name="Google Shape;205;p14"/>
            <p:cNvCxnSpPr/>
            <p:nvPr/>
          </p:nvCxnSpPr>
          <p:spPr>
            <a:xfrm>
              <a:off x="314675" y="10652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6" name="Google Shape;206;p14"/>
            <p:cNvCxnSpPr/>
            <p:nvPr/>
          </p:nvCxnSpPr>
          <p:spPr>
            <a:xfrm>
              <a:off x="314675" y="12176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BLANK_1_1_1_1_1_1_1_1">
    <p:bg>
      <p:bgPr>
        <a:gradFill>
          <a:gsLst>
            <a:gs pos="0">
              <a:schemeClr val="lt2"/>
            </a:gs>
            <a:gs pos="42000">
              <a:schemeClr val="dk2"/>
            </a:gs>
            <a:gs pos="100000">
              <a:schemeClr val="dk2"/>
            </a:gs>
          </a:gsLst>
          <a:lin ang="13500032" scaled="0"/>
        </a:grad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5"/>
          <p:cNvSpPr/>
          <p:nvPr/>
        </p:nvSpPr>
        <p:spPr>
          <a:xfrm flipH="1">
            <a:off x="-1080141" y="4092459"/>
            <a:ext cx="2136900" cy="2136900"/>
          </a:xfrm>
          <a:prstGeom prst="ellipse">
            <a:avLst/>
          </a:prstGeom>
          <a:gradFill>
            <a:gsLst>
              <a:gs pos="0">
                <a:schemeClr val="lt2"/>
              </a:gs>
              <a:gs pos="4200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9" name="Google Shape;209;p15"/>
          <p:cNvGrpSpPr/>
          <p:nvPr/>
        </p:nvGrpSpPr>
        <p:grpSpPr>
          <a:xfrm>
            <a:off x="4124836" y="4344786"/>
            <a:ext cx="782400" cy="1599950"/>
            <a:chOff x="1528825" y="535000"/>
            <a:chExt cx="782400" cy="1065000"/>
          </a:xfrm>
        </p:grpSpPr>
        <p:sp>
          <p:nvSpPr>
            <p:cNvPr id="210" name="Google Shape;210;p15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15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15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3" name="Google Shape;213;p15"/>
          <p:cNvSpPr/>
          <p:nvPr/>
        </p:nvSpPr>
        <p:spPr>
          <a:xfrm>
            <a:off x="222800" y="4608500"/>
            <a:ext cx="492300" cy="492300"/>
          </a:xfrm>
          <a:prstGeom prst="ellipse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4" name="Google Shape;214;p15"/>
          <p:cNvGrpSpPr/>
          <p:nvPr/>
        </p:nvGrpSpPr>
        <p:grpSpPr>
          <a:xfrm>
            <a:off x="322830" y="-25"/>
            <a:ext cx="782400" cy="1599950"/>
            <a:chOff x="1528825" y="535000"/>
            <a:chExt cx="782400" cy="1065000"/>
          </a:xfrm>
        </p:grpSpPr>
        <p:sp>
          <p:nvSpPr>
            <p:cNvPr id="215" name="Google Shape;215;p15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15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15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8" name="Google Shape;218;p15"/>
          <p:cNvGrpSpPr/>
          <p:nvPr/>
        </p:nvGrpSpPr>
        <p:grpSpPr>
          <a:xfrm>
            <a:off x="8255317" y="361415"/>
            <a:ext cx="347181" cy="347181"/>
            <a:chOff x="3241682" y="159100"/>
            <a:chExt cx="375900" cy="375900"/>
          </a:xfrm>
        </p:grpSpPr>
        <p:cxnSp>
          <p:nvCxnSpPr>
            <p:cNvPr id="219" name="Google Shape;219;p15"/>
            <p:cNvCxnSpPr/>
            <p:nvPr/>
          </p:nvCxnSpPr>
          <p:spPr>
            <a:xfrm flipH="1"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0" name="Google Shape;220;p15"/>
            <p:cNvCxnSpPr/>
            <p:nvPr/>
          </p:nvCxnSpPr>
          <p:spPr>
            <a:xfrm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/>
          <p:nvPr/>
        </p:nvSpPr>
        <p:spPr>
          <a:xfrm flipH="1">
            <a:off x="1713000" y="2502375"/>
            <a:ext cx="5718000" cy="2107200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chemeClr val="dk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3"/>
          <p:cNvSpPr txBox="1"/>
          <p:nvPr>
            <p:ph type="title"/>
          </p:nvPr>
        </p:nvSpPr>
        <p:spPr>
          <a:xfrm>
            <a:off x="2286000" y="3028650"/>
            <a:ext cx="4572000" cy="5343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3" name="Google Shape;33;p3"/>
          <p:cNvSpPr txBox="1"/>
          <p:nvPr>
            <p:ph hasCustomPrompt="1" idx="2" type="title"/>
          </p:nvPr>
        </p:nvSpPr>
        <p:spPr>
          <a:xfrm>
            <a:off x="3714300" y="1046688"/>
            <a:ext cx="1715400" cy="8418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4" name="Google Shape;34;p3"/>
          <p:cNvSpPr txBox="1"/>
          <p:nvPr>
            <p:ph idx="1" type="subTitle"/>
          </p:nvPr>
        </p:nvSpPr>
        <p:spPr>
          <a:xfrm>
            <a:off x="2286000" y="3708273"/>
            <a:ext cx="4572000" cy="3753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35" name="Google Shape;35;p3"/>
          <p:cNvGrpSpPr/>
          <p:nvPr/>
        </p:nvGrpSpPr>
        <p:grpSpPr>
          <a:xfrm>
            <a:off x="322830" y="-25"/>
            <a:ext cx="782400" cy="1599950"/>
            <a:chOff x="1528825" y="535000"/>
            <a:chExt cx="782400" cy="1065000"/>
          </a:xfrm>
        </p:grpSpPr>
        <p:sp>
          <p:nvSpPr>
            <p:cNvPr id="36" name="Google Shape;36;p3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9" name="Google Shape;39;p3"/>
          <p:cNvGrpSpPr/>
          <p:nvPr/>
        </p:nvGrpSpPr>
        <p:grpSpPr>
          <a:xfrm>
            <a:off x="8037700" y="3559716"/>
            <a:ext cx="782400" cy="1599950"/>
            <a:chOff x="1528825" y="535000"/>
            <a:chExt cx="782400" cy="1065000"/>
          </a:xfrm>
        </p:grpSpPr>
        <p:sp>
          <p:nvSpPr>
            <p:cNvPr id="40" name="Google Shape;40;p3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3" name="Google Shape;43;p3"/>
          <p:cNvSpPr/>
          <p:nvPr/>
        </p:nvSpPr>
        <p:spPr>
          <a:xfrm flipH="1" rot="10800000">
            <a:off x="7431000" y="-533450"/>
            <a:ext cx="2136900" cy="2136900"/>
          </a:xfrm>
          <a:prstGeom prst="ellipse">
            <a:avLst/>
          </a:prstGeom>
          <a:gradFill>
            <a:gsLst>
              <a:gs pos="0">
                <a:schemeClr val="lt2"/>
              </a:gs>
              <a:gs pos="4200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8182750" y="288850"/>
            <a:ext cx="492300" cy="492300"/>
          </a:xfrm>
          <a:prstGeom prst="ellipse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5" name="Google Shape;45;p3"/>
          <p:cNvGrpSpPr/>
          <p:nvPr/>
        </p:nvGrpSpPr>
        <p:grpSpPr>
          <a:xfrm>
            <a:off x="541517" y="4380978"/>
            <a:ext cx="347181" cy="347181"/>
            <a:chOff x="3241682" y="159100"/>
            <a:chExt cx="375900" cy="375900"/>
          </a:xfrm>
        </p:grpSpPr>
        <p:cxnSp>
          <p:nvCxnSpPr>
            <p:cNvPr id="46" name="Google Shape;46;p3"/>
            <p:cNvCxnSpPr/>
            <p:nvPr/>
          </p:nvCxnSpPr>
          <p:spPr>
            <a:xfrm flipH="1"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" name="Google Shape;47;p3"/>
            <p:cNvCxnSpPr/>
            <p:nvPr/>
          </p:nvCxnSpPr>
          <p:spPr>
            <a:xfrm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gradFill>
          <a:gsLst>
            <a:gs pos="0">
              <a:schemeClr val="dk2"/>
            </a:gs>
            <a:gs pos="48000">
              <a:schemeClr val="dk2"/>
            </a:gs>
            <a:gs pos="100000">
              <a:schemeClr val="lt2"/>
            </a:gs>
          </a:gsLst>
          <a:lin ang="13500032" scaled="0"/>
        </a:gra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50" name="Google Shape;50;p4"/>
          <p:cNvSpPr txBox="1"/>
          <p:nvPr>
            <p:ph idx="1" type="body"/>
          </p:nvPr>
        </p:nvSpPr>
        <p:spPr>
          <a:xfrm>
            <a:off x="720000" y="108727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/>
        </p:txBody>
      </p:sp>
      <p:grpSp>
        <p:nvGrpSpPr>
          <p:cNvPr id="51" name="Google Shape;51;p4"/>
          <p:cNvGrpSpPr/>
          <p:nvPr/>
        </p:nvGrpSpPr>
        <p:grpSpPr>
          <a:xfrm>
            <a:off x="8037700" y="-1062675"/>
            <a:ext cx="782400" cy="1599950"/>
            <a:chOff x="1528825" y="535000"/>
            <a:chExt cx="782400" cy="1065000"/>
          </a:xfrm>
        </p:grpSpPr>
        <p:sp>
          <p:nvSpPr>
            <p:cNvPr id="52" name="Google Shape;52;p4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5" name="Google Shape;55;p4"/>
          <p:cNvSpPr/>
          <p:nvPr/>
        </p:nvSpPr>
        <p:spPr>
          <a:xfrm flipH="1">
            <a:off x="7360450" y="3675650"/>
            <a:ext cx="2136900" cy="2136900"/>
          </a:xfrm>
          <a:prstGeom prst="ellipse">
            <a:avLst/>
          </a:prstGeom>
          <a:gradFill>
            <a:gsLst>
              <a:gs pos="0">
                <a:schemeClr val="lt2"/>
              </a:gs>
              <a:gs pos="4200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" name="Google Shape;56;p4"/>
          <p:cNvGrpSpPr/>
          <p:nvPr/>
        </p:nvGrpSpPr>
        <p:grpSpPr>
          <a:xfrm>
            <a:off x="8423992" y="4441928"/>
            <a:ext cx="347181" cy="347181"/>
            <a:chOff x="3241682" y="159100"/>
            <a:chExt cx="375900" cy="375900"/>
          </a:xfrm>
        </p:grpSpPr>
        <p:cxnSp>
          <p:nvCxnSpPr>
            <p:cNvPr id="57" name="Google Shape;57;p4"/>
            <p:cNvCxnSpPr/>
            <p:nvPr/>
          </p:nvCxnSpPr>
          <p:spPr>
            <a:xfrm flipH="1"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" name="Google Shape;58;p4"/>
            <p:cNvCxnSpPr/>
            <p:nvPr/>
          </p:nvCxnSpPr>
          <p:spPr>
            <a:xfrm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9" name="Google Shape;59;p4"/>
          <p:cNvSpPr/>
          <p:nvPr/>
        </p:nvSpPr>
        <p:spPr>
          <a:xfrm>
            <a:off x="4325850" y="-237825"/>
            <a:ext cx="492300" cy="492300"/>
          </a:xfrm>
          <a:prstGeom prst="ellipse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" name="Google Shape;60;p4"/>
          <p:cNvGrpSpPr/>
          <p:nvPr/>
        </p:nvGrpSpPr>
        <p:grpSpPr>
          <a:xfrm>
            <a:off x="323900" y="4272175"/>
            <a:ext cx="782400" cy="1599949"/>
            <a:chOff x="1528825" y="535000"/>
            <a:chExt cx="782400" cy="1065000"/>
          </a:xfrm>
        </p:grpSpPr>
        <p:sp>
          <p:nvSpPr>
            <p:cNvPr id="61" name="Google Shape;61;p4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4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" name="Google Shape;64;p4"/>
          <p:cNvGrpSpPr/>
          <p:nvPr/>
        </p:nvGrpSpPr>
        <p:grpSpPr>
          <a:xfrm>
            <a:off x="4325814" y="4789100"/>
            <a:ext cx="492371" cy="304800"/>
            <a:chOff x="314675" y="912800"/>
            <a:chExt cx="1007100" cy="304800"/>
          </a:xfrm>
        </p:grpSpPr>
        <p:cxnSp>
          <p:nvCxnSpPr>
            <p:cNvPr id="65" name="Google Shape;65;p4"/>
            <p:cNvCxnSpPr/>
            <p:nvPr/>
          </p:nvCxnSpPr>
          <p:spPr>
            <a:xfrm>
              <a:off x="314675" y="9128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" name="Google Shape;66;p4"/>
            <p:cNvCxnSpPr/>
            <p:nvPr/>
          </p:nvCxnSpPr>
          <p:spPr>
            <a:xfrm>
              <a:off x="314675" y="10652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" name="Google Shape;67;p4"/>
            <p:cNvCxnSpPr/>
            <p:nvPr/>
          </p:nvCxnSpPr>
          <p:spPr>
            <a:xfrm>
              <a:off x="314675" y="12176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5"/>
          <p:cNvGrpSpPr/>
          <p:nvPr/>
        </p:nvGrpSpPr>
        <p:grpSpPr>
          <a:xfrm flipH="1">
            <a:off x="326305" y="-264975"/>
            <a:ext cx="782400" cy="1599950"/>
            <a:chOff x="1528825" y="535000"/>
            <a:chExt cx="782400" cy="1065000"/>
          </a:xfrm>
        </p:grpSpPr>
        <p:sp>
          <p:nvSpPr>
            <p:cNvPr id="70" name="Google Shape;70;p5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" name="Google Shape;73;p5"/>
          <p:cNvSpPr txBox="1"/>
          <p:nvPr>
            <p:ph idx="1" type="subTitle"/>
          </p:nvPr>
        </p:nvSpPr>
        <p:spPr>
          <a:xfrm>
            <a:off x="1081725" y="2371950"/>
            <a:ext cx="3325500" cy="4938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500">
                <a:solidFill>
                  <a:schemeClr val="dk1"/>
                </a:solidFill>
                <a:latin typeface="Chonburi"/>
                <a:ea typeface="Chonburi"/>
                <a:cs typeface="Chonburi"/>
                <a:sym typeface="Chonbu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74" name="Google Shape;74;p5"/>
          <p:cNvSpPr txBox="1"/>
          <p:nvPr>
            <p:ph idx="2" type="subTitle"/>
          </p:nvPr>
        </p:nvSpPr>
        <p:spPr>
          <a:xfrm>
            <a:off x="4736775" y="2371953"/>
            <a:ext cx="3325500" cy="4938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500">
                <a:solidFill>
                  <a:schemeClr val="dk1"/>
                </a:solidFill>
                <a:latin typeface="Chonburi"/>
                <a:ea typeface="Chonburi"/>
                <a:cs typeface="Chonburi"/>
                <a:sym typeface="Chonbu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75" name="Google Shape;75;p5"/>
          <p:cNvSpPr txBox="1"/>
          <p:nvPr>
            <p:ph idx="3" type="subTitle"/>
          </p:nvPr>
        </p:nvSpPr>
        <p:spPr>
          <a:xfrm>
            <a:off x="1081725" y="2879601"/>
            <a:ext cx="3325500" cy="899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5"/>
          <p:cNvSpPr txBox="1"/>
          <p:nvPr>
            <p:ph idx="4" type="subTitle"/>
          </p:nvPr>
        </p:nvSpPr>
        <p:spPr>
          <a:xfrm>
            <a:off x="4736775" y="2879606"/>
            <a:ext cx="3325500" cy="899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8" name="Google Shape;78;p5"/>
          <p:cNvSpPr/>
          <p:nvPr/>
        </p:nvSpPr>
        <p:spPr>
          <a:xfrm>
            <a:off x="7916150" y="-988500"/>
            <a:ext cx="2136900" cy="2136900"/>
          </a:xfrm>
          <a:prstGeom prst="ellipse">
            <a:avLst/>
          </a:prstGeom>
          <a:gradFill>
            <a:gsLst>
              <a:gs pos="0">
                <a:schemeClr val="lt2"/>
              </a:gs>
              <a:gs pos="4200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5"/>
          <p:cNvSpPr/>
          <p:nvPr/>
        </p:nvSpPr>
        <p:spPr>
          <a:xfrm flipH="1">
            <a:off x="8314050" y="288838"/>
            <a:ext cx="492300" cy="492300"/>
          </a:xfrm>
          <a:prstGeom prst="ellipse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5"/>
          <p:cNvGrpSpPr/>
          <p:nvPr/>
        </p:nvGrpSpPr>
        <p:grpSpPr>
          <a:xfrm flipH="1">
            <a:off x="8040105" y="3808525"/>
            <a:ext cx="782400" cy="1599949"/>
            <a:chOff x="1528825" y="535000"/>
            <a:chExt cx="782400" cy="1065000"/>
          </a:xfrm>
        </p:grpSpPr>
        <p:sp>
          <p:nvSpPr>
            <p:cNvPr id="81" name="Google Shape;81;p5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5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5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4" name="Google Shape;84;p5"/>
          <p:cNvGrpSpPr/>
          <p:nvPr/>
        </p:nvGrpSpPr>
        <p:grpSpPr>
          <a:xfrm flipH="1">
            <a:off x="2557152" y="4499540"/>
            <a:ext cx="347181" cy="347181"/>
            <a:chOff x="3241682" y="159100"/>
            <a:chExt cx="375900" cy="375900"/>
          </a:xfrm>
        </p:grpSpPr>
        <p:cxnSp>
          <p:nvCxnSpPr>
            <p:cNvPr id="85" name="Google Shape;85;p5"/>
            <p:cNvCxnSpPr/>
            <p:nvPr/>
          </p:nvCxnSpPr>
          <p:spPr>
            <a:xfrm flipH="1"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6" name="Google Shape;86;p5"/>
            <p:cNvCxnSpPr/>
            <p:nvPr/>
          </p:nvCxnSpPr>
          <p:spPr>
            <a:xfrm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gradFill>
          <a:gsLst>
            <a:gs pos="0">
              <a:schemeClr val="dk2"/>
            </a:gs>
            <a:gs pos="48000">
              <a:schemeClr val="dk2"/>
            </a:gs>
            <a:gs pos="100000">
              <a:schemeClr val="lt2"/>
            </a:gs>
          </a:gsLst>
          <a:lin ang="13500032" scaled="0"/>
        </a:gra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"/>
          <p:cNvSpPr txBox="1"/>
          <p:nvPr>
            <p:ph type="title"/>
          </p:nvPr>
        </p:nvSpPr>
        <p:spPr>
          <a:xfrm>
            <a:off x="715975" y="445025"/>
            <a:ext cx="8229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7"/>
          <p:cNvSpPr/>
          <p:nvPr/>
        </p:nvSpPr>
        <p:spPr>
          <a:xfrm flipH="1">
            <a:off x="1713000" y="1240825"/>
            <a:ext cx="5718000" cy="2661900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chemeClr val="dk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7"/>
          <p:cNvSpPr txBox="1"/>
          <p:nvPr>
            <p:ph type="title"/>
          </p:nvPr>
        </p:nvSpPr>
        <p:spPr>
          <a:xfrm>
            <a:off x="2239757" y="1726225"/>
            <a:ext cx="4664400" cy="683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92" name="Google Shape;92;p7"/>
          <p:cNvSpPr txBox="1"/>
          <p:nvPr>
            <p:ph idx="1" type="subTitle"/>
          </p:nvPr>
        </p:nvSpPr>
        <p:spPr>
          <a:xfrm>
            <a:off x="2239738" y="2409869"/>
            <a:ext cx="4664400" cy="1007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93" name="Google Shape;93;p7"/>
          <p:cNvGrpSpPr/>
          <p:nvPr/>
        </p:nvGrpSpPr>
        <p:grpSpPr>
          <a:xfrm>
            <a:off x="8035186" y="0"/>
            <a:ext cx="782400" cy="1599950"/>
            <a:chOff x="1528825" y="535000"/>
            <a:chExt cx="782400" cy="1065000"/>
          </a:xfrm>
        </p:grpSpPr>
        <p:sp>
          <p:nvSpPr>
            <p:cNvPr id="94" name="Google Shape;94;p7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7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7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7" name="Google Shape;97;p7"/>
          <p:cNvGrpSpPr/>
          <p:nvPr/>
        </p:nvGrpSpPr>
        <p:grpSpPr>
          <a:xfrm>
            <a:off x="7105207" y="382600"/>
            <a:ext cx="492371" cy="304800"/>
            <a:chOff x="314675" y="912800"/>
            <a:chExt cx="1007100" cy="304800"/>
          </a:xfrm>
        </p:grpSpPr>
        <p:cxnSp>
          <p:nvCxnSpPr>
            <p:cNvPr id="98" name="Google Shape;98;p7"/>
            <p:cNvCxnSpPr/>
            <p:nvPr/>
          </p:nvCxnSpPr>
          <p:spPr>
            <a:xfrm>
              <a:off x="314675" y="9128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9" name="Google Shape;99;p7"/>
            <p:cNvCxnSpPr/>
            <p:nvPr/>
          </p:nvCxnSpPr>
          <p:spPr>
            <a:xfrm>
              <a:off x="314675" y="10652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0" name="Google Shape;100;p7"/>
            <p:cNvCxnSpPr/>
            <p:nvPr/>
          </p:nvCxnSpPr>
          <p:spPr>
            <a:xfrm>
              <a:off x="314675" y="12176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01" name="Google Shape;101;p7"/>
          <p:cNvSpPr/>
          <p:nvPr/>
        </p:nvSpPr>
        <p:spPr>
          <a:xfrm>
            <a:off x="471475" y="288850"/>
            <a:ext cx="492300" cy="492300"/>
          </a:xfrm>
          <a:prstGeom prst="ellipse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2" name="Google Shape;102;p7"/>
          <p:cNvGrpSpPr/>
          <p:nvPr/>
        </p:nvGrpSpPr>
        <p:grpSpPr>
          <a:xfrm>
            <a:off x="326414" y="3543475"/>
            <a:ext cx="782400" cy="1599949"/>
            <a:chOff x="1528825" y="535000"/>
            <a:chExt cx="782400" cy="1065000"/>
          </a:xfrm>
        </p:grpSpPr>
        <p:sp>
          <p:nvSpPr>
            <p:cNvPr id="103" name="Google Shape;103;p7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7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7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6" name="Google Shape;106;p7"/>
          <p:cNvSpPr/>
          <p:nvPr/>
        </p:nvSpPr>
        <p:spPr>
          <a:xfrm flipH="1">
            <a:off x="7357925" y="3626513"/>
            <a:ext cx="2136900" cy="2136900"/>
          </a:xfrm>
          <a:prstGeom prst="ellipse">
            <a:avLst/>
          </a:prstGeom>
          <a:gradFill>
            <a:gsLst>
              <a:gs pos="0">
                <a:schemeClr val="lt2"/>
              </a:gs>
              <a:gs pos="4200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7" name="Google Shape;107;p7"/>
          <p:cNvGrpSpPr/>
          <p:nvPr/>
        </p:nvGrpSpPr>
        <p:grpSpPr>
          <a:xfrm>
            <a:off x="4480379" y="4456153"/>
            <a:ext cx="347181" cy="347181"/>
            <a:chOff x="3241682" y="159100"/>
            <a:chExt cx="375900" cy="375900"/>
          </a:xfrm>
        </p:grpSpPr>
        <p:cxnSp>
          <p:nvCxnSpPr>
            <p:cNvPr id="108" name="Google Shape;108;p7"/>
            <p:cNvCxnSpPr/>
            <p:nvPr/>
          </p:nvCxnSpPr>
          <p:spPr>
            <a:xfrm flipH="1"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9" name="Google Shape;109;p7"/>
            <p:cNvCxnSpPr/>
            <p:nvPr/>
          </p:nvCxnSpPr>
          <p:spPr>
            <a:xfrm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"/>
          <p:cNvSpPr txBox="1"/>
          <p:nvPr>
            <p:ph type="title"/>
          </p:nvPr>
        </p:nvSpPr>
        <p:spPr>
          <a:xfrm>
            <a:off x="1932450" y="1223825"/>
            <a:ext cx="5550000" cy="2529300"/>
          </a:xfrm>
          <a:prstGeom prst="rect">
            <a:avLst/>
          </a:prstGeom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grpSp>
        <p:nvGrpSpPr>
          <p:cNvPr id="112" name="Google Shape;112;p8"/>
          <p:cNvGrpSpPr/>
          <p:nvPr/>
        </p:nvGrpSpPr>
        <p:grpSpPr>
          <a:xfrm>
            <a:off x="323900" y="-264954"/>
            <a:ext cx="782400" cy="1599950"/>
            <a:chOff x="1528825" y="535000"/>
            <a:chExt cx="782400" cy="1065000"/>
          </a:xfrm>
        </p:grpSpPr>
        <p:sp>
          <p:nvSpPr>
            <p:cNvPr id="113" name="Google Shape;113;p8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8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8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6" name="Google Shape;116;p8"/>
          <p:cNvGrpSpPr/>
          <p:nvPr/>
        </p:nvGrpSpPr>
        <p:grpSpPr>
          <a:xfrm>
            <a:off x="8038770" y="4598697"/>
            <a:ext cx="782400" cy="1599949"/>
            <a:chOff x="1528825" y="535000"/>
            <a:chExt cx="782400" cy="1065000"/>
          </a:xfrm>
        </p:grpSpPr>
        <p:sp>
          <p:nvSpPr>
            <p:cNvPr id="117" name="Google Shape;117;p8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8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8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0" name="Google Shape;120;p8"/>
          <p:cNvSpPr/>
          <p:nvPr/>
        </p:nvSpPr>
        <p:spPr>
          <a:xfrm flipH="1">
            <a:off x="-579150" y="3753125"/>
            <a:ext cx="2136900" cy="2136900"/>
          </a:xfrm>
          <a:prstGeom prst="ellipse">
            <a:avLst/>
          </a:prstGeom>
          <a:gradFill>
            <a:gsLst>
              <a:gs pos="0">
                <a:schemeClr val="lt2"/>
              </a:gs>
              <a:gs pos="4200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1" name="Google Shape;121;p8"/>
          <p:cNvGrpSpPr/>
          <p:nvPr/>
        </p:nvGrpSpPr>
        <p:grpSpPr>
          <a:xfrm>
            <a:off x="8256392" y="361415"/>
            <a:ext cx="347181" cy="347181"/>
            <a:chOff x="3241682" y="159100"/>
            <a:chExt cx="375900" cy="375900"/>
          </a:xfrm>
        </p:grpSpPr>
        <p:cxnSp>
          <p:nvCxnSpPr>
            <p:cNvPr id="122" name="Google Shape;122;p8"/>
            <p:cNvCxnSpPr/>
            <p:nvPr/>
          </p:nvCxnSpPr>
          <p:spPr>
            <a:xfrm flipH="1"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3" name="Google Shape;123;p8"/>
            <p:cNvCxnSpPr/>
            <p:nvPr/>
          </p:nvCxnSpPr>
          <p:spPr>
            <a:xfrm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24" name="Google Shape;124;p8"/>
          <p:cNvSpPr/>
          <p:nvPr/>
        </p:nvSpPr>
        <p:spPr>
          <a:xfrm>
            <a:off x="4325850" y="216300"/>
            <a:ext cx="492300" cy="492300"/>
          </a:xfrm>
          <a:prstGeom prst="ellipse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5" name="Google Shape;125;p8"/>
          <p:cNvGrpSpPr/>
          <p:nvPr/>
        </p:nvGrpSpPr>
        <p:grpSpPr>
          <a:xfrm>
            <a:off x="468919" y="4456100"/>
            <a:ext cx="492371" cy="304800"/>
            <a:chOff x="314675" y="912800"/>
            <a:chExt cx="1007100" cy="304800"/>
          </a:xfrm>
        </p:grpSpPr>
        <p:cxnSp>
          <p:nvCxnSpPr>
            <p:cNvPr id="126" name="Google Shape;126;p8"/>
            <p:cNvCxnSpPr/>
            <p:nvPr/>
          </p:nvCxnSpPr>
          <p:spPr>
            <a:xfrm>
              <a:off x="314675" y="9128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7" name="Google Shape;127;p8"/>
            <p:cNvCxnSpPr/>
            <p:nvPr/>
          </p:nvCxnSpPr>
          <p:spPr>
            <a:xfrm>
              <a:off x="314675" y="10652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8" name="Google Shape;128;p8"/>
            <p:cNvCxnSpPr/>
            <p:nvPr/>
          </p:nvCxnSpPr>
          <p:spPr>
            <a:xfrm>
              <a:off x="314675" y="12176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oogle Shape;130;p9"/>
          <p:cNvGrpSpPr/>
          <p:nvPr/>
        </p:nvGrpSpPr>
        <p:grpSpPr>
          <a:xfrm rot="10800000">
            <a:off x="2684313" y="0"/>
            <a:ext cx="782400" cy="1599950"/>
            <a:chOff x="1528825" y="535000"/>
            <a:chExt cx="782400" cy="1065000"/>
          </a:xfrm>
        </p:grpSpPr>
        <p:sp>
          <p:nvSpPr>
            <p:cNvPr id="131" name="Google Shape;131;p9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9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9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4" name="Google Shape;134;p9"/>
          <p:cNvSpPr/>
          <p:nvPr/>
        </p:nvSpPr>
        <p:spPr>
          <a:xfrm flipH="1">
            <a:off x="1699950" y="948950"/>
            <a:ext cx="5744100" cy="2858400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chemeClr val="dk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9"/>
          <p:cNvSpPr txBox="1"/>
          <p:nvPr>
            <p:ph type="title"/>
          </p:nvPr>
        </p:nvSpPr>
        <p:spPr>
          <a:xfrm>
            <a:off x="2007300" y="1247750"/>
            <a:ext cx="5129400" cy="2259900"/>
          </a:xfrm>
          <a:prstGeom prst="rect">
            <a:avLst/>
          </a:prstGeom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36" name="Google Shape;136;p9"/>
          <p:cNvSpPr txBox="1"/>
          <p:nvPr>
            <p:ph idx="1" type="subTitle"/>
          </p:nvPr>
        </p:nvSpPr>
        <p:spPr>
          <a:xfrm>
            <a:off x="1928550" y="3951400"/>
            <a:ext cx="5286900" cy="59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37" name="Google Shape;137;p9"/>
          <p:cNvGrpSpPr/>
          <p:nvPr/>
        </p:nvGrpSpPr>
        <p:grpSpPr>
          <a:xfrm rot="10800000">
            <a:off x="8242377" y="200765"/>
            <a:ext cx="347181" cy="347181"/>
            <a:chOff x="3241682" y="159100"/>
            <a:chExt cx="375900" cy="375900"/>
          </a:xfrm>
        </p:grpSpPr>
        <p:cxnSp>
          <p:nvCxnSpPr>
            <p:cNvPr id="138" name="Google Shape;138;p9"/>
            <p:cNvCxnSpPr/>
            <p:nvPr/>
          </p:nvCxnSpPr>
          <p:spPr>
            <a:xfrm flipH="1"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9" name="Google Shape;139;p9"/>
            <p:cNvCxnSpPr/>
            <p:nvPr/>
          </p:nvCxnSpPr>
          <p:spPr>
            <a:xfrm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40" name="Google Shape;140;p9"/>
          <p:cNvSpPr/>
          <p:nvPr/>
        </p:nvSpPr>
        <p:spPr>
          <a:xfrm rot="10800000">
            <a:off x="468938" y="456649"/>
            <a:ext cx="492300" cy="492300"/>
          </a:xfrm>
          <a:prstGeom prst="ellipse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9"/>
          <p:cNvSpPr/>
          <p:nvPr/>
        </p:nvSpPr>
        <p:spPr>
          <a:xfrm flipH="1" rot="10800000">
            <a:off x="7603488" y="3920924"/>
            <a:ext cx="2136900" cy="2136900"/>
          </a:xfrm>
          <a:prstGeom prst="ellipse">
            <a:avLst/>
          </a:prstGeom>
          <a:gradFill>
            <a:gsLst>
              <a:gs pos="0">
                <a:schemeClr val="lt2"/>
              </a:gs>
              <a:gs pos="4200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2" name="Google Shape;142;p9"/>
          <p:cNvGrpSpPr/>
          <p:nvPr/>
        </p:nvGrpSpPr>
        <p:grpSpPr>
          <a:xfrm rot="10800000">
            <a:off x="8024750" y="3578750"/>
            <a:ext cx="782400" cy="1599950"/>
            <a:chOff x="1528825" y="535000"/>
            <a:chExt cx="782400" cy="1065000"/>
          </a:xfrm>
        </p:grpSpPr>
        <p:sp>
          <p:nvSpPr>
            <p:cNvPr id="143" name="Google Shape;143;p9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9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9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6" name="Google Shape;146;p9"/>
          <p:cNvGrpSpPr/>
          <p:nvPr/>
        </p:nvGrpSpPr>
        <p:grpSpPr>
          <a:xfrm rot="10800000">
            <a:off x="468922" y="4456099"/>
            <a:ext cx="492371" cy="304800"/>
            <a:chOff x="314675" y="912800"/>
            <a:chExt cx="1007100" cy="304800"/>
          </a:xfrm>
        </p:grpSpPr>
        <p:cxnSp>
          <p:nvCxnSpPr>
            <p:cNvPr id="147" name="Google Shape;147;p9"/>
            <p:cNvCxnSpPr/>
            <p:nvPr/>
          </p:nvCxnSpPr>
          <p:spPr>
            <a:xfrm>
              <a:off x="314675" y="9128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8" name="Google Shape;148;p9"/>
            <p:cNvCxnSpPr/>
            <p:nvPr/>
          </p:nvCxnSpPr>
          <p:spPr>
            <a:xfrm>
              <a:off x="314675" y="10652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9" name="Google Shape;149;p9"/>
            <p:cNvCxnSpPr/>
            <p:nvPr/>
          </p:nvCxnSpPr>
          <p:spPr>
            <a:xfrm>
              <a:off x="314675" y="12176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"/>
          <p:cNvSpPr/>
          <p:nvPr/>
        </p:nvSpPr>
        <p:spPr>
          <a:xfrm flipH="1">
            <a:off x="2160450" y="2999150"/>
            <a:ext cx="4823100" cy="1337100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chemeClr val="dk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0"/>
          <p:cNvSpPr txBox="1"/>
          <p:nvPr>
            <p:ph type="title"/>
          </p:nvPr>
        </p:nvSpPr>
        <p:spPr>
          <a:xfrm>
            <a:off x="2370725" y="3212268"/>
            <a:ext cx="4401900" cy="914100"/>
          </a:xfrm>
          <a:prstGeom prst="rect">
            <a:avLst/>
          </a:prstGeom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grpSp>
        <p:nvGrpSpPr>
          <p:cNvPr id="153" name="Google Shape;153;p10"/>
          <p:cNvGrpSpPr/>
          <p:nvPr/>
        </p:nvGrpSpPr>
        <p:grpSpPr>
          <a:xfrm flipH="1">
            <a:off x="8037688" y="-681000"/>
            <a:ext cx="782400" cy="1599950"/>
            <a:chOff x="1528825" y="535000"/>
            <a:chExt cx="782400" cy="1065000"/>
          </a:xfrm>
        </p:grpSpPr>
        <p:sp>
          <p:nvSpPr>
            <p:cNvPr id="154" name="Google Shape;154;p10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0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0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7" name="Google Shape;157;p10"/>
          <p:cNvGrpSpPr/>
          <p:nvPr/>
        </p:nvGrpSpPr>
        <p:grpSpPr>
          <a:xfrm flipH="1">
            <a:off x="323888" y="4608511"/>
            <a:ext cx="782400" cy="1599949"/>
            <a:chOff x="1528825" y="535000"/>
            <a:chExt cx="782400" cy="1065000"/>
          </a:xfrm>
        </p:grpSpPr>
        <p:sp>
          <p:nvSpPr>
            <p:cNvPr id="158" name="Google Shape;158;p10"/>
            <p:cNvSpPr/>
            <p:nvPr/>
          </p:nvSpPr>
          <p:spPr>
            <a:xfrm>
              <a:off x="15288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0"/>
            <p:cNvSpPr/>
            <p:nvPr/>
          </p:nvSpPr>
          <p:spPr>
            <a:xfrm>
              <a:off x="184757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0"/>
            <p:cNvSpPr/>
            <p:nvPr/>
          </p:nvSpPr>
          <p:spPr>
            <a:xfrm>
              <a:off x="2166325" y="535000"/>
              <a:ext cx="144900" cy="1065000"/>
            </a:xfrm>
            <a:prstGeom prst="rect">
              <a:avLst/>
            </a:prstGeom>
            <a:solidFill>
              <a:srgbClr val="FFFFFF">
                <a:alpha val="7953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1" name="Google Shape;161;p10"/>
          <p:cNvSpPr/>
          <p:nvPr/>
        </p:nvSpPr>
        <p:spPr>
          <a:xfrm rot="10800000">
            <a:off x="-103812" y="-887175"/>
            <a:ext cx="2136900" cy="2136900"/>
          </a:xfrm>
          <a:prstGeom prst="ellipse">
            <a:avLst/>
          </a:prstGeom>
          <a:gradFill>
            <a:gsLst>
              <a:gs pos="0">
                <a:schemeClr val="lt2"/>
              </a:gs>
              <a:gs pos="4200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62" name="Google Shape;162;p10"/>
          <p:cNvGrpSpPr/>
          <p:nvPr/>
        </p:nvGrpSpPr>
        <p:grpSpPr>
          <a:xfrm flipH="1">
            <a:off x="8610435" y="4456100"/>
            <a:ext cx="492371" cy="304800"/>
            <a:chOff x="314675" y="912800"/>
            <a:chExt cx="1007100" cy="304800"/>
          </a:xfrm>
        </p:grpSpPr>
        <p:cxnSp>
          <p:nvCxnSpPr>
            <p:cNvPr id="163" name="Google Shape;163;p10"/>
            <p:cNvCxnSpPr/>
            <p:nvPr/>
          </p:nvCxnSpPr>
          <p:spPr>
            <a:xfrm>
              <a:off x="314675" y="9128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4" name="Google Shape;164;p10"/>
            <p:cNvCxnSpPr/>
            <p:nvPr/>
          </p:nvCxnSpPr>
          <p:spPr>
            <a:xfrm>
              <a:off x="314675" y="10652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" name="Google Shape;165;p10"/>
            <p:cNvCxnSpPr/>
            <p:nvPr/>
          </p:nvCxnSpPr>
          <p:spPr>
            <a:xfrm>
              <a:off x="314675" y="1217600"/>
              <a:ext cx="1007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66" name="Google Shape;166;p10"/>
          <p:cNvSpPr/>
          <p:nvPr/>
        </p:nvSpPr>
        <p:spPr>
          <a:xfrm flipH="1">
            <a:off x="8182738" y="2441375"/>
            <a:ext cx="492300" cy="492300"/>
          </a:xfrm>
          <a:prstGeom prst="ellipse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67" name="Google Shape;167;p10"/>
          <p:cNvGrpSpPr/>
          <p:nvPr/>
        </p:nvGrpSpPr>
        <p:grpSpPr>
          <a:xfrm flipH="1">
            <a:off x="4678339" y="361403"/>
            <a:ext cx="347181" cy="347181"/>
            <a:chOff x="3241682" y="159100"/>
            <a:chExt cx="375900" cy="375900"/>
          </a:xfrm>
        </p:grpSpPr>
        <p:cxnSp>
          <p:nvCxnSpPr>
            <p:cNvPr id="168" name="Google Shape;168;p10"/>
            <p:cNvCxnSpPr/>
            <p:nvPr/>
          </p:nvCxnSpPr>
          <p:spPr>
            <a:xfrm flipH="1"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9" name="Google Shape;169;p10"/>
            <p:cNvCxnSpPr/>
            <p:nvPr/>
          </p:nvCxnSpPr>
          <p:spPr>
            <a:xfrm rot="10800000">
              <a:off x="3241682" y="159100"/>
              <a:ext cx="375900" cy="37590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onburi"/>
              <a:buNone/>
              <a:defRPr sz="3000">
                <a:solidFill>
                  <a:schemeClr val="dk1"/>
                </a:solidFill>
                <a:latin typeface="Chonburi"/>
                <a:ea typeface="Chonburi"/>
                <a:cs typeface="Chonburi"/>
                <a:sym typeface="Chonbu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onburi"/>
              <a:buNone/>
              <a:defRPr sz="3000">
                <a:solidFill>
                  <a:schemeClr val="dk1"/>
                </a:solidFill>
                <a:latin typeface="Chonburi"/>
                <a:ea typeface="Chonburi"/>
                <a:cs typeface="Chonburi"/>
                <a:sym typeface="Chonbur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onburi"/>
              <a:buNone/>
              <a:defRPr sz="3000">
                <a:solidFill>
                  <a:schemeClr val="dk1"/>
                </a:solidFill>
                <a:latin typeface="Chonburi"/>
                <a:ea typeface="Chonburi"/>
                <a:cs typeface="Chonburi"/>
                <a:sym typeface="Chonbur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onburi"/>
              <a:buNone/>
              <a:defRPr sz="3000">
                <a:solidFill>
                  <a:schemeClr val="dk1"/>
                </a:solidFill>
                <a:latin typeface="Chonburi"/>
                <a:ea typeface="Chonburi"/>
                <a:cs typeface="Chonburi"/>
                <a:sym typeface="Chonbur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onburi"/>
              <a:buNone/>
              <a:defRPr sz="3000">
                <a:solidFill>
                  <a:schemeClr val="dk1"/>
                </a:solidFill>
                <a:latin typeface="Chonburi"/>
                <a:ea typeface="Chonburi"/>
                <a:cs typeface="Chonburi"/>
                <a:sym typeface="Chonbur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onburi"/>
              <a:buNone/>
              <a:defRPr sz="3000">
                <a:solidFill>
                  <a:schemeClr val="dk1"/>
                </a:solidFill>
                <a:latin typeface="Chonburi"/>
                <a:ea typeface="Chonburi"/>
                <a:cs typeface="Chonburi"/>
                <a:sym typeface="Chonbur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onburi"/>
              <a:buNone/>
              <a:defRPr sz="3000">
                <a:solidFill>
                  <a:schemeClr val="dk1"/>
                </a:solidFill>
                <a:latin typeface="Chonburi"/>
                <a:ea typeface="Chonburi"/>
                <a:cs typeface="Chonburi"/>
                <a:sym typeface="Chonbur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onburi"/>
              <a:buNone/>
              <a:defRPr sz="3000">
                <a:solidFill>
                  <a:schemeClr val="dk1"/>
                </a:solidFill>
                <a:latin typeface="Chonburi"/>
                <a:ea typeface="Chonburi"/>
                <a:cs typeface="Chonburi"/>
                <a:sym typeface="Chonbur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honburi"/>
              <a:buNone/>
              <a:defRPr sz="3000">
                <a:solidFill>
                  <a:schemeClr val="dk1"/>
                </a:solidFill>
                <a:latin typeface="Chonburi"/>
                <a:ea typeface="Chonburi"/>
                <a:cs typeface="Chonburi"/>
                <a:sym typeface="Chonburi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317500" lvl="1" marL="914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-317500" lvl="2" marL="1371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-317500" lvl="3" marL="1828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-317500" lvl="4" marL="22860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-317500" lvl="5" marL="2743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■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-317500" lvl="6" marL="32004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●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-317500" lvl="7" marL="36576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Char char="○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-317500" lvl="8" marL="41148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Poppins"/>
              <a:buChar char="■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government.ru/info/6217/" TargetMode="External"/><Relationship Id="rId4" Type="http://schemas.openxmlformats.org/officeDocument/2006/relationships/hyperlink" Target="http://publication.pravo.gov.ru/Document/View/0001201412080039" TargetMode="External"/><Relationship Id="rId5" Type="http://schemas.openxmlformats.org/officeDocument/2006/relationships/hyperlink" Target="http://www.consultant.ru/document/cons_doc_LAW_370144/" TargetMode="External"/><Relationship Id="rId6" Type="http://schemas.openxmlformats.org/officeDocument/2006/relationships/hyperlink" Target="http://www.kremlin.ru/acts/bank/8019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6"/>
          <p:cNvSpPr/>
          <p:nvPr/>
        </p:nvSpPr>
        <p:spPr>
          <a:xfrm flipH="1">
            <a:off x="846000" y="1005012"/>
            <a:ext cx="7452000" cy="3133500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chemeClr val="dk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6"/>
          <p:cNvSpPr txBox="1"/>
          <p:nvPr>
            <p:ph type="ctrTitle"/>
          </p:nvPr>
        </p:nvSpPr>
        <p:spPr>
          <a:xfrm>
            <a:off x="985500" y="1142988"/>
            <a:ext cx="7173000" cy="285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/>
              <a:t>Молодежная Политика как часть публичной политики современной России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6"/>
          <p:cNvSpPr txBox="1"/>
          <p:nvPr>
            <p:ph idx="1" type="subTitle"/>
          </p:nvPr>
        </p:nvSpPr>
        <p:spPr>
          <a:xfrm>
            <a:off x="1187650" y="4287000"/>
            <a:ext cx="4598400" cy="4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Полина Лифарь</a:t>
            </a:r>
            <a:endParaRPr/>
          </a:p>
        </p:txBody>
      </p:sp>
      <p:sp>
        <p:nvSpPr>
          <p:cNvPr id="228" name="Google Shape;228;p16"/>
          <p:cNvSpPr txBox="1"/>
          <p:nvPr/>
        </p:nvSpPr>
        <p:spPr>
          <a:xfrm>
            <a:off x="6777300" y="439413"/>
            <a:ext cx="1520700" cy="6279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honburi"/>
                <a:ea typeface="Chonburi"/>
                <a:cs typeface="Chonburi"/>
                <a:sym typeface="Chonburi"/>
              </a:rPr>
              <a:t>2nd year, BPS 213</a:t>
            </a:r>
            <a:endParaRPr sz="1600">
              <a:solidFill>
                <a:schemeClr val="dk1"/>
              </a:solidFill>
              <a:latin typeface="Chonburi"/>
              <a:ea typeface="Chonburi"/>
              <a:cs typeface="Chonburi"/>
              <a:sym typeface="Chonburi"/>
            </a:endParaRPr>
          </a:p>
        </p:txBody>
      </p:sp>
      <p:sp>
        <p:nvSpPr>
          <p:cNvPr id="229" name="Google Shape;229;p16"/>
          <p:cNvSpPr/>
          <p:nvPr/>
        </p:nvSpPr>
        <p:spPr>
          <a:xfrm>
            <a:off x="1351950" y="3310125"/>
            <a:ext cx="4269798" cy="5002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1905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noFill/>
                <a:latin typeface="Chonburi"/>
              </a:rPr>
              <a:t>Литературный обзор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25"/>
          <p:cNvSpPr txBox="1"/>
          <p:nvPr>
            <p:ph type="title"/>
          </p:nvPr>
        </p:nvSpPr>
        <p:spPr>
          <a:xfrm>
            <a:off x="457200" y="445025"/>
            <a:ext cx="8229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Ссылки:</a:t>
            </a:r>
            <a:endParaRPr/>
          </a:p>
        </p:txBody>
      </p:sp>
      <p:sp>
        <p:nvSpPr>
          <p:cNvPr id="375" name="Google Shape;375;p25"/>
          <p:cNvSpPr txBox="1"/>
          <p:nvPr/>
        </p:nvSpPr>
        <p:spPr>
          <a:xfrm>
            <a:off x="654625" y="1015650"/>
            <a:ext cx="7068300" cy="40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Концепция долгосрочного социально-экономического развития Российской Федерации на период до 2020 года: Распоряжение Правительства РФ от 17 ноября 2008 г. No 1662-р [Электронный ресурс]. — URL: 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http://government.ru/info/6217/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Об утверждении Основ государственной молодежной политики Российской Федерации на период до 2025 года: Распоряжение Правительства Российской Федерации от 29.11.2014 г. No 2403-р [Электронный ресурс]. — URL: </a:t>
            </a:r>
            <a:r>
              <a:rPr lang="en" sz="1100" u="sng">
                <a:solidFill>
                  <a:schemeClr val="hlink"/>
                </a:solidFill>
                <a:hlinkClick r:id="rId4"/>
              </a:rPr>
              <a:t>http://publication.pravo.gov.ru/Document/View/0001201412080039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О федеральном бюджете на 2021 год и на плановый период 2022 и 2023 годов: Федеральный закон от 08.12.2020 г. No 385-ФЗ [Электронный ресурс]. — URL: </a:t>
            </a:r>
            <a:endParaRPr sz="11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5"/>
              </a:rPr>
              <a:t>http://www.consultant.ru/document/cons_doc_LAW_370144/</a:t>
            </a:r>
            <a:endParaRPr sz="11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О государственной поддержке молодежных и детских общественных объединений: Федеральный закон от 28.06.1995 г. No 98-ФЗ [Электронный ресурс]. — URL: </a:t>
            </a:r>
            <a:r>
              <a:rPr lang="en" sz="1100" u="sng">
                <a:solidFill>
                  <a:schemeClr val="hlink"/>
                </a:solidFill>
                <a:hlinkClick r:id="rId6"/>
              </a:rPr>
              <a:t>http://www.kremlin.ru/acts/bank/8019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О государственной программе "Патриотическое воспитание граждан Российской Федерации на 2016 - 2020 годы": Постановление Правительства РФ от 30 декабря 2015 г. No 1493 [Электронный ресурс]. — URL: http://static.government.ru/media/files/8qqYUwwzHUxzVkH1jsKAErrx2dE4q0ws.pdf 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Стратегия развития молодежи Российской Федерации на период до 2025 года [Электронный ресурс]. — URL: https://fadm.gov.ru/mediafiles/ documents/document/98/ ae/98aeadb5-7771-4e5b-a8ee-6e732c5d5e84.pdf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26"/>
          <p:cNvSpPr txBox="1"/>
          <p:nvPr>
            <p:ph type="title"/>
          </p:nvPr>
        </p:nvSpPr>
        <p:spPr>
          <a:xfrm>
            <a:off x="402825" y="152400"/>
            <a:ext cx="8229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Литература 1 :</a:t>
            </a:r>
            <a:endParaRPr/>
          </a:p>
        </p:txBody>
      </p:sp>
      <p:sp>
        <p:nvSpPr>
          <p:cNvPr id="381" name="Google Shape;381;p26"/>
          <p:cNvSpPr txBox="1"/>
          <p:nvPr/>
        </p:nvSpPr>
        <p:spPr>
          <a:xfrm>
            <a:off x="654625" y="1015650"/>
            <a:ext cx="70683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382" name="Google Shape;382;p26"/>
          <p:cNvSpPr txBox="1"/>
          <p:nvPr/>
        </p:nvSpPr>
        <p:spPr>
          <a:xfrm>
            <a:off x="314775" y="929125"/>
            <a:ext cx="8405700" cy="40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Bessant J. Youth participation: a new mode of government [Журнал]. - [б.м.] : Policy studies, 2003 г.. - Т. 24.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Blum D.W. Russian youth policy: Shaping the nation-state's future [Журнал]. - [б.м.] : SAIS Review of Review of International Affairs, 2006 г.. - Т. 26.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Howard Williamson Supporting young people in Europe [Журнал]. - 2002 г..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Lassila J., Pynnöniemi K. An Unattainable Ideal: Youth and Patriotism in Russia //Nexus of Patriotism and Militarism in Russia: Too Much? Too Late. – 2020.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Omelchenko Daria [и др.] Patriotic Education and Civic Culture of Youth in Russia: Sociological Perspective [Статья] // Procedia - Social and Behavioral Sciences. - 2015 г..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Pilkington H. и Pollock G. ‘Politics are bollocks’: youth, politics and activism in contemporary Europe [Журнал]. - [б.м.] : The Sociological Review, 2015 г.. - Т. 63.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Pilkington Hilary Russia's Youth and its Culture: A Nation's Constructors and Constructed [Книга]. - New York : Routledge, 1994.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Quijada Cerecer D. A., Cahill C., Bradley M. Toward a critical youth policy praxis: Critical youth studies and participatory action research //Theory into practice. – 2013.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Silvan Kristina Youth Policy Practice in Post-Soviet Russia and Belarus: Past and Present [Статья] // Мир России. - 2019 г.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Wolfe T. C. Past as Present, Myth, or History? Discourses of Time and the Great Fatherland War //The politics of memory in postwar Europe. – Duke University Press, 2006.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Андрюшина Е. В. Государственная молодежная политика в российском обществе: этапы, основные направления, показатели результативности //Государственное управление. Электронный вестник. – 2018.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Андрюшина Е. В., Панова Е. А. Современная российская государственная молодежная политика: эволюция, основные направления, практики //Власть. – 2017. – №. 7. – С. 60-65.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Гукова И.Н. Роль Молодежного парламентаризма в развитии общественно-политической активности современной Российской молодежи [Журнал]. - 2014 г..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Дзгоева Д. Т., Мирзоев В. И. Институционализация государственной молодежной политики в Российской Федерации //Молодежный парламентаризм в Санкт-Петербурге: перспективы и вектор развития. – 2022. – С. 6-13.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27"/>
          <p:cNvSpPr txBox="1"/>
          <p:nvPr>
            <p:ph type="title"/>
          </p:nvPr>
        </p:nvSpPr>
        <p:spPr>
          <a:xfrm>
            <a:off x="402825" y="65250"/>
            <a:ext cx="8229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Литература 2:</a:t>
            </a:r>
            <a:endParaRPr/>
          </a:p>
        </p:txBody>
      </p:sp>
      <p:sp>
        <p:nvSpPr>
          <p:cNvPr id="388" name="Google Shape;388;p27"/>
          <p:cNvSpPr txBox="1"/>
          <p:nvPr/>
        </p:nvSpPr>
        <p:spPr>
          <a:xfrm>
            <a:off x="654625" y="1015650"/>
            <a:ext cx="70683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389" name="Google Shape;389;p27"/>
          <p:cNvSpPr txBox="1"/>
          <p:nvPr/>
        </p:nvSpPr>
        <p:spPr>
          <a:xfrm>
            <a:off x="314775" y="743775"/>
            <a:ext cx="8405700" cy="46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Елисеев А. Л. Государственная молодежная политика: от прошлого к настоящему [Журнал]. - [б.м.] : Вестник государственного и муниципального управления, 2015 г..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Лопатина И. Ю. Теоретические аспекты реализации государственной молодежной политики //Экономика постиндустриального общества: состояние и перспективы: сб. ст. по итогам Междунар. науч.-практ. конф.–Стерлитамак: АМИ. – 2018. – С. 128-132.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Мальцева Д. А.,  и др. М75 Молодежный парламентаризм в Санкт-Петербурге [Журнал]. – 2022.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Меркулов П. А. Исторический опыт разработки и реализации государственной молодежной политики в России [Журнал]. - 2014 г..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Меркулов П. А. и Елисеев А. Л. Формирование молодежной политики в Российской Федерации [Журнал]. - [б.м.] : Среднерусский вестник общественных наук, 2014 г..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Омельченко Е. Л. Начало молодежной эры или смерть молодежной культуры?«Молодость» в публичном пространстве современности //Журнал исследований социальной политики. – 2006.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Омельченко Елена Леонидовна и Лисовская Ирина Викторовна Молодежь как барометр будущего? Молодежная повестка в современной России сквозь мнения экспертов по молодежной политике [Статья] // Мониторинг общественного мнения: экономические и социальные перемены. - 2022 г.. - Т. 2.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Пастухова Лариса Сергеевна Молодежный парламент как форма политической социализации [Статья] // Власть. - 2010 г..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Попова О. В. и др. Молодежное политическое лидерство в российских регионах. – 2020.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Санина А. Г. Патриотизм и патриотическое воспитание в современной России //Социологические исследования. – 2016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Сулейманова С.Р. Правовой статус Молодежных консультативно-совещательных органов как формы объединения и деятельности молодежи Российской Федерации и стран Содружества независимых государств [Статья] // Ученые записки Орловского государственного университета. - Орел : [б.н.], 2015 г.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Федотов Д. А., Ковалев В. В., Клебанов И. М. ГОСУДАРСТВЕННАЯ МОЛОДЕЖНАЯ ПОЛИТИКА В РОССИИ: СТРАТЕГИИ, НАПРАВЛЕНИЯ РАЗВИТИЯ И СУЩЕСТВУЮЩИЕ ПРОБЛЕМЫ //М75 Молодежный парламентаризм в Санкт-Петербурге. – 2022. – С. 76.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 Хозинов Р. Р. Молодежный парламентаризм как форма социальной активности молодежи в современной России // МНИЖ. 2015. №5-3 (36).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Молодежная политика, молодежь и подходы к ней</a:t>
            </a:r>
            <a:endParaRPr b="1" sz="2400"/>
          </a:p>
        </p:txBody>
      </p:sp>
      <p:grpSp>
        <p:nvGrpSpPr>
          <p:cNvPr id="235" name="Google Shape;235;p17"/>
          <p:cNvGrpSpPr/>
          <p:nvPr/>
        </p:nvGrpSpPr>
        <p:grpSpPr>
          <a:xfrm>
            <a:off x="448063" y="1091718"/>
            <a:ext cx="3860350" cy="3120938"/>
            <a:chOff x="645525" y="1218050"/>
            <a:chExt cx="2536200" cy="1992300"/>
          </a:xfrm>
        </p:grpSpPr>
        <p:sp>
          <p:nvSpPr>
            <p:cNvPr id="236" name="Google Shape;236;p17"/>
            <p:cNvSpPr/>
            <p:nvPr/>
          </p:nvSpPr>
          <p:spPr>
            <a:xfrm>
              <a:off x="645525" y="1218050"/>
              <a:ext cx="2536200" cy="19923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37" name="Google Shape;237;p17"/>
            <p:cNvGrpSpPr/>
            <p:nvPr/>
          </p:nvGrpSpPr>
          <p:grpSpPr>
            <a:xfrm>
              <a:off x="680788" y="1240022"/>
              <a:ext cx="2465667" cy="1875853"/>
              <a:chOff x="715975" y="1240022"/>
              <a:chExt cx="2465667" cy="1875853"/>
            </a:xfrm>
          </p:grpSpPr>
          <p:sp>
            <p:nvSpPr>
              <p:cNvPr id="238" name="Google Shape;238;p17"/>
              <p:cNvSpPr txBox="1"/>
              <p:nvPr/>
            </p:nvSpPr>
            <p:spPr>
              <a:xfrm>
                <a:off x="715975" y="2033775"/>
                <a:ext cx="2465400" cy="1082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 Попытки “</a:t>
                </a:r>
                <a:r>
                  <a:rPr b="1"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обуздать</a:t>
                </a: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” трудную молодежь, установить порядок в обществе 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b="1"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Начальный </a:t>
                </a: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этап развития МП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В России - попытка избежать Цветных революций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39" name="Google Shape;239;p17"/>
              <p:cNvSpPr/>
              <p:nvPr/>
            </p:nvSpPr>
            <p:spPr>
              <a:xfrm>
                <a:off x="716233" y="1640225"/>
                <a:ext cx="2465400" cy="400200"/>
              </a:xfrm>
              <a:prstGeom prst="rect">
                <a:avLst/>
              </a:prstGeom>
              <a:gradFill>
                <a:gsLst>
                  <a:gs pos="0">
                    <a:schemeClr val="dk2"/>
                  </a:gs>
                  <a:gs pos="100000">
                    <a:schemeClr val="lt2"/>
                  </a:gs>
                </a:gsLst>
                <a:lin ang="13500032" scaled="0"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Chonburi"/>
                    <a:ea typeface="Chonburi"/>
                    <a:cs typeface="Chonburi"/>
                    <a:sym typeface="Chonburi"/>
                  </a:rPr>
                  <a:t>Молодежь как проблема </a:t>
                </a:r>
                <a:endParaRPr sz="1600">
                  <a:solidFill>
                    <a:schemeClr val="dk1"/>
                  </a:solidFill>
                  <a:latin typeface="Chonburi"/>
                  <a:ea typeface="Chonburi"/>
                  <a:cs typeface="Chonburi"/>
                  <a:sym typeface="Chonburi"/>
                </a:endParaRPr>
              </a:p>
            </p:txBody>
          </p:sp>
          <p:sp>
            <p:nvSpPr>
              <p:cNvPr id="240" name="Google Shape;240;p17"/>
              <p:cNvSpPr txBox="1"/>
              <p:nvPr/>
            </p:nvSpPr>
            <p:spPr>
              <a:xfrm>
                <a:off x="716242" y="1240022"/>
                <a:ext cx="24654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Chonburi"/>
                    <a:ea typeface="Chonburi"/>
                    <a:cs typeface="Chonburi"/>
                    <a:sym typeface="Chonburi"/>
                  </a:rPr>
                  <a:t>1.  Problem-focused policies</a:t>
                </a:r>
                <a:endParaRPr sz="1600">
                  <a:solidFill>
                    <a:schemeClr val="dk1"/>
                  </a:solidFill>
                  <a:latin typeface="Chonburi"/>
                  <a:ea typeface="Chonburi"/>
                  <a:cs typeface="Chonburi"/>
                  <a:sym typeface="Chonburi"/>
                </a:endParaRPr>
              </a:p>
            </p:txBody>
          </p:sp>
        </p:grpSp>
      </p:grpSp>
      <p:grpSp>
        <p:nvGrpSpPr>
          <p:cNvPr id="241" name="Google Shape;241;p17"/>
          <p:cNvGrpSpPr/>
          <p:nvPr/>
        </p:nvGrpSpPr>
        <p:grpSpPr>
          <a:xfrm>
            <a:off x="4522833" y="1091683"/>
            <a:ext cx="4178643" cy="3120938"/>
            <a:chOff x="3303838" y="1218050"/>
            <a:chExt cx="2536200" cy="1992300"/>
          </a:xfrm>
        </p:grpSpPr>
        <p:sp>
          <p:nvSpPr>
            <p:cNvPr id="242" name="Google Shape;242;p17"/>
            <p:cNvSpPr/>
            <p:nvPr/>
          </p:nvSpPr>
          <p:spPr>
            <a:xfrm>
              <a:off x="3303838" y="1218050"/>
              <a:ext cx="2536200" cy="19923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43" name="Google Shape;243;p17"/>
            <p:cNvGrpSpPr/>
            <p:nvPr/>
          </p:nvGrpSpPr>
          <p:grpSpPr>
            <a:xfrm>
              <a:off x="3339104" y="1240022"/>
              <a:ext cx="2465649" cy="1875853"/>
              <a:chOff x="3339104" y="1240022"/>
              <a:chExt cx="2465649" cy="1875853"/>
            </a:xfrm>
          </p:grpSpPr>
          <p:sp>
            <p:nvSpPr>
              <p:cNvPr id="244" name="Google Shape;244;p17"/>
              <p:cNvSpPr txBox="1"/>
              <p:nvPr/>
            </p:nvSpPr>
            <p:spPr>
              <a:xfrm>
                <a:off x="3339104" y="2033775"/>
                <a:ext cx="2465400" cy="1082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 МП сформулирована исходя из </a:t>
                </a:r>
                <a:r>
                  <a:rPr b="1"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долгосрочных интересов</a:t>
                </a: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 страны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Более </a:t>
                </a:r>
                <a:r>
                  <a:rPr b="1"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продвинутый </a:t>
                </a: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уровень МП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Неизвестно, совпадают ли эти интересы с интересами молодежи?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45" name="Google Shape;245;p17"/>
              <p:cNvSpPr/>
              <p:nvPr/>
            </p:nvSpPr>
            <p:spPr>
              <a:xfrm>
                <a:off x="3339352" y="1640225"/>
                <a:ext cx="2465400" cy="400200"/>
              </a:xfrm>
              <a:prstGeom prst="rect">
                <a:avLst/>
              </a:prstGeom>
              <a:gradFill>
                <a:gsLst>
                  <a:gs pos="0">
                    <a:schemeClr val="dk2"/>
                  </a:gs>
                  <a:gs pos="100000">
                    <a:schemeClr val="lt2"/>
                  </a:gs>
                </a:gsLst>
                <a:lin ang="13500032" scaled="0"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Chonburi"/>
                    <a:ea typeface="Chonburi"/>
                    <a:cs typeface="Chonburi"/>
                    <a:sym typeface="Chonburi"/>
                  </a:rPr>
                  <a:t>Молодежь как ресурс </a:t>
                </a:r>
                <a:endParaRPr sz="1600">
                  <a:solidFill>
                    <a:schemeClr val="dk1"/>
                  </a:solidFill>
                  <a:latin typeface="Chonburi"/>
                  <a:ea typeface="Chonburi"/>
                  <a:cs typeface="Chonburi"/>
                  <a:sym typeface="Chonburi"/>
                </a:endParaRPr>
              </a:p>
            </p:txBody>
          </p:sp>
          <p:sp>
            <p:nvSpPr>
              <p:cNvPr id="246" name="Google Shape;246;p17"/>
              <p:cNvSpPr txBox="1"/>
              <p:nvPr/>
            </p:nvSpPr>
            <p:spPr>
              <a:xfrm>
                <a:off x="3339353" y="1240022"/>
                <a:ext cx="24654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Chonburi"/>
                    <a:ea typeface="Chonburi"/>
                    <a:cs typeface="Chonburi"/>
                    <a:sym typeface="Chonburi"/>
                  </a:rPr>
                  <a:t>2. Opportunity-focused policies</a:t>
                </a:r>
                <a:endParaRPr sz="1600">
                  <a:solidFill>
                    <a:schemeClr val="dk1"/>
                  </a:solidFill>
                  <a:latin typeface="Chonburi"/>
                  <a:ea typeface="Chonburi"/>
                  <a:cs typeface="Chonburi"/>
                  <a:sym typeface="Chonburi"/>
                </a:endParaRPr>
              </a:p>
            </p:txBody>
          </p:sp>
        </p:grpSp>
      </p:grpSp>
      <p:grpSp>
        <p:nvGrpSpPr>
          <p:cNvPr id="247" name="Google Shape;247;p17"/>
          <p:cNvGrpSpPr/>
          <p:nvPr/>
        </p:nvGrpSpPr>
        <p:grpSpPr>
          <a:xfrm>
            <a:off x="382791" y="4286642"/>
            <a:ext cx="8313403" cy="750322"/>
            <a:chOff x="645525" y="3371325"/>
            <a:chExt cx="5230200" cy="1256400"/>
          </a:xfrm>
        </p:grpSpPr>
        <p:sp>
          <p:nvSpPr>
            <p:cNvPr id="248" name="Google Shape;248;p17"/>
            <p:cNvSpPr/>
            <p:nvPr/>
          </p:nvSpPr>
          <p:spPr>
            <a:xfrm>
              <a:off x="645525" y="3371325"/>
              <a:ext cx="5230200" cy="12564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17"/>
            <p:cNvSpPr txBox="1"/>
            <p:nvPr/>
          </p:nvSpPr>
          <p:spPr>
            <a:xfrm>
              <a:off x="716200" y="3695650"/>
              <a:ext cx="5088300" cy="85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1300">
                  <a:solidFill>
                    <a:schemeClr val="dk1"/>
                  </a:solidFill>
                </a:rPr>
                <a:t>Williamson 2002, Silvan 2019, Омельченко 2004, 2006 | Елисеев, Меркулов 2015; Федотов, Ковалев, Клебанов 2022</a:t>
              </a:r>
              <a:endParaRPr sz="1300">
                <a:solidFill>
                  <a:schemeClr val="dk1"/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8"/>
          <p:cNvSpPr txBox="1"/>
          <p:nvPr>
            <p:ph type="title"/>
          </p:nvPr>
        </p:nvSpPr>
        <p:spPr>
          <a:xfrm>
            <a:off x="839600" y="53150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Этапы становления ГМП</a:t>
            </a:r>
            <a:endParaRPr/>
          </a:p>
        </p:txBody>
      </p:sp>
      <p:grpSp>
        <p:nvGrpSpPr>
          <p:cNvPr id="255" name="Google Shape;255;p18"/>
          <p:cNvGrpSpPr/>
          <p:nvPr/>
        </p:nvGrpSpPr>
        <p:grpSpPr>
          <a:xfrm>
            <a:off x="-237225" y="1607556"/>
            <a:ext cx="3327540" cy="2098744"/>
            <a:chOff x="34488" y="2369550"/>
            <a:chExt cx="2625900" cy="2098744"/>
          </a:xfrm>
        </p:grpSpPr>
        <p:sp>
          <p:nvSpPr>
            <p:cNvPr id="256" name="Google Shape;256;p18"/>
            <p:cNvSpPr/>
            <p:nvPr/>
          </p:nvSpPr>
          <p:spPr>
            <a:xfrm>
              <a:off x="257596" y="2626594"/>
              <a:ext cx="2402700" cy="184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-173990" lvl="0" marL="18288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Сумбурность и непоследовательность </a:t>
              </a:r>
              <a:endParaRPr sz="1300">
                <a:solidFill>
                  <a:schemeClr val="dk1"/>
                </a:solidFill>
              </a:endParaRPr>
            </a:p>
            <a:p>
              <a:pPr indent="-173990" lvl="0" marL="182880" rtl="0" algn="l">
                <a:lnSpc>
                  <a:spcPct val="115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Были попытки, но у страны другие приоритеты </a:t>
              </a:r>
              <a:endParaRPr sz="1300">
                <a:solidFill>
                  <a:schemeClr val="dk1"/>
                </a:solidFill>
              </a:endParaRPr>
            </a:p>
            <a:p>
              <a:pPr indent="-173990" lvl="0" marL="182880" rtl="0" algn="l">
                <a:lnSpc>
                  <a:spcPct val="115000"/>
                </a:lnSpc>
                <a:spcBef>
                  <a:spcPts val="1000"/>
                </a:spcBef>
                <a:spcAft>
                  <a:spcPts val="100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Узкие законы (напр. 1995 г. О </a:t>
              </a:r>
              <a:r>
                <a:rPr lang="en" sz="1300">
                  <a:solidFill>
                    <a:schemeClr val="dk1"/>
                  </a:solidFill>
                </a:rPr>
                <a:t>государственной поддержке молодежных и детских общественных объединений)</a:t>
              </a:r>
              <a:endParaRPr sz="1300">
                <a:solidFill>
                  <a:schemeClr val="dk1"/>
                </a:solidFill>
              </a:endParaRPr>
            </a:p>
          </p:txBody>
        </p:sp>
        <p:sp>
          <p:nvSpPr>
            <p:cNvPr id="257" name="Google Shape;257;p18"/>
            <p:cNvSpPr/>
            <p:nvPr/>
          </p:nvSpPr>
          <p:spPr>
            <a:xfrm>
              <a:off x="34488" y="2369550"/>
              <a:ext cx="2625900" cy="40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300">
                  <a:solidFill>
                    <a:schemeClr val="dk1"/>
                  </a:solidFill>
                </a:rPr>
                <a:t>Послесоветские первые годы (1991-2000)</a:t>
              </a:r>
              <a:endParaRPr b="1" sz="1300">
                <a:solidFill>
                  <a:schemeClr val="dk1"/>
                </a:solidFill>
              </a:endParaRPr>
            </a:p>
          </p:txBody>
        </p:sp>
      </p:grpSp>
      <p:grpSp>
        <p:nvGrpSpPr>
          <p:cNvPr id="258" name="Google Shape;258;p18"/>
          <p:cNvGrpSpPr/>
          <p:nvPr/>
        </p:nvGrpSpPr>
        <p:grpSpPr>
          <a:xfrm>
            <a:off x="3003300" y="1607550"/>
            <a:ext cx="2935525" cy="2098750"/>
            <a:chOff x="2088900" y="2369550"/>
            <a:chExt cx="2935525" cy="2098750"/>
          </a:xfrm>
        </p:grpSpPr>
        <p:sp>
          <p:nvSpPr>
            <p:cNvPr id="259" name="Google Shape;259;p18"/>
            <p:cNvSpPr/>
            <p:nvPr/>
          </p:nvSpPr>
          <p:spPr>
            <a:xfrm>
              <a:off x="2175925" y="2626600"/>
              <a:ext cx="2848500" cy="184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-173990" lvl="0" marL="18288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С приходом Путина  государство берет вопрос молодежи под контроль </a:t>
              </a:r>
              <a:endParaRPr sz="1300">
                <a:solidFill>
                  <a:schemeClr val="dk1"/>
                </a:solidFill>
              </a:endParaRPr>
            </a:p>
            <a:p>
              <a:pPr indent="-172549" lvl="0" marL="179999" rtl="0" algn="l">
                <a:lnSpc>
                  <a:spcPct val="115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2001  - Концепция реформирования системы МП</a:t>
              </a:r>
              <a:endParaRPr sz="1300">
                <a:solidFill>
                  <a:schemeClr val="dk1"/>
                </a:solidFill>
              </a:endParaRPr>
            </a:p>
            <a:p>
              <a:pPr indent="-178899" lvl="0" marL="179999" rtl="0" algn="l">
                <a:lnSpc>
                  <a:spcPct val="115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С середины 2000-х годов Федеральные целевые программы направляют свой фокус на развитие потенциала молоде</a:t>
              </a:r>
              <a:r>
                <a:rPr lang="en">
                  <a:solidFill>
                    <a:schemeClr val="dk1"/>
                  </a:solidFill>
                </a:rPr>
                <a:t>жи</a:t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260" name="Google Shape;260;p18"/>
            <p:cNvSpPr/>
            <p:nvPr/>
          </p:nvSpPr>
          <p:spPr>
            <a:xfrm>
              <a:off x="2088900" y="2369550"/>
              <a:ext cx="2848500" cy="40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chemeClr val="dk1"/>
                  </a:solidFill>
                </a:rPr>
                <a:t>Разработка основных документов (2000-2010)</a:t>
              </a:r>
              <a:endParaRPr b="1" sz="1200">
                <a:solidFill>
                  <a:schemeClr val="dk1"/>
                </a:solidFill>
              </a:endParaRPr>
            </a:p>
          </p:txBody>
        </p:sp>
      </p:grpSp>
      <p:grpSp>
        <p:nvGrpSpPr>
          <p:cNvPr id="261" name="Google Shape;261;p18"/>
          <p:cNvGrpSpPr/>
          <p:nvPr/>
        </p:nvGrpSpPr>
        <p:grpSpPr>
          <a:xfrm>
            <a:off x="6042300" y="1607550"/>
            <a:ext cx="3061503" cy="2098750"/>
            <a:chOff x="4572000" y="2369550"/>
            <a:chExt cx="3061503" cy="2098750"/>
          </a:xfrm>
        </p:grpSpPr>
        <p:sp>
          <p:nvSpPr>
            <p:cNvPr id="262" name="Google Shape;262;p18"/>
            <p:cNvSpPr/>
            <p:nvPr/>
          </p:nvSpPr>
          <p:spPr>
            <a:xfrm>
              <a:off x="4572003" y="2626600"/>
              <a:ext cx="3061500" cy="184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-173990" lvl="0" marL="18288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Изменения в целях и акцентах МП после 2010 - Манежная площадь </a:t>
              </a:r>
              <a:endParaRPr sz="1300">
                <a:solidFill>
                  <a:schemeClr val="dk1"/>
                </a:solidFill>
              </a:endParaRPr>
            </a:p>
            <a:p>
              <a:pPr indent="-172549" lvl="0" marL="179999" rtl="0" algn="l">
                <a:lnSpc>
                  <a:spcPct val="115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Основы ГМП до 2025 - главный определяющий закон </a:t>
              </a:r>
              <a:endParaRPr sz="1300">
                <a:solidFill>
                  <a:schemeClr val="dk1"/>
                </a:solidFill>
              </a:endParaRPr>
            </a:p>
            <a:p>
              <a:pPr indent="-172549" lvl="0" marL="179999" rtl="0" algn="l">
                <a:lnSpc>
                  <a:spcPct val="115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Программы по Патриотическому воспитанию с упором на милитаризм </a:t>
              </a:r>
              <a:endParaRPr sz="1300">
                <a:solidFill>
                  <a:schemeClr val="dk1"/>
                </a:solidFill>
              </a:endParaRPr>
            </a:p>
            <a:p>
              <a:pPr indent="-172549" lvl="0" marL="179999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Ресурсный подход к молодежи</a:t>
              </a:r>
              <a:endParaRPr sz="1300">
                <a:solidFill>
                  <a:schemeClr val="dk1"/>
                </a:solidFill>
              </a:endParaRPr>
            </a:p>
          </p:txBody>
        </p:sp>
        <p:sp>
          <p:nvSpPr>
            <p:cNvPr id="263" name="Google Shape;263;p18"/>
            <p:cNvSpPr/>
            <p:nvPr/>
          </p:nvSpPr>
          <p:spPr>
            <a:xfrm>
              <a:off x="4572000" y="2369550"/>
              <a:ext cx="2949300" cy="40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chemeClr val="dk1"/>
                  </a:solidFill>
                </a:rPr>
                <a:t>Патриотический этап </a:t>
              </a:r>
              <a:endParaRPr b="1" sz="1200">
                <a:solidFill>
                  <a:schemeClr val="dk1"/>
                </a:solidFill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chemeClr val="dk1"/>
                  </a:solidFill>
                </a:rPr>
                <a:t>(2010 - настоящее время)</a:t>
              </a:r>
              <a:endParaRPr b="1" sz="1200">
                <a:solidFill>
                  <a:schemeClr val="dk1"/>
                </a:solidFill>
              </a:endParaRPr>
            </a:p>
          </p:txBody>
        </p:sp>
      </p:grpSp>
      <p:sp>
        <p:nvSpPr>
          <p:cNvPr id="264" name="Google Shape;264;p18"/>
          <p:cNvSpPr/>
          <p:nvPr/>
        </p:nvSpPr>
        <p:spPr>
          <a:xfrm>
            <a:off x="1182075" y="803388"/>
            <a:ext cx="640800" cy="561300"/>
          </a:xfrm>
          <a:prstGeom prst="ellipse">
            <a:avLst/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265" name="Google Shape;265;p18"/>
          <p:cNvSpPr/>
          <p:nvPr/>
        </p:nvSpPr>
        <p:spPr>
          <a:xfrm>
            <a:off x="3996467" y="836038"/>
            <a:ext cx="640800" cy="561300"/>
          </a:xfrm>
          <a:prstGeom prst="ellipse">
            <a:avLst/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266" name="Google Shape;266;p18"/>
          <p:cNvSpPr/>
          <p:nvPr/>
        </p:nvSpPr>
        <p:spPr>
          <a:xfrm>
            <a:off x="7252661" y="803388"/>
            <a:ext cx="640800" cy="561300"/>
          </a:xfrm>
          <a:prstGeom prst="ellipse">
            <a:avLst/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</p:txBody>
      </p:sp>
      <p:grpSp>
        <p:nvGrpSpPr>
          <p:cNvPr id="267" name="Google Shape;267;p18"/>
          <p:cNvGrpSpPr/>
          <p:nvPr/>
        </p:nvGrpSpPr>
        <p:grpSpPr>
          <a:xfrm>
            <a:off x="154427" y="4480206"/>
            <a:ext cx="8949395" cy="556633"/>
            <a:chOff x="645527" y="3695650"/>
            <a:chExt cx="5230200" cy="932071"/>
          </a:xfrm>
        </p:grpSpPr>
        <p:sp>
          <p:nvSpPr>
            <p:cNvPr id="268" name="Google Shape;268;p18"/>
            <p:cNvSpPr/>
            <p:nvPr/>
          </p:nvSpPr>
          <p:spPr>
            <a:xfrm>
              <a:off x="645527" y="3773921"/>
              <a:ext cx="5230200" cy="8538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18"/>
            <p:cNvSpPr txBox="1"/>
            <p:nvPr/>
          </p:nvSpPr>
          <p:spPr>
            <a:xfrm>
              <a:off x="716200" y="3695650"/>
              <a:ext cx="5088300" cy="85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dk1"/>
                  </a:solidFill>
                </a:rPr>
                <a:t>Омельченко 2022; Меркулов 2015; Андрюшина 2018; Дзгоева, Мирзоев 2022</a:t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270" name="Google Shape;270;p18"/>
          <p:cNvSpPr txBox="1"/>
          <p:nvPr/>
        </p:nvSpPr>
        <p:spPr>
          <a:xfrm>
            <a:off x="1344375" y="862750"/>
            <a:ext cx="778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oppins"/>
                <a:ea typeface="Poppins"/>
                <a:cs typeface="Poppins"/>
                <a:sym typeface="Poppins"/>
              </a:rPr>
              <a:t>1.</a:t>
            </a:r>
            <a:endParaRPr sz="22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1" name="Google Shape;271;p18"/>
          <p:cNvSpPr txBox="1"/>
          <p:nvPr/>
        </p:nvSpPr>
        <p:spPr>
          <a:xfrm>
            <a:off x="4148663" y="862750"/>
            <a:ext cx="778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oppins"/>
                <a:ea typeface="Poppins"/>
                <a:cs typeface="Poppins"/>
                <a:sym typeface="Poppins"/>
              </a:rPr>
              <a:t>2.</a:t>
            </a:r>
            <a:endParaRPr sz="22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2" name="Google Shape;272;p18"/>
          <p:cNvSpPr txBox="1"/>
          <p:nvPr/>
        </p:nvSpPr>
        <p:spPr>
          <a:xfrm>
            <a:off x="7383150" y="862750"/>
            <a:ext cx="778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oppins"/>
                <a:ea typeface="Poppins"/>
                <a:cs typeface="Poppins"/>
                <a:sym typeface="Poppins"/>
              </a:rPr>
              <a:t>3.</a:t>
            </a:r>
            <a:endParaRPr sz="2200"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9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 Уровни МП в России и разница в их подходах</a:t>
            </a:r>
            <a:endParaRPr b="1" sz="2400"/>
          </a:p>
        </p:txBody>
      </p:sp>
      <p:grpSp>
        <p:nvGrpSpPr>
          <p:cNvPr id="278" name="Google Shape;278;p19"/>
          <p:cNvGrpSpPr/>
          <p:nvPr/>
        </p:nvGrpSpPr>
        <p:grpSpPr>
          <a:xfrm>
            <a:off x="176183" y="1218049"/>
            <a:ext cx="2729458" cy="3331723"/>
            <a:chOff x="645525" y="1218050"/>
            <a:chExt cx="2536200" cy="1992300"/>
          </a:xfrm>
        </p:grpSpPr>
        <p:sp>
          <p:nvSpPr>
            <p:cNvPr id="279" name="Google Shape;279;p19"/>
            <p:cNvSpPr/>
            <p:nvPr/>
          </p:nvSpPr>
          <p:spPr>
            <a:xfrm>
              <a:off x="645525" y="1218050"/>
              <a:ext cx="2536200" cy="19923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80" name="Google Shape;280;p19"/>
            <p:cNvGrpSpPr/>
            <p:nvPr/>
          </p:nvGrpSpPr>
          <p:grpSpPr>
            <a:xfrm>
              <a:off x="680788" y="1240022"/>
              <a:ext cx="2465667" cy="1875853"/>
              <a:chOff x="715975" y="1240022"/>
              <a:chExt cx="2465667" cy="1875853"/>
            </a:xfrm>
          </p:grpSpPr>
          <p:sp>
            <p:nvSpPr>
              <p:cNvPr id="281" name="Google Shape;281;p19"/>
              <p:cNvSpPr txBox="1"/>
              <p:nvPr/>
            </p:nvSpPr>
            <p:spPr>
              <a:xfrm>
                <a:off x="715975" y="2033775"/>
                <a:ext cx="2465400" cy="1082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Молодежь объединяет гордость за страну 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Главный инструмент - патриотизм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Уверены, что знают, как работать с молодежью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82" name="Google Shape;282;p19"/>
              <p:cNvSpPr/>
              <p:nvPr/>
            </p:nvSpPr>
            <p:spPr>
              <a:xfrm>
                <a:off x="716233" y="1640225"/>
                <a:ext cx="2465400" cy="400200"/>
              </a:xfrm>
              <a:prstGeom prst="rect">
                <a:avLst/>
              </a:prstGeom>
              <a:gradFill>
                <a:gsLst>
                  <a:gs pos="0">
                    <a:schemeClr val="dk2"/>
                  </a:gs>
                  <a:gs pos="100000">
                    <a:schemeClr val="lt2"/>
                  </a:gs>
                </a:gsLst>
                <a:lin ang="13500032" scaled="0"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Chonburi"/>
                    <a:ea typeface="Chonburi"/>
                    <a:cs typeface="Chonburi"/>
                    <a:sym typeface="Chonburi"/>
                  </a:rPr>
                  <a:t>Очень позитивно</a:t>
                </a:r>
                <a:endParaRPr sz="1600">
                  <a:solidFill>
                    <a:schemeClr val="dk1"/>
                  </a:solidFill>
                  <a:latin typeface="Chonburi"/>
                  <a:ea typeface="Chonburi"/>
                  <a:cs typeface="Chonburi"/>
                  <a:sym typeface="Chonburi"/>
                </a:endParaRPr>
              </a:p>
            </p:txBody>
          </p:sp>
          <p:sp>
            <p:nvSpPr>
              <p:cNvPr id="283" name="Google Shape;283;p19"/>
              <p:cNvSpPr txBox="1"/>
              <p:nvPr/>
            </p:nvSpPr>
            <p:spPr>
              <a:xfrm>
                <a:off x="716242" y="1240022"/>
                <a:ext cx="24654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Chonburi"/>
                    <a:ea typeface="Chonburi"/>
                    <a:cs typeface="Chonburi"/>
                    <a:sym typeface="Chonburi"/>
                  </a:rPr>
                  <a:t>1. Федеральный центр </a:t>
                </a:r>
                <a:endParaRPr sz="1600">
                  <a:solidFill>
                    <a:schemeClr val="dk1"/>
                  </a:solidFill>
                  <a:latin typeface="Chonburi"/>
                  <a:ea typeface="Chonburi"/>
                  <a:cs typeface="Chonburi"/>
                  <a:sym typeface="Chonburi"/>
                </a:endParaRPr>
              </a:p>
            </p:txBody>
          </p:sp>
        </p:grpSp>
      </p:grpSp>
      <p:grpSp>
        <p:nvGrpSpPr>
          <p:cNvPr id="284" name="Google Shape;284;p19"/>
          <p:cNvGrpSpPr/>
          <p:nvPr/>
        </p:nvGrpSpPr>
        <p:grpSpPr>
          <a:xfrm>
            <a:off x="3042889" y="1218099"/>
            <a:ext cx="2796668" cy="3331723"/>
            <a:chOff x="3303838" y="1218050"/>
            <a:chExt cx="2536200" cy="1992300"/>
          </a:xfrm>
        </p:grpSpPr>
        <p:sp>
          <p:nvSpPr>
            <p:cNvPr id="285" name="Google Shape;285;p19"/>
            <p:cNvSpPr/>
            <p:nvPr/>
          </p:nvSpPr>
          <p:spPr>
            <a:xfrm>
              <a:off x="3303838" y="1218050"/>
              <a:ext cx="2536200" cy="19923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86" name="Google Shape;286;p19"/>
            <p:cNvGrpSpPr/>
            <p:nvPr/>
          </p:nvGrpSpPr>
          <p:grpSpPr>
            <a:xfrm>
              <a:off x="3339104" y="1240022"/>
              <a:ext cx="2465649" cy="1875853"/>
              <a:chOff x="3339104" y="1240022"/>
              <a:chExt cx="2465649" cy="1875853"/>
            </a:xfrm>
          </p:grpSpPr>
          <p:sp>
            <p:nvSpPr>
              <p:cNvPr id="287" name="Google Shape;287;p19"/>
              <p:cNvSpPr txBox="1"/>
              <p:nvPr/>
            </p:nvSpPr>
            <p:spPr>
              <a:xfrm>
                <a:off x="3339104" y="2033775"/>
                <a:ext cx="2465400" cy="1082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Обеспокоены западным влиянием на молодежь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Главный инструмент - патриотизм, но для борьбы с “нежелательными” качествами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88" name="Google Shape;288;p19"/>
              <p:cNvSpPr/>
              <p:nvPr/>
            </p:nvSpPr>
            <p:spPr>
              <a:xfrm>
                <a:off x="3339352" y="1640225"/>
                <a:ext cx="2465400" cy="400200"/>
              </a:xfrm>
              <a:prstGeom prst="rect">
                <a:avLst/>
              </a:prstGeom>
              <a:gradFill>
                <a:gsLst>
                  <a:gs pos="0">
                    <a:schemeClr val="dk2"/>
                  </a:gs>
                  <a:gs pos="100000">
                    <a:schemeClr val="lt2"/>
                  </a:gs>
                </a:gsLst>
                <a:lin ang="13500032" scaled="0"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Chonburi"/>
                    <a:ea typeface="Chonburi"/>
                    <a:cs typeface="Chonburi"/>
                    <a:sym typeface="Chonburi"/>
                  </a:rPr>
                  <a:t>Настороженно </a:t>
                </a:r>
                <a:endParaRPr sz="1600">
                  <a:solidFill>
                    <a:schemeClr val="dk1"/>
                  </a:solidFill>
                  <a:latin typeface="Chonburi"/>
                  <a:ea typeface="Chonburi"/>
                  <a:cs typeface="Chonburi"/>
                  <a:sym typeface="Chonburi"/>
                </a:endParaRPr>
              </a:p>
            </p:txBody>
          </p:sp>
          <p:sp>
            <p:nvSpPr>
              <p:cNvPr id="289" name="Google Shape;289;p19"/>
              <p:cNvSpPr txBox="1"/>
              <p:nvPr/>
            </p:nvSpPr>
            <p:spPr>
              <a:xfrm>
                <a:off x="3339353" y="1240022"/>
                <a:ext cx="24654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Chonburi"/>
                    <a:ea typeface="Chonburi"/>
                    <a:cs typeface="Chonburi"/>
                    <a:sym typeface="Chonburi"/>
                  </a:rPr>
                  <a:t>2. Региональный уровень </a:t>
                </a:r>
                <a:endParaRPr sz="1600">
                  <a:solidFill>
                    <a:schemeClr val="dk1"/>
                  </a:solidFill>
                  <a:latin typeface="Chonburi"/>
                  <a:ea typeface="Chonburi"/>
                  <a:cs typeface="Chonburi"/>
                  <a:sym typeface="Chonburi"/>
                </a:endParaRPr>
              </a:p>
            </p:txBody>
          </p:sp>
        </p:grpSp>
      </p:grpSp>
      <p:grpSp>
        <p:nvGrpSpPr>
          <p:cNvPr id="290" name="Google Shape;290;p19"/>
          <p:cNvGrpSpPr/>
          <p:nvPr/>
        </p:nvGrpSpPr>
        <p:grpSpPr>
          <a:xfrm>
            <a:off x="5843938" y="1218094"/>
            <a:ext cx="3103024" cy="3331714"/>
            <a:chOff x="5852446" y="1218057"/>
            <a:chExt cx="2876100" cy="2516400"/>
          </a:xfrm>
        </p:grpSpPr>
        <p:sp>
          <p:nvSpPr>
            <p:cNvPr id="291" name="Google Shape;291;p19"/>
            <p:cNvSpPr/>
            <p:nvPr/>
          </p:nvSpPr>
          <p:spPr>
            <a:xfrm>
              <a:off x="5975591" y="1218057"/>
              <a:ext cx="2629800" cy="25164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92" name="Google Shape;292;p19"/>
            <p:cNvGrpSpPr/>
            <p:nvPr/>
          </p:nvGrpSpPr>
          <p:grpSpPr>
            <a:xfrm>
              <a:off x="5852446" y="1320799"/>
              <a:ext cx="2876100" cy="1607889"/>
              <a:chOff x="5817221" y="1320799"/>
              <a:chExt cx="2876100" cy="1607889"/>
            </a:xfrm>
          </p:grpSpPr>
          <p:sp>
            <p:nvSpPr>
              <p:cNvPr id="293" name="Google Shape;293;p19"/>
              <p:cNvSpPr txBox="1"/>
              <p:nvPr/>
            </p:nvSpPr>
            <p:spPr>
              <a:xfrm>
                <a:off x="5817221" y="2328087"/>
                <a:ext cx="2876100" cy="600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Непосредственно работают с молодежью 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Считают, что государство чрезмерно насаживает патриотизм и не интересуется реальными проблемами молодежи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94" name="Google Shape;294;p19"/>
              <p:cNvSpPr/>
              <p:nvPr/>
            </p:nvSpPr>
            <p:spPr>
              <a:xfrm>
                <a:off x="5962449" y="1779388"/>
                <a:ext cx="2465400" cy="548700"/>
              </a:xfrm>
              <a:prstGeom prst="rect">
                <a:avLst/>
              </a:prstGeom>
              <a:gradFill>
                <a:gsLst>
                  <a:gs pos="0">
                    <a:schemeClr val="dk2"/>
                  </a:gs>
                  <a:gs pos="100000">
                    <a:schemeClr val="lt2"/>
                  </a:gs>
                </a:gsLst>
                <a:lin ang="13500032" scaled="0"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Chonburi"/>
                    <a:ea typeface="Chonburi"/>
                    <a:cs typeface="Chonburi"/>
                    <a:sym typeface="Chonburi"/>
                  </a:rPr>
                  <a:t>Критично</a:t>
                </a:r>
                <a:endParaRPr sz="1600">
                  <a:solidFill>
                    <a:schemeClr val="dk1"/>
                  </a:solidFill>
                  <a:latin typeface="Chonburi"/>
                  <a:ea typeface="Chonburi"/>
                  <a:cs typeface="Chonburi"/>
                  <a:sym typeface="Chonburi"/>
                </a:endParaRPr>
              </a:p>
            </p:txBody>
          </p:sp>
          <p:sp>
            <p:nvSpPr>
              <p:cNvPr id="295" name="Google Shape;295;p19"/>
              <p:cNvSpPr txBox="1"/>
              <p:nvPr/>
            </p:nvSpPr>
            <p:spPr>
              <a:xfrm>
                <a:off x="5940367" y="1320799"/>
                <a:ext cx="2592000" cy="432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Chonburi"/>
                    <a:ea typeface="Chonburi"/>
                    <a:cs typeface="Chonburi"/>
                    <a:sym typeface="Chonburi"/>
                  </a:rPr>
                  <a:t> 3. Муниципальный уровень </a:t>
                </a:r>
                <a:endParaRPr sz="1600">
                  <a:solidFill>
                    <a:schemeClr val="dk1"/>
                  </a:solidFill>
                  <a:latin typeface="Chonburi"/>
                  <a:ea typeface="Chonburi"/>
                  <a:cs typeface="Chonburi"/>
                  <a:sym typeface="Chonburi"/>
                </a:endParaRPr>
              </a:p>
            </p:txBody>
          </p:sp>
        </p:grpSp>
      </p:grpSp>
      <p:sp>
        <p:nvSpPr>
          <p:cNvPr id="296" name="Google Shape;296;p19"/>
          <p:cNvSpPr txBox="1"/>
          <p:nvPr/>
        </p:nvSpPr>
        <p:spPr>
          <a:xfrm>
            <a:off x="2731575" y="4662850"/>
            <a:ext cx="664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oppins"/>
                <a:ea typeface="Poppins"/>
                <a:cs typeface="Poppins"/>
                <a:sym typeface="Poppins"/>
              </a:rPr>
              <a:t>Исследование Омельченко и Лисовской 2022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0"/>
          <p:cNvSpPr txBox="1"/>
          <p:nvPr>
            <p:ph type="title"/>
          </p:nvPr>
        </p:nvSpPr>
        <p:spPr>
          <a:xfrm>
            <a:off x="839600" y="53150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Глобальные проблемы ГМП</a:t>
            </a:r>
            <a:endParaRPr/>
          </a:p>
        </p:txBody>
      </p:sp>
      <p:grpSp>
        <p:nvGrpSpPr>
          <p:cNvPr id="302" name="Google Shape;302;p20"/>
          <p:cNvGrpSpPr/>
          <p:nvPr/>
        </p:nvGrpSpPr>
        <p:grpSpPr>
          <a:xfrm>
            <a:off x="-74250" y="1770788"/>
            <a:ext cx="3158950" cy="2156675"/>
            <a:chOff x="167438" y="2311619"/>
            <a:chExt cx="2492858" cy="2156675"/>
          </a:xfrm>
        </p:grpSpPr>
        <p:sp>
          <p:nvSpPr>
            <p:cNvPr id="303" name="Google Shape;303;p20"/>
            <p:cNvSpPr/>
            <p:nvPr/>
          </p:nvSpPr>
          <p:spPr>
            <a:xfrm>
              <a:off x="257596" y="2626594"/>
              <a:ext cx="2402700" cy="184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-173990" lvl="0" marL="18288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Принятие решений без участия молодежи</a:t>
              </a:r>
              <a:endParaRPr sz="1300">
                <a:solidFill>
                  <a:schemeClr val="dk1"/>
                </a:solidFill>
              </a:endParaRPr>
            </a:p>
            <a:p>
              <a:pPr indent="-173990" lvl="0" marL="182880" rtl="0" algn="l">
                <a:lnSpc>
                  <a:spcPct val="115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Государство - про патриотизм и традиционные ценности, в то время как среди молодежи все более популярны либеральные идеи </a:t>
              </a:r>
              <a:endParaRPr sz="13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1000"/>
                </a:spcBef>
                <a:spcAft>
                  <a:spcPts val="1000"/>
                </a:spcAft>
                <a:buNone/>
              </a:pPr>
              <a:r>
                <a:t/>
              </a:r>
              <a:endParaRPr sz="1300">
                <a:solidFill>
                  <a:schemeClr val="dk1"/>
                </a:solidFill>
              </a:endParaRPr>
            </a:p>
          </p:txBody>
        </p:sp>
        <p:sp>
          <p:nvSpPr>
            <p:cNvPr id="304" name="Google Shape;304;p20"/>
            <p:cNvSpPr/>
            <p:nvPr/>
          </p:nvSpPr>
          <p:spPr>
            <a:xfrm>
              <a:off x="167438" y="2311619"/>
              <a:ext cx="2488500" cy="64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chemeClr val="dk1"/>
                  </a:solidFill>
                </a:rPr>
                <a:t> Расхождение в интересах государства и молодежи, отсутствие обратной связи</a:t>
              </a:r>
              <a:endParaRPr b="1" sz="1200">
                <a:solidFill>
                  <a:schemeClr val="dk1"/>
                </a:solidFill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200">
                <a:solidFill>
                  <a:schemeClr val="dk1"/>
                </a:solidFill>
              </a:endParaRPr>
            </a:p>
          </p:txBody>
        </p:sp>
      </p:grpSp>
      <p:grpSp>
        <p:nvGrpSpPr>
          <p:cNvPr id="305" name="Google Shape;305;p20"/>
          <p:cNvGrpSpPr/>
          <p:nvPr/>
        </p:nvGrpSpPr>
        <p:grpSpPr>
          <a:xfrm>
            <a:off x="3003300" y="1607550"/>
            <a:ext cx="2935525" cy="2098750"/>
            <a:chOff x="2088900" y="2369550"/>
            <a:chExt cx="2935525" cy="2098750"/>
          </a:xfrm>
        </p:grpSpPr>
        <p:sp>
          <p:nvSpPr>
            <p:cNvPr id="306" name="Google Shape;306;p20"/>
            <p:cNvSpPr/>
            <p:nvPr/>
          </p:nvSpPr>
          <p:spPr>
            <a:xfrm>
              <a:off x="2175925" y="2626600"/>
              <a:ext cx="2848500" cy="184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-173990" lvl="0" marL="18288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Недостаток научных работ по реальной практике МП</a:t>
              </a:r>
              <a:endParaRPr sz="1300">
                <a:solidFill>
                  <a:schemeClr val="dk1"/>
                </a:solidFill>
              </a:endParaRPr>
            </a:p>
            <a:p>
              <a:pPr indent="-172549" lvl="0" marL="179999" rtl="0" algn="l">
                <a:lnSpc>
                  <a:spcPct val="115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Н</a:t>
              </a:r>
              <a:r>
                <a:rPr lang="en" sz="1300">
                  <a:solidFill>
                    <a:schemeClr val="dk1"/>
                  </a:solidFill>
                </a:rPr>
                <a:t>есовпадение риторики МП с действительностью (политическая активность молодежи/контроль мол.органов)</a:t>
              </a:r>
              <a:endParaRPr sz="1300">
                <a:solidFill>
                  <a:schemeClr val="dk1"/>
                </a:solidFill>
              </a:endParaRPr>
            </a:p>
            <a:p>
              <a:pPr indent="-172549" lvl="0" marL="179999" rtl="0" algn="l">
                <a:lnSpc>
                  <a:spcPct val="115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Вписывается в в общую картину авторитарной реальности</a:t>
              </a:r>
              <a:endParaRPr sz="13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100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307" name="Google Shape;307;p20"/>
            <p:cNvSpPr/>
            <p:nvPr/>
          </p:nvSpPr>
          <p:spPr>
            <a:xfrm>
              <a:off x="2088900" y="2369550"/>
              <a:ext cx="2848500" cy="40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chemeClr val="dk1"/>
                  </a:solidFill>
                </a:rPr>
                <a:t>Несоответствие программ МП и ее практики</a:t>
              </a:r>
              <a:endParaRPr b="1" sz="1200">
                <a:solidFill>
                  <a:schemeClr val="dk1"/>
                </a:solidFill>
              </a:endParaRPr>
            </a:p>
          </p:txBody>
        </p:sp>
      </p:grpSp>
      <p:grpSp>
        <p:nvGrpSpPr>
          <p:cNvPr id="308" name="Google Shape;308;p20"/>
          <p:cNvGrpSpPr/>
          <p:nvPr/>
        </p:nvGrpSpPr>
        <p:grpSpPr>
          <a:xfrm>
            <a:off x="6042300" y="1607550"/>
            <a:ext cx="3061500" cy="2681350"/>
            <a:chOff x="4572000" y="2369550"/>
            <a:chExt cx="3061500" cy="2681350"/>
          </a:xfrm>
        </p:grpSpPr>
        <p:sp>
          <p:nvSpPr>
            <p:cNvPr id="309" name="Google Shape;309;p20"/>
            <p:cNvSpPr/>
            <p:nvPr/>
          </p:nvSpPr>
          <p:spPr>
            <a:xfrm>
              <a:off x="4572000" y="2626600"/>
              <a:ext cx="3061500" cy="242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-173990" lvl="0" marL="18288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Субъект - молодежь нужно направлять и контролировать</a:t>
              </a:r>
              <a:endParaRPr sz="1300">
                <a:solidFill>
                  <a:schemeClr val="dk1"/>
                </a:solidFill>
              </a:endParaRPr>
            </a:p>
            <a:p>
              <a:pPr indent="-173990" lvl="0" marL="182880" rtl="0" algn="l">
                <a:lnSpc>
                  <a:spcPct val="115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Объект - молодежь принимает участие в МП и сама ее формирует </a:t>
              </a:r>
              <a:endParaRPr sz="1300">
                <a:solidFill>
                  <a:schemeClr val="dk1"/>
                </a:solidFill>
              </a:endParaRPr>
            </a:p>
            <a:p>
              <a:pPr indent="-172549" lvl="0" marL="179999" rtl="0" algn="l">
                <a:lnSpc>
                  <a:spcPct val="115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●"/>
              </a:pPr>
              <a:r>
                <a:rPr lang="en" sz="1300">
                  <a:solidFill>
                    <a:schemeClr val="dk1"/>
                  </a:solidFill>
                </a:rPr>
                <a:t>Рассмотрение молодежи как субъекта МП доказало свою неэффективность, при этом в РФ это продолжает применяться</a:t>
              </a:r>
              <a:endParaRPr sz="1300">
                <a:solidFill>
                  <a:schemeClr val="dk1"/>
                </a:solidFill>
              </a:endParaRPr>
            </a:p>
          </p:txBody>
        </p:sp>
        <p:sp>
          <p:nvSpPr>
            <p:cNvPr id="310" name="Google Shape;310;p20"/>
            <p:cNvSpPr/>
            <p:nvPr/>
          </p:nvSpPr>
          <p:spPr>
            <a:xfrm>
              <a:off x="4572000" y="2369550"/>
              <a:ext cx="2949300" cy="40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chemeClr val="dk1"/>
                  </a:solidFill>
                </a:rPr>
                <a:t> Молодежь - субъект или объект МП?</a:t>
              </a:r>
              <a:endParaRPr b="1" sz="1200">
                <a:solidFill>
                  <a:schemeClr val="dk1"/>
                </a:solidFill>
              </a:endParaRPr>
            </a:p>
          </p:txBody>
        </p:sp>
      </p:grpSp>
      <p:sp>
        <p:nvSpPr>
          <p:cNvPr id="311" name="Google Shape;311;p20"/>
          <p:cNvSpPr/>
          <p:nvPr/>
        </p:nvSpPr>
        <p:spPr>
          <a:xfrm>
            <a:off x="1182075" y="803388"/>
            <a:ext cx="640800" cy="561300"/>
          </a:xfrm>
          <a:prstGeom prst="ellipse">
            <a:avLst/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312" name="Google Shape;312;p20"/>
          <p:cNvSpPr/>
          <p:nvPr/>
        </p:nvSpPr>
        <p:spPr>
          <a:xfrm>
            <a:off x="3996467" y="836038"/>
            <a:ext cx="640800" cy="561300"/>
          </a:xfrm>
          <a:prstGeom prst="ellipse">
            <a:avLst/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313" name="Google Shape;313;p20"/>
          <p:cNvSpPr/>
          <p:nvPr/>
        </p:nvSpPr>
        <p:spPr>
          <a:xfrm>
            <a:off x="7252661" y="803388"/>
            <a:ext cx="640800" cy="561300"/>
          </a:xfrm>
          <a:prstGeom prst="ellipse">
            <a:avLst/>
          </a:pr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13500032" scaled="0"/>
          </a:gradFill>
          <a:ln>
            <a:noFill/>
          </a:ln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</p:txBody>
      </p:sp>
      <p:grpSp>
        <p:nvGrpSpPr>
          <p:cNvPr id="314" name="Google Shape;314;p20"/>
          <p:cNvGrpSpPr/>
          <p:nvPr/>
        </p:nvGrpSpPr>
        <p:grpSpPr>
          <a:xfrm>
            <a:off x="154427" y="4480206"/>
            <a:ext cx="8949395" cy="556633"/>
            <a:chOff x="645527" y="3695650"/>
            <a:chExt cx="5230200" cy="932071"/>
          </a:xfrm>
        </p:grpSpPr>
        <p:sp>
          <p:nvSpPr>
            <p:cNvPr id="315" name="Google Shape;315;p20"/>
            <p:cNvSpPr/>
            <p:nvPr/>
          </p:nvSpPr>
          <p:spPr>
            <a:xfrm>
              <a:off x="645527" y="3773921"/>
              <a:ext cx="5230200" cy="8538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20"/>
            <p:cNvSpPr txBox="1"/>
            <p:nvPr/>
          </p:nvSpPr>
          <p:spPr>
            <a:xfrm>
              <a:off x="716200" y="3695650"/>
              <a:ext cx="5088300" cy="85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dk1"/>
                  </a:solidFill>
                </a:rPr>
                <a:t>Омельченко 2022; </a:t>
              </a:r>
              <a:r>
                <a:rPr lang="en">
                  <a:solidFill>
                    <a:schemeClr val="dk1"/>
                  </a:solidFill>
                </a:rPr>
                <a:t>Pilkington 1994; Lassila 2020; Cerecer 2013; Silvan 2018</a:t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317" name="Google Shape;317;p20"/>
          <p:cNvSpPr txBox="1"/>
          <p:nvPr/>
        </p:nvSpPr>
        <p:spPr>
          <a:xfrm>
            <a:off x="1344375" y="862750"/>
            <a:ext cx="778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oppins"/>
                <a:ea typeface="Poppins"/>
                <a:cs typeface="Poppins"/>
                <a:sym typeface="Poppins"/>
              </a:rPr>
              <a:t>1.</a:t>
            </a:r>
            <a:endParaRPr sz="22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18" name="Google Shape;318;p20"/>
          <p:cNvSpPr txBox="1"/>
          <p:nvPr/>
        </p:nvSpPr>
        <p:spPr>
          <a:xfrm>
            <a:off x="4148663" y="862750"/>
            <a:ext cx="778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oppins"/>
                <a:ea typeface="Poppins"/>
                <a:cs typeface="Poppins"/>
                <a:sym typeface="Poppins"/>
              </a:rPr>
              <a:t>2.</a:t>
            </a:r>
            <a:endParaRPr sz="22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19" name="Google Shape;319;p20"/>
          <p:cNvSpPr txBox="1"/>
          <p:nvPr/>
        </p:nvSpPr>
        <p:spPr>
          <a:xfrm>
            <a:off x="7383150" y="862750"/>
            <a:ext cx="778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oppins"/>
                <a:ea typeface="Poppins"/>
                <a:cs typeface="Poppins"/>
                <a:sym typeface="Poppins"/>
              </a:rPr>
              <a:t>3.</a:t>
            </a:r>
            <a:endParaRPr sz="2200"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1"/>
          <p:cNvSpPr txBox="1"/>
          <p:nvPr>
            <p:ph type="title"/>
          </p:nvPr>
        </p:nvSpPr>
        <p:spPr>
          <a:xfrm>
            <a:off x="371900" y="314550"/>
            <a:ext cx="8041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/>
              <a:t>Молодежное самоуправление: консультативно-совещательные органы(МолПарламенты)</a:t>
            </a:r>
            <a:r>
              <a:rPr b="1" lang="en" sz="2400"/>
              <a:t> </a:t>
            </a:r>
            <a:endParaRPr b="1" sz="2400"/>
          </a:p>
        </p:txBody>
      </p:sp>
      <p:sp>
        <p:nvSpPr>
          <p:cNvPr id="325" name="Google Shape;325;p21"/>
          <p:cNvSpPr/>
          <p:nvPr/>
        </p:nvSpPr>
        <p:spPr>
          <a:xfrm>
            <a:off x="423450" y="1146182"/>
            <a:ext cx="8297100" cy="444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0000" spcFirstLastPara="1" rIns="90000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honburi"/>
                <a:ea typeface="Chonburi"/>
                <a:cs typeface="Chonburi"/>
                <a:sym typeface="Chonburi"/>
              </a:rPr>
              <a:t>Бывают на всех уровнях власти при органах законодательной и исполнительной власти </a:t>
            </a:r>
            <a:endParaRPr sz="1600">
              <a:solidFill>
                <a:schemeClr val="dk1"/>
              </a:solidFill>
              <a:latin typeface="Chonburi"/>
              <a:ea typeface="Chonburi"/>
              <a:cs typeface="Chonburi"/>
              <a:sym typeface="Chonburi"/>
            </a:endParaRPr>
          </a:p>
        </p:txBody>
      </p:sp>
      <p:sp>
        <p:nvSpPr>
          <p:cNvPr id="326" name="Google Shape;326;p21"/>
          <p:cNvSpPr/>
          <p:nvPr/>
        </p:nvSpPr>
        <p:spPr>
          <a:xfrm>
            <a:off x="3322350" y="1647381"/>
            <a:ext cx="2853300" cy="38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0000" spcFirstLastPara="1" rIns="90000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honburi"/>
                <a:ea typeface="Chonburi"/>
                <a:cs typeface="Chonburi"/>
                <a:sym typeface="Chonburi"/>
              </a:rPr>
              <a:t>МолПарламенты </a:t>
            </a:r>
            <a:endParaRPr b="1" sz="1800">
              <a:solidFill>
                <a:schemeClr val="dk1"/>
              </a:solidFill>
              <a:latin typeface="Chonburi"/>
              <a:ea typeface="Chonburi"/>
              <a:cs typeface="Chonburi"/>
              <a:sym typeface="Chonburi"/>
            </a:endParaRPr>
          </a:p>
        </p:txBody>
      </p:sp>
      <p:sp>
        <p:nvSpPr>
          <p:cNvPr id="327" name="Google Shape;327;p21"/>
          <p:cNvSpPr/>
          <p:nvPr/>
        </p:nvSpPr>
        <p:spPr>
          <a:xfrm>
            <a:off x="595581" y="1885049"/>
            <a:ext cx="207000" cy="1935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21"/>
          <p:cNvSpPr/>
          <p:nvPr/>
        </p:nvSpPr>
        <p:spPr>
          <a:xfrm>
            <a:off x="595581" y="2424825"/>
            <a:ext cx="207000" cy="1935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21"/>
          <p:cNvSpPr txBox="1"/>
          <p:nvPr/>
        </p:nvSpPr>
        <p:spPr>
          <a:xfrm>
            <a:off x="810150" y="2172900"/>
            <a:ext cx="2642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oppins"/>
                <a:ea typeface="Poppins"/>
                <a:cs typeface="Poppins"/>
                <a:sym typeface="Poppins"/>
              </a:rPr>
              <a:t>Кузница гражданского общества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30" name="Google Shape;330;p21"/>
          <p:cNvSpPr txBox="1"/>
          <p:nvPr/>
        </p:nvSpPr>
        <p:spPr>
          <a:xfrm>
            <a:off x="0" y="4599775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0215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Хозинов 2015, Отроков 2018</a:t>
            </a:r>
            <a:endParaRPr/>
          </a:p>
        </p:txBody>
      </p:sp>
      <p:sp>
        <p:nvSpPr>
          <p:cNvPr id="331" name="Google Shape;331;p21"/>
          <p:cNvSpPr txBox="1"/>
          <p:nvPr/>
        </p:nvSpPr>
        <p:spPr>
          <a:xfrm>
            <a:off x="5330525" y="2183825"/>
            <a:ext cx="2707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oppins"/>
                <a:ea typeface="Poppins"/>
                <a:cs typeface="Poppins"/>
                <a:sym typeface="Poppins"/>
              </a:rPr>
              <a:t>Органы псевдо-гражданского общества 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32" name="Google Shape;332;p21"/>
          <p:cNvSpPr txBox="1"/>
          <p:nvPr/>
        </p:nvSpPr>
        <p:spPr>
          <a:xfrm>
            <a:off x="5058700" y="4599775"/>
            <a:ext cx="4904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Blum 2006; Андрюшина 2018, Омельченко 2022</a:t>
            </a:r>
            <a:endParaRPr sz="1200"/>
          </a:p>
        </p:txBody>
      </p:sp>
      <p:sp>
        <p:nvSpPr>
          <p:cNvPr id="333" name="Google Shape;333;p21"/>
          <p:cNvSpPr txBox="1"/>
          <p:nvPr/>
        </p:nvSpPr>
        <p:spPr>
          <a:xfrm>
            <a:off x="274025" y="2978000"/>
            <a:ext cx="33057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</a:pPr>
            <a:r>
              <a:rPr lang="en">
                <a:latin typeface="Poppins"/>
                <a:ea typeface="Poppins"/>
                <a:cs typeface="Poppins"/>
                <a:sym typeface="Poppins"/>
              </a:rPr>
              <a:t>Осуществляют общественную экспертизу и контроль над деятельностью органов власти </a:t>
            </a:r>
            <a:endParaRPr>
              <a:latin typeface="Poppins"/>
              <a:ea typeface="Poppins"/>
              <a:cs typeface="Poppins"/>
              <a:sym typeface="Poppi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</a:pPr>
            <a:r>
              <a:rPr lang="en">
                <a:latin typeface="Poppins"/>
                <a:ea typeface="Poppins"/>
                <a:cs typeface="Poppins"/>
                <a:sym typeface="Poppins"/>
              </a:rPr>
              <a:t>формируют активную гражданской позицию молодежи и др. 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34" name="Google Shape;334;p21"/>
          <p:cNvSpPr txBox="1"/>
          <p:nvPr/>
        </p:nvSpPr>
        <p:spPr>
          <a:xfrm>
            <a:off x="5036925" y="3027375"/>
            <a:ext cx="35559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</a:pPr>
            <a:r>
              <a:rPr lang="en">
                <a:latin typeface="Poppins"/>
                <a:ea typeface="Poppins"/>
                <a:cs typeface="Poppins"/>
                <a:sym typeface="Poppins"/>
              </a:rPr>
              <a:t>“попытка что-то дать, ничего не давая”</a:t>
            </a:r>
            <a:endParaRPr>
              <a:latin typeface="Poppins"/>
              <a:ea typeface="Poppins"/>
              <a:cs typeface="Poppins"/>
              <a:sym typeface="Poppi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Poppins"/>
              <a:buChar char="●"/>
            </a:pPr>
            <a:r>
              <a:rPr lang="en">
                <a:latin typeface="Poppins"/>
                <a:ea typeface="Poppins"/>
                <a:cs typeface="Poppins"/>
                <a:sym typeface="Poppins"/>
              </a:rPr>
              <a:t>Не обладают политической силой, чтобы контролировать органы власти и др.  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335" name="Google Shape;335;p21"/>
          <p:cNvCxnSpPr/>
          <p:nvPr/>
        </p:nvCxnSpPr>
        <p:spPr>
          <a:xfrm flipH="1">
            <a:off x="3083125" y="2029575"/>
            <a:ext cx="648900" cy="399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6" name="Google Shape;336;p21"/>
          <p:cNvCxnSpPr/>
          <p:nvPr/>
        </p:nvCxnSpPr>
        <p:spPr>
          <a:xfrm>
            <a:off x="4836100" y="1998231"/>
            <a:ext cx="581400" cy="462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2"/>
          <p:cNvSpPr txBox="1"/>
          <p:nvPr>
            <p:ph type="title"/>
          </p:nvPr>
        </p:nvSpPr>
        <p:spPr>
          <a:xfrm>
            <a:off x="457200" y="445025"/>
            <a:ext cx="8229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Патриотическое воспитание молодежи</a:t>
            </a:r>
            <a:endParaRPr b="1" sz="2500"/>
          </a:p>
        </p:txBody>
      </p:sp>
      <p:sp>
        <p:nvSpPr>
          <p:cNvPr id="342" name="Google Shape;342;p22"/>
          <p:cNvSpPr txBox="1"/>
          <p:nvPr/>
        </p:nvSpPr>
        <p:spPr>
          <a:xfrm>
            <a:off x="719875" y="1450600"/>
            <a:ext cx="7405200" cy="3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Характерной чертой российского патриотизма является культ Великой Отечественной войны </a:t>
            </a:r>
            <a:r>
              <a:rPr lang="en"/>
              <a:t>[</a:t>
            </a:r>
            <a:r>
              <a:rPr lang="en"/>
              <a:t>Омельченко 2022]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Ученые отмечают размытость как нормативно-правовой, так и теоретической базы формирования патриотизма в России, а также явный тренд на его милитаризацию [Санина 2016]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Чрезмерная реализация курса на патриотическое воспитание с усилением милитаристический программ вредит диалогу с молодежью, закрывает ее от контактов с государством [Омельченко 2022]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Патриотизм в России, целевой аудиторией насаждения которого является молодежь, с усилением авторитаризма стал все более заметным и милитаризированным [Lassila 2020]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3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Стратегические (реальные) функции МП</a:t>
            </a:r>
            <a:endParaRPr b="1"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/>
          </a:p>
        </p:txBody>
      </p:sp>
      <p:grpSp>
        <p:nvGrpSpPr>
          <p:cNvPr id="348" name="Google Shape;348;p23"/>
          <p:cNvGrpSpPr/>
          <p:nvPr/>
        </p:nvGrpSpPr>
        <p:grpSpPr>
          <a:xfrm>
            <a:off x="176183" y="1218049"/>
            <a:ext cx="2729458" cy="3331723"/>
            <a:chOff x="645525" y="1218050"/>
            <a:chExt cx="2536200" cy="1992300"/>
          </a:xfrm>
        </p:grpSpPr>
        <p:sp>
          <p:nvSpPr>
            <p:cNvPr id="349" name="Google Shape;349;p23"/>
            <p:cNvSpPr/>
            <p:nvPr/>
          </p:nvSpPr>
          <p:spPr>
            <a:xfrm>
              <a:off x="645525" y="1218050"/>
              <a:ext cx="2536200" cy="19923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50" name="Google Shape;350;p23"/>
            <p:cNvGrpSpPr/>
            <p:nvPr/>
          </p:nvGrpSpPr>
          <p:grpSpPr>
            <a:xfrm>
              <a:off x="680927" y="1240022"/>
              <a:ext cx="2465527" cy="1515264"/>
              <a:chOff x="716114" y="1240022"/>
              <a:chExt cx="2465527" cy="1515264"/>
            </a:xfrm>
          </p:grpSpPr>
          <p:sp>
            <p:nvSpPr>
              <p:cNvPr id="351" name="Google Shape;351;p23"/>
              <p:cNvSpPr txBox="1"/>
              <p:nvPr/>
            </p:nvSpPr>
            <p:spPr>
              <a:xfrm>
                <a:off x="716114" y="1673186"/>
                <a:ext cx="2465400" cy="1082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Становление морально-нравственных ценностей vs создание приносящих пользу государству и при этом верных и лояльных ему подданных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Все больше с  усилением авторитаризма 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52" name="Google Shape;352;p23"/>
              <p:cNvSpPr txBox="1"/>
              <p:nvPr/>
            </p:nvSpPr>
            <p:spPr>
              <a:xfrm>
                <a:off x="716242" y="1240022"/>
                <a:ext cx="24654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Chonburi"/>
                    <a:ea typeface="Chonburi"/>
                    <a:cs typeface="Chonburi"/>
                    <a:sym typeface="Chonburi"/>
                  </a:rPr>
                  <a:t>1. Идеологическая </a:t>
                </a:r>
                <a:endParaRPr sz="1600">
                  <a:solidFill>
                    <a:schemeClr val="dk1"/>
                  </a:solidFill>
                  <a:latin typeface="Chonburi"/>
                  <a:ea typeface="Chonburi"/>
                  <a:cs typeface="Chonburi"/>
                  <a:sym typeface="Chonburi"/>
                </a:endParaRPr>
              </a:p>
            </p:txBody>
          </p:sp>
        </p:grpSp>
      </p:grpSp>
      <p:grpSp>
        <p:nvGrpSpPr>
          <p:cNvPr id="353" name="Google Shape;353;p23"/>
          <p:cNvGrpSpPr/>
          <p:nvPr/>
        </p:nvGrpSpPr>
        <p:grpSpPr>
          <a:xfrm>
            <a:off x="5909176" y="1218094"/>
            <a:ext cx="3103024" cy="3331714"/>
            <a:chOff x="5912913" y="1218057"/>
            <a:chExt cx="2876100" cy="2516400"/>
          </a:xfrm>
        </p:grpSpPr>
        <p:sp>
          <p:nvSpPr>
            <p:cNvPr id="354" name="Google Shape;354;p23"/>
            <p:cNvSpPr/>
            <p:nvPr/>
          </p:nvSpPr>
          <p:spPr>
            <a:xfrm>
              <a:off x="5975591" y="1218057"/>
              <a:ext cx="2629800" cy="25164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55" name="Google Shape;355;p23"/>
            <p:cNvGrpSpPr/>
            <p:nvPr/>
          </p:nvGrpSpPr>
          <p:grpSpPr>
            <a:xfrm>
              <a:off x="5912913" y="1320799"/>
              <a:ext cx="2876100" cy="1252809"/>
              <a:chOff x="5877688" y="1320799"/>
              <a:chExt cx="2876100" cy="1252809"/>
            </a:xfrm>
          </p:grpSpPr>
          <p:sp>
            <p:nvSpPr>
              <p:cNvPr id="356" name="Google Shape;356;p23"/>
              <p:cNvSpPr txBox="1"/>
              <p:nvPr/>
            </p:nvSpPr>
            <p:spPr>
              <a:xfrm>
                <a:off x="5877688" y="1973008"/>
                <a:ext cx="2876100" cy="600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Развитие экономики через молодежь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Поддержка молодежного предпринимательства, профориентация и др. 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57" name="Google Shape;357;p23"/>
              <p:cNvSpPr txBox="1"/>
              <p:nvPr/>
            </p:nvSpPr>
            <p:spPr>
              <a:xfrm>
                <a:off x="5940367" y="1320799"/>
                <a:ext cx="2592000" cy="432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Chonburi"/>
                    <a:ea typeface="Chonburi"/>
                    <a:cs typeface="Chonburi"/>
                    <a:sym typeface="Chonburi"/>
                  </a:rPr>
                  <a:t> 3. Социально-экономическая функция </a:t>
                </a:r>
                <a:endParaRPr sz="1600">
                  <a:solidFill>
                    <a:schemeClr val="dk1"/>
                  </a:solidFill>
                  <a:latin typeface="Chonburi"/>
                  <a:ea typeface="Chonburi"/>
                  <a:cs typeface="Chonburi"/>
                  <a:sym typeface="Chonburi"/>
                </a:endParaRPr>
              </a:p>
            </p:txBody>
          </p:sp>
        </p:grpSp>
      </p:grpSp>
      <p:sp>
        <p:nvSpPr>
          <p:cNvPr id="358" name="Google Shape;358;p23"/>
          <p:cNvSpPr txBox="1"/>
          <p:nvPr/>
        </p:nvSpPr>
        <p:spPr>
          <a:xfrm>
            <a:off x="371875" y="4608500"/>
            <a:ext cx="81012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Липушина 2015; Blum 2006|  Отроков 2018, Омельченко 2022, Елисеев и Меркулов 2015, Андрюшина 2018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359" name="Google Shape;359;p23"/>
          <p:cNvGrpSpPr/>
          <p:nvPr/>
        </p:nvGrpSpPr>
        <p:grpSpPr>
          <a:xfrm>
            <a:off x="3042889" y="1218099"/>
            <a:ext cx="2796668" cy="3331723"/>
            <a:chOff x="3303838" y="1218050"/>
            <a:chExt cx="2536200" cy="1992300"/>
          </a:xfrm>
        </p:grpSpPr>
        <p:sp>
          <p:nvSpPr>
            <p:cNvPr id="360" name="Google Shape;360;p23"/>
            <p:cNvSpPr/>
            <p:nvPr/>
          </p:nvSpPr>
          <p:spPr>
            <a:xfrm>
              <a:off x="3303838" y="1218050"/>
              <a:ext cx="2536200" cy="19923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61" name="Google Shape;361;p23"/>
            <p:cNvGrpSpPr/>
            <p:nvPr/>
          </p:nvGrpSpPr>
          <p:grpSpPr>
            <a:xfrm>
              <a:off x="3322236" y="1240022"/>
              <a:ext cx="2482517" cy="1624104"/>
              <a:chOff x="3322236" y="1240022"/>
              <a:chExt cx="2482517" cy="1624104"/>
            </a:xfrm>
          </p:grpSpPr>
          <p:sp>
            <p:nvSpPr>
              <p:cNvPr id="362" name="Google Shape;362;p23"/>
              <p:cNvSpPr txBox="1"/>
              <p:nvPr/>
            </p:nvSpPr>
            <p:spPr>
              <a:xfrm>
                <a:off x="3322236" y="1782026"/>
                <a:ext cx="2465400" cy="1082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Воспитания будущих политиков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-317500" lvl="0" marL="45720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Poppins"/>
                  <a:buChar char="●"/>
                </a:pPr>
                <a:r>
                  <a:rPr lang="en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Изучение “правил игры” авторитарного режима</a:t>
                </a:r>
                <a:endParaRPr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63" name="Google Shape;363;p23"/>
              <p:cNvSpPr txBox="1"/>
              <p:nvPr/>
            </p:nvSpPr>
            <p:spPr>
              <a:xfrm>
                <a:off x="3339353" y="1240022"/>
                <a:ext cx="24654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Chonburi"/>
                    <a:ea typeface="Chonburi"/>
                    <a:cs typeface="Chonburi"/>
                    <a:sym typeface="Chonburi"/>
                  </a:rPr>
                  <a:t>2. Функция рекрутирования </a:t>
                </a:r>
                <a:endParaRPr sz="1600">
                  <a:solidFill>
                    <a:schemeClr val="dk1"/>
                  </a:solidFill>
                  <a:latin typeface="Chonburi"/>
                  <a:ea typeface="Chonburi"/>
                  <a:cs typeface="Chonburi"/>
                  <a:sym typeface="Chonburi"/>
                </a:endParaRP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24"/>
          <p:cNvSpPr txBox="1"/>
          <p:nvPr>
            <p:ph type="title"/>
          </p:nvPr>
        </p:nvSpPr>
        <p:spPr>
          <a:xfrm>
            <a:off x="549375" y="445025"/>
            <a:ext cx="8045400" cy="572700"/>
          </a:xfrm>
          <a:prstGeom prst="rect">
            <a:avLst/>
          </a:prstGeom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/>
              <a:t>Выводы</a:t>
            </a:r>
            <a:endParaRPr b="1" sz="2900"/>
          </a:p>
        </p:txBody>
      </p:sp>
      <p:sp>
        <p:nvSpPr>
          <p:cNvPr id="369" name="Google Shape;369;p24"/>
          <p:cNvSpPr txBox="1"/>
          <p:nvPr/>
        </p:nvSpPr>
        <p:spPr>
          <a:xfrm>
            <a:off x="868950" y="1352750"/>
            <a:ext cx="7406100" cy="295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</a:pPr>
            <a:r>
              <a:rPr lang="en">
                <a:solidFill>
                  <a:schemeClr val="dk1"/>
                </a:solidFill>
              </a:rPr>
              <a:t>Молодежь должна участвовать в процессе формирования МП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</a:pPr>
            <a:r>
              <a:rPr lang="en">
                <a:solidFill>
                  <a:schemeClr val="dk1"/>
                </a:solidFill>
              </a:rPr>
              <a:t>Чем дальше от молодежи - тем меньше понимания ее потребностей. А формируют МП как раз те, кто далек от молодежи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</a:pPr>
            <a:r>
              <a:rPr lang="en">
                <a:solidFill>
                  <a:schemeClr val="dk1"/>
                </a:solidFill>
              </a:rPr>
              <a:t>Исследователи МП делятся на тех, кто анализирует МП с точки зрения различных нормативно-правовых актов и тех, кто изучает практику - их мнения разнятся в оценке эффективности МП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</a:pPr>
            <a:r>
              <a:rPr lang="en">
                <a:solidFill>
                  <a:schemeClr val="dk1"/>
                </a:solidFill>
              </a:rPr>
              <a:t>Нужно больше научных работ по реальной практике МП, берущих во внимание авторитарную природу российского режима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rts Elective Subject for Middle School - 8th Grade: Art Appreciation Infographics by Slidesgo">
  <a:themeElements>
    <a:clrScheme name="Simple Light">
      <a:dk1>
        <a:srgbClr val="191919"/>
      </a:dk1>
      <a:lt1>
        <a:srgbClr val="FFFFFF"/>
      </a:lt1>
      <a:dk2>
        <a:srgbClr val="FAD7E0"/>
      </a:dk2>
      <a:lt2>
        <a:srgbClr val="FFEA88"/>
      </a:lt2>
      <a:accent1>
        <a:srgbClr val="FEEDE6"/>
      </a:accent1>
      <a:accent2>
        <a:srgbClr val="CEAED3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