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0"/>
    <p:sldId id="257" r:id="rId21"/>
    <p:sldId id="258" r:id="rId22"/>
    <p:sldId id="259" r:id="rId23"/>
    <p:sldId id="260" r:id="rId24"/>
    <p:sldId id="261" r:id="rId25"/>
    <p:sldId id="262" r:id="rId26"/>
    <p:sldId id="263" r:id="rId27"/>
    <p:sldId id="264" r:id="rId28"/>
    <p:sldId id="265" r:id="rId29"/>
    <p:sldId id="266" r:id="rId30"/>
    <p:sldId id="267" r:id="rId31"/>
    <p:sldId id="268" r:id="rId32"/>
    <p:sldId id="269" r:id="rId33"/>
    <p:sldId id="270" r:id="rId34"/>
    <p:sldId id="271" r:id="rId35"/>
    <p:sldId id="272" r:id="rId36"/>
    <p:sldId id="273" r:id="rId37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Linux Biolinum" charset="1" panose="02000503000000000000"/>
      <p:regular r:id="rId10"/>
    </p:embeddedFont>
    <p:embeddedFont>
      <p:font typeface="Linux Biolinum Bold" charset="1" panose="02000803000000000000"/>
      <p:regular r:id="rId11"/>
    </p:embeddedFont>
    <p:embeddedFont>
      <p:font typeface="Linux Biolinum Italics" charset="1" panose="02000503000000000000"/>
      <p:regular r:id="rId12"/>
    </p:embeddedFont>
    <p:embeddedFont>
      <p:font typeface="Inter" charset="1" panose="020B0502030000000004"/>
      <p:regular r:id="rId13"/>
    </p:embeddedFont>
    <p:embeddedFont>
      <p:font typeface="Inter Bold" charset="1" panose="020B0802030000000004"/>
      <p:regular r:id="rId14"/>
    </p:embeddedFont>
    <p:embeddedFont>
      <p:font typeface="Inter Italics" charset="1" panose="020B0502030000000004"/>
      <p:regular r:id="rId15"/>
    </p:embeddedFont>
    <p:embeddedFont>
      <p:font typeface="Inter Bold Italics" charset="1" panose="020B0802030000000004"/>
      <p:regular r:id="rId16"/>
    </p:embeddedFont>
    <p:embeddedFont>
      <p:font typeface="TAN Twinkle" charset="1" panose="00000000000000000000"/>
      <p:regular r:id="rId17"/>
    </p:embeddedFont>
    <p:embeddedFont>
      <p:font typeface="Now" charset="1" panose="00000500000000000000"/>
      <p:regular r:id="rId18"/>
    </p:embeddedFont>
    <p:embeddedFont>
      <p:font typeface="Now Bold" charset="1" panose="0000060000000000000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slides/slide1.xml" Type="http://schemas.openxmlformats.org/officeDocument/2006/relationships/slide"/><Relationship Id="rId21" Target="slides/slide2.xml" Type="http://schemas.openxmlformats.org/officeDocument/2006/relationships/slide"/><Relationship Id="rId22" Target="slides/slide3.xml" Type="http://schemas.openxmlformats.org/officeDocument/2006/relationships/slide"/><Relationship Id="rId23" Target="slides/slide4.xml" Type="http://schemas.openxmlformats.org/officeDocument/2006/relationships/slide"/><Relationship Id="rId24" Target="slides/slide5.xml" Type="http://schemas.openxmlformats.org/officeDocument/2006/relationships/slide"/><Relationship Id="rId25" Target="slides/slide6.xml" Type="http://schemas.openxmlformats.org/officeDocument/2006/relationships/slide"/><Relationship Id="rId26" Target="slides/slide7.xml" Type="http://schemas.openxmlformats.org/officeDocument/2006/relationships/slide"/><Relationship Id="rId27" Target="slides/slide8.xml" Type="http://schemas.openxmlformats.org/officeDocument/2006/relationships/slide"/><Relationship Id="rId28" Target="slides/slide9.xml" Type="http://schemas.openxmlformats.org/officeDocument/2006/relationships/slide"/><Relationship Id="rId29" Target="slides/slide10.xml" Type="http://schemas.openxmlformats.org/officeDocument/2006/relationships/slide"/><Relationship Id="rId3" Target="viewProps.xml" Type="http://schemas.openxmlformats.org/officeDocument/2006/relationships/viewProps"/><Relationship Id="rId30" Target="slides/slide11.xml" Type="http://schemas.openxmlformats.org/officeDocument/2006/relationships/slide"/><Relationship Id="rId31" Target="slides/slide12.xml" Type="http://schemas.openxmlformats.org/officeDocument/2006/relationships/slide"/><Relationship Id="rId32" Target="slides/slide13.xml" Type="http://schemas.openxmlformats.org/officeDocument/2006/relationships/slide"/><Relationship Id="rId33" Target="slides/slide14.xml" Type="http://schemas.openxmlformats.org/officeDocument/2006/relationships/slide"/><Relationship Id="rId34" Target="slides/slide15.xml" Type="http://schemas.openxmlformats.org/officeDocument/2006/relationships/slide"/><Relationship Id="rId35" Target="slides/slide16.xml" Type="http://schemas.openxmlformats.org/officeDocument/2006/relationships/slide"/><Relationship Id="rId36" Target="slides/slide17.xml" Type="http://schemas.openxmlformats.org/officeDocument/2006/relationships/slide"/><Relationship Id="rId37" Target="slides/slide18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>
  <p:cSld>
    <p:bg>
      <p:bgPr>
        <a:solidFill>
          <a:srgbClr val="FD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028700" y="9239250"/>
            <a:ext cx="16230600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rot="0">
            <a:off x="1028700" y="8459058"/>
            <a:ext cx="16230600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 rot="0">
            <a:off x="1028700" y="1028700"/>
            <a:ext cx="16230600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5" id="5"/>
          <p:cNvGrpSpPr/>
          <p:nvPr/>
        </p:nvGrpSpPr>
        <p:grpSpPr>
          <a:xfrm rot="0">
            <a:off x="1028700" y="2057400"/>
            <a:ext cx="3086100" cy="3086100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4EFED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2274232" y="3773262"/>
            <a:ext cx="14081434" cy="2574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326"/>
              </a:lnSpc>
            </a:pPr>
            <a:r>
              <a:rPr lang="en-US" sz="7376">
                <a:solidFill>
                  <a:srgbClr val="000000"/>
                </a:solidFill>
                <a:latin typeface="TAN Twinkle"/>
              </a:rPr>
              <a:t>Концепция патриотизма: современные подходы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54800" y="8660242"/>
            <a:ext cx="6414149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 spc="600">
                <a:solidFill>
                  <a:srgbClr val="000000"/>
                </a:solidFill>
                <a:latin typeface="Inter"/>
              </a:rPr>
              <a:t>ЕЛИЗАВЕТА НАУМОВА, 2 КУРС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>
  <p:cSld>
    <p:bg>
      <p:bgPr>
        <a:solidFill>
          <a:srgbClr val="FD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459351"/>
            <a:ext cx="3086100" cy="3086100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4EFED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2571750" y="1345072"/>
            <a:ext cx="14687550" cy="821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Inter"/>
              </a:rPr>
              <a:t>Подход 3: </a:t>
            </a:r>
            <a:r>
              <a:rPr lang="en-US" sz="4800" u="sng">
                <a:solidFill>
                  <a:srgbClr val="000000"/>
                </a:solidFill>
                <a:latin typeface="Inter Bold"/>
              </a:rPr>
              <a:t>субъект</a:t>
            </a:r>
            <a:r>
              <a:rPr lang="en-US" sz="4800">
                <a:solidFill>
                  <a:srgbClr val="000000"/>
                </a:solidFill>
                <a:latin typeface="Inter"/>
              </a:rPr>
              <a:t> - отношение - объект</a:t>
            </a:r>
          </a:p>
        </p:txBody>
      </p:sp>
      <p:sp>
        <p:nvSpPr>
          <p:cNvPr name="AutoShape 6" id="6"/>
          <p:cNvSpPr/>
          <p:nvPr/>
        </p:nvSpPr>
        <p:spPr>
          <a:xfrm rot="1793970">
            <a:off x="6886569" y="2942577"/>
            <a:ext cx="2408200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7" id="7"/>
          <p:cNvSpPr/>
          <p:nvPr/>
        </p:nvSpPr>
        <p:spPr>
          <a:xfrm rot="8963644">
            <a:off x="4496493" y="2925718"/>
            <a:ext cx="2424517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TextBox 8" id="8"/>
          <p:cNvSpPr txBox="true"/>
          <p:nvPr/>
        </p:nvSpPr>
        <p:spPr>
          <a:xfrm rot="0">
            <a:off x="2554088" y="3902212"/>
            <a:ext cx="3791099" cy="606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Inter"/>
              </a:rPr>
              <a:t>Индивидуальный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108527" y="3902212"/>
            <a:ext cx="6099125" cy="606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Inter"/>
              </a:rPr>
              <a:t>Коллективный(Кудря 2012) </a:t>
            </a:r>
          </a:p>
        </p:txBody>
      </p:sp>
      <p:sp>
        <p:nvSpPr>
          <p:cNvPr name="AutoShape 10" id="10"/>
          <p:cNvSpPr/>
          <p:nvPr/>
        </p:nvSpPr>
        <p:spPr>
          <a:xfrm rot="1793970">
            <a:off x="9587543" y="5341676"/>
            <a:ext cx="1652089" cy="0"/>
          </a:xfrm>
          <a:prstGeom prst="line">
            <a:avLst/>
          </a:prstGeom>
          <a:ln cap="flat" w="28575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11" id="11"/>
          <p:cNvSpPr/>
          <p:nvPr/>
        </p:nvSpPr>
        <p:spPr>
          <a:xfrm rot="8963644">
            <a:off x="7947888" y="5330110"/>
            <a:ext cx="1663283" cy="0"/>
          </a:xfrm>
          <a:prstGeom prst="line">
            <a:avLst/>
          </a:prstGeom>
          <a:ln cap="flat" w="28575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TextBox 12" id="12"/>
          <p:cNvSpPr txBox="true"/>
          <p:nvPr/>
        </p:nvSpPr>
        <p:spPr>
          <a:xfrm rot="0">
            <a:off x="2571750" y="5894416"/>
            <a:ext cx="8819852" cy="105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47703" indent="-323852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Inter"/>
              </a:rPr>
              <a:t>Общественная идеология </a:t>
            </a:r>
          </a:p>
          <a:p>
            <a:pPr marL="647703" indent="-323852" lvl="1">
              <a:lnSpc>
                <a:spcPts val="4200"/>
              </a:lnSpc>
              <a:spcBef>
                <a:spcPct val="0"/>
              </a:spcBef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Inter"/>
              </a:rPr>
              <a:t>Общественная психология(Трифонов 2016)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1536469" y="4842012"/>
            <a:ext cx="6751531" cy="4791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47703" indent="-323852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Inter"/>
              </a:rPr>
              <a:t>Групповой</a:t>
            </a:r>
          </a:p>
          <a:p>
            <a:pPr marL="647703" indent="-323852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Inter"/>
              </a:rPr>
              <a:t>Для малых соц. групп: демографический, профессиональный и др. признаки</a:t>
            </a:r>
          </a:p>
          <a:p>
            <a:pPr marL="647703" indent="-323852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Inter"/>
              </a:rPr>
              <a:t>Для больших соц. групп: этнический, национальный и др. признаки</a:t>
            </a:r>
          </a:p>
          <a:p>
            <a:pPr marL="647703" indent="-323852" lvl="1">
              <a:lnSpc>
                <a:spcPts val="4200"/>
              </a:lnSpc>
              <a:spcBef>
                <a:spcPct val="0"/>
              </a:spcBef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Inter"/>
              </a:rPr>
              <a:t>Общественный(Кудря 2012)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>
  <p:cSld>
    <p:bg>
      <p:bgPr>
        <a:solidFill>
          <a:srgbClr val="FD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028700" y="9239250"/>
            <a:ext cx="16230600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rot="0">
            <a:off x="1028700" y="1028700"/>
            <a:ext cx="16230600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1028700" y="1444588"/>
            <a:ext cx="3086100" cy="3086100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4EFED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2571750" y="2330309"/>
            <a:ext cx="14687550" cy="821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Inter"/>
              </a:rPr>
              <a:t>Подход 3: субъект - отношение - </a:t>
            </a:r>
            <a:r>
              <a:rPr lang="en-US" sz="4800" u="sng">
                <a:solidFill>
                  <a:srgbClr val="000000"/>
                </a:solidFill>
                <a:latin typeface="Inter Bold"/>
              </a:rPr>
              <a:t>объект</a:t>
            </a:r>
          </a:p>
        </p:txBody>
      </p:sp>
      <p:sp>
        <p:nvSpPr>
          <p:cNvPr name="AutoShape 8" id="8"/>
          <p:cNvSpPr/>
          <p:nvPr/>
        </p:nvSpPr>
        <p:spPr>
          <a:xfrm rot="5400000">
            <a:off x="13278622" y="3967607"/>
            <a:ext cx="1088061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TextBox 9" id="9"/>
          <p:cNvSpPr txBox="true"/>
          <p:nvPr/>
        </p:nvSpPr>
        <p:spPr>
          <a:xfrm rot="0">
            <a:off x="10860229" y="4749763"/>
            <a:ext cx="5924848" cy="3702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55651" indent="-377825" lvl="1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Inter"/>
              </a:rPr>
              <a:t>общегосударственный</a:t>
            </a:r>
            <a:r>
              <a:rPr lang="en-US" sz="3500">
                <a:solidFill>
                  <a:srgbClr val="000000"/>
                </a:solidFill>
                <a:latin typeface="Inter"/>
              </a:rPr>
              <a:t> </a:t>
            </a:r>
          </a:p>
          <a:p>
            <a:pPr marL="755651" indent="-377825" lvl="1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Inter"/>
              </a:rPr>
              <a:t>региональный</a:t>
            </a:r>
          </a:p>
          <a:p>
            <a:pPr marL="755651" indent="-377825" lvl="1">
              <a:lnSpc>
                <a:spcPts val="4900"/>
              </a:lnSpc>
              <a:spcBef>
                <a:spcPct val="0"/>
              </a:spcBef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Inter"/>
              </a:rPr>
              <a:t>м</a:t>
            </a:r>
            <a:r>
              <a:rPr lang="en-US" sz="3500">
                <a:solidFill>
                  <a:srgbClr val="000000"/>
                </a:solidFill>
                <a:latin typeface="Inter"/>
              </a:rPr>
              <a:t>естный(Халий 2017)</a:t>
            </a:r>
          </a:p>
          <a:p>
            <a:pPr>
              <a:lnSpc>
                <a:spcPts val="4900"/>
              </a:lnSpc>
              <a:spcBef>
                <a:spcPct val="0"/>
              </a:spcBef>
            </a:pPr>
          </a:p>
          <a:p>
            <a:pPr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Inter"/>
              </a:rPr>
              <a:t>+ транснациональный</a:t>
            </a:r>
          </a:p>
          <a:p>
            <a:pPr>
              <a:lnSpc>
                <a:spcPts val="490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>
  <p:cSld>
    <p:bg>
      <p:bgPr>
        <a:solidFill>
          <a:srgbClr val="FD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028700" y="9239250"/>
            <a:ext cx="16230600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rot="0">
            <a:off x="1028700" y="1028700"/>
            <a:ext cx="16230600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1028700" y="1444588"/>
            <a:ext cx="3086100" cy="3086100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4EFED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2571750" y="2330309"/>
            <a:ext cx="14687550" cy="821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Inter"/>
              </a:rPr>
              <a:t>Подход 3: субъект - </a:t>
            </a:r>
            <a:r>
              <a:rPr lang="en-US" sz="4800" u="sng">
                <a:solidFill>
                  <a:srgbClr val="000000"/>
                </a:solidFill>
                <a:latin typeface="Inter Bold"/>
              </a:rPr>
              <a:t>отношение</a:t>
            </a:r>
            <a:r>
              <a:rPr lang="en-US" sz="4800">
                <a:solidFill>
                  <a:srgbClr val="000000"/>
                </a:solidFill>
                <a:latin typeface="Inter"/>
              </a:rPr>
              <a:t> - объект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5073613"/>
            <a:ext cx="1084772" cy="11463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500"/>
              </a:lnSpc>
            </a:pPr>
            <a:r>
              <a:rPr lang="en-US" sz="8500">
                <a:solidFill>
                  <a:srgbClr val="91612F"/>
                </a:solidFill>
                <a:latin typeface="Linux Biolinum"/>
              </a:rPr>
              <a:t>01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7225836"/>
            <a:ext cx="1084772" cy="11503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500"/>
              </a:lnSpc>
            </a:pPr>
            <a:r>
              <a:rPr lang="en-US" sz="8500">
                <a:solidFill>
                  <a:srgbClr val="91612F"/>
                </a:solidFill>
                <a:latin typeface="Linux Biolinum"/>
              </a:rPr>
              <a:t>02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840656" y="5073613"/>
            <a:ext cx="1084772" cy="11503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500"/>
              </a:lnSpc>
            </a:pPr>
            <a:r>
              <a:rPr lang="en-US" sz="8500">
                <a:solidFill>
                  <a:srgbClr val="91612F"/>
                </a:solidFill>
                <a:latin typeface="Linux Biolinum"/>
              </a:rPr>
              <a:t>03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840656" y="7225836"/>
            <a:ext cx="1084772" cy="11503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500"/>
              </a:lnSpc>
            </a:pPr>
            <a:r>
              <a:rPr lang="en-US" sz="8500">
                <a:solidFill>
                  <a:srgbClr val="91612F"/>
                </a:solidFill>
                <a:latin typeface="Linux Biolinum"/>
              </a:rPr>
              <a:t>04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491140" y="5067300"/>
            <a:ext cx="6423721" cy="1225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Inter"/>
              </a:rPr>
              <a:t>Конитивный: информация об окружающей реальности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491140" y="7006761"/>
            <a:ext cx="6423721" cy="1225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Inter"/>
              </a:rPr>
              <a:t>Эмоциональный: эмоции по отношению к реальности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1306428" y="5067300"/>
            <a:ext cx="6423721" cy="1225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Inter"/>
              </a:rPr>
              <a:t>Поведенческий: реакция в виде действия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1306428" y="7006761"/>
            <a:ext cx="6423721" cy="1225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Inter"/>
              </a:rPr>
              <a:t>Ценностный: какой реальность должна быть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384665" y="3699738"/>
            <a:ext cx="14911983" cy="606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 u="sng">
                <a:solidFill>
                  <a:srgbClr val="000000"/>
                </a:solidFill>
                <a:latin typeface="Inter"/>
              </a:rPr>
              <a:t>Структура социально-политических установок(Дилигенский 1994):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>
  <p:cSld>
    <p:bg>
      <p:bgPr>
        <a:solidFill>
          <a:srgbClr val="FD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689838"/>
            <a:ext cx="3086100" cy="3086100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4EFED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2571750" y="1575559"/>
            <a:ext cx="14687550" cy="821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Inter"/>
              </a:rPr>
              <a:t>Подход 3: субъект - </a:t>
            </a:r>
            <a:r>
              <a:rPr lang="en-US" sz="4800" u="sng">
                <a:solidFill>
                  <a:srgbClr val="000000"/>
                </a:solidFill>
                <a:latin typeface="Inter Bold"/>
              </a:rPr>
              <a:t>отношение</a:t>
            </a:r>
            <a:r>
              <a:rPr lang="en-US" sz="4800">
                <a:solidFill>
                  <a:srgbClr val="000000"/>
                </a:solidFill>
                <a:latin typeface="Inter"/>
              </a:rPr>
              <a:t> - объект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83584" y="4461738"/>
            <a:ext cx="1084772" cy="11463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500"/>
              </a:lnSpc>
            </a:pPr>
            <a:r>
              <a:rPr lang="en-US" sz="8500">
                <a:solidFill>
                  <a:srgbClr val="91612F"/>
                </a:solidFill>
                <a:latin typeface="Linux Biolinum"/>
              </a:rPr>
              <a:t>01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83584" y="6613962"/>
            <a:ext cx="1084772" cy="11503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500"/>
              </a:lnSpc>
            </a:pPr>
            <a:r>
              <a:rPr lang="en-US" sz="8500">
                <a:solidFill>
                  <a:srgbClr val="91612F"/>
                </a:solidFill>
                <a:latin typeface="Linux Biolinum"/>
              </a:rPr>
              <a:t>02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850745" y="4461738"/>
            <a:ext cx="1084772" cy="11503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500"/>
              </a:lnSpc>
            </a:pPr>
            <a:r>
              <a:rPr lang="en-US" sz="8500">
                <a:solidFill>
                  <a:srgbClr val="91612F"/>
                </a:solidFill>
                <a:latin typeface="Linux Biolinum"/>
              </a:rPr>
              <a:t>03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850745" y="6613962"/>
            <a:ext cx="1084772" cy="11503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500"/>
              </a:lnSpc>
            </a:pPr>
            <a:r>
              <a:rPr lang="en-US" sz="8500">
                <a:solidFill>
                  <a:srgbClr val="91612F"/>
                </a:solidFill>
                <a:latin typeface="Linux Biolinum"/>
              </a:rPr>
              <a:t>04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046024" y="4464951"/>
            <a:ext cx="6423721" cy="105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Inter Bold"/>
              </a:rPr>
              <a:t>Конитивный</a:t>
            </a:r>
            <a:r>
              <a:rPr lang="en-US" sz="3000">
                <a:solidFill>
                  <a:srgbClr val="000000"/>
                </a:solidFill>
                <a:latin typeface="Inter"/>
              </a:rPr>
              <a:t>: информация о макрополитическом сообществе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046024" y="6404412"/>
            <a:ext cx="6423721" cy="105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Inter Bold"/>
              </a:rPr>
              <a:t>Эмоциональный</a:t>
            </a:r>
            <a:r>
              <a:rPr lang="en-US" sz="3000">
                <a:solidFill>
                  <a:srgbClr val="000000"/>
                </a:solidFill>
                <a:latin typeface="Inter"/>
              </a:rPr>
              <a:t>: любовь, гордость, преданность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316517" y="4464951"/>
            <a:ext cx="6423721" cy="105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Inter Bold"/>
              </a:rPr>
              <a:t>Поведенческий:</a:t>
            </a:r>
            <a:r>
              <a:rPr lang="en-US" sz="3000">
                <a:solidFill>
                  <a:srgbClr val="000000"/>
                </a:solidFill>
                <a:latin typeface="Inter"/>
              </a:rPr>
              <a:t> политическое участие и неучастие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316517" y="6135570"/>
            <a:ext cx="7971483" cy="3724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Inter Bold"/>
              </a:rPr>
              <a:t>Ценностный:</a:t>
            </a:r>
          </a:p>
          <a:p>
            <a:pPr marL="647703" indent="-323852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Inter"/>
              </a:rPr>
              <a:t>критический\некритический(Staub 1997);</a:t>
            </a:r>
          </a:p>
          <a:p>
            <a:pPr marL="647703" indent="-323852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Inter"/>
              </a:rPr>
              <a:t>приходской\подданический\акти-вистский(Абрамов 2016);</a:t>
            </a:r>
          </a:p>
          <a:p>
            <a:pPr marL="647703" indent="-323852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Inter"/>
              </a:rPr>
              <a:t>автократический\элитократичес- кий\демократический(Абрамов 2016)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491140" y="2859389"/>
            <a:ext cx="14557325" cy="606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 u="sng">
                <a:solidFill>
                  <a:srgbClr val="000000"/>
                </a:solidFill>
                <a:latin typeface="Inter"/>
              </a:rPr>
              <a:t>Отношение патриотизма как социально-политическая установка: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735290"/>
            <a:ext cx="3086100" cy="3086100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4EFED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414462" y="4071841"/>
            <a:ext cx="15459075" cy="5397900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2571750" y="1621011"/>
            <a:ext cx="14687550" cy="821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Inter"/>
              </a:rPr>
              <a:t>Подход 3: субъект - отношение - объект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1180564" y="2855027"/>
            <a:ext cx="6078736" cy="821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Inter"/>
              </a:rPr>
              <a:t>+ системная теория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>
  <p:cSld>
    <p:bg>
      <p:bgPr>
        <a:solidFill>
          <a:srgbClr val="FD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028700" y="9239250"/>
            <a:ext cx="16230600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rot="0">
            <a:off x="1028700" y="1028700"/>
            <a:ext cx="16230600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1028700" y="1444588"/>
            <a:ext cx="3086100" cy="3086100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4EFED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2571750" y="2330309"/>
            <a:ext cx="14687550" cy="821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Inter"/>
              </a:rPr>
              <a:t>Подход 3: субъект - отношение - объект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571750" y="3698875"/>
            <a:ext cx="15969796" cy="5559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Inter"/>
              </a:rPr>
              <a:t>+ Позволяет систематизировать имеющиеся классификации патриотизма</a:t>
            </a:r>
          </a:p>
          <a:p>
            <a:pPr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Inter"/>
              </a:rPr>
              <a:t>+ Может послужить основой для исследований как на уровне социально-политической психологии, так и на уровне системной теории</a:t>
            </a:r>
          </a:p>
          <a:p>
            <a:pPr>
              <a:lnSpc>
                <a:spcPts val="4900"/>
              </a:lnSpc>
            </a:pPr>
          </a:p>
          <a:p>
            <a:pPr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Inter"/>
              </a:rPr>
              <a:t>‐  Находится на уровне гипотез и требует теоретического уточнения</a:t>
            </a:r>
          </a:p>
          <a:p>
            <a:pPr>
              <a:lnSpc>
                <a:spcPts val="4900"/>
              </a:lnSpc>
            </a:pPr>
          </a:p>
          <a:p>
            <a:pPr>
              <a:lnSpc>
                <a:spcPts val="490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>
  <p:cSld>
    <p:bg>
      <p:bgPr>
        <a:solidFill>
          <a:srgbClr val="FD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028700" y="9239250"/>
            <a:ext cx="16230600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rot="0">
            <a:off x="1028700" y="1028700"/>
            <a:ext cx="16230600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1028700" y="1444588"/>
            <a:ext cx="3086100" cy="3086100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4EFED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2571750" y="2273159"/>
            <a:ext cx="14687550" cy="12698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332"/>
              </a:lnSpc>
            </a:pPr>
            <a:r>
              <a:rPr lang="en-US" sz="7380">
                <a:solidFill>
                  <a:srgbClr val="000000"/>
                </a:solidFill>
                <a:latin typeface="Inter"/>
              </a:rPr>
              <a:t>Выводы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571750" y="4162516"/>
            <a:ext cx="15969796" cy="5559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55651" indent="-377825" lvl="1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Inter"/>
              </a:rPr>
              <a:t>Рассмотрены альтернативные подходы к определению понятия "патриотизм", предпринята попытка систематизации имеющихся классификаций</a:t>
            </a:r>
          </a:p>
          <a:p>
            <a:pPr marL="755651" indent="-377825" lvl="1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Inter"/>
              </a:rPr>
              <a:t>Необходимость дальнейших теоретических и эмпирических исследований </a:t>
            </a:r>
          </a:p>
          <a:p>
            <a:pPr marL="755651" indent="-377825" lvl="1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Inter"/>
              </a:rPr>
              <a:t>Междисциплинарный подход к исследованиям</a:t>
            </a:r>
          </a:p>
          <a:p>
            <a:pPr marL="755651" indent="-377825" lvl="1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Inter"/>
              </a:rPr>
              <a:t>Качественные методы исследований </a:t>
            </a:r>
          </a:p>
          <a:p>
            <a:pPr>
              <a:lnSpc>
                <a:spcPts val="4900"/>
              </a:lnSpc>
            </a:pPr>
          </a:p>
          <a:p>
            <a:pPr>
              <a:lnSpc>
                <a:spcPts val="490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>
  <p:cSld>
    <p:bg>
      <p:bgPr>
        <a:solidFill>
          <a:srgbClr val="FD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028700" y="9239250"/>
            <a:ext cx="16230600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rot="0">
            <a:off x="1028700" y="1028700"/>
            <a:ext cx="16230600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1028700" y="1444588"/>
            <a:ext cx="3086100" cy="3086100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4EFED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2571750" y="2273159"/>
            <a:ext cx="11477453" cy="1269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326"/>
              </a:lnSpc>
            </a:pPr>
            <a:r>
              <a:rPr lang="en-US" sz="7376">
                <a:solidFill>
                  <a:srgbClr val="000000"/>
                </a:solidFill>
                <a:latin typeface="Inter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>
  <p:cSld>
    <p:bg>
      <p:bgPr>
        <a:solidFill>
          <a:srgbClr val="FD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028700" y="534127"/>
            <a:ext cx="16230600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3" id="3"/>
          <p:cNvGrpSpPr/>
          <p:nvPr/>
        </p:nvGrpSpPr>
        <p:grpSpPr>
          <a:xfrm rot="0">
            <a:off x="1028700" y="950014"/>
            <a:ext cx="3086100" cy="3086100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4EFED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2571750" y="1778586"/>
            <a:ext cx="11477453" cy="1269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326"/>
              </a:lnSpc>
            </a:pPr>
            <a:r>
              <a:rPr lang="en-US" sz="7376">
                <a:solidFill>
                  <a:srgbClr val="000000"/>
                </a:solidFill>
                <a:latin typeface="Inter"/>
              </a:rPr>
              <a:t>Библиография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161297" y="3270251"/>
            <a:ext cx="15098003" cy="59880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431809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Inter"/>
              </a:rPr>
              <a:t>Абрамов А. В. Российский патриотизм: история и современность.- М.: ИИУ МГОУ, 2016.- 184 с.</a:t>
            </a:r>
          </a:p>
          <a:p>
            <a:pPr marL="431809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Inter"/>
              </a:rPr>
              <a:t>Дилигенский Г. Г. Социально-политическая психология.- М.: Институт «Открытое общество», 1994.- 273 с.</a:t>
            </a:r>
          </a:p>
          <a:p>
            <a:pPr marL="431809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Inter"/>
              </a:rPr>
              <a:t>Мартынов М. Ю., Габеркорн А. И., Пуртова В. С. Патриотизм и формирование гражданской идентичности.- Сургут: Дефис, 2019.- 270 с.</a:t>
            </a:r>
          </a:p>
          <a:p>
            <a:pPr marL="431809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Inter"/>
              </a:rPr>
              <a:t>Трифонов Ю. Н. О патриотической идеологии в условиях идеологического многообразия // Вестник Томского государственного университета. Философия. Социология. Политология.- 2016.- № 3(35).- С. 245-254.</a:t>
            </a:r>
          </a:p>
          <a:p>
            <a:pPr marL="431809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Inter"/>
              </a:rPr>
              <a:t>Халий И. А. Патриотизм в России: опыт типологизации // Социологические исследования.- 2017.- № 2.- С. 67-74.</a:t>
            </a:r>
          </a:p>
          <a:p>
            <a:pPr>
              <a:lnSpc>
                <a:spcPts val="2800"/>
              </a:lnSpc>
            </a:pPr>
          </a:p>
          <a:p>
            <a:pPr marL="431809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Inter"/>
              </a:rPr>
              <a:t>Archard D. Three Ways to Be a Good Patriot // Public Affairs Quarterly.- 1995.- Vol. 9.- № 2.- P. 101–113.</a:t>
            </a:r>
          </a:p>
          <a:p>
            <a:pPr marL="431809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Inter"/>
              </a:rPr>
              <a:t>Blank T., Schmidt P. National Identity in a United Germany: Nationalism or Patriotism? An Empirical Test with Representative Data // Political Psychology.- 2003.- Vol. 24.- № 2.- P. 289-312.</a:t>
            </a:r>
          </a:p>
          <a:p>
            <a:pPr marL="431809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Inter"/>
              </a:rPr>
              <a:t>Citrin J., Wong C., Duff B. The meaning of American national identity: Patterns of ethnic conflict and consensus // Ashmore R. D., Jussim L., Wilder D. (Eds.). Social identity, intergroup conflict, and conflict reduction.- 2001.- P. 71–100.</a:t>
            </a:r>
          </a:p>
          <a:p>
            <a:pPr marL="431809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Inter"/>
              </a:rPr>
              <a:t>Staub E. Blind versus constructive patriotism: Moving from embeddedness in the group to critical loyalty and action // Bar-Tal D., Staub E. (Eds.). Patriotism: In the lives of individuals and nations.- 1997.- P. 213–228.</a:t>
            </a:r>
          </a:p>
          <a:p>
            <a:pPr marL="431809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Inter"/>
              </a:rPr>
              <a:t>Tajfel H., Turner J. C. The Social Identity Theory of Intergroup Behavior. // Jost J. T., Sidanius J. (Eds.). Political psychology.- 2004.- P. 276–293.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solidFill>
          <a:srgbClr val="FD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028700" y="9239250"/>
            <a:ext cx="16230600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rot="0">
            <a:off x="1028700" y="1028700"/>
            <a:ext cx="16230600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1028700" y="1444588"/>
            <a:ext cx="3086100" cy="3086100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4EFED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2571750" y="2273159"/>
            <a:ext cx="6572250" cy="12765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326"/>
              </a:lnSpc>
            </a:pPr>
            <a:r>
              <a:rPr lang="en-US" sz="7376">
                <a:solidFill>
                  <a:srgbClr val="000000"/>
                </a:solidFill>
                <a:latin typeface="TAN Twinkle"/>
              </a:rPr>
              <a:t>Актуальность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183488" y="5122896"/>
            <a:ext cx="13314075" cy="606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Inter"/>
              </a:rPr>
              <a:t>92% респондентов считают себя патриотами(ВЦИОМ 2022)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054929" y="5132420"/>
            <a:ext cx="2214358" cy="5969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Inter"/>
              </a:rPr>
              <a:t>01.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157476" y="6053171"/>
            <a:ext cx="15130524" cy="606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Inter"/>
              </a:rPr>
              <a:t>Внешнеполитическая ситуация -&gt;  переосмысление идентичности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054929" y="6053171"/>
            <a:ext cx="1102546" cy="606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Inter"/>
              </a:rPr>
              <a:t>02.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157476" y="6983446"/>
            <a:ext cx="13651859" cy="606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Inter"/>
              </a:rPr>
              <a:t>Патриотизм как инструмент символической политики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054929" y="6983446"/>
            <a:ext cx="1102546" cy="606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Inter"/>
              </a:rPr>
              <a:t>03.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bg>
      <p:bgPr>
        <a:solidFill>
          <a:srgbClr val="FD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028700" y="9239250"/>
            <a:ext cx="16230600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rot="0">
            <a:off x="1028700" y="1028700"/>
            <a:ext cx="16230600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1028700" y="1444588"/>
            <a:ext cx="3086100" cy="3086100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4EFED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2571750" y="2273159"/>
            <a:ext cx="6572250" cy="12765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326"/>
              </a:lnSpc>
            </a:pPr>
            <a:r>
              <a:rPr lang="en-US" sz="7376">
                <a:solidFill>
                  <a:srgbClr val="000000"/>
                </a:solidFill>
                <a:latin typeface="TAN Twinkle"/>
              </a:rPr>
              <a:t>Цель работы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660398" y="5835613"/>
            <a:ext cx="13314075" cy="1844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Inter"/>
              </a:rPr>
              <a:t>Поиск путей реконцептуализации понятия "патриотизм" для обретения им места среди аналитически содержательных категорий политической науки. </a:t>
            </a:r>
          </a:p>
        </p:txBody>
      </p:sp>
      <p:sp>
        <p:nvSpPr>
          <p:cNvPr name="AutoShape 9" id="9"/>
          <p:cNvSpPr/>
          <p:nvPr/>
        </p:nvSpPr>
        <p:spPr>
          <a:xfrm rot="5400000">
            <a:off x="5177802" y="4511638"/>
            <a:ext cx="1398246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>
      <p:bgPr>
        <a:solidFill>
          <a:srgbClr val="FD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028700" y="9239250"/>
            <a:ext cx="16230600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rot="0">
            <a:off x="1028700" y="1028700"/>
            <a:ext cx="16230600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1028700" y="1444588"/>
            <a:ext cx="3086100" cy="3086100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4EFED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2571750" y="2330309"/>
            <a:ext cx="14687550" cy="821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Inter"/>
              </a:rPr>
              <a:t>Подход 1: теория социальной идентичности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660398" y="5067300"/>
            <a:ext cx="13314075" cy="1844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Inter"/>
              </a:rPr>
              <a:t>Благодаря механизму социальной категоризации человек делит людей на группы, а затем определяет, с какими из них он себя идентифицирует(Tajfel and Turner 1986).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bg>
      <p:bgPr>
        <a:solidFill>
          <a:srgbClr val="FD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028700" y="9239250"/>
            <a:ext cx="16230600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rot="0">
            <a:off x="1028700" y="1028700"/>
            <a:ext cx="16230600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1028700" y="1444588"/>
            <a:ext cx="3086100" cy="3086100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4EFED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2571750" y="2330309"/>
            <a:ext cx="14687550" cy="821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Inter"/>
              </a:rPr>
              <a:t>Подход 1: теория социальной идентичности</a:t>
            </a:r>
          </a:p>
        </p:txBody>
      </p:sp>
      <p:sp>
        <p:nvSpPr>
          <p:cNvPr name="AutoShape 8" id="8"/>
          <p:cNvSpPr/>
          <p:nvPr/>
        </p:nvSpPr>
        <p:spPr>
          <a:xfrm rot="5426377">
            <a:off x="11650311" y="4331190"/>
            <a:ext cx="1586274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9" id="9"/>
          <p:cNvSpPr/>
          <p:nvPr/>
        </p:nvSpPr>
        <p:spPr>
          <a:xfrm rot="5426377">
            <a:off x="5235947" y="4331190"/>
            <a:ext cx="1586274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TextBox 10" id="10"/>
          <p:cNvSpPr txBox="true"/>
          <p:nvPr/>
        </p:nvSpPr>
        <p:spPr>
          <a:xfrm rot="0">
            <a:off x="2571750" y="5467350"/>
            <a:ext cx="6311527" cy="1735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20"/>
              </a:lnSpc>
              <a:spcBef>
                <a:spcPct val="0"/>
              </a:spcBef>
            </a:pPr>
            <a:r>
              <a:rPr lang="en-US" sz="3300">
                <a:solidFill>
                  <a:srgbClr val="000000"/>
                </a:solidFill>
                <a:latin typeface="Inter"/>
              </a:rPr>
              <a:t>Патриотизм как субъективное переживание идентичности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915525" y="5267325"/>
            <a:ext cx="6311527" cy="1225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Inter"/>
              </a:rPr>
              <a:t>Патриотизм как одна из форм идентичности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487964" y="7588859"/>
            <a:ext cx="8372475" cy="14814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04524" indent="-302262" lvl="1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Inter"/>
              </a:rPr>
              <a:t>Патриотизм и шовинизм(Citrin et al. 2001)</a:t>
            </a:r>
          </a:p>
          <a:p>
            <a:pPr marL="604524" indent="-302262" lvl="1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Inter"/>
              </a:rPr>
              <a:t>Патриотизм и национализм(Blank and Shmidt 2003)</a:t>
            </a:r>
          </a:p>
        </p:txBody>
      </p:sp>
      <p:sp>
        <p:nvSpPr>
          <p:cNvPr name="AutoShape 13" id="13"/>
          <p:cNvSpPr/>
          <p:nvPr/>
        </p:nvSpPr>
        <p:spPr>
          <a:xfrm rot="5452751">
            <a:off x="12021711" y="7070699"/>
            <a:ext cx="793207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bg>
      <p:bgPr>
        <a:solidFill>
          <a:srgbClr val="FD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028700" y="9239250"/>
            <a:ext cx="16230600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rot="0">
            <a:off x="1028700" y="1028700"/>
            <a:ext cx="16230600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1028700" y="1444588"/>
            <a:ext cx="3086100" cy="3086100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4EFED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2571750" y="2330309"/>
            <a:ext cx="14687550" cy="821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Inter"/>
              </a:rPr>
              <a:t>Подход 1: теория социальной идентичности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685925" y="4727575"/>
            <a:ext cx="14571646" cy="53905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60"/>
              </a:lnSpc>
            </a:pPr>
            <a:r>
              <a:rPr lang="en-US" sz="3400">
                <a:solidFill>
                  <a:srgbClr val="000000"/>
                </a:solidFill>
                <a:latin typeface="Inter"/>
              </a:rPr>
              <a:t>+ Возможность использования потенциала социальной идентичности</a:t>
            </a:r>
          </a:p>
          <a:p>
            <a:pPr>
              <a:lnSpc>
                <a:spcPts val="4760"/>
              </a:lnSpc>
            </a:pPr>
            <a:r>
              <a:rPr lang="en-US" sz="3400">
                <a:solidFill>
                  <a:srgbClr val="000000"/>
                </a:solidFill>
                <a:latin typeface="Inter"/>
              </a:rPr>
              <a:t>+ Нейтральность полученного определения </a:t>
            </a:r>
          </a:p>
          <a:p>
            <a:pPr>
              <a:lnSpc>
                <a:spcPts val="4760"/>
              </a:lnSpc>
            </a:pPr>
          </a:p>
          <a:p>
            <a:pPr>
              <a:lnSpc>
                <a:spcPts val="4760"/>
              </a:lnSpc>
            </a:pPr>
            <a:r>
              <a:rPr lang="en-US" sz="3400">
                <a:solidFill>
                  <a:srgbClr val="000000"/>
                </a:solidFill>
                <a:latin typeface="Inter"/>
              </a:rPr>
              <a:t>‐  Необходимость уточнения объекта патриотизма</a:t>
            </a:r>
          </a:p>
          <a:p>
            <a:pPr>
              <a:lnSpc>
                <a:spcPts val="4760"/>
              </a:lnSpc>
            </a:pPr>
            <a:r>
              <a:rPr lang="en-US" sz="3400">
                <a:solidFill>
                  <a:srgbClr val="000000"/>
                </a:solidFill>
                <a:latin typeface="Inter"/>
              </a:rPr>
              <a:t>‐  Переход социальной идентичности в политическую </a:t>
            </a:r>
          </a:p>
          <a:p>
            <a:pPr>
              <a:lnSpc>
                <a:spcPts val="4760"/>
              </a:lnSpc>
            </a:pPr>
            <a:r>
              <a:rPr lang="en-US" sz="3400">
                <a:solidFill>
                  <a:srgbClr val="000000"/>
                </a:solidFill>
                <a:latin typeface="Inter"/>
              </a:rPr>
              <a:t>‐  Пробелы в теории социальной идентичности </a:t>
            </a:r>
          </a:p>
          <a:p>
            <a:pPr>
              <a:lnSpc>
                <a:spcPts val="4760"/>
              </a:lnSpc>
            </a:pPr>
          </a:p>
          <a:p>
            <a:pPr>
              <a:lnSpc>
                <a:spcPts val="476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bg>
      <p:bgPr>
        <a:solidFill>
          <a:srgbClr val="FD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028700" y="9239250"/>
            <a:ext cx="16230600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rot="0">
            <a:off x="1028700" y="1028700"/>
            <a:ext cx="16230600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1028700" y="1444588"/>
            <a:ext cx="3086100" cy="3086100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4EFED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2571750" y="2330309"/>
            <a:ext cx="14687550" cy="821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Inter"/>
              </a:rPr>
              <a:t>Подход 2: патриотизм как ценность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685925" y="4727575"/>
            <a:ext cx="15573375" cy="41903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60"/>
              </a:lnSpc>
            </a:pPr>
          </a:p>
          <a:p>
            <a:pPr>
              <a:lnSpc>
                <a:spcPts val="4760"/>
              </a:lnSpc>
            </a:pPr>
            <a:r>
              <a:rPr lang="en-US" sz="3400">
                <a:solidFill>
                  <a:srgbClr val="000000"/>
                </a:solidFill>
                <a:latin typeface="Inter"/>
              </a:rPr>
              <a:t>Патриотизм — особая ценностная установка политического сознания и поведения на взаимное выполнение обязательств гражданина и власти (государственных институтов), выступающей основой формирования гражданской (национально-государственной) идентичности(Мартынов и др. 2019). </a:t>
            </a:r>
          </a:p>
          <a:p>
            <a:pPr>
              <a:lnSpc>
                <a:spcPts val="476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bg>
      <p:bgPr>
        <a:solidFill>
          <a:srgbClr val="FD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028700" y="9239250"/>
            <a:ext cx="16230600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rot="0">
            <a:off x="1028700" y="1028700"/>
            <a:ext cx="16230600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1028700" y="1444588"/>
            <a:ext cx="3086100" cy="3086100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4EFED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2571750" y="2330309"/>
            <a:ext cx="14687550" cy="821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Inter"/>
              </a:rPr>
              <a:t>Подход 2: патриотизм как ценность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685925" y="4722794"/>
            <a:ext cx="15573375" cy="4257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Inter"/>
              </a:rPr>
              <a:t>+ Самостоятельность концепции </a:t>
            </a:r>
          </a:p>
          <a:p>
            <a:pPr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Inter"/>
              </a:rPr>
              <a:t>+ Определены субъект и объект </a:t>
            </a:r>
          </a:p>
          <a:p>
            <a:pPr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Inter"/>
              </a:rPr>
              <a:t>+ Патриотизм - предмет исследования политологии </a:t>
            </a:r>
          </a:p>
          <a:p>
            <a:pPr>
              <a:lnSpc>
                <a:spcPts val="4200"/>
              </a:lnSpc>
            </a:pPr>
          </a:p>
          <a:p>
            <a:pPr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Inter"/>
              </a:rPr>
              <a:t>‐  Неопределенность критериев выделения субъекта </a:t>
            </a:r>
          </a:p>
          <a:p>
            <a:pPr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Inter"/>
              </a:rPr>
              <a:t>‐  Патриотизм всегда рациональный и осознанный?</a:t>
            </a:r>
          </a:p>
          <a:p>
            <a:pPr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Inter"/>
              </a:rPr>
              <a:t>‐  Неопределенность происхождения ценности патриотизма </a:t>
            </a:r>
          </a:p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Inter"/>
              </a:rPr>
              <a:t>‐  Теоретическая рамка ограничена индивидуальным уровнем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bg>
      <p:bgPr>
        <a:solidFill>
          <a:srgbClr val="FD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028700" y="9239250"/>
            <a:ext cx="16230600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rot="0">
            <a:off x="1028700" y="1028700"/>
            <a:ext cx="16230600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1028700" y="1444588"/>
            <a:ext cx="3086100" cy="3086100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4EFED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2571750" y="2330309"/>
            <a:ext cx="14687550" cy="821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Inter"/>
              </a:rPr>
              <a:t>Подход 3: субъект - отношение - объект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382241" y="5633011"/>
            <a:ext cx="15523518" cy="655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sz="3799">
                <a:solidFill>
                  <a:srgbClr val="000000"/>
                </a:solidFill>
                <a:latin typeface="Inter"/>
              </a:rPr>
              <a:t>Патриотизм — это отношение(attitude) к объекту(Archard 1995).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DAFfnxQ2rm8</dc:identifier>
  <dcterms:modified xsi:type="dcterms:W3CDTF">2011-08-01T06:04:30Z</dcterms:modified>
  <cp:revision>1</cp:revision>
  <dc:title>Minimalist Beige Brand Guidelines Presentation</dc:title>
</cp:coreProperties>
</file>