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78" r:id="rId6"/>
    <p:sldMasterId id="2147483699" r:id="rId7"/>
  </p:sldMasterIdLst>
  <p:notesMasterIdLst>
    <p:notesMasterId r:id="rId21"/>
  </p:notesMasterIdLst>
  <p:sldIdLst>
    <p:sldId id="256" r:id="rId8"/>
    <p:sldId id="293" r:id="rId9"/>
    <p:sldId id="294" r:id="rId10"/>
    <p:sldId id="259" r:id="rId11"/>
    <p:sldId id="298" r:id="rId12"/>
    <p:sldId id="264" r:id="rId13"/>
    <p:sldId id="265" r:id="rId14"/>
    <p:sldId id="267" r:id="rId15"/>
    <p:sldId id="286" r:id="rId16"/>
    <p:sldId id="300" r:id="rId17"/>
    <p:sldId id="288" r:id="rId18"/>
    <p:sldId id="291" r:id="rId19"/>
    <p:sldId id="296" r:id="rId20"/>
  </p:sldIdLst>
  <p:sldSz cx="9144000" cy="5143500" type="screen16x9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orient="horz" pos="15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рамова Аксинья Юрьевна" initials="ААЮ" lastIdx="1" clrIdx="0">
    <p:extLst>
      <p:ext uri="{19B8F6BF-5375-455C-9EA6-DF929625EA0E}">
        <p15:presenceInfo xmlns:p15="http://schemas.microsoft.com/office/powerpoint/2012/main" userId="S-1-5-21-1715567821-789336058-682003330-52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CACAD5"/>
          </a:solidFill>
        </a:fill>
      </a:tcStyle>
    </a:wholeTbl>
    <a:band2H>
      <a:tcTxStyle/>
      <a:tcStyle>
        <a:tcBdr/>
        <a:fill>
          <a:solidFill>
            <a:srgbClr val="E6E6EB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381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381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CAE1CF"/>
          </a:solidFill>
        </a:fill>
      </a:tcStyle>
    </a:wholeTbl>
    <a:band2H>
      <a:tcTxStyle/>
      <a:tcStyle>
        <a:tcBdr/>
        <a:fill>
          <a:solidFill>
            <a:srgbClr val="E6F1E8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381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381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FCEFCA"/>
          </a:solidFill>
        </a:fill>
      </a:tcStyle>
    </a:wholeTbl>
    <a:band2H>
      <a:tcTxStyle/>
      <a:tcStyle>
        <a:tcBdr/>
        <a:fill>
          <a:solidFill>
            <a:srgbClr val="FDF7E7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381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381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EDEDED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DEDED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38100" cap="flat">
              <a:solidFill>
                <a:srgbClr val="EDEDED"/>
              </a:solidFill>
              <a:prstDash val="solid"/>
              <a:round/>
            </a:ln>
          </a:top>
          <a:bottom>
            <a:ln w="127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EDEDED"/>
        </a:fontRef>
        <a:srgbClr val="EDEDED"/>
      </a:tcTxStyle>
      <a:tcStyle>
        <a:tcBdr>
          <a:left>
            <a:ln w="12700" cap="flat">
              <a:solidFill>
                <a:srgbClr val="EDEDED"/>
              </a:solidFill>
              <a:prstDash val="solid"/>
              <a:round/>
            </a:ln>
          </a:left>
          <a:right>
            <a:ln w="12700" cap="flat">
              <a:solidFill>
                <a:srgbClr val="EDEDED"/>
              </a:solidFill>
              <a:prstDash val="solid"/>
              <a:round/>
            </a:ln>
          </a:right>
          <a:top>
            <a:ln w="12700" cap="flat">
              <a:solidFill>
                <a:srgbClr val="EDEDED"/>
              </a:solidFill>
              <a:prstDash val="solid"/>
              <a:round/>
            </a:ln>
          </a:top>
          <a:bottom>
            <a:ln w="38100" cap="flat">
              <a:solidFill>
                <a:srgbClr val="EDEDED"/>
              </a:solidFill>
              <a:prstDash val="solid"/>
              <a:round/>
            </a:ln>
          </a:bottom>
          <a:insideH>
            <a:ln w="12700" cap="flat">
              <a:solidFill>
                <a:srgbClr val="EDEDED"/>
              </a:solidFill>
              <a:prstDash val="solid"/>
              <a:round/>
            </a:ln>
          </a:insideH>
          <a:insideV>
            <a:ln w="12700" cap="flat">
              <a:solidFill>
                <a:srgbClr val="EDEDED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5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020" y="120"/>
      </p:cViewPr>
      <p:guideLst>
        <p:guide orient="horz" pos="3117"/>
        <p:guide pos="2880"/>
        <p:guide pos="272"/>
        <p:guide orient="horz" pos="1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60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50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063319"/>
            <a:ext cx="2952333" cy="60346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7" y="0"/>
            <a:ext cx="9154808" cy="514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29"/>
          <a:stretch>
            <a:fillRect/>
          </a:stretch>
        </p:blipFill>
        <p:spPr>
          <a:xfrm>
            <a:off x="-2481341" y="0"/>
            <a:ext cx="11625341" cy="51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1"/>
          <p:cNvSpPr/>
          <p:nvPr/>
        </p:nvSpPr>
        <p:spPr>
          <a:xfrm>
            <a:off x="9" y="-1"/>
            <a:ext cx="106919998" cy="75600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6798" tIns="46798" rIns="46798" bIns="46798"/>
          <a:lstStyle/>
          <a:p>
            <a:pPr>
              <a:defRPr>
                <a:solidFill>
                  <a:srgbClr val="F2F2F2"/>
                </a:solidFill>
              </a:defRPr>
            </a:pPr>
            <a:endParaRPr/>
          </a:p>
        </p:txBody>
      </p:sp>
      <p:pic>
        <p:nvPicPr>
          <p:cNvPr id="126" name="Рисунок 5" descr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7" descr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2736" y="1203598"/>
            <a:ext cx="5760645" cy="338230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аттер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0" y="4229853"/>
            <a:ext cx="4564358" cy="69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Рисунок 1" descr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Рисунок 6" descr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387" y="303497"/>
            <a:ext cx="8731655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Изображение на выле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icture Placeholder 2"/>
          <p:cNvSpPr>
            <a:spLocks noGrp="1"/>
          </p:cNvSpPr>
          <p:nvPr>
            <p:ph type="pic" idx="13"/>
          </p:nvPr>
        </p:nvSpPr>
        <p:spPr>
          <a:xfrm>
            <a:off x="0" y="1"/>
            <a:ext cx="4572169" cy="51434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32040" y="303497"/>
            <a:ext cx="3979863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932040" y="980572"/>
            <a:ext cx="3974828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59" name="Рисунок 6" descr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зображение на 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2"/>
          <p:cNvSpPr>
            <a:spLocks noGrp="1"/>
          </p:cNvSpPr>
          <p:nvPr>
            <p:ph type="pic" idx="13"/>
          </p:nvPr>
        </p:nvSpPr>
        <p:spPr>
          <a:xfrm>
            <a:off x="-36513" y="1"/>
            <a:ext cx="9217026" cy="51434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8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76256" y="2571750"/>
            <a:ext cx="2277312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2571750"/>
            <a:ext cx="2304258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Picture Placeholder 2"/>
          <p:cNvSpPr>
            <a:spLocks noGrp="1"/>
          </p:cNvSpPr>
          <p:nvPr>
            <p:ph type="pic" sz="half" idx="15"/>
          </p:nvPr>
        </p:nvSpPr>
        <p:spPr>
          <a:xfrm>
            <a:off x="4572000" y="1"/>
            <a:ext cx="4572169" cy="2571751"/>
          </a:xfrm>
          <a:prstGeom prst="rect">
            <a:avLst/>
          </a:prstGeom>
          <a:effectLst>
            <a:outerShdw blurRad="127000" dist="76200" dir="5400000" rotWithShape="0">
              <a:srgbClr val="000000">
                <a:alpha val="2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2833" y="303497"/>
            <a:ext cx="3979866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32833" y="980572"/>
            <a:ext cx="3974833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81" name="Рисунок 10" descr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76256" y="3166154"/>
            <a:ext cx="1984184" cy="11337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2833" y="303497"/>
            <a:ext cx="3623672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32833" y="1347612"/>
            <a:ext cx="3619090" cy="353547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44008" y="660061"/>
            <a:ext cx="1984176" cy="1116101"/>
          </a:xfrm>
          <a:prstGeom prst="rect">
            <a:avLst/>
          </a:prstGeom>
          <a:effectLst>
            <a:outerShdw blurRad="127000" dist="76200" dir="5400000" rotWithShape="0">
              <a:srgbClr val="000000">
                <a:alpha val="2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44009" y="2759448"/>
            <a:ext cx="1984184" cy="11337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51956" y="1026456"/>
            <a:ext cx="1984184" cy="11337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95" name="Рисунок 13" descr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зображени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1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04" name="Рисунок 6" descr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39902"/>
            <a:ext cx="3556137" cy="72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3" descr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77" y="3941028"/>
            <a:ext cx="3545102" cy="72463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icture Placeholder 2"/>
          <p:cNvSpPr>
            <a:spLocks noGrp="1"/>
          </p:cNvSpPr>
          <p:nvPr>
            <p:ph type="pic" idx="13"/>
          </p:nvPr>
        </p:nvSpPr>
        <p:spPr>
          <a:xfrm>
            <a:off x="0" y="2571750"/>
            <a:ext cx="9144001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аттер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0" y="4229853"/>
            <a:ext cx="4564358" cy="69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Рисунок 1" descr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Рисунок 4" descr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2833" y="303497"/>
            <a:ext cx="7658015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28065" y="980572"/>
            <a:ext cx="3776063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4853682" y="971550"/>
            <a:ext cx="3718818" cy="3544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33" name="Рисунок 8" descr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86395" y="303497"/>
            <a:ext cx="765801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837112" y="980572"/>
            <a:ext cx="3720830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43" name="Рисунок 6" descr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ложка обор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613" y="702587"/>
            <a:ext cx="2376272" cy="237017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9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50827" y="1113233"/>
            <a:ext cx="4244977" cy="3481393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 marL="990600" indent="-533400">
              <a:spcBef>
                <a:spcPts val="500"/>
              </a:spcBef>
              <a:defRPr sz="2100"/>
            </a:lvl2pPr>
            <a:lvl3pPr marL="1447800" indent="-533400">
              <a:spcBef>
                <a:spcPts val="500"/>
              </a:spcBef>
              <a:defRPr sz="2100"/>
            </a:lvl3pPr>
            <a:lvl4pPr marL="1943100" indent="-571500">
              <a:spcBef>
                <a:spcPts val="500"/>
              </a:spcBef>
              <a:defRPr sz="2100"/>
            </a:lvl4pPr>
            <a:lvl5pPr marL="2286000" indent="-457200">
              <a:spcBef>
                <a:spcPts val="500"/>
              </a:spcBef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513" y="86916"/>
            <a:ext cx="7776865" cy="432607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2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39902"/>
            <a:ext cx="3556136" cy="7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90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бела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80" y="3790887"/>
            <a:ext cx="3558698" cy="10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81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ложка бел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699541"/>
            <a:ext cx="6768752" cy="5076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Рисунок 1" descr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79" y="3790886"/>
            <a:ext cx="3558700" cy="102491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бел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8731653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4786312"/>
            <a:ext cx="720725" cy="357188"/>
          </a:xfrm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98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ер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4786312"/>
            <a:ext cx="720725" cy="357188"/>
          </a:xfrm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8731653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1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 сниз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52" y="4229853"/>
            <a:ext cx="4564353" cy="691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4786312"/>
            <a:ext cx="720725" cy="357188"/>
          </a:xfrm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8731653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61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на выле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169" cy="5143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397986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32835" y="980572"/>
            <a:ext cx="3974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9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Изображение на выле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4572169" cy="5143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32040" y="303498"/>
            <a:ext cx="397986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932040" y="980572"/>
            <a:ext cx="3974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4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на 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-36512" y="1"/>
            <a:ext cx="9217024" cy="5143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4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256" y="2571751"/>
            <a:ext cx="2277303" cy="25717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571750"/>
            <a:ext cx="2304256" cy="25717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169" cy="2571749"/>
          </a:xfrm>
          <a:prstGeom prst="rect">
            <a:avLst/>
          </a:prstGeom>
          <a:effectLst>
            <a:outerShdw blurRad="127000" dist="76200" dir="5400000" algn="t" rotWithShape="0">
              <a:prstClr val="black">
                <a:alpha val="20000"/>
              </a:prstClr>
            </a:outerShdw>
          </a:effectLst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397986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32835" y="980572"/>
            <a:ext cx="3974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256" y="3166158"/>
            <a:ext cx="1984175" cy="11337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3623669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32835" y="1347614"/>
            <a:ext cx="3619085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44008" y="660062"/>
            <a:ext cx="1984176" cy="1116099"/>
          </a:xfrm>
          <a:prstGeom prst="rect">
            <a:avLst/>
          </a:prstGeom>
          <a:effectLst>
            <a:outerShdw blurRad="127000" dist="76200" dir="5400000" algn="t" rotWithShape="0">
              <a:prstClr val="black">
                <a:alpha val="20000"/>
              </a:prstClr>
            </a:outerShdw>
          </a:effectLst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644009" y="2759448"/>
            <a:ext cx="1984175" cy="11337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951956" y="1026456"/>
            <a:ext cx="1984175" cy="11337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9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1" cy="2571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7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1750"/>
            <a:ext cx="9144001" cy="2571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91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оутбу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79D29894-9CFE-594F-99B2-B530DB8F7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18" y="411510"/>
            <a:ext cx="7432318" cy="4363819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965AAD4-244C-F046-AE4B-710B584B7E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1262" y="699542"/>
            <a:ext cx="5616624" cy="352839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397986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32835" y="980572"/>
            <a:ext cx="3974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41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52" y="4229853"/>
            <a:ext cx="4564353" cy="691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19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228065" y="980572"/>
            <a:ext cx="3776062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853682" y="971550"/>
            <a:ext cx="3718818" cy="3544491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     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Лид +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37113" y="1842847"/>
            <a:ext cx="3720828" cy="26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228066" y="1842847"/>
            <a:ext cx="3715149" cy="26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223459" y="951571"/>
            <a:ext cx="79978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8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6396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37113" y="980572"/>
            <a:ext cx="3720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581626" y="980572"/>
            <a:ext cx="3776062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4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240500" y="980572"/>
            <a:ext cx="5151364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5270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4" y="4735162"/>
            <a:ext cx="950518" cy="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оборо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614" y="702588"/>
            <a:ext cx="2376263" cy="23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89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оборот бела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614" y="699542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39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063319"/>
            <a:ext cx="2952333" cy="60346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34613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39902"/>
            <a:ext cx="3556137" cy="72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3" descr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77" y="3941028"/>
            <a:ext cx="3545102" cy="72463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4668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49" name="Рисунок 6" descr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851717"/>
            <a:ext cx="3475586" cy="486582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ложка бел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699541"/>
            <a:ext cx="6768752" cy="5076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Рисунок 1" descr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79" y="3790886"/>
            <a:ext cx="3558700" cy="102491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33982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80610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49" name="Рисунок 6" descr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851717"/>
            <a:ext cx="3475586" cy="486582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57666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56799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10" descr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304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Рисунок 12" descr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643084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6" descr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21766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 descr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149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88" name="Рисунок 7" descr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70618"/>
            <a:ext cx="950520" cy="19429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39119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97" name="Рисунок 7" descr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70618"/>
            <a:ext cx="950520" cy="19429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45169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7" y="0"/>
            <a:ext cx="9154808" cy="514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38843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29"/>
          <a:stretch>
            <a:fillRect/>
          </a:stretch>
        </p:blipFill>
        <p:spPr>
          <a:xfrm>
            <a:off x="-2481341" y="0"/>
            <a:ext cx="11625341" cy="51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5592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Рисунок 4" descr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1"/>
          <p:cNvSpPr/>
          <p:nvPr/>
        </p:nvSpPr>
        <p:spPr>
          <a:xfrm>
            <a:off x="9" y="-1"/>
            <a:ext cx="106919998" cy="75600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6798" tIns="46798" rIns="46798" bIns="46798"/>
          <a:lstStyle/>
          <a:p>
            <a:pPr>
              <a:defRPr>
                <a:solidFill>
                  <a:srgbClr val="F2F2F2"/>
                </a:solidFill>
              </a:defRPr>
            </a:pPr>
            <a:endParaRPr/>
          </a:p>
        </p:txBody>
      </p:sp>
      <p:pic>
        <p:nvPicPr>
          <p:cNvPr id="126" name="Рисунок 5" descr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92657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7" descr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2736" y="1203598"/>
            <a:ext cx="5760645" cy="338230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49213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аттер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0" y="4229853"/>
            <a:ext cx="4564358" cy="69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Рисунок 1" descr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Рисунок 6" descr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387" y="303497"/>
            <a:ext cx="8731655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80699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Изображение на выле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icture Placeholder 2"/>
          <p:cNvSpPr>
            <a:spLocks noGrp="1"/>
          </p:cNvSpPr>
          <p:nvPr>
            <p:ph type="pic" idx="13"/>
          </p:nvPr>
        </p:nvSpPr>
        <p:spPr>
          <a:xfrm>
            <a:off x="0" y="1"/>
            <a:ext cx="4572169" cy="51434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32040" y="303497"/>
            <a:ext cx="3979863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932040" y="980572"/>
            <a:ext cx="3974828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59" name="Рисунок 6" descr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87417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зображение на 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2"/>
          <p:cNvSpPr>
            <a:spLocks noGrp="1"/>
          </p:cNvSpPr>
          <p:nvPr>
            <p:ph type="pic" idx="13"/>
          </p:nvPr>
        </p:nvSpPr>
        <p:spPr>
          <a:xfrm>
            <a:off x="-36513" y="1"/>
            <a:ext cx="9217026" cy="51434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8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428348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76256" y="2571750"/>
            <a:ext cx="2277312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2571750"/>
            <a:ext cx="2304258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Picture Placeholder 2"/>
          <p:cNvSpPr>
            <a:spLocks noGrp="1"/>
          </p:cNvSpPr>
          <p:nvPr>
            <p:ph type="pic" sz="half" idx="15"/>
          </p:nvPr>
        </p:nvSpPr>
        <p:spPr>
          <a:xfrm>
            <a:off x="4572000" y="1"/>
            <a:ext cx="4572169" cy="2571751"/>
          </a:xfrm>
          <a:prstGeom prst="rect">
            <a:avLst/>
          </a:prstGeom>
          <a:effectLst>
            <a:outerShdw blurRad="127000" dist="76200" dir="5400000" rotWithShape="0">
              <a:srgbClr val="000000">
                <a:alpha val="2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2833" y="303497"/>
            <a:ext cx="3979866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32833" y="980572"/>
            <a:ext cx="3974833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81" name="Рисунок 10" descr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01481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76256" y="3166154"/>
            <a:ext cx="1984184" cy="11337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2833" y="303497"/>
            <a:ext cx="3623672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32833" y="1347612"/>
            <a:ext cx="3619090" cy="353547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44008" y="660061"/>
            <a:ext cx="1984176" cy="1116101"/>
          </a:xfrm>
          <a:prstGeom prst="rect">
            <a:avLst/>
          </a:prstGeom>
          <a:effectLst>
            <a:outerShdw blurRad="127000" dist="76200" dir="5400000" rotWithShape="0">
              <a:srgbClr val="000000">
                <a:alpha val="2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44009" y="2759448"/>
            <a:ext cx="1984184" cy="11337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51956" y="1026456"/>
            <a:ext cx="1984184" cy="11337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95" name="Рисунок 13" descr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41710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зображени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1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04" name="Рисунок 6" descr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0016498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icture Placeholder 2"/>
          <p:cNvSpPr>
            <a:spLocks noGrp="1"/>
          </p:cNvSpPr>
          <p:nvPr>
            <p:ph type="pic" idx="13"/>
          </p:nvPr>
        </p:nvSpPr>
        <p:spPr>
          <a:xfrm>
            <a:off x="0" y="2571750"/>
            <a:ext cx="9144001" cy="2571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0346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аттер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0" y="4229853"/>
            <a:ext cx="4564358" cy="69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Рисунок 1" descr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Рисунок 4" descr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0977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10" descr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304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Рисунок 12" descr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698381"/>
            <a:ext cx="950521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543" y="339502"/>
            <a:ext cx="7992889" cy="64485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2833" y="303497"/>
            <a:ext cx="7658015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28065" y="980572"/>
            <a:ext cx="3776063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4853682" y="971550"/>
            <a:ext cx="3718818" cy="35444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33" name="Рисунок 8" descr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53628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86395" y="303497"/>
            <a:ext cx="765801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837112" y="980572"/>
            <a:ext cx="3720830" cy="353547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43" name="Рисунок 6" descr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35162"/>
            <a:ext cx="950520" cy="27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82810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ложка обор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613" y="702587"/>
            <a:ext cx="2376272" cy="237017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41132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ложка оборот бел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6798" tIns="46798" rIns="46798" bIns="46798"/>
          <a:lstStyle/>
          <a:p>
            <a:pPr>
              <a:defRPr>
                <a:solidFill>
                  <a:srgbClr val="002D87"/>
                </a:solidFill>
              </a:defRPr>
            </a:pPr>
            <a:endParaRPr/>
          </a:p>
        </p:txBody>
      </p:sp>
      <p:pic>
        <p:nvPicPr>
          <p:cNvPr id="260" name="Рисунок 3" descr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613" y="699541"/>
            <a:ext cx="2376273" cy="237626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51300" y="4478449"/>
            <a:ext cx="301904" cy="2888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38040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9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53284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50827" y="1113233"/>
            <a:ext cx="4244977" cy="3481393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 marL="990600" indent="-533400">
              <a:spcBef>
                <a:spcPts val="500"/>
              </a:spcBef>
              <a:defRPr sz="2100"/>
            </a:lvl2pPr>
            <a:lvl3pPr marL="1447800" indent="-533400">
              <a:spcBef>
                <a:spcPts val="500"/>
              </a:spcBef>
              <a:defRPr sz="2100"/>
            </a:lvl3pPr>
            <a:lvl4pPr marL="1943100" indent="-571500">
              <a:spcBef>
                <a:spcPts val="500"/>
              </a:spcBef>
              <a:defRPr sz="2100"/>
            </a:lvl4pPr>
            <a:lvl5pPr marL="2286000" indent="-457200">
              <a:spcBef>
                <a:spcPts val="500"/>
              </a:spcBef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266469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513" y="86916"/>
            <a:ext cx="7776865" cy="432607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2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51799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 descr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149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88" name="Рисунок 7" descr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70618"/>
            <a:ext cx="950520" cy="19429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Пусто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303497"/>
            <a:ext cx="8731654" cy="54006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97" name="Рисунок 7" descr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3" y="4770618"/>
            <a:ext cx="950520" cy="19429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image" Target="../media/image19.emf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86916"/>
            <a:ext cx="7849569" cy="43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465516"/>
            <a:ext cx="8641158" cy="442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42266" y="4854682"/>
            <a:ext cx="301905" cy="2888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r">
              <a:defRPr sz="1400" b="1">
                <a:solidFill>
                  <a:srgbClr val="00336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5" r:id="rId25"/>
    <p:sldLayoutId id="2147483676" r:id="rId26"/>
    <p:sldLayoutId id="2147483677" r:id="rId2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533400" marR="0" indent="-5334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AutoNum type="arabicPeriod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1pPr>
      <a:lvl2pPr marL="914400" marR="0" indent="-4572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2pPr>
      <a:lvl3pPr marL="1295400" marR="0" indent="-3810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3pPr>
      <a:lvl4pPr marL="1752600" marR="0" indent="-3810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▪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4pPr>
      <a:lvl5pPr marL="2133600" marR="0" indent="-3048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5pPr>
      <a:lvl6pPr marL="25527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6pPr>
      <a:lvl7pPr marL="30099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7pPr>
      <a:lvl8pPr marL="34671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8pPr>
      <a:lvl9pPr marL="39243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/>
          </p:nvPr>
        </p:nvGraphicFramePr>
        <p:xfrm>
          <a:off x="1666" y="1321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Слайд think-cell" r:id="rId24" imgW="270" imgH="270" progId="TCLayout.ActiveDocument.1">
                  <p:embed/>
                </p:oleObj>
              </mc:Choice>
              <mc:Fallback>
                <p:oleObj name="Слайд think-cell" r:id="rId2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666" y="1321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465516"/>
            <a:ext cx="8641156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444" y="4786312"/>
            <a:ext cx="7207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84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AutoNum type="arabicPeriod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0825" y="86916"/>
            <a:ext cx="7849569" cy="43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3527" y="465516"/>
            <a:ext cx="8641158" cy="442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42266" y="4854682"/>
            <a:ext cx="301905" cy="2888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r">
              <a:defRPr sz="1400" b="1">
                <a:solidFill>
                  <a:srgbClr val="00336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46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5A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533400" marR="0" indent="-5334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AutoNum type="arabicPeriod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1pPr>
      <a:lvl2pPr marL="914400" marR="0" indent="-4572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2pPr>
      <a:lvl3pPr marL="1295400" marR="0" indent="-3810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3pPr>
      <a:lvl4pPr marL="1752600" marR="0" indent="-3810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▪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4pPr>
      <a:lvl5pPr marL="2133600" marR="0" indent="-3048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5pPr>
      <a:lvl6pPr marL="25527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6pPr>
      <a:lvl7pPr marL="30099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7pPr>
      <a:lvl8pPr marL="34671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8pPr>
      <a:lvl9pPr marL="3924300" marR="0" indent="-2667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3366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5" Type="http://schemas.openxmlformats.org/officeDocument/2006/relationships/image" Target="cid:image003.gif@01D930D6.905A6C80" TargetMode="Externa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Relationship Id="rId6" Type="http://schemas.openxmlformats.org/officeDocument/2006/relationships/image" Target="cid:image003.gif@01D930D6.905A6C80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Pechenkin.Konstantin@sogaz.ru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cid:image003.gif@01D930D6.905A6C8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gaz.ru/" TargetMode="Externa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cid:image003.gif@01D930D6.905A6C80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Relationship Id="rId5" Type="http://schemas.openxmlformats.org/officeDocument/2006/relationships/image" Target="cid:image003.gif@01D930D6.905A6C80" TargetMode="Externa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5" Type="http://schemas.openxmlformats.org/officeDocument/2006/relationships/image" Target="cid:image003.gif@01D930D6.905A6C80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cid:image003.gif@01D930D6.905A6C80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cid:image003.gif@01D930D6.905A6C80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2293"/>
            <a:ext cx="9143974" cy="5138913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Специальное…"/>
          <p:cNvSpPr txBox="1">
            <a:spLocks noGrp="1"/>
          </p:cNvSpPr>
          <p:nvPr>
            <p:ph type="title"/>
          </p:nvPr>
        </p:nvSpPr>
        <p:spPr>
          <a:xfrm>
            <a:off x="78319" y="64668"/>
            <a:ext cx="6273244" cy="150362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74320">
              <a:defRPr sz="2720"/>
            </a:pPr>
            <a:r>
              <a:rPr sz="2000" dirty="0" err="1" smtClean="0"/>
              <a:t>Специальное</a:t>
            </a:r>
            <a:r>
              <a:rPr lang="ru-RU" sz="2000" dirty="0" smtClean="0"/>
              <a:t> </a:t>
            </a:r>
            <a:r>
              <a:rPr sz="2000" dirty="0" err="1" smtClean="0"/>
              <a:t>предложение</a:t>
            </a:r>
            <a:endParaRPr sz="2000" dirty="0"/>
          </a:p>
          <a:p>
            <a:pPr defTabSz="274320">
              <a:defRPr sz="2720"/>
            </a:pPr>
            <a:r>
              <a:rPr sz="2000" dirty="0" err="1"/>
              <a:t>для</a:t>
            </a:r>
            <a:r>
              <a:rPr sz="2000" dirty="0"/>
              <a:t> </a:t>
            </a:r>
            <a:r>
              <a:rPr lang="ru-RU" sz="2000" dirty="0" smtClean="0"/>
              <a:t>сотрудников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НИУ "ВЫСШАЯ ШКОЛА ЭКОНОМИКИ"</a:t>
            </a:r>
            <a:endParaRPr sz="2000" dirty="0"/>
          </a:p>
        </p:txBody>
      </p:sp>
      <p:pic>
        <p:nvPicPr>
          <p:cNvPr id="298" name="Изображение" descr="Изображение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21" y="4637915"/>
            <a:ext cx="1252686" cy="254609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и их близких родственников*…"/>
          <p:cNvSpPr txBox="1"/>
          <p:nvPr/>
        </p:nvSpPr>
        <p:spPr>
          <a:xfrm>
            <a:off x="78319" y="1169698"/>
            <a:ext cx="3054091" cy="150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589788">
              <a:lnSpc>
                <a:spcPct val="110000"/>
              </a:lnSpc>
              <a:defRPr sz="1032"/>
            </a:pPr>
            <a:r>
              <a:rPr dirty="0"/>
              <a:t>и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близких</a:t>
            </a:r>
            <a:r>
              <a:rPr dirty="0"/>
              <a:t> </a:t>
            </a:r>
            <a:r>
              <a:rPr dirty="0" err="1" smtClean="0"/>
              <a:t>родственников</a:t>
            </a:r>
            <a:endParaRPr baseline="30000" dirty="0"/>
          </a:p>
          <a:p>
            <a:pPr defTabSz="589788">
              <a:lnSpc>
                <a:spcPct val="110000"/>
              </a:lnSpc>
              <a:defRPr sz="1032"/>
            </a:pPr>
            <a:endParaRPr dirty="0"/>
          </a:p>
          <a:p>
            <a:pPr defTabSz="589788">
              <a:defRPr sz="4128" b="1"/>
            </a:pPr>
            <a:endParaRPr dirty="0"/>
          </a:p>
        </p:txBody>
      </p:sp>
      <p:sp>
        <p:nvSpPr>
          <p:cNvPr id="300" name="*К близким родственникам относятся супруги, дети, родители, родные братья и сестры."/>
          <p:cNvSpPr txBox="1"/>
          <p:nvPr/>
        </p:nvSpPr>
        <p:spPr>
          <a:xfrm>
            <a:off x="5208687" y="4862390"/>
            <a:ext cx="3860988" cy="2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lnSpc>
                <a:spcPct val="150000"/>
              </a:lnSpc>
              <a:defRPr sz="700">
                <a:solidFill>
                  <a:schemeClr val="accent1"/>
                </a:solidFill>
              </a:defRPr>
            </a:pPr>
            <a:r>
              <a:rPr lang="ru-RU" baseline="30000" dirty="0" smtClean="0">
                <a:solidFill>
                  <a:srgbClr val="000000"/>
                </a:solidFill>
              </a:rPr>
              <a:t>1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dirty="0" smtClean="0">
                <a:solidFill>
                  <a:srgbClr val="000000"/>
                </a:solidFill>
              </a:rPr>
              <a:t>К </a:t>
            </a:r>
            <a:r>
              <a:rPr dirty="0" err="1">
                <a:solidFill>
                  <a:srgbClr val="000000"/>
                </a:solidFill>
              </a:rPr>
              <a:t>близким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родственникам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относятся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супруги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дети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родители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родные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братья</a:t>
            </a:r>
            <a:r>
              <a:rPr dirty="0">
                <a:solidFill>
                  <a:srgbClr val="000000"/>
                </a:solidFill>
              </a:rPr>
              <a:t> и </a:t>
            </a:r>
            <a:r>
              <a:rPr dirty="0" err="1">
                <a:solidFill>
                  <a:srgbClr val="000000"/>
                </a:solidFill>
              </a:rPr>
              <a:t>сестры</a:t>
            </a:r>
            <a:r>
              <a:rPr dirty="0">
                <a:solidFill>
                  <a:srgbClr val="000000"/>
                </a:solidFill>
              </a:rPr>
              <a:t>.</a:t>
            </a:r>
            <a:r>
              <a:rPr dirty="0"/>
              <a:t> </a:t>
            </a:r>
          </a:p>
        </p:txBody>
      </p:sp>
      <p:pic>
        <p:nvPicPr>
          <p:cNvPr id="9" name="Picture 2" descr="http://qrcoder.ru/code/?https%3A%2F%2Fdirect.sogaz.ru%2Fcorp%2F92bf43%2F&amp;4&amp;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40" y="3826726"/>
            <a:ext cx="1031929" cy="9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88526" y="299064"/>
            <a:ext cx="4020623" cy="540060"/>
          </a:xfrm>
        </p:spPr>
        <p:txBody>
          <a:bodyPr>
            <a:normAutofit/>
          </a:bodyPr>
          <a:lstStyle/>
          <a:p>
            <a:r>
              <a:rPr lang="ru-RU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Автокаско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Профи</a:t>
            </a:r>
          </a:p>
        </p:txBody>
      </p:sp>
      <p:sp>
        <p:nvSpPr>
          <p:cNvPr id="13" name="Экономия…"/>
          <p:cNvSpPr txBox="1"/>
          <p:nvPr/>
        </p:nvSpPr>
        <p:spPr>
          <a:xfrm>
            <a:off x="388526" y="801948"/>
            <a:ext cx="3557832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900">
                <a:solidFill>
                  <a:schemeClr val="accent1"/>
                </a:solidFill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Каско для опытных и уверенных водителей от </a:t>
            </a:r>
            <a:r>
              <a:rPr lang="ru-RU" sz="1400" strike="sngStrike" dirty="0" smtClean="0">
                <a:solidFill>
                  <a:srgbClr val="FF0000"/>
                </a:solidFill>
              </a:rPr>
              <a:t>4 500  </a:t>
            </a:r>
            <a:r>
              <a:rPr lang="ru-RU" sz="1400" dirty="0" smtClean="0">
                <a:solidFill>
                  <a:schemeClr val="tx1"/>
                </a:solidFill>
              </a:rPr>
              <a:t>2 250рублей в год</a:t>
            </a:r>
            <a:r>
              <a:rPr lang="ru-RU" sz="1400" baseline="30000" dirty="0" smtClean="0">
                <a:solidFill>
                  <a:schemeClr val="tx1"/>
                </a:solidFill>
              </a:rPr>
              <a:t>1</a:t>
            </a:r>
            <a:endParaRPr sz="1400" baseline="30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076" y="1546052"/>
            <a:ext cx="2639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300">
                <a:solidFill>
                  <a:schemeClr val="accent1"/>
                </a:solidFill>
              </a:defRPr>
            </a:pPr>
            <a:r>
              <a:rPr lang="ru-RU" sz="1400" dirty="0">
                <a:solidFill>
                  <a:schemeClr val="accent1"/>
                </a:solidFill>
              </a:rPr>
              <a:t>Преимущества </a:t>
            </a:r>
            <a:r>
              <a:rPr lang="ru-RU" sz="1400" dirty="0" smtClean="0">
                <a:solidFill>
                  <a:schemeClr val="accent1"/>
                </a:solidFill>
              </a:rPr>
              <a:t>программы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972272" y="1977412"/>
            <a:ext cx="216078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800" dirty="0" smtClean="0">
                <a:solidFill>
                  <a:schemeClr val="tx1"/>
                </a:solidFill>
              </a:rPr>
              <a:t>Вы получаете гарантированный ремонт автомобиля в случае ДТП, независимо от вины водителя застрахованного ТС, при условии, что установлен хотя бы один иной виновник ДТП (иной участник ДТП, дорожные, дорожно-эксплуатационные службы, коммунальные, технические службы или иное лицо). Даже если у виновника нет полиса ОСАГО</a:t>
            </a:r>
            <a:endParaRPr sz="800" dirty="0">
              <a:solidFill>
                <a:schemeClr val="tx1"/>
              </a:solidFill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3823005" y="1977412"/>
            <a:ext cx="163218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800" dirty="0" smtClean="0">
                <a:solidFill>
                  <a:schemeClr val="tx1"/>
                </a:solidFill>
              </a:rPr>
              <a:t>Легко купить:</a:t>
            </a:r>
          </a:p>
          <a:p>
            <a:pPr marL="144000" indent="-144000">
              <a:buClr>
                <a:schemeClr val="accent1"/>
              </a:buClr>
              <a:buFont typeface="Arial" panose="020B0604020202020204" pitchFamily="34" charset="0"/>
              <a:buChar char="•"/>
              <a:defRPr sz="800"/>
            </a:pPr>
            <a:r>
              <a:rPr lang="ru-RU" sz="800" dirty="0" smtClean="0">
                <a:solidFill>
                  <a:schemeClr val="tx1"/>
                </a:solidFill>
              </a:rPr>
              <a:t>Не требуется осмотр автомобиля</a:t>
            </a:r>
            <a:r>
              <a:rPr lang="ru-RU" sz="800" baseline="30000" dirty="0" smtClean="0">
                <a:solidFill>
                  <a:schemeClr val="tx1"/>
                </a:solidFill>
              </a:rPr>
              <a:t>2</a:t>
            </a:r>
          </a:p>
          <a:p>
            <a:pPr marL="144000" indent="-144000">
              <a:buClr>
                <a:schemeClr val="accent1"/>
              </a:buClr>
              <a:buFont typeface="Arial" panose="020B0604020202020204" pitchFamily="34" charset="0"/>
              <a:buChar char="•"/>
              <a:defRPr sz="800"/>
            </a:pPr>
            <a:r>
              <a:rPr lang="ru-RU" sz="800" dirty="0" smtClean="0">
                <a:solidFill>
                  <a:schemeClr val="tx1"/>
                </a:solidFill>
              </a:rPr>
              <a:t>Оформление полиса займет не более 10 минут</a:t>
            </a:r>
            <a:endParaRPr sz="800" dirty="0">
              <a:solidFill>
                <a:schemeClr val="tx1"/>
              </a:solidFill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6157007" y="1977412"/>
            <a:ext cx="1530432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800" dirty="0" smtClean="0">
                <a:solidFill>
                  <a:schemeClr val="tx1"/>
                </a:solidFill>
              </a:rPr>
              <a:t>Возмещение ущерба </a:t>
            </a:r>
            <a:r>
              <a:rPr lang="ru-RU" sz="800" dirty="0">
                <a:solidFill>
                  <a:schemeClr val="tx1"/>
                </a:solidFill>
              </a:rPr>
              <a:t>при ДТП до 1 000 000 </a:t>
            </a:r>
            <a:r>
              <a:rPr lang="ru-RU" sz="800" dirty="0" smtClean="0">
                <a:solidFill>
                  <a:schemeClr val="tx1"/>
                </a:solidFill>
              </a:rPr>
              <a:t>рублей</a:t>
            </a:r>
            <a:r>
              <a:rPr lang="ru-RU" sz="800" baseline="30000" dirty="0" smtClean="0">
                <a:solidFill>
                  <a:schemeClr val="tx1"/>
                </a:solidFill>
              </a:rPr>
              <a:t>3</a:t>
            </a:r>
            <a:r>
              <a:rPr lang="ru-RU" sz="800" dirty="0" smtClean="0">
                <a:solidFill>
                  <a:schemeClr val="tx1"/>
                </a:solidFill>
              </a:rPr>
              <a:t>.</a:t>
            </a:r>
            <a:r>
              <a:rPr lang="ru-RU" sz="800" dirty="0">
                <a:solidFill>
                  <a:schemeClr val="tx1"/>
                </a:solidFill>
              </a:rPr>
              <a:t/>
            </a:r>
            <a:br>
              <a:rPr lang="ru-RU" sz="800" dirty="0">
                <a:solidFill>
                  <a:schemeClr val="tx1"/>
                </a:solidFill>
              </a:rPr>
            </a:br>
            <a:r>
              <a:rPr lang="ru-RU" sz="800" dirty="0">
                <a:solidFill>
                  <a:schemeClr val="tx1"/>
                </a:solidFill>
              </a:rPr>
              <a:t>Фиксированная стоимость </a:t>
            </a:r>
            <a:r>
              <a:rPr lang="ru-RU" sz="800" dirty="0" smtClean="0">
                <a:solidFill>
                  <a:schemeClr val="tx1"/>
                </a:solidFill>
              </a:rPr>
              <a:t>полиса</a:t>
            </a:r>
            <a:r>
              <a:rPr lang="ru-RU" sz="900" dirty="0">
                <a:solidFill>
                  <a:schemeClr val="tx1"/>
                </a:solidFill>
              </a:rPr>
              <a:t/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 smtClean="0">
                <a:solidFill>
                  <a:schemeClr val="tx1"/>
                </a:solidFill>
              </a:rPr>
              <a:t> </a:t>
            </a:r>
            <a:endParaRPr sz="900" dirty="0">
              <a:solidFill>
                <a:schemeClr val="tx1"/>
              </a:solidFill>
            </a:endParaRPr>
          </a:p>
        </p:txBody>
      </p:sp>
      <p:pic>
        <p:nvPicPr>
          <p:cNvPr id="20" name="Изображение" descr="Изображе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255" y="1977411"/>
            <a:ext cx="360000" cy="3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Прямоугольник 20"/>
          <p:cNvSpPr/>
          <p:nvPr/>
        </p:nvSpPr>
        <p:spPr>
          <a:xfrm>
            <a:off x="344076" y="3405749"/>
            <a:ext cx="2975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300">
                <a:solidFill>
                  <a:schemeClr val="accent1"/>
                </a:solidFill>
              </a:defRPr>
            </a:pPr>
            <a:r>
              <a:rPr lang="ru-RU" sz="1400" dirty="0" smtClean="0">
                <a:solidFill>
                  <a:schemeClr val="accent1"/>
                </a:solidFill>
              </a:rPr>
              <a:t>Специальное предложение</a:t>
            </a:r>
            <a:r>
              <a:rPr lang="ru-RU" sz="1400" baseline="30000" dirty="0" smtClean="0">
                <a:solidFill>
                  <a:schemeClr val="accent1"/>
                </a:solidFill>
              </a:rPr>
              <a:t>1</a:t>
            </a:r>
            <a:endParaRPr lang="ru-RU" sz="1400" baseline="30000" dirty="0">
              <a:solidFill>
                <a:schemeClr val="accent1"/>
              </a:solidFill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441091" y="3837108"/>
            <a:ext cx="1325364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900" dirty="0" smtClean="0">
                <a:solidFill>
                  <a:schemeClr val="tx1"/>
                </a:solidFill>
              </a:rPr>
              <a:t>Все легковые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900" dirty="0" smtClean="0">
                <a:solidFill>
                  <a:schemeClr val="tx1"/>
                </a:solidFill>
              </a:rPr>
              <a:t>отечественные ТС –</a:t>
            </a:r>
          </a:p>
          <a:p>
            <a:pPr>
              <a:defRPr sz="800"/>
            </a:pPr>
            <a:r>
              <a:rPr lang="ru-RU" sz="900" smtClean="0">
                <a:solidFill>
                  <a:schemeClr val="tx1"/>
                </a:solidFill>
              </a:rPr>
              <a:t>стоимость</a:t>
            </a:r>
            <a:r>
              <a:rPr lang="ru-RU" sz="900" strike="sngStrike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900" strike="sngStrike" dirty="0"/>
              <a:t>6</a:t>
            </a:r>
            <a:r>
              <a:rPr lang="ru-RU" sz="900" strike="sngStrike" smtClean="0"/>
              <a:t> </a:t>
            </a:r>
            <a:r>
              <a:rPr lang="ru-RU" sz="900" strike="sngStrike"/>
              <a:t>000</a:t>
            </a:r>
            <a:r>
              <a:rPr lang="ru-RU" sz="900"/>
              <a:t> </a:t>
            </a:r>
            <a:r>
              <a:rPr lang="ru-RU" sz="1100" b="1" strike="sngStrike"/>
              <a:t>4</a:t>
            </a:r>
            <a:r>
              <a:rPr lang="ru-RU" sz="1100" b="1" strike="sngStrike" smtClean="0"/>
              <a:t> 500 </a:t>
            </a:r>
            <a:r>
              <a:rPr lang="ru-RU" sz="1200" b="1" dirty="0" smtClean="0">
                <a:solidFill>
                  <a:schemeClr val="accent1"/>
                </a:solidFill>
              </a:rPr>
              <a:t>2 250 </a:t>
            </a:r>
            <a:r>
              <a:rPr lang="ru-RU" sz="1200" b="1" dirty="0">
                <a:solidFill>
                  <a:schemeClr val="accent1"/>
                </a:solidFill>
              </a:rPr>
              <a:t>₽</a:t>
            </a:r>
            <a:endParaRPr sz="1200" b="1" dirty="0">
              <a:solidFill>
                <a:schemeClr val="accent1"/>
              </a:solidFill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995834" y="3837108"/>
            <a:ext cx="121709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900" dirty="0" smtClean="0">
                <a:solidFill>
                  <a:schemeClr val="tx1"/>
                </a:solidFill>
              </a:rPr>
              <a:t>Легковые иностранные ТС</a:t>
            </a:r>
            <a:r>
              <a:rPr lang="ru-RU" sz="900" baseline="30000" dirty="0" smtClean="0">
                <a:solidFill>
                  <a:schemeClr val="tx1"/>
                </a:solidFill>
              </a:rPr>
              <a:t>4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–стоимость</a:t>
            </a:r>
            <a:r>
              <a:rPr lang="ru-RU" sz="900" dirty="0" smtClean="0">
                <a:solidFill>
                  <a:schemeClr val="tx1"/>
                </a:solidFill>
              </a:rPr>
              <a:t/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900" strike="sngStrike" dirty="0" smtClean="0">
                <a:solidFill>
                  <a:schemeClr val="tx1"/>
                </a:solidFill>
              </a:rPr>
              <a:t>9 000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1100" b="1" strike="sngStrike" dirty="0" smtClean="0">
                <a:solidFill>
                  <a:schemeClr val="tx1"/>
                </a:solidFill>
              </a:rPr>
              <a:t>6 000 </a:t>
            </a:r>
            <a:r>
              <a:rPr lang="ru-RU" sz="1200" b="1" dirty="0" smtClean="0">
                <a:solidFill>
                  <a:schemeClr val="accent1"/>
                </a:solidFill>
              </a:rPr>
              <a:t>3 000 </a:t>
            </a:r>
            <a:r>
              <a:rPr lang="ru-RU" sz="1200" b="1" dirty="0">
                <a:solidFill>
                  <a:schemeClr val="accent1"/>
                </a:solidFill>
              </a:rPr>
              <a:t>₽</a:t>
            </a:r>
          </a:p>
          <a:p>
            <a:pPr>
              <a:defRPr sz="800"/>
            </a:pPr>
            <a:endParaRPr lang="ru-RU" sz="1100" b="1" dirty="0">
              <a:solidFill>
                <a:schemeClr val="accent1"/>
              </a:solidFill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3442305" y="3837108"/>
            <a:ext cx="1663600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800"/>
            </a:pPr>
            <a:r>
              <a:rPr lang="ru-RU" sz="900" dirty="0" smtClean="0">
                <a:solidFill>
                  <a:schemeClr val="tx1"/>
                </a:solidFill>
              </a:rPr>
              <a:t>Легковые иностранные ТС премиального сегмента</a:t>
            </a:r>
            <a:r>
              <a:rPr lang="ru-RU" sz="900" baseline="30000" dirty="0" smtClean="0">
                <a:solidFill>
                  <a:schemeClr val="tx1"/>
                </a:solidFill>
              </a:rPr>
              <a:t>5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–стоимость</a:t>
            </a:r>
            <a:r>
              <a:rPr lang="ru-RU" sz="900" dirty="0" smtClean="0">
                <a:solidFill>
                  <a:schemeClr val="tx1"/>
                </a:solidFill>
              </a:rPr>
              <a:t/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1050" b="1" strike="sngStrike" dirty="0" smtClean="0">
                <a:solidFill>
                  <a:schemeClr val="tx1"/>
                </a:solidFill>
              </a:rPr>
              <a:t>9 000  </a:t>
            </a:r>
            <a:r>
              <a:rPr lang="ru-RU" sz="1200" b="1" dirty="0" smtClean="0">
                <a:solidFill>
                  <a:schemeClr val="accent1"/>
                </a:solidFill>
              </a:rPr>
              <a:t>4 500 ₽</a:t>
            </a:r>
            <a:endParaRPr lang="ru-RU" sz="1200" b="1" dirty="0">
              <a:solidFill>
                <a:schemeClr val="accent1"/>
              </a:solidFill>
            </a:endParaRPr>
          </a:p>
          <a:p>
            <a:pPr>
              <a:defRPr sz="800"/>
            </a:pPr>
            <a:endParaRPr sz="1050" b="1" dirty="0">
              <a:solidFill>
                <a:schemeClr val="accent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1800" y="4585739"/>
            <a:ext cx="7872095" cy="46166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r>
              <a:rPr lang="ru-RU" sz="600" baseline="30000" dirty="0" smtClean="0">
                <a:solidFill>
                  <a:srgbClr val="878787"/>
                </a:solidFill>
                <a:latin typeface="ArialMT"/>
              </a:rPr>
              <a:t>1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Экономия с учетом статистики убытков по клиентским группам владельцев легковых отечественных и иностранных ТС. </a:t>
            </a:r>
            <a:r>
              <a:rPr lang="ru-RU" sz="600" baseline="30000" dirty="0" smtClean="0">
                <a:solidFill>
                  <a:srgbClr val="878787"/>
                </a:solidFill>
                <a:latin typeface="ArialMT"/>
              </a:rPr>
              <a:t>2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 Осмотр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ТС не требуется при соблюдении условий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программы. С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подробными условиями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вы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можете ознакомиться, обратившись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к представителю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АО «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СОГАЗ». </a:t>
            </a:r>
            <a:r>
              <a:rPr lang="ru-RU" sz="600" baseline="30000" dirty="0" smtClean="0">
                <a:solidFill>
                  <a:srgbClr val="878787"/>
                </a:solidFill>
                <a:latin typeface="ArialMT"/>
              </a:rPr>
              <a:t>3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 Ущерб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при ДТП возмещается в пределах страховой суммы, которая устанавливается в размере действительной стоимости ТС, но не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более </a:t>
            </a:r>
          </a:p>
          <a:p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1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000 000 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₽. </a:t>
            </a:r>
            <a:r>
              <a:rPr lang="ru-RU" sz="600" baseline="30000" dirty="0" smtClean="0">
                <a:solidFill>
                  <a:srgbClr val="878787"/>
                </a:solidFill>
                <a:latin typeface="ArialMT"/>
              </a:rPr>
              <a:t>4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 За исключением легковых иностранных ТС премиального сегмента. </a:t>
            </a:r>
            <a:r>
              <a:rPr lang="ru-RU" sz="600" baseline="30000" dirty="0" smtClean="0">
                <a:solidFill>
                  <a:srgbClr val="878787"/>
                </a:solidFill>
                <a:latin typeface="ArialMT"/>
              </a:rPr>
              <a:t>5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 ТС </a:t>
            </a:r>
            <a:r>
              <a:rPr lang="ru-RU" sz="600" dirty="0">
                <a:solidFill>
                  <a:srgbClr val="878787"/>
                </a:solidFill>
                <a:latin typeface="ArialMT"/>
              </a:rPr>
              <a:t>марок: </a:t>
            </a:r>
            <a:r>
              <a:rPr lang="en-US" sz="600" dirty="0">
                <a:solidFill>
                  <a:srgbClr val="878787"/>
                </a:solidFill>
                <a:latin typeface="ArialMT"/>
              </a:rPr>
              <a:t>Audi, Bentley, BMW, Cadillac, Ferrari, Genesis, Infiniti, Jaguar, Lamborghini, Land Rover, Lexus, Maserati, Mercedes, Porsche, </a:t>
            </a:r>
            <a:r>
              <a:rPr lang="en-US" sz="600" dirty="0" smtClean="0">
                <a:solidFill>
                  <a:srgbClr val="878787"/>
                </a:solidFill>
                <a:latin typeface="ArialMT"/>
              </a:rPr>
              <a:t>Rolls-Royce,</a:t>
            </a:r>
            <a:r>
              <a:rPr lang="ru-RU" sz="600" dirty="0" smtClean="0">
                <a:solidFill>
                  <a:srgbClr val="878787"/>
                </a:solidFill>
                <a:latin typeface="ArialMT"/>
              </a:rPr>
              <a:t> </a:t>
            </a:r>
            <a:r>
              <a:rPr lang="en-US" sz="600" dirty="0" smtClean="0">
                <a:solidFill>
                  <a:srgbClr val="878787"/>
                </a:solidFill>
                <a:latin typeface="ArialMT"/>
              </a:rPr>
              <a:t>Toyota</a:t>
            </a:r>
            <a:r>
              <a:rPr lang="en-US" sz="600" dirty="0">
                <a:solidFill>
                  <a:srgbClr val="878787"/>
                </a:solidFill>
                <a:latin typeface="ArialMT"/>
              </a:rPr>
              <a:t>, Volvo. </a:t>
            </a:r>
            <a:endParaRPr lang="ru-RU" sz="600" dirty="0"/>
          </a:p>
        </p:txBody>
      </p:sp>
      <p:sp>
        <p:nvSpPr>
          <p:cNvPr id="29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3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10</a:t>
            </a:fld>
            <a:endParaRPr lang="ru-RU" sz="800" b="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121" y="1977411"/>
            <a:ext cx="360000" cy="3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91" y="1977411"/>
            <a:ext cx="360546" cy="360000"/>
          </a:xfrm>
          <a:prstGeom prst="rect">
            <a:avLst/>
          </a:prstGeom>
        </p:spPr>
      </p:pic>
      <p:pic>
        <p:nvPicPr>
          <p:cNvPr id="23" name="Picture 2" descr="http://qrcoder.ru/code/?https%3A%2F%2Fdirect.sogaz.ru%2Fcorp%2F92bf43%2F&amp;4&amp;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68" y="3405749"/>
            <a:ext cx="1031929" cy="9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18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9338" y="2166121"/>
            <a:ext cx="4284662" cy="127573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798" tIns="46798" rIns="46798" bIns="4679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68" name="TextBox 2"/>
          <p:cNvSpPr txBox="1"/>
          <p:nvPr/>
        </p:nvSpPr>
        <p:spPr>
          <a:xfrm>
            <a:off x="419708" y="2725625"/>
            <a:ext cx="1643127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sz="7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Объем покрытия не отличается от классических корпоративных программ ДМС лидера рынка</a:t>
            </a:r>
            <a:r>
              <a:rPr lang="ru-RU" sz="700" baseline="30000" dirty="0"/>
              <a:t>1</a:t>
            </a:r>
            <a:endParaRPr lang="ru-RU" sz="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69" name="TextBox 34"/>
          <p:cNvSpPr txBox="1"/>
          <p:nvPr/>
        </p:nvSpPr>
        <p:spPr>
          <a:xfrm>
            <a:off x="2412057" y="2725625"/>
            <a:ext cx="150000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sz="7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Застраховаться может человек в возрасте от 1 года до 70 лет без необходимости дополнительного анкетирования</a:t>
            </a:r>
          </a:p>
        </p:txBody>
      </p:sp>
      <p:sp>
        <p:nvSpPr>
          <p:cNvPr id="571" name="TextBox 36"/>
          <p:cNvSpPr txBox="1"/>
          <p:nvPr/>
        </p:nvSpPr>
        <p:spPr>
          <a:xfrm>
            <a:off x="419708" y="3591165"/>
            <a:ext cx="1474786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ru-RU" sz="7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Телемедицинские консультации дежурных врачей без ограничений по количеству</a:t>
            </a:r>
          </a:p>
        </p:txBody>
      </p:sp>
      <p:sp>
        <p:nvSpPr>
          <p:cNvPr id="572" name="TextBox 37"/>
          <p:cNvSpPr txBox="1"/>
          <p:nvPr/>
        </p:nvSpPr>
        <p:spPr>
          <a:xfrm>
            <a:off x="2412056" y="3591165"/>
            <a:ext cx="1756083" cy="56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10000"/>
              </a:lnSpc>
              <a:defRPr sz="700"/>
            </a:lvl1pPr>
          </a:lstStyle>
          <a:p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Уверенность в том, что в любой момент можно получить помощь в лучших клиниках города, где бы в</a:t>
            </a:r>
            <a:r>
              <a:rPr lang="ru-RU" dirty="0" smtClean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ы</a:t>
            </a:r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ни находились</a:t>
            </a:r>
            <a:r>
              <a:rPr lang="ru-RU" baseline="300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</a:p>
        </p:txBody>
      </p:sp>
      <p:sp>
        <p:nvSpPr>
          <p:cNvPr id="573" name="Заголовок 1"/>
          <p:cNvSpPr txBox="1"/>
          <p:nvPr/>
        </p:nvSpPr>
        <p:spPr>
          <a:xfrm>
            <a:off x="434948" y="2447643"/>
            <a:ext cx="533549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574" name="Заголовок 1"/>
          <p:cNvSpPr txBox="1"/>
          <p:nvPr/>
        </p:nvSpPr>
        <p:spPr>
          <a:xfrm>
            <a:off x="2427297" y="2447643"/>
            <a:ext cx="533548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02</a:t>
            </a:r>
          </a:p>
        </p:txBody>
      </p:sp>
      <p:sp>
        <p:nvSpPr>
          <p:cNvPr id="576" name="Заголовок 1"/>
          <p:cNvSpPr txBox="1"/>
          <p:nvPr/>
        </p:nvSpPr>
        <p:spPr>
          <a:xfrm>
            <a:off x="434948" y="3279834"/>
            <a:ext cx="53354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dirty="0" smtClean="0"/>
              <a:t>0</a:t>
            </a:r>
            <a:r>
              <a:rPr lang="ru-RU" dirty="0" smtClean="0"/>
              <a:t>3</a:t>
            </a:r>
            <a:endParaRPr dirty="0"/>
          </a:p>
        </p:txBody>
      </p:sp>
      <p:sp>
        <p:nvSpPr>
          <p:cNvPr id="577" name="Заголовок 1"/>
          <p:cNvSpPr txBox="1"/>
          <p:nvPr/>
        </p:nvSpPr>
        <p:spPr>
          <a:xfrm>
            <a:off x="2427297" y="3279834"/>
            <a:ext cx="53354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dirty="0" smtClean="0"/>
              <a:t>0</a:t>
            </a:r>
            <a:r>
              <a:rPr lang="ru-RU" dirty="0" smtClean="0"/>
              <a:t>4</a:t>
            </a:r>
            <a:endParaRPr dirty="0"/>
          </a:p>
        </p:txBody>
      </p:sp>
      <p:sp>
        <p:nvSpPr>
          <p:cNvPr id="578" name="TextBox 13"/>
          <p:cNvSpPr txBox="1"/>
          <p:nvPr/>
        </p:nvSpPr>
        <p:spPr>
          <a:xfrm>
            <a:off x="5272734" y="517251"/>
            <a:ext cx="3557298" cy="8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05000"/>
              </a:lnSpc>
            </a:pPr>
            <a:r>
              <a:rPr lang="ru-RU" sz="9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Нам важно, чтобы наши услуги и сервисы были доступными и понятными. Поэтому мы запустили новый продукт по добровольному медицинскому страхованию «Доктор </a:t>
            </a:r>
            <a:r>
              <a:rPr lang="ru-RU" sz="900" dirty="0" err="1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Лайк</a:t>
            </a:r>
            <a:r>
              <a:rPr lang="ru-RU" sz="9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», который позволит сделать страховку более эффективной за счет использования франшизы. 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79" name="Программа включает следующие услуги:"/>
          <p:cNvSpPr txBox="1"/>
          <p:nvPr/>
        </p:nvSpPr>
        <p:spPr>
          <a:xfrm>
            <a:off x="394730" y="2095729"/>
            <a:ext cx="1948606" cy="318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lnSpc>
                <a:spcPct val="105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Какие преимущества?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81" name="Программа ДМС…"/>
          <p:cNvSpPr txBox="1"/>
          <p:nvPr/>
        </p:nvSpPr>
        <p:spPr>
          <a:xfrm>
            <a:off x="396294" y="333128"/>
            <a:ext cx="415754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664585" hangingPunct="1">
              <a:defRPr sz="2576">
                <a:solidFill>
                  <a:srgbClr val="000000"/>
                </a:solidFill>
              </a:defRPr>
            </a:pPr>
            <a:r>
              <a:rPr lang="ru-RU" sz="2400" b="1" dirty="0" smtClean="0"/>
              <a:t>Добровольное</a:t>
            </a:r>
            <a:br>
              <a:rPr lang="ru-RU" sz="2400" b="1" dirty="0" smtClean="0"/>
            </a:br>
            <a:r>
              <a:rPr lang="ru-RU" sz="2400" b="1" dirty="0" smtClean="0"/>
              <a:t>медицинское</a:t>
            </a:r>
            <a:r>
              <a:rPr lang="ru-RU" sz="2400" b="1" dirty="0"/>
              <a:t> </a:t>
            </a:r>
            <a:r>
              <a:rPr lang="ru-RU" sz="2400" b="1" dirty="0" smtClean="0"/>
              <a:t>страхование</a:t>
            </a:r>
            <a:endParaRPr lang="ru-RU" sz="2400" b="1" dirty="0"/>
          </a:p>
          <a:p>
            <a:pPr defTabSz="664585" hangingPunct="1">
              <a:defRPr sz="2576">
                <a:solidFill>
                  <a:srgbClr val="000000"/>
                </a:solidFill>
              </a:defRPr>
            </a:pPr>
            <a:r>
              <a:rPr lang="ru-RU" sz="2400" b="1" dirty="0"/>
              <a:t>«Доктор </a:t>
            </a:r>
            <a:r>
              <a:rPr lang="ru-RU" sz="2400" b="1" dirty="0" err="1"/>
              <a:t>Лайк</a:t>
            </a:r>
            <a:r>
              <a:rPr lang="ru-RU" sz="2400" b="1" dirty="0"/>
              <a:t>»</a:t>
            </a:r>
          </a:p>
        </p:txBody>
      </p:sp>
      <p:sp>
        <p:nvSpPr>
          <p:cNvPr id="35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8497633" y="4835054"/>
            <a:ext cx="646367" cy="21544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336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11</a:t>
            </a:fld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59338" y="2164735"/>
            <a:ext cx="63994" cy="127573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ru-RU" sz="13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43237" y="2277046"/>
            <a:ext cx="2151551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Стоимость полиса:</a:t>
            </a:r>
            <a:endParaRPr lang="ru-RU" sz="10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34178" y="2644649"/>
            <a:ext cx="880369" cy="318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10 270 </a:t>
            </a:r>
            <a:r>
              <a:rPr lang="ru-RU" sz="1400" b="1" dirty="0">
                <a:solidFill>
                  <a:schemeClr val="tx1"/>
                </a:solidFill>
              </a:rPr>
              <a:t>₽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76640" y="2985073"/>
            <a:ext cx="1296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Москва и Московская область</a:t>
            </a:r>
            <a:r>
              <a:rPr lang="ru-RU" sz="700" baseline="30000" dirty="0">
                <a:solidFill>
                  <a:schemeClr val="tx1"/>
                </a:solidFill>
              </a:rPr>
              <a:t>3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80300" y="2693091"/>
            <a:ext cx="780983" cy="307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9 230 </a:t>
            </a:r>
            <a:r>
              <a:rPr lang="ru-RU" sz="1400" b="1" dirty="0" smtClean="0">
                <a:solidFill>
                  <a:schemeClr val="tx1"/>
                </a:solidFill>
              </a:rPr>
              <a:t>₽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26160" y="3012781"/>
            <a:ext cx="148926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Санкт-Петербург</a:t>
            </a:r>
            <a:r>
              <a:rPr lang="ru-RU" sz="700" baseline="30000" dirty="0" smtClean="0">
                <a:solidFill>
                  <a:schemeClr val="tx1"/>
                </a:solidFill>
              </a:rPr>
              <a:t>3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108040" y="2694300"/>
            <a:ext cx="780983" cy="307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5 560 </a:t>
            </a:r>
            <a:r>
              <a:rPr lang="ru-RU" sz="1400" b="1" dirty="0" smtClean="0">
                <a:solidFill>
                  <a:schemeClr val="tx1"/>
                </a:solidFill>
              </a:rPr>
              <a:t>₽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753900" y="3012781"/>
            <a:ext cx="148926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Другие регионы</a:t>
            </a:r>
            <a:r>
              <a:rPr lang="ru-RU" sz="700" baseline="30000" dirty="0">
                <a:solidFill>
                  <a:schemeClr val="tx1"/>
                </a:solidFill>
              </a:rPr>
              <a:t>3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1332" y="4608406"/>
            <a:ext cx="4572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baseline="30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По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объему страховой премии на основании данных Банка России за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2020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год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ru-RU" sz="600" baseline="30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Относится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к телемедицинским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услугам.</a:t>
            </a:r>
          </a:p>
          <a:p>
            <a:r>
              <a:rPr lang="ru-RU" sz="6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Для лиц 18-19 лет с включением амбулаторно-поликлинического обслуживания и франшизой 50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%.</a:t>
            </a:r>
            <a:endParaRPr lang="ru-RU" sz="6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45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59338" y="3482577"/>
            <a:ext cx="42147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Узнать подробнее:</a:t>
            </a:r>
          </a:p>
          <a:p>
            <a:r>
              <a:rPr lang="ru-RU" dirty="0"/>
              <a:t>Печенкин Константин </a:t>
            </a:r>
            <a:r>
              <a:rPr lang="ru-RU" dirty="0" smtClean="0"/>
              <a:t>Андреевич         </a:t>
            </a:r>
            <a:r>
              <a:rPr lang="ru-RU" dirty="0" smtClean="0">
                <a:solidFill>
                  <a:schemeClr val="tx1"/>
                </a:solidFill>
              </a:rPr>
              <a:t>Тел</a:t>
            </a:r>
            <a:r>
              <a:rPr lang="ru-RU" dirty="0">
                <a:solidFill>
                  <a:schemeClr val="tx1"/>
                </a:solidFill>
              </a:rPr>
              <a:t>.: 8 (812) </a:t>
            </a:r>
            <a:r>
              <a:rPr lang="ru-RU" dirty="0" smtClean="0">
                <a:solidFill>
                  <a:schemeClr val="tx1"/>
                </a:solidFill>
              </a:rPr>
              <a:t>438-14-38(доб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1627)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Моб.: </a:t>
            </a:r>
            <a:r>
              <a:rPr lang="ru-RU" dirty="0" smtClean="0"/>
              <a:t>+</a:t>
            </a:r>
            <a:r>
              <a:rPr lang="ru-RU" dirty="0"/>
              <a:t>7-921-352-96-15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u="sng" dirty="0" err="1">
                <a:hlinkClick r:id="rId2"/>
              </a:rPr>
              <a:t>Pechenkin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Konstantin</a:t>
            </a:r>
            <a:r>
              <a:rPr lang="ru-RU" u="sng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sogaz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" name="Picture 2" descr="http://qrcoder.ru/code/?https%3A%2F%2Fdirect.sogaz.ru%2Fcorp%2F92bf43%2F&amp;4&amp;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40" y="3826726"/>
            <a:ext cx="1031929" cy="9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86"/>
            <a:ext cx="9144001" cy="51389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2" name="Группа"/>
          <p:cNvGrpSpPr/>
          <p:nvPr/>
        </p:nvGrpSpPr>
        <p:grpSpPr>
          <a:xfrm>
            <a:off x="362208" y="1986110"/>
            <a:ext cx="5103771" cy="2196038"/>
            <a:chOff x="0" y="0"/>
            <a:chExt cx="5103769" cy="2196037"/>
          </a:xfrm>
        </p:grpSpPr>
        <p:grpSp>
          <p:nvGrpSpPr>
            <p:cNvPr id="525" name="Группа"/>
            <p:cNvGrpSpPr/>
            <p:nvPr/>
          </p:nvGrpSpPr>
          <p:grpSpPr>
            <a:xfrm>
              <a:off x="1751098" y="0"/>
              <a:ext cx="1589383" cy="2196038"/>
              <a:chOff x="0" y="0"/>
              <a:chExt cx="1589381" cy="2196037"/>
            </a:xfrm>
          </p:grpSpPr>
          <p:sp>
            <p:nvSpPr>
              <p:cNvPr id="523" name="Прямоугольник 23"/>
              <p:cNvSpPr/>
              <p:nvPr/>
            </p:nvSpPr>
            <p:spPr>
              <a:xfrm>
                <a:off x="0" y="0"/>
                <a:ext cx="1589382" cy="219603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88900" dist="38100" dir="2700000" rotWithShape="0">
                  <a:srgbClr val="000000">
                    <a:alpha val="20000"/>
                  </a:srgbClr>
                </a:outerShdw>
              </a:effectLst>
            </p:spPr>
            <p:txBody>
              <a:bodyPr wrap="square" lIns="46798" tIns="46798" rIns="46798" bIns="46798" numCol="1" anchor="t">
                <a:noAutofit/>
              </a:bodyPr>
              <a:lstStyle/>
              <a:p>
                <a:pPr defTabSz="685617">
                  <a:defRPr sz="1200">
                    <a:solidFill>
                      <a:srgbClr val="002D87"/>
                    </a:solidFill>
                  </a:defRPr>
                </a:pPr>
                <a:endParaRPr/>
              </a:p>
            </p:txBody>
          </p:sp>
          <p:sp>
            <p:nvSpPr>
              <p:cNvPr id="524" name="Прямоугольник 24"/>
              <p:cNvSpPr/>
              <p:nvPr/>
            </p:nvSpPr>
            <p:spPr>
              <a:xfrm>
                <a:off x="0" y="0"/>
                <a:ext cx="1589382" cy="4358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8" tIns="46798" rIns="46798" bIns="46798" numCol="1" anchor="t">
                <a:noAutofit/>
              </a:bodyPr>
              <a:lstStyle/>
              <a:p>
                <a:pPr defTabSz="685617">
                  <a:defRPr sz="1200">
                    <a:solidFill>
                      <a:schemeClr val="accent1"/>
                    </a:solidFill>
                  </a:defRPr>
                </a:pPr>
                <a:endParaRPr/>
              </a:p>
            </p:txBody>
          </p:sp>
        </p:grpSp>
        <p:grpSp>
          <p:nvGrpSpPr>
            <p:cNvPr id="528" name="Группа"/>
            <p:cNvGrpSpPr/>
            <p:nvPr/>
          </p:nvGrpSpPr>
          <p:grpSpPr>
            <a:xfrm>
              <a:off x="3514388" y="0"/>
              <a:ext cx="1589382" cy="2196038"/>
              <a:chOff x="0" y="0"/>
              <a:chExt cx="1589381" cy="2196037"/>
            </a:xfrm>
          </p:grpSpPr>
          <p:sp>
            <p:nvSpPr>
              <p:cNvPr id="526" name="Прямоугольник 30"/>
              <p:cNvSpPr/>
              <p:nvPr/>
            </p:nvSpPr>
            <p:spPr>
              <a:xfrm>
                <a:off x="0" y="0"/>
                <a:ext cx="1589382" cy="219603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88900" dist="38100" dir="2700000" rotWithShape="0">
                  <a:srgbClr val="000000">
                    <a:alpha val="20000"/>
                  </a:srgbClr>
                </a:outerShdw>
              </a:effectLst>
            </p:spPr>
            <p:txBody>
              <a:bodyPr wrap="square" lIns="46798" tIns="46798" rIns="46798" bIns="46798" numCol="1" anchor="t">
                <a:noAutofit/>
              </a:bodyPr>
              <a:lstStyle/>
              <a:p>
                <a:pPr defTabSz="685617">
                  <a:defRPr sz="1200">
                    <a:solidFill>
                      <a:srgbClr val="002D87"/>
                    </a:solidFill>
                  </a:defRPr>
                </a:pPr>
                <a:endParaRPr/>
              </a:p>
            </p:txBody>
          </p:sp>
          <p:sp>
            <p:nvSpPr>
              <p:cNvPr id="527" name="Прямоугольник 31"/>
              <p:cNvSpPr/>
              <p:nvPr/>
            </p:nvSpPr>
            <p:spPr>
              <a:xfrm>
                <a:off x="0" y="0"/>
                <a:ext cx="1589382" cy="4358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8" tIns="46798" rIns="46798" bIns="46798" numCol="1" anchor="t">
                <a:noAutofit/>
              </a:bodyPr>
              <a:lstStyle/>
              <a:p>
                <a:pPr defTabSz="685617">
                  <a:defRPr sz="1200">
                    <a:solidFill>
                      <a:schemeClr val="accent1"/>
                    </a:solidFill>
                  </a:defRPr>
                </a:pPr>
                <a:endParaRPr/>
              </a:p>
            </p:txBody>
          </p:sp>
        </p:grpSp>
        <p:grpSp>
          <p:nvGrpSpPr>
            <p:cNvPr id="531" name="Группа"/>
            <p:cNvGrpSpPr/>
            <p:nvPr/>
          </p:nvGrpSpPr>
          <p:grpSpPr>
            <a:xfrm>
              <a:off x="0" y="0"/>
              <a:ext cx="1589382" cy="2196038"/>
              <a:chOff x="0" y="0"/>
              <a:chExt cx="1589381" cy="2196037"/>
            </a:xfrm>
          </p:grpSpPr>
          <p:sp>
            <p:nvSpPr>
              <p:cNvPr id="529" name="Прямоугольник 16"/>
              <p:cNvSpPr/>
              <p:nvPr/>
            </p:nvSpPr>
            <p:spPr>
              <a:xfrm>
                <a:off x="0" y="0"/>
                <a:ext cx="1589382" cy="219603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88900" dist="38100" dir="2700000" rotWithShape="0">
                  <a:srgbClr val="000000">
                    <a:alpha val="20000"/>
                  </a:srgbClr>
                </a:outerShdw>
              </a:effectLst>
            </p:spPr>
            <p:txBody>
              <a:bodyPr wrap="square" lIns="46798" tIns="46798" rIns="46798" bIns="46798" numCol="1" anchor="t">
                <a:noAutofit/>
              </a:bodyPr>
              <a:lstStyle/>
              <a:p>
                <a:pPr defTabSz="685617">
                  <a:defRPr sz="1200">
                    <a:solidFill>
                      <a:srgbClr val="002D87"/>
                    </a:solidFill>
                  </a:defRPr>
                </a:pPr>
                <a:endParaRPr/>
              </a:p>
            </p:txBody>
          </p:sp>
          <p:sp>
            <p:nvSpPr>
              <p:cNvPr id="530" name="Прямоугольник 18"/>
              <p:cNvSpPr/>
              <p:nvPr/>
            </p:nvSpPr>
            <p:spPr>
              <a:xfrm>
                <a:off x="0" y="0"/>
                <a:ext cx="1589382" cy="43581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6798" tIns="46798" rIns="46798" bIns="46798" numCol="1" anchor="t">
                <a:noAutofit/>
              </a:bodyPr>
              <a:lstStyle/>
              <a:p>
                <a:pPr defTabSz="685617">
                  <a:defRPr sz="1200">
                    <a:solidFill>
                      <a:schemeClr val="accent1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533" name="Прямоугольник 5"/>
          <p:cNvSpPr txBox="1"/>
          <p:nvPr/>
        </p:nvSpPr>
        <p:spPr>
          <a:xfrm>
            <a:off x="433216" y="2166819"/>
            <a:ext cx="1398416" cy="16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 b="1">
                <a:solidFill>
                  <a:srgbClr val="262626"/>
                </a:solidFill>
              </a:defRPr>
            </a:pPr>
            <a:r>
              <a:rPr dirty="0" err="1"/>
              <a:t>Программа</a:t>
            </a:r>
            <a:r>
              <a:rPr dirty="0"/>
              <a:t> «А»</a:t>
            </a:r>
          </a:p>
          <a:p>
            <a:pPr>
              <a:defRPr sz="1200" b="1">
                <a:solidFill>
                  <a:srgbClr val="262626"/>
                </a:solidFill>
              </a:defRPr>
            </a:pPr>
            <a:endParaRPr dirty="0"/>
          </a:p>
          <a:p>
            <a:pPr>
              <a:lnSpc>
                <a:spcPct val="110000"/>
              </a:lnSpc>
              <a:defRPr sz="700">
                <a:solidFill>
                  <a:srgbClr val="262626"/>
                </a:solidFill>
              </a:defRPr>
            </a:pPr>
            <a:r>
              <a:rPr lang="ru-RU" dirty="0"/>
              <a:t>Покрытие расходов</a:t>
            </a:r>
          </a:p>
          <a:p>
            <a:pPr>
              <a:lnSpc>
                <a:spcPct val="110000"/>
              </a:lnSpc>
              <a:defRPr sz="700">
                <a:solidFill>
                  <a:srgbClr val="262626"/>
                </a:solidFill>
              </a:defRPr>
            </a:pPr>
            <a:r>
              <a:rPr lang="ru-RU" dirty="0"/>
              <a:t>на неотложную помощь</a:t>
            </a:r>
          </a:p>
          <a:p>
            <a:pPr>
              <a:lnSpc>
                <a:spcPct val="110000"/>
              </a:lnSpc>
              <a:defRPr sz="700">
                <a:solidFill>
                  <a:srgbClr val="262626"/>
                </a:solidFill>
              </a:defRPr>
            </a:pPr>
            <a:r>
              <a:rPr lang="ru-RU" dirty="0"/>
              <a:t>при внезапном заболевании</a:t>
            </a:r>
          </a:p>
          <a:p>
            <a:pPr>
              <a:lnSpc>
                <a:spcPct val="110000"/>
              </a:lnSpc>
              <a:defRPr sz="700">
                <a:solidFill>
                  <a:srgbClr val="262626"/>
                </a:solidFill>
              </a:defRPr>
            </a:pPr>
            <a:r>
              <a:rPr lang="ru-RU" dirty="0"/>
              <a:t>или несчастном случае, на экстренную помощь, </a:t>
            </a:r>
            <a:r>
              <a:rPr lang="ru-RU" sz="700" dirty="0"/>
              <a:t>по медицинской транспортировке (включая медицинскую эвакуацию), на оказание стоматологической помощи, расходы на репатриацию. </a:t>
            </a:r>
            <a:endParaRPr lang="ru-RU" dirty="0"/>
          </a:p>
        </p:txBody>
      </p:sp>
      <p:sp>
        <p:nvSpPr>
          <p:cNvPr id="534" name="Прямоугольник 5"/>
          <p:cNvSpPr txBox="1"/>
          <p:nvPr/>
        </p:nvSpPr>
        <p:spPr>
          <a:xfrm>
            <a:off x="2194176" y="2166819"/>
            <a:ext cx="1290904" cy="2002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 b="1">
                <a:solidFill>
                  <a:srgbClr val="262626"/>
                </a:solidFill>
              </a:defRPr>
            </a:pPr>
            <a:r>
              <a:rPr dirty="0" err="1"/>
              <a:t>Программа</a:t>
            </a:r>
            <a:r>
              <a:rPr dirty="0"/>
              <a:t> «В» </a:t>
            </a:r>
          </a:p>
          <a:p>
            <a:pPr>
              <a:defRPr sz="1200" b="1">
                <a:solidFill>
                  <a:srgbClr val="262626"/>
                </a:solidFill>
              </a:defRPr>
            </a:pPr>
            <a:endParaRPr dirty="0"/>
          </a:p>
          <a:p>
            <a:pPr>
              <a:lnSpc>
                <a:spcPct val="110000"/>
              </a:lnSpc>
              <a:defRPr sz="700">
                <a:solidFill>
                  <a:srgbClr val="262626"/>
                </a:solidFill>
              </a:defRPr>
            </a:pPr>
            <a:r>
              <a:rPr lang="ru-RU" dirty="0"/>
              <a:t>Расходы предусмотренные Программой А, а также  расходы на организацию поиска и спасения застрахованного</a:t>
            </a:r>
          </a:p>
          <a:p>
            <a:pPr>
              <a:lnSpc>
                <a:spcPct val="110000"/>
              </a:lnSpc>
              <a:defRPr sz="700">
                <a:solidFill>
                  <a:srgbClr val="262626"/>
                </a:solidFill>
              </a:defRPr>
            </a:pPr>
            <a:r>
              <a:rPr lang="ru-RU" dirty="0"/>
              <a:t>в экстренной ситуации, визит ближайшего родственника при госпитализации застрахованного, возвращение домой детей застрахованного, оставшихся без присмотра.</a:t>
            </a:r>
          </a:p>
        </p:txBody>
      </p:sp>
      <p:sp>
        <p:nvSpPr>
          <p:cNvPr id="535" name="Прямоугольник 5"/>
          <p:cNvSpPr txBox="1"/>
          <p:nvPr/>
        </p:nvSpPr>
        <p:spPr>
          <a:xfrm>
            <a:off x="3955135" y="2166819"/>
            <a:ext cx="1444685" cy="152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200" b="1">
                <a:solidFill>
                  <a:srgbClr val="262626"/>
                </a:solidFill>
              </a:defRPr>
            </a:pPr>
            <a:r>
              <a:rPr lang="ru-RU" dirty="0" smtClean="0"/>
              <a:t>Программа</a:t>
            </a:r>
            <a:r>
              <a:rPr dirty="0" smtClean="0"/>
              <a:t> </a:t>
            </a:r>
            <a:r>
              <a:rPr dirty="0"/>
              <a:t>«С» </a:t>
            </a:r>
          </a:p>
          <a:p>
            <a:pPr>
              <a:defRPr sz="1200" b="1">
                <a:solidFill>
                  <a:srgbClr val="262626"/>
                </a:solidFill>
              </a:defRPr>
            </a:pPr>
            <a:endParaRPr dirty="0"/>
          </a:p>
          <a:p>
            <a:pPr>
              <a:lnSpc>
                <a:spcPct val="110000"/>
              </a:lnSpc>
              <a:defRPr sz="700">
                <a:solidFill>
                  <a:srgbClr val="262626"/>
                </a:solidFill>
              </a:defRPr>
            </a:pPr>
            <a:r>
              <a:rPr lang="ru-RU" dirty="0"/>
              <a:t>Расходы предусмотренные Программами А и B, а также расходы на организацию поиска утраченного багажа, получение документов в случае их утраты, правовую консультацию при несчастном случае или ДТП (дорожно-транспортное происшествие) в поездке.</a:t>
            </a:r>
          </a:p>
        </p:txBody>
      </p:sp>
      <p:sp>
        <p:nvSpPr>
          <p:cNvPr id="536" name="В рамках указанных программ за дополнительную…"/>
          <p:cNvSpPr txBox="1"/>
          <p:nvPr/>
        </p:nvSpPr>
        <p:spPr>
          <a:xfrm>
            <a:off x="5617432" y="1923611"/>
            <a:ext cx="3275893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rPr lang="ru-RU" dirty="0"/>
              <a:t>В рамках указанных программ за дополнительную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rPr lang="ru-RU" dirty="0"/>
              <a:t>страховую премию действие полиса может быть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rPr lang="ru-RU" dirty="0"/>
              <a:t>распространено на случаи, произошедшие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rPr lang="ru-RU" dirty="0"/>
              <a:t>во время занятий спортом или активного отдыха, 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rPr lang="ru-RU" dirty="0"/>
              <a:t>а также на случай эпидемии (в том числе COVID-19).</a:t>
            </a:r>
          </a:p>
        </p:txBody>
      </p:sp>
      <p:sp>
        <p:nvSpPr>
          <p:cNvPr id="537" name="Страхование…"/>
          <p:cNvSpPr txBox="1"/>
          <p:nvPr/>
        </p:nvSpPr>
        <p:spPr>
          <a:xfrm>
            <a:off x="329345" y="343971"/>
            <a:ext cx="3304760" cy="79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2700" b="1">
                <a:solidFill>
                  <a:srgbClr val="FFFFFF"/>
                </a:solidFill>
              </a:defRPr>
            </a:pPr>
            <a:r>
              <a:t>Страхование</a:t>
            </a:r>
          </a:p>
          <a:p>
            <a:pPr>
              <a:lnSpc>
                <a:spcPct val="80000"/>
              </a:lnSpc>
              <a:defRPr sz="2700" b="1">
                <a:solidFill>
                  <a:srgbClr val="FFFFFF"/>
                </a:solidFill>
              </a:defRPr>
            </a:pPr>
            <a:r>
              <a:t>путешественников</a:t>
            </a:r>
          </a:p>
        </p:txBody>
      </p:sp>
      <p:sp>
        <p:nvSpPr>
          <p:cNvPr id="538" name="Широкий спектр программ страхования расходов граждан, выезжающих за пределы постоянного места жительства:"/>
          <p:cNvSpPr txBox="1"/>
          <p:nvPr/>
        </p:nvSpPr>
        <p:spPr>
          <a:xfrm>
            <a:off x="354608" y="1099546"/>
            <a:ext cx="3491454" cy="506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000" b="1">
                <a:solidFill>
                  <a:srgbClr val="FFFFFF"/>
                </a:solidFill>
              </a:defRPr>
            </a:pPr>
            <a:r>
              <a:t>Широкий спектр программ</a:t>
            </a:r>
            <a:br/>
            <a:r>
              <a:t>страхования расходов граждан, выезжающих</a:t>
            </a:r>
            <a:br/>
            <a:r>
              <a:t>за пределы постоянного места жительства:</a:t>
            </a:r>
          </a:p>
        </p:txBody>
      </p:sp>
      <p:sp>
        <p:nvSpPr>
          <p:cNvPr id="539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540" name="18"/>
          <p:cNvSpPr txBox="1"/>
          <p:nvPr/>
        </p:nvSpPr>
        <p:spPr>
          <a:xfrm>
            <a:off x="8741476" y="4841567"/>
            <a:ext cx="207745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800"/>
            </a:lvl1pPr>
          </a:lstStyle>
          <a:p>
            <a:r>
              <a:rPr dirty="0" smtClean="0"/>
              <a:t>1</a:t>
            </a:r>
            <a:r>
              <a:rPr lang="ru-RU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62164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ontent Placeholder 1"/>
          <p:cNvSpPr txBox="1">
            <a:spLocks noGrp="1"/>
          </p:cNvSpPr>
          <p:nvPr>
            <p:ph type="body" sz="quarter" idx="4294967295"/>
          </p:nvPr>
        </p:nvSpPr>
        <p:spPr>
          <a:xfrm>
            <a:off x="683568" y="4195762"/>
            <a:ext cx="2832101" cy="608021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spcBef>
                <a:spcPts val="0"/>
              </a:spcBef>
              <a:buSzTx/>
              <a:buNone/>
              <a:defRPr sz="1100">
                <a:solidFill>
                  <a:srgbClr val="FFFFFF"/>
                </a:solidFill>
              </a:defRPr>
            </a:pPr>
            <a:r>
              <a:rPr dirty="0" err="1"/>
              <a:t>Единый</a:t>
            </a:r>
            <a:r>
              <a:rPr dirty="0"/>
              <a:t> </a:t>
            </a:r>
            <a:r>
              <a:rPr dirty="0" err="1"/>
              <a:t>контактный</a:t>
            </a:r>
            <a:r>
              <a:rPr dirty="0"/>
              <a:t> </a:t>
            </a:r>
            <a:r>
              <a:rPr dirty="0" err="1"/>
              <a:t>центр</a:t>
            </a:r>
            <a:r>
              <a:rPr dirty="0"/>
              <a:t>:</a:t>
            </a:r>
          </a:p>
          <a:p>
            <a:pPr marL="0" indent="0" defTabSz="896111">
              <a:spcBef>
                <a:spcPts val="0"/>
              </a:spcBef>
              <a:buSzTx/>
              <a:buNone/>
              <a:defRPr sz="1100">
                <a:solidFill>
                  <a:srgbClr val="FFFFFF"/>
                </a:solidFill>
              </a:defRPr>
            </a:pPr>
            <a:r>
              <a:rPr dirty="0"/>
              <a:t>8 800 </a:t>
            </a:r>
            <a:r>
              <a:rPr dirty="0" smtClean="0"/>
              <a:t>333</a:t>
            </a:r>
            <a:r>
              <a:rPr lang="ru-RU" dirty="0" smtClean="0"/>
              <a:t> </a:t>
            </a:r>
            <a:r>
              <a:rPr dirty="0" smtClean="0"/>
              <a:t>0</a:t>
            </a:r>
            <a:r>
              <a:rPr lang="ru-RU" dirty="0" smtClean="0"/>
              <a:t> </a:t>
            </a:r>
            <a:r>
              <a:rPr dirty="0" smtClean="0"/>
              <a:t>888</a:t>
            </a:r>
            <a:endParaRPr dirty="0"/>
          </a:p>
          <a:p>
            <a:pPr marL="0" indent="0" defTabSz="896111">
              <a:spcBef>
                <a:spcPts val="0"/>
              </a:spcBef>
              <a:buSzTx/>
              <a:buNone/>
              <a:defRPr sz="1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dirty="0">
                <a:hlinkClick r:id="rId2"/>
              </a:rPr>
              <a:t>sogaz.ru</a:t>
            </a:r>
          </a:p>
        </p:txBody>
      </p:sp>
      <p:sp>
        <p:nvSpPr>
          <p:cNvPr id="638" name="Title 2"/>
          <p:cNvSpPr txBox="1"/>
          <p:nvPr/>
        </p:nvSpPr>
        <p:spPr>
          <a:xfrm>
            <a:off x="715547" y="1203598"/>
            <a:ext cx="3640430" cy="112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Спасибо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111B6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</a:defRPr>
            </a:pP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за внимание!</a:t>
            </a:r>
          </a:p>
        </p:txBody>
      </p:sp>
      <p:sp>
        <p:nvSpPr>
          <p:cNvPr id="639" name="Прямоугольник 11"/>
          <p:cNvSpPr txBox="1"/>
          <p:nvPr/>
        </p:nvSpPr>
        <p:spPr>
          <a:xfrm>
            <a:off x="6218354" y="4526998"/>
            <a:ext cx="2215911" cy="252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">
                <a:solidFill>
                  <a:srgbClr val="808080"/>
                </a:solidFill>
              </a:defRPr>
            </a:pP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Лицензии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Банка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России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СЛ №1208, СИ №1208, ОС №1208-02, ОС №1208-03, </a:t>
            </a:r>
            <a:b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ОС №1208-04, ОС №1208-05, ПС №1208. АО «СОГАЗ».</a:t>
            </a:r>
            <a:endParaRPr kumimoji="0" sz="400" b="0" i="0" u="none" strike="noStrike" kern="0" cap="none" spc="0" normalizeH="0" baseline="0" noProof="0" dirty="0">
              <a:ln>
                <a:noFill/>
              </a:ln>
              <a:solidFill>
                <a:srgbClr val="002D8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">
                <a:solidFill>
                  <a:srgbClr val="808080"/>
                </a:solidFill>
              </a:defRPr>
            </a:pP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подробными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условиями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страхования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включая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правила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страхования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kumimoji="0" lang="ru-RU" sz="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</a:t>
            </a:r>
            <a:r>
              <a:rPr kumimoji="0" sz="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ы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можете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ознакомиться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на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сайте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или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</a:t>
            </a:r>
            <a:r>
              <a:rPr kumimoji="0" sz="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представител</a:t>
            </a:r>
            <a:r>
              <a:rPr kumimoji="0" lang="ru-RU" sz="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я</a:t>
            </a:r>
            <a:r>
              <a:rPr kumimoji="0" sz="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4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СОГАЗа</a:t>
            </a:r>
            <a:r>
              <a:rPr kumimoji="0" sz="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148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2D2A874-5797-4474-A617-E692EEC4B0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877"/>
            <a:ext cx="9144000" cy="194855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93361" y="2257381"/>
            <a:ext cx="7873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25+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лет опыта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361" y="2847795"/>
            <a:ext cx="2337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</a:rPr>
              <a:t>Страховая Группа «СОГАЗ</a:t>
            </a:r>
            <a:r>
              <a:rPr lang="ru-RU" sz="800" dirty="0">
                <a:solidFill>
                  <a:schemeClr val="tx1"/>
                </a:solidFill>
              </a:rPr>
              <a:t>» имеет более чем 25‑летний опыт страхования предприятий, программ</a:t>
            </a:r>
          </a:p>
          <a:p>
            <a:r>
              <a:rPr lang="ru-RU" sz="800" dirty="0">
                <a:solidFill>
                  <a:schemeClr val="tx1"/>
                </a:solidFill>
              </a:rPr>
              <a:t>и проектов в ключевых отраслях экономики.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ru-RU" sz="800" dirty="0">
                <a:solidFill>
                  <a:schemeClr val="tx1"/>
                </a:solidFill>
              </a:rPr>
              <a:t>Клиентами </a:t>
            </a:r>
            <a:r>
              <a:rPr lang="ru-RU" sz="800" dirty="0" smtClean="0">
                <a:solidFill>
                  <a:schemeClr val="tx1"/>
                </a:solidFill>
              </a:rPr>
              <a:t>Страховой Группы </a:t>
            </a:r>
            <a:r>
              <a:rPr lang="ru-RU" sz="800" dirty="0">
                <a:solidFill>
                  <a:schemeClr val="tx1"/>
                </a:solidFill>
              </a:rPr>
              <a:t>«СОГАЗ» являются </a:t>
            </a:r>
            <a:r>
              <a:rPr lang="ru-RU" sz="800" dirty="0" smtClean="0">
                <a:solidFill>
                  <a:schemeClr val="tx1"/>
                </a:solidFill>
              </a:rPr>
              <a:t>более </a:t>
            </a:r>
            <a:r>
              <a:rPr lang="ru-RU" sz="800" b="1" dirty="0" smtClean="0">
                <a:solidFill>
                  <a:schemeClr val="tx1"/>
                </a:solidFill>
              </a:rPr>
              <a:t>100 </a:t>
            </a:r>
            <a:r>
              <a:rPr lang="ru-RU" sz="800" b="1" dirty="0">
                <a:solidFill>
                  <a:schemeClr val="tx1"/>
                </a:solidFill>
              </a:rPr>
              <a:t>тысяч</a:t>
            </a:r>
            <a:r>
              <a:rPr lang="ru-RU" sz="800" b="1" baseline="30000" dirty="0">
                <a:solidFill>
                  <a:schemeClr val="tx1"/>
                </a:solidFill>
              </a:rPr>
              <a:t>3 </a:t>
            </a:r>
            <a:r>
              <a:rPr lang="ru-RU" sz="800" b="1" dirty="0">
                <a:solidFill>
                  <a:schemeClr val="tx1"/>
                </a:solidFill>
              </a:rPr>
              <a:t>предприятий</a:t>
            </a:r>
            <a:r>
              <a:rPr lang="ru-RU" sz="800" dirty="0">
                <a:solidFill>
                  <a:schemeClr val="tx1"/>
                </a:solidFill>
              </a:rPr>
              <a:t>, включая системообразующие корпорации российской экономики.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98883" y="2257381"/>
            <a:ext cx="11176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000+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специалистов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98884" y="2847795"/>
            <a:ext cx="2520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/>
                </a:solidFill>
              </a:rPr>
              <a:t>Страховая Группа «СОГАЗ»</a:t>
            </a:r>
            <a:r>
              <a:rPr lang="ru-RU" sz="800" baseline="30000" dirty="0">
                <a:solidFill>
                  <a:schemeClr val="tx1"/>
                </a:solidFill>
              </a:rPr>
              <a:t>4</a:t>
            </a:r>
            <a:r>
              <a:rPr lang="ru-RU" sz="800" dirty="0">
                <a:solidFill>
                  <a:schemeClr val="tx1"/>
                </a:solidFill>
              </a:rPr>
              <a:t> — это </a:t>
            </a:r>
            <a:r>
              <a:rPr lang="ru-RU" sz="800" dirty="0" smtClean="0">
                <a:solidFill>
                  <a:schemeClr val="tx1"/>
                </a:solidFill>
              </a:rPr>
              <a:t>более</a:t>
            </a:r>
            <a:r>
              <a:rPr lang="en-US" sz="800" dirty="0" smtClean="0">
                <a:solidFill>
                  <a:schemeClr val="tx1"/>
                </a:solidFill>
              </a:rPr>
              <a:t/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17 тысяч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ru-RU" sz="800" dirty="0" smtClean="0">
                <a:solidFill>
                  <a:schemeClr val="tx1"/>
                </a:solidFill>
              </a:rPr>
              <a:t>специалистов</a:t>
            </a:r>
            <a:r>
              <a:rPr lang="ru-RU" sz="800" dirty="0">
                <a:solidFill>
                  <a:schemeClr val="tx1"/>
                </a:solidFill>
              </a:rPr>
              <a:t>, обладающих уникальными для рынка опытом, знаниями и технологиями.</a:t>
            </a:r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ru-RU" sz="800" dirty="0">
                <a:solidFill>
                  <a:schemeClr val="tx1"/>
                </a:solidFill>
              </a:rPr>
              <a:t>Ежедневно</a:t>
            </a:r>
            <a:r>
              <a:rPr lang="ru-RU" sz="800" b="1" dirty="0">
                <a:solidFill>
                  <a:schemeClr val="tx1"/>
                </a:solidFill>
              </a:rPr>
              <a:t> Страховая Группа «СОГАЗ» </a:t>
            </a:r>
            <a:r>
              <a:rPr lang="ru-RU" sz="800" dirty="0">
                <a:solidFill>
                  <a:schemeClr val="tx1"/>
                </a:solidFill>
              </a:rPr>
              <a:t>выплачивает свыше </a:t>
            </a:r>
            <a:r>
              <a:rPr lang="ru-RU" sz="800" b="1" dirty="0" smtClean="0">
                <a:solidFill>
                  <a:schemeClr val="tx1"/>
                </a:solidFill>
              </a:rPr>
              <a:t>35</a:t>
            </a:r>
            <a:r>
              <a:rPr lang="en-US" sz="800" b="1" dirty="0" smtClean="0">
                <a:solidFill>
                  <a:schemeClr val="tx1"/>
                </a:solidFill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</a:rPr>
              <a:t>5 </a:t>
            </a:r>
            <a:r>
              <a:rPr lang="ru-RU" sz="800" b="1" dirty="0">
                <a:solidFill>
                  <a:schemeClr val="tx1"/>
                </a:solidFill>
              </a:rPr>
              <a:t>млн рублей</a:t>
            </a:r>
            <a:r>
              <a:rPr lang="ru-RU" sz="800" dirty="0">
                <a:solidFill>
                  <a:schemeClr val="tx1"/>
                </a:solidFill>
              </a:rPr>
              <a:t> в качестве возмещения по страховым случаям</a:t>
            </a:r>
            <a:r>
              <a:rPr lang="ru-RU" sz="800" baseline="30000" dirty="0">
                <a:solidFill>
                  <a:schemeClr val="tx1"/>
                </a:solidFill>
              </a:rPr>
              <a:t>5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2257381"/>
            <a:ext cx="9749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00+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офисов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2847795"/>
            <a:ext cx="2483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Региональная сеть Страховой Группы «СОГАЗ» включает в себя более 1 000 подразделений и офисов продаж по всей стране, а также страховую компанию в Сербии — SOGAZ </a:t>
            </a:r>
            <a:r>
              <a:rPr lang="ru-RU" sz="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a.d.o</a:t>
            </a:r>
            <a:r>
              <a:rPr lang="ru-RU" sz="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Novi</a:t>
            </a:r>
            <a:r>
              <a:rPr lang="ru-RU" sz="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Sad</a:t>
            </a:r>
            <a:r>
              <a:rPr lang="ru-RU" sz="800" kern="1200" baseline="30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6</a:t>
            </a:r>
            <a:r>
              <a:rPr lang="ru-RU" sz="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. Это позволяет обеспечить надежную страховую защиту рисков на всей территории России и за ее пределами.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BB9B22A-1422-4109-99FC-43DA9D6BD47C}"/>
              </a:ext>
            </a:extLst>
          </p:cNvPr>
          <p:cNvSpPr/>
          <p:nvPr/>
        </p:nvSpPr>
        <p:spPr>
          <a:xfrm>
            <a:off x="6640340" y="236258"/>
            <a:ext cx="2798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Высокий уровень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финансовой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устойчивости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подтвержден ведущими международными и отечественными рейтинговыми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агентствами</a:t>
            </a:r>
            <a:r>
              <a:rPr kumimoji="0" lang="ru-RU" sz="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ru-RU" sz="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EAC17-0A54-4F9F-8380-E790B8E0D9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481" y="2287437"/>
            <a:ext cx="564108" cy="5600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59B92F-67D2-4B76-90F1-1A0AFDC83A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62" y="2287437"/>
            <a:ext cx="564108" cy="5600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9EFD19-08D2-4D9B-BA41-7B9C3019E5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447" y="2287437"/>
            <a:ext cx="564108" cy="5600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4442" y="236258"/>
            <a:ext cx="282345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СОГАЗ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—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крупнейший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России страховщик федерального уровня</a:t>
            </a:r>
            <a:r>
              <a:rPr kumimoji="0" lang="ru-RU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предоставляющий услуги как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корпоративным,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так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 частным клиентам.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58255" y="695493"/>
            <a:ext cx="17844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Best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S&amp;P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Global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Ratings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RAEX («Эксперт РА»)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АКРА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НКР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97633" y="4835054"/>
            <a:ext cx="646367" cy="215440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2</a:t>
            </a:fld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361" y="4245644"/>
            <a:ext cx="8462711" cy="69249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lvl="0" algn="just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500" kern="1200" baseline="30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1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По объему страховых премий на основании данных Банка России за 2020 год. </a:t>
            </a:r>
            <a:r>
              <a:rPr lang="ru-RU" sz="500" kern="1200" baseline="30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2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Надежность и финансовая устойчивость АО «СОГАЗ» подтверждены ведущими международными и российскими рейтинговыми агентствами: наивысший рейтинг надежности на уровне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ruAAA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(прогноз стабильный) присвоен рейтинговым агентством RAEX (Эксперт РА) в 2003 г. и подтверждается ежегодно (подтвержден 17.02.2021 г. по новой национальной рейтинговой шкале Российской Федерации (ранее А++)); наивысший уровень кредитоспособности по национальной шкале для Российской Федерации ААА (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ru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) (прогноз стабильный) присвоен АКРА (Аналитическим кредитным рейтинговым агентством) в 2017 г. и подтверждается ежегодно (подтвержден 25.06.2021 г.); рейтинг на уровне AAA.ru (прогноз стабильный) присвоен рейтинговым агентством НКР (присвоен 18.05.2021 г.); долгосрочные кредитные рейтинги эмитента и рейтинги финансовой устойчивости страховой компании присвоены международными рейтинговыми агентствами: АМ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Best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— на уровне В++ (рейтинг финансовой устойчивости, прогноз стабильный) и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bbb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(долгосрочный кредитный рейтинг эмитента, прогноз позитивный), подтверждены 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27.08.2021 г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.; S&amp;P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Global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Ratings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— на уровне ВВВ (прогноз стабильный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), подтвержден 09.04.2021 г. </a:t>
            </a:r>
            <a:r>
              <a:rPr lang="ru-RU" sz="500" kern="1200" baseline="300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3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На основании учета договоров страхования АО «СОГАЗ» с юридическими лицами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.                           </a:t>
            </a:r>
            <a:r>
              <a:rPr lang="ru-RU" sz="500" kern="1200" baseline="30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4 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АО «СОГАЗ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». Лицензии Банка России СЛ №1208, СИ №1208, ОС №1208-02, ОС №1208-03, ОС №1208-04, ОС №1208-05, ПС №1208.ООО. «СК «СОГАЗ-ЖИЗНЬ». Лицензии Банка России СЛ №3825 и СЖ №3825. АО «Страховая компания «СОГАЗ-Мед». Лицензия Банка России ОС № 3230-01, СЛ № 3230. ООО «СОГАЗ-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Медсервис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». Лицензии Департамента здравоохранения г. Москвы № ЛО-77-01-020849, № ЛО-77-03-000889, Лицензии Департамента здравоохранения ЯНАО № ЛО-89-01-001237, 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№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ЛО-89-03-000080. ООО «ММЦ «СОГАЗ». СПб. Лицензия Комитета по здравоохранению Санкт-Петербурга № ЛО-78-01-011340, № ЛО-78-03-000362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, №ЛО-78-02-002850. ООО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СК «ВТБ Страхование». Лицензии Банка России СЛ №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3398, СИ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№3398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, ОС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№3398-02, </a:t>
            </a:r>
            <a:r>
              <a:rPr lang="ru-RU" sz="500" kern="12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ОС №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3398-04, ОС №3398-05, ПС №3398. SOGAZ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a.d.o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Novi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500" kern="1200" dirty="0" err="1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Sad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. Разрешение Народного банка Сербии на ведение страхования иного, чем страхование жизни от 20.12.2011 г. </a:t>
            </a:r>
            <a:r>
              <a:rPr lang="ru-RU" sz="500" kern="1200" baseline="30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5 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По всем видам страхования по данным консолидированной финансовой отчетности за 2020 год. </a:t>
            </a:r>
            <a:r>
              <a:rPr lang="ru-RU" sz="500" kern="1200" baseline="30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6</a:t>
            </a:r>
            <a:r>
              <a:rPr lang="ru-RU" sz="500" kern="12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+mn-ea"/>
                <a:cs typeface="+mn-cs"/>
              </a:rPr>
              <a:t> Услуги на территории РФ данной организацией не оказываются.</a:t>
            </a:r>
          </a:p>
        </p:txBody>
      </p:sp>
    </p:spTree>
    <p:extLst>
      <p:ext uri="{BB962C8B-B14F-4D97-AF65-F5344CB8AC3E}">
        <p14:creationId xmlns:p14="http://schemas.microsoft.com/office/powerpoint/2010/main" val="19317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31800" y="4639910"/>
            <a:ext cx="806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600" baseline="30000" dirty="0">
                <a:solidFill>
                  <a:srgbClr val="EDEDED">
                    <a:lumMod val="50000"/>
                  </a:srgbClr>
                </a:solidFill>
                <a:cs typeface="Arial"/>
              </a:rPr>
              <a:t>1</a:t>
            </a:r>
            <a:r>
              <a:rPr lang="ru-RU" sz="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расчете стоимости полиса с учетом статистики убытков за предыдущие периоды по выделенной клиентской группе работников предприятий – корпоративных клиентов </a:t>
            </a:r>
            <a:r>
              <a:rPr lang="ru-RU" sz="600" dirty="0">
                <a:solidFill>
                  <a:srgbClr val="EDEDED">
                    <a:lumMod val="50000"/>
                  </a:srgbClr>
                </a:solidFill>
                <a:cs typeface="Arial"/>
              </a:rPr>
              <a:t>(кроме ипотечного страхования). При расчете стоимости полиса ее итоговая величина может не включать упомянутую экономию, или размер такой экономии может оказаться меньше указанной. </a:t>
            </a:r>
            <a:r>
              <a:rPr lang="ru-RU" sz="600" baseline="30000" dirty="0">
                <a:solidFill>
                  <a:srgbClr val="EDEDED">
                    <a:lumMod val="50000"/>
                  </a:srgbClr>
                </a:solidFill>
                <a:cs typeface="Arial"/>
              </a:rPr>
              <a:t>2</a:t>
            </a:r>
            <a:r>
              <a:rPr lang="ru-RU" sz="600" dirty="0">
                <a:solidFill>
                  <a:srgbClr val="EDEDED">
                    <a:lumMod val="50000"/>
                  </a:srgbClr>
                </a:solidFill>
                <a:cs typeface="Arial"/>
              </a:rPr>
              <a:t> При расчете стоимости полиса размер экономии зависит от страхового продукта и может оказаться меньше указанной экономии. </a:t>
            </a:r>
            <a:r>
              <a:rPr lang="ru-RU" sz="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подробными условиями страхования (включая правила страхования) вы можете ознакомиться у представителя АО «СОГАЗ». </a:t>
            </a:r>
            <a:endParaRPr lang="ru-RU" sz="600" dirty="0"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9600" y="1422617"/>
            <a:ext cx="16755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Страхование </a:t>
            </a:r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для вас</a:t>
            </a:r>
            <a:b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и </a:t>
            </a:r>
            <a:r>
              <a:rPr lang="ru-RU" sz="9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ваших близких родственников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99791" y="1422617"/>
            <a:ext cx="2160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2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Мы всегда рядом.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Вы можете получить консультацию представителя АО «СОГАЗ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»</a:t>
            </a:r>
            <a:b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удобном для вас месте: у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вас</a:t>
            </a:r>
            <a:b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работе или в нашем ближайшем офисе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406037" y="1422617"/>
            <a:ext cx="19700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2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Доступность 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24/7.</a:t>
            </a:r>
            <a:b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телефону 8 800 333 66 35 (бесплатно, круглосуточно)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2922608"/>
            <a:ext cx="432000" cy="432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27288" y="2933534"/>
            <a:ext cx="150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Автокаско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экономия до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40%</a:t>
            </a:r>
            <a:r>
              <a:rPr kumimoji="0" lang="ru-RU" sz="1000" b="0" i="0" u="non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48" y="3704631"/>
            <a:ext cx="432000" cy="432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855" y="2975986"/>
            <a:ext cx="432000" cy="432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855" y="3704631"/>
            <a:ext cx="432000" cy="432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704631"/>
            <a:ext cx="432000" cy="4320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838037" y="2933534"/>
            <a:ext cx="168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Недвижимость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квартиры,</a:t>
            </a:r>
            <a:r>
              <a:rPr kumimoji="0" lang="ru-RU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дома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дачи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экономия до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50%</a:t>
            </a:r>
            <a:r>
              <a:rPr lang="ru-RU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7288" y="3645015"/>
            <a:ext cx="1440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От несчастных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случаев –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экономия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20%</a:t>
            </a:r>
            <a:r>
              <a:rPr lang="ru-RU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03848" y="3645015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ДМС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«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Онкопомощь»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стоимость от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3 600 рублей</a:t>
            </a:r>
            <a:b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 первый год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3879" y="3645015"/>
            <a:ext cx="1546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Онлайн-страхование путешественников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экономия до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42%</a:t>
            </a:r>
            <a:r>
              <a:rPr lang="ru-RU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 bwMode="auto">
          <a:xfrm>
            <a:off x="395288" y="379996"/>
            <a:ext cx="8731653" cy="35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 sz="2700">
                <a:solidFill>
                  <a:srgbClr val="000000"/>
                </a:solidFill>
              </a:defRPr>
            </a:pPr>
            <a:r>
              <a:rPr lang="ru-RU" sz="2400" dirty="0" smtClean="0"/>
              <a:t>Преимущества страхования в АО «СОГАЗ» 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48" y="2922136"/>
            <a:ext cx="432000" cy="432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203848" y="2933534"/>
            <a:ext cx="131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ОСАГО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экономия до </a:t>
            </a:r>
            <a:r>
              <a:rPr lang="ru-RU" sz="1000" b="1" dirty="0" smtClean="0">
                <a:solidFill>
                  <a:srgbClr val="000078"/>
                </a:solidFill>
                <a:latin typeface="Arial"/>
                <a:cs typeface="Arial"/>
              </a:rPr>
              <a:t>1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5%</a:t>
            </a:r>
            <a:r>
              <a:rPr lang="ru-RU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5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97633" y="4835054"/>
            <a:ext cx="646367" cy="215440"/>
          </a:xfrm>
          <a:prstGeom prst="rect">
            <a:avLst/>
          </a:prstGeo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3</a:t>
            </a:fld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683" y="759100"/>
            <a:ext cx="1880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700">
                <a:solidFill>
                  <a:srgbClr val="000000"/>
                </a:solidFill>
              </a:defRPr>
            </a:pPr>
            <a:r>
              <a:rPr lang="ru-RU" sz="1400" dirty="0"/>
              <a:t>для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825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Изображение" descr="Изображе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773" y="410010"/>
            <a:ext cx="4840762" cy="917658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Сервис страхования работников…"/>
          <p:cNvSpPr txBox="1"/>
          <p:nvPr/>
        </p:nvSpPr>
        <p:spPr>
          <a:xfrm>
            <a:off x="337510" y="1154648"/>
            <a:ext cx="3050382" cy="467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300"/>
            </a:pPr>
            <a:r>
              <a:rPr dirty="0" err="1"/>
              <a:t>Сервис</a:t>
            </a:r>
            <a:r>
              <a:rPr dirty="0"/>
              <a:t> </a:t>
            </a:r>
            <a:r>
              <a:rPr dirty="0" err="1"/>
              <a:t>страхования</a:t>
            </a:r>
            <a:r>
              <a:rPr dirty="0"/>
              <a:t> </a:t>
            </a:r>
            <a:r>
              <a:rPr dirty="0" err="1"/>
              <a:t>работников</a:t>
            </a:r>
            <a:endParaRPr dirty="0"/>
          </a:p>
          <a:p>
            <a:pPr>
              <a:defRPr sz="1300"/>
            </a:pPr>
            <a:r>
              <a:rPr dirty="0" err="1"/>
              <a:t>предприятий</a:t>
            </a:r>
            <a:r>
              <a:rPr dirty="0"/>
              <a:t> </a:t>
            </a:r>
            <a:r>
              <a:rPr dirty="0" err="1"/>
              <a:t>корпоративных</a:t>
            </a:r>
            <a:r>
              <a:rPr dirty="0"/>
              <a:t> </a:t>
            </a:r>
            <a:r>
              <a:rPr dirty="0" err="1"/>
              <a:t>клиентов</a:t>
            </a:r>
            <a:endParaRPr dirty="0"/>
          </a:p>
        </p:txBody>
      </p:sp>
      <p:sp>
        <p:nvSpPr>
          <p:cNvPr id="331" name="Также полис страхования можно оформить и оплатить онлайн через…"/>
          <p:cNvSpPr txBox="1"/>
          <p:nvPr/>
        </p:nvSpPr>
        <p:spPr>
          <a:xfrm>
            <a:off x="4750248" y="634490"/>
            <a:ext cx="3809693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defRPr sz="900"/>
            </a:pP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полис</a:t>
            </a:r>
            <a:r>
              <a:rPr dirty="0"/>
              <a:t> </a:t>
            </a:r>
            <a:r>
              <a:rPr dirty="0" err="1"/>
              <a:t>страхования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оформить</a:t>
            </a:r>
            <a:r>
              <a:rPr dirty="0"/>
              <a:t> и </a:t>
            </a:r>
            <a:r>
              <a:rPr dirty="0" err="1"/>
              <a:t>оплатить</a:t>
            </a:r>
            <a:r>
              <a:rPr dirty="0"/>
              <a:t> </a:t>
            </a:r>
            <a:r>
              <a:rPr dirty="0" err="1"/>
              <a:t>онлайн</a:t>
            </a:r>
            <a:r>
              <a:rPr dirty="0"/>
              <a:t> </a:t>
            </a:r>
            <a:r>
              <a:rPr dirty="0" err="1"/>
              <a:t>через</a:t>
            </a:r>
            <a:endParaRPr dirty="0"/>
          </a:p>
          <a:p>
            <a:pPr algn="just">
              <a:defRPr sz="900"/>
            </a:pPr>
            <a:r>
              <a:rPr dirty="0" err="1"/>
              <a:t>вашего</a:t>
            </a:r>
            <a:r>
              <a:rPr dirty="0"/>
              <a:t> </a:t>
            </a:r>
            <a:r>
              <a:rPr dirty="0" err="1"/>
              <a:t>личного</a:t>
            </a:r>
            <a:r>
              <a:rPr dirty="0"/>
              <a:t> </a:t>
            </a:r>
            <a:r>
              <a:rPr dirty="0" err="1"/>
              <a:t>менеджера</a:t>
            </a:r>
            <a:r>
              <a:rPr dirty="0"/>
              <a:t>.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получите</a:t>
            </a:r>
            <a:r>
              <a:rPr dirty="0"/>
              <a:t> </a:t>
            </a:r>
            <a:r>
              <a:rPr dirty="0" err="1"/>
              <a:t>заключенный</a:t>
            </a:r>
            <a:r>
              <a:rPr dirty="0"/>
              <a:t> </a:t>
            </a:r>
            <a:r>
              <a:rPr dirty="0" err="1"/>
              <a:t>полис</a:t>
            </a:r>
            <a:r>
              <a:rPr dirty="0"/>
              <a:t> и </a:t>
            </a:r>
            <a:r>
              <a:rPr dirty="0" err="1"/>
              <a:t>чек</a:t>
            </a:r>
            <a:endParaRPr dirty="0"/>
          </a:p>
          <a:p>
            <a:pPr algn="just">
              <a:defRPr sz="900"/>
            </a:pP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оплате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ваш</a:t>
            </a:r>
            <a:r>
              <a:rPr dirty="0"/>
              <a:t> </a:t>
            </a:r>
            <a:r>
              <a:rPr dirty="0" smtClean="0"/>
              <a:t>e</a:t>
            </a:r>
            <a:r>
              <a:rPr lang="ru-RU" dirty="0" smtClean="0"/>
              <a:t>-</a:t>
            </a:r>
            <a:r>
              <a:rPr dirty="0" smtClean="0"/>
              <a:t>mail</a:t>
            </a:r>
            <a:endParaRPr dirty="0"/>
          </a:p>
        </p:txBody>
      </p:sp>
      <p:pic>
        <p:nvPicPr>
          <p:cNvPr id="332" name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" y="2040017"/>
            <a:ext cx="4904211" cy="3113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Изображение" descr="Изображение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373" y="1748822"/>
            <a:ext cx="4200012" cy="3021729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Нужна…"/>
          <p:cNvSpPr txBox="1"/>
          <p:nvPr/>
        </p:nvSpPr>
        <p:spPr>
          <a:xfrm>
            <a:off x="4665932" y="2020524"/>
            <a:ext cx="815982" cy="54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800"/>
            </a:pPr>
            <a:r>
              <a:t>Нужна</a:t>
            </a:r>
          </a:p>
          <a:p>
            <a:pPr>
              <a:defRPr sz="800"/>
            </a:pPr>
            <a:r>
              <a:t>консультация</a:t>
            </a:r>
          </a:p>
          <a:p>
            <a:pPr>
              <a:defRPr sz="800"/>
            </a:pPr>
            <a:r>
              <a:t>или страховой</a:t>
            </a:r>
          </a:p>
          <a:p>
            <a:pPr>
              <a:defRPr sz="800"/>
            </a:pPr>
            <a:r>
              <a:t>полис?</a:t>
            </a:r>
          </a:p>
        </p:txBody>
      </p:sp>
      <p:sp>
        <p:nvSpPr>
          <p:cNvPr id="335" name="Позвоните…"/>
          <p:cNvSpPr txBox="1"/>
          <p:nvPr/>
        </p:nvSpPr>
        <p:spPr>
          <a:xfrm>
            <a:off x="6919314" y="1951895"/>
            <a:ext cx="83452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800"/>
            </a:pPr>
            <a:r>
              <a:rPr dirty="0" err="1"/>
              <a:t>Позвоните</a:t>
            </a:r>
            <a:endParaRPr dirty="0"/>
          </a:p>
          <a:p>
            <a:pPr>
              <a:defRPr sz="800"/>
            </a:pP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номеру</a:t>
            </a:r>
            <a:r>
              <a:rPr dirty="0"/>
              <a:t>:    </a:t>
            </a:r>
            <a:endParaRPr dirty="0">
              <a:solidFill>
                <a:srgbClr val="002D87"/>
              </a:solidFill>
            </a:endParaRPr>
          </a:p>
          <a:p>
            <a:pPr>
              <a:defRPr sz="800" b="1"/>
            </a:pPr>
            <a:r>
              <a:rPr dirty="0" smtClean="0"/>
              <a:t>8</a:t>
            </a:r>
            <a:r>
              <a:rPr lang="ru-RU" dirty="0" smtClean="0"/>
              <a:t> </a:t>
            </a:r>
            <a:r>
              <a:rPr dirty="0" smtClean="0"/>
              <a:t>800</a:t>
            </a:r>
            <a:r>
              <a:rPr lang="ru-RU" dirty="0" smtClean="0"/>
              <a:t> </a:t>
            </a:r>
            <a:r>
              <a:rPr dirty="0" smtClean="0"/>
              <a:t>333</a:t>
            </a:r>
            <a:r>
              <a:rPr lang="ru-RU" dirty="0" smtClean="0"/>
              <a:t> 66</a:t>
            </a:r>
            <a:r>
              <a:rPr lang="ru-RU" dirty="0"/>
              <a:t> </a:t>
            </a:r>
            <a:r>
              <a:rPr lang="ru-RU" dirty="0" smtClean="0"/>
              <a:t>35</a:t>
            </a:r>
            <a:endParaRPr dirty="0">
              <a:solidFill>
                <a:srgbClr val="002D87"/>
              </a:solidFill>
            </a:endParaRPr>
          </a:p>
          <a:p>
            <a:pPr>
              <a:defRPr sz="800"/>
            </a:pP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вашему</a:t>
            </a:r>
            <a:endParaRPr dirty="0"/>
          </a:p>
          <a:p>
            <a:pPr>
              <a:defRPr sz="800"/>
            </a:pPr>
            <a:r>
              <a:rPr lang="ru-RU" dirty="0" smtClean="0"/>
              <a:t>персональному</a:t>
            </a:r>
            <a:endParaRPr dirty="0"/>
          </a:p>
          <a:p>
            <a:pPr>
              <a:defRPr sz="800"/>
            </a:pPr>
            <a:r>
              <a:rPr dirty="0" err="1"/>
              <a:t>менеджеру</a:t>
            </a:r>
            <a:endParaRPr dirty="0">
              <a:solidFill>
                <a:srgbClr val="002D87"/>
              </a:solidFill>
            </a:endParaRPr>
          </a:p>
        </p:txBody>
      </p:sp>
      <p:sp>
        <p:nvSpPr>
          <p:cNvPr id="336" name="В случае…"/>
          <p:cNvSpPr txBox="1"/>
          <p:nvPr/>
        </p:nvSpPr>
        <p:spPr>
          <a:xfrm>
            <a:off x="4602084" y="3483174"/>
            <a:ext cx="943677" cy="659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800">
                <a:solidFill>
                  <a:srgbClr val="FFFFFF"/>
                </a:solidFill>
              </a:defRPr>
            </a:pPr>
            <a:r>
              <a:t>В случае</a:t>
            </a:r>
          </a:p>
          <a:p>
            <a:pPr>
              <a:defRPr sz="800">
                <a:solidFill>
                  <a:srgbClr val="FFFFFF"/>
                </a:solidFill>
              </a:defRPr>
            </a:pPr>
            <a:r>
              <a:t>покупки полиса</a:t>
            </a:r>
          </a:p>
          <a:p>
            <a:pPr>
              <a:defRPr sz="800">
                <a:solidFill>
                  <a:srgbClr val="FFFFFF"/>
                </a:solidFill>
              </a:defRPr>
            </a:pPr>
            <a:r>
              <a:t>он будет</a:t>
            </a:r>
          </a:p>
          <a:p>
            <a:pPr>
              <a:defRPr sz="800">
                <a:solidFill>
                  <a:srgbClr val="FFFFFF"/>
                </a:solidFill>
              </a:defRPr>
            </a:pPr>
            <a:r>
              <a:t>доставлен к вам</a:t>
            </a:r>
          </a:p>
          <a:p>
            <a:pPr>
              <a:defRPr sz="800">
                <a:solidFill>
                  <a:srgbClr val="FFFFFF"/>
                </a:solidFill>
              </a:defRPr>
            </a:pPr>
            <a:r>
              <a:t>на рабочее место</a:t>
            </a:r>
          </a:p>
        </p:txBody>
      </p:sp>
      <p:sp>
        <p:nvSpPr>
          <p:cNvPr id="337" name="Получите…"/>
          <p:cNvSpPr txBox="1"/>
          <p:nvPr/>
        </p:nvSpPr>
        <p:spPr>
          <a:xfrm>
            <a:off x="6876328" y="3464335"/>
            <a:ext cx="91947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800"/>
            </a:pPr>
            <a:r>
              <a:rPr dirty="0" err="1"/>
              <a:t>Получите</a:t>
            </a:r>
            <a:endParaRPr dirty="0"/>
          </a:p>
          <a:p>
            <a:pPr>
              <a:defRPr sz="800"/>
            </a:pPr>
            <a:r>
              <a:rPr dirty="0" err="1"/>
              <a:t>консультацию</a:t>
            </a:r>
            <a:endParaRPr dirty="0"/>
          </a:p>
          <a:p>
            <a:pPr>
              <a:defRPr sz="800"/>
            </a:pP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телефону</a:t>
            </a:r>
            <a:endParaRPr dirty="0"/>
          </a:p>
          <a:p>
            <a:pPr>
              <a:defRPr sz="800"/>
            </a:pPr>
            <a:r>
              <a:rPr dirty="0"/>
              <a:t>в </a:t>
            </a:r>
            <a:r>
              <a:rPr dirty="0" err="1"/>
              <a:t>режиме</a:t>
            </a:r>
            <a:r>
              <a:rPr dirty="0"/>
              <a:t> </a:t>
            </a:r>
            <a:r>
              <a:rPr dirty="0" err="1" smtClean="0"/>
              <a:t>онлайн</a:t>
            </a:r>
            <a:endParaRPr dirty="0">
              <a:solidFill>
                <a:srgbClr val="002D87"/>
              </a:solidFill>
            </a:endParaRPr>
          </a:p>
        </p:txBody>
      </p:sp>
      <p:sp>
        <p:nvSpPr>
          <p:cNvPr id="340" name="Как это…"/>
          <p:cNvSpPr txBox="1"/>
          <p:nvPr/>
        </p:nvSpPr>
        <p:spPr>
          <a:xfrm>
            <a:off x="327146" y="298440"/>
            <a:ext cx="1839231" cy="829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700" b="1"/>
            </a:pP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это</a:t>
            </a:r>
            <a:endParaRPr dirty="0"/>
          </a:p>
          <a:p>
            <a:pPr>
              <a:lnSpc>
                <a:spcPct val="90000"/>
              </a:lnSpc>
              <a:defRPr sz="2700" b="1"/>
            </a:pPr>
            <a:r>
              <a:rPr dirty="0" err="1"/>
              <a:t>работает</a:t>
            </a:r>
            <a:r>
              <a:rPr dirty="0"/>
              <a:t>?</a:t>
            </a:r>
          </a:p>
        </p:txBody>
      </p:sp>
      <p:sp>
        <p:nvSpPr>
          <p:cNvPr id="14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4</a:t>
            </a:fld>
            <a:endParaRPr lang="ru-RU" sz="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56260" y="845562"/>
            <a:ext cx="8587740" cy="2278380"/>
          </a:xfrm>
          <a:prstGeom prst="rect">
            <a:avLst/>
          </a:prstGeom>
        </p:spPr>
      </p:pic>
      <p:pic>
        <p:nvPicPr>
          <p:cNvPr id="378" name="Изображение" descr="Изображение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526" y="1258294"/>
            <a:ext cx="3809281" cy="804822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Автокаско"/>
          <p:cNvSpPr txBox="1"/>
          <p:nvPr/>
        </p:nvSpPr>
        <p:spPr>
          <a:xfrm>
            <a:off x="379883" y="246264"/>
            <a:ext cx="1860495" cy="473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700" b="1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Автокаско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Широкий спектр программ страхования…"/>
          <p:cNvSpPr txBox="1"/>
          <p:nvPr/>
        </p:nvSpPr>
        <p:spPr>
          <a:xfrm>
            <a:off x="431799" y="1385300"/>
            <a:ext cx="3145791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Широкий спектр программ страхования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позволит вам заключить договор страхования</a:t>
            </a:r>
            <a:b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на интересных для вас условиях</a:t>
            </a:r>
          </a:p>
        </p:txBody>
      </p:sp>
      <p:sp>
        <p:nvSpPr>
          <p:cNvPr id="381" name="Также предусмотрена…"/>
          <p:cNvSpPr txBox="1"/>
          <p:nvPr/>
        </p:nvSpPr>
        <p:spPr>
          <a:xfrm>
            <a:off x="498539" y="3210962"/>
            <a:ext cx="2934454" cy="27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0078"/>
                </a:solidFill>
              </a:defRPr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Преимущества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автокаско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в АО «СОГАЗ»</a:t>
            </a:r>
          </a:p>
        </p:txBody>
      </p:sp>
      <p:sp>
        <p:nvSpPr>
          <p:cNvPr id="382" name="Дополнительно Вы можете…"/>
          <p:cNvSpPr txBox="1"/>
          <p:nvPr/>
        </p:nvSpPr>
        <p:spPr>
          <a:xfrm>
            <a:off x="498539" y="3586190"/>
            <a:ext cx="2318956" cy="625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D57FC"/>
              </a:buClr>
              <a:buSzTx/>
              <a:buFont typeface="Arial" panose="020B0604020202020204" pitchFamily="34" charset="0"/>
              <a:buChar char="•"/>
              <a:tabLst/>
              <a:defRPr sz="800"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Оплата страховой премии одним </a:t>
            </a: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платежом</a:t>
            </a:r>
            <a:b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или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рассрочку сроком от 3 до 9 месяцев 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D57FC"/>
              </a:buClr>
              <a:buSzTx/>
              <a:buFont typeface="Arial" panose="020B0604020202020204" pitchFamily="34" charset="0"/>
              <a:buChar char="•"/>
              <a:tabLst/>
              <a:defRPr sz="800"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Экономия до 40% стоимости </a:t>
            </a: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полиса</a:t>
            </a:r>
            <a:b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переходе из других страховых </a:t>
            </a: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компаний</a:t>
            </a:r>
            <a:r>
              <a:rPr kumimoji="0" lang="ru-RU" sz="7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lang="ru-RU" sz="7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4420309"/>
            <a:ext cx="7957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3000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Не распространяется на продукты с фиксированной стоимостью («коробочные» продукты). Экономия предоставляется от суммы страховой премии по договору страхования </a:t>
            </a:r>
            <a:r>
              <a:rPr kumimoji="0" lang="ru-RU" sz="500" b="0" i="0" u="none" strike="noStrike" kern="0" cap="none" spc="0" normalizeH="0" baseline="0" noProof="0" dirty="0" err="1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автокаско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на новый период, рассчитанной в АО «СОГАЗ» без учета статистики убытков по страхованию в прошлые периоды. При расчете стоимости полиса ее итоговая величина может не включать упомянутую экономию, или размер такой экономии может оказаться меньше 40%. </a:t>
            </a:r>
            <a:r>
              <a:rPr kumimoji="0" lang="ru-RU" sz="500" b="0" i="0" u="none" strike="noStrike" kern="0" cap="none" spc="0" normalizeH="0" baseline="3000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Если событие произошло на территории РФ, то транспортировка осуществляется до места хранения и/или ремонта, возмещается в размере 0,5% от страховой суммы; если событие произошло за пределами РФ, то до места ремонта, возмещается в размере 1% от страховой суммы. </a:t>
            </a:r>
            <a:r>
              <a:rPr kumimoji="0" lang="ru-RU" sz="500" b="0" i="0" u="none" strike="noStrike" kern="0" cap="none" spc="0" normalizeH="0" baseline="3000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Ремонт может быть организован на СТОА официального дилера. Возможность предоставления данной услуги зависит от марки автомобиля и региона. Подробности можно уточнить у представителя АО «СОГАЗ» в вашем регионе. </a:t>
            </a:r>
            <a:r>
              <a:rPr kumimoji="0" lang="ru-RU" sz="500" b="0" i="0" u="none" strike="noStrike" kern="0" cap="none" spc="0" normalizeH="0" baseline="3000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Выезд эксперта на место события для оказания консультационной и информационной поддержки Страхователя при оформлении страхового события, если данное условие предусмотрено договором страхования. Это условие может быть включено в договор страхования, в таком случае размер страховой премии увеличивается на 2 000 рублей. </a:t>
            </a:r>
            <a:r>
              <a:rPr kumimoji="0" lang="ru-RU" sz="500" b="0" i="0" u="none" strike="noStrike" kern="0" cap="none" spc="0" normalizeH="0" baseline="3000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Получение необходимого для оформления страхового случая пакета документов в ГИБДД города, указанного в Дополнительном соглашении к Полису, если данное условие предусмотрено договором страхования. Это условие может быть включено в договор страхования, в таком случае размер страховой премии увеличивается на 1 000 рублей. </a:t>
            </a:r>
            <a:r>
              <a:rPr kumimoji="0" lang="ru-RU" sz="5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</a:t>
            </a:r>
            <a:r>
              <a:rPr kumimoji="0" lang="ru-RU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Наличие данного сервиса в вашем регионе, условия и порядок его предоставления уточняйте по телефону 8 </a:t>
            </a:r>
            <a:r>
              <a:rPr kumimoji="0" lang="ru-RU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800 333 0 888.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ru-RU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Выплата производится при наступлении страхового события.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81489" y="3586190"/>
            <a:ext cx="2674404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D57FC"/>
              </a:buClr>
              <a:buSzTx/>
              <a:buFont typeface="Arial" panose="020B0604020202020204" pitchFamily="34" charset="0"/>
              <a:buChar char="•"/>
              <a:tabLst/>
              <a:defRPr sz="800"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Возмещение расходов по транспортировке поврежденного в результате страхового случая автомобиля до места хранения и/или ремонта</a:t>
            </a:r>
            <a:r>
              <a:rPr kumimoji="0" lang="ru-RU" sz="7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D57FC"/>
              </a:buClr>
              <a:buSzTx/>
              <a:buFont typeface="Arial" panose="020B0604020202020204" pitchFamily="34" charset="0"/>
              <a:buChar char="•"/>
              <a:tabLst/>
              <a:defRPr sz="800"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Организация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ремонта в </a:t>
            </a: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техцентрах</a:t>
            </a:r>
            <a:r>
              <a:rPr kumimoji="0" lang="ru-RU" sz="7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lang="ru-RU" sz="7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8179" y="3570801"/>
            <a:ext cx="2833447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D57FC"/>
              </a:buClr>
              <a:buSzTx/>
              <a:buFont typeface="Arial" panose="020B0604020202020204" pitchFamily="34" charset="0"/>
              <a:buChar char="•"/>
              <a:tabLst/>
              <a:defRPr sz="800"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Предоставление дополнительных услуг «Выезд аварийного комиссара»</a:t>
            </a:r>
            <a:r>
              <a:rPr kumimoji="0" lang="ru-RU" sz="7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и «Сбор справок»</a:t>
            </a:r>
            <a:r>
              <a:rPr kumimoji="0" lang="ru-RU" sz="7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D57FC"/>
              </a:buClr>
              <a:buSzTx/>
              <a:buFont typeface="Arial" panose="020B0604020202020204" pitchFamily="34" charset="0"/>
              <a:buChar char="•"/>
              <a:tabLst/>
              <a:defRPr sz="800"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Замена элементов остекления без справок за один визит на станцию техобслуживания</a:t>
            </a:r>
            <a:r>
              <a:rPr kumimoji="0" lang="ru-RU" sz="7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D57FC"/>
              </a:buClr>
              <a:buSzTx/>
              <a:buFont typeface="Arial" panose="020B0604020202020204" pitchFamily="34" charset="0"/>
              <a:buChar char="•"/>
              <a:tabLst/>
              <a:defRPr sz="800"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Выплаты без учета износа</a:t>
            </a:r>
            <a:r>
              <a:rPr kumimoji="0" lang="ru-RU" sz="7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19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" name="Picture 2" descr="http://qrcoder.ru/code/?https%3A%2F%2Fdirect.sogaz.ru%2Fcorp%2F92bf43%2F&amp;4&amp;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29" y="2165684"/>
            <a:ext cx="992871" cy="98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591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Изображение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1911"/>
            <a:ext cx="9144001" cy="2538412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Программа…"/>
          <p:cNvSpPr txBox="1"/>
          <p:nvPr/>
        </p:nvSpPr>
        <p:spPr>
          <a:xfrm>
            <a:off x="465287" y="430576"/>
            <a:ext cx="2101261" cy="1184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700" b="1"/>
            </a:pPr>
            <a:r>
              <a:t>Программа</a:t>
            </a:r>
          </a:p>
          <a:p>
            <a:pPr>
              <a:lnSpc>
                <a:spcPct val="90000"/>
              </a:lnSpc>
              <a:defRPr sz="2700" b="1"/>
            </a:pPr>
            <a:r>
              <a:t>Автокаско</a:t>
            </a:r>
          </a:p>
          <a:p>
            <a:pPr>
              <a:lnSpc>
                <a:spcPct val="90000"/>
              </a:lnSpc>
              <a:defRPr sz="2700" b="1"/>
            </a:pPr>
            <a:r>
              <a:t>Переход</a:t>
            </a:r>
          </a:p>
        </p:txBody>
      </p:sp>
      <p:sp>
        <p:nvSpPr>
          <p:cNvPr id="389" name="Экономия…"/>
          <p:cNvSpPr txBox="1"/>
          <p:nvPr/>
        </p:nvSpPr>
        <p:spPr>
          <a:xfrm>
            <a:off x="482479" y="1643040"/>
            <a:ext cx="1217637" cy="677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900">
                <a:solidFill>
                  <a:schemeClr val="accent1"/>
                </a:solidFill>
              </a:defRPr>
            </a:pPr>
            <a:r>
              <a:rPr dirty="0" err="1"/>
              <a:t>Экономия</a:t>
            </a:r>
            <a:endParaRPr dirty="0"/>
          </a:p>
          <a:p>
            <a:pPr>
              <a:defRPr sz="1900">
                <a:solidFill>
                  <a:schemeClr val="accent1"/>
                </a:solidFill>
              </a:defRPr>
            </a:pPr>
            <a:r>
              <a:rPr dirty="0" err="1"/>
              <a:t>до</a:t>
            </a:r>
            <a:r>
              <a:rPr dirty="0"/>
              <a:t> </a:t>
            </a:r>
            <a:r>
              <a:rPr lang="ru-RU" dirty="0" smtClean="0"/>
              <a:t>40</a:t>
            </a:r>
            <a:r>
              <a:rPr dirty="0" smtClean="0"/>
              <a:t>%</a:t>
            </a:r>
            <a:r>
              <a:rPr lang="ru-RU" baseline="30000" dirty="0" smtClean="0"/>
              <a:t>1</a:t>
            </a:r>
            <a:endParaRPr baseline="30000" dirty="0"/>
          </a:p>
        </p:txBody>
      </p:sp>
      <p:pic>
        <p:nvPicPr>
          <p:cNvPr id="390" name="Изображение" descr="Изображение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644" y="401606"/>
            <a:ext cx="512270" cy="173566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У вас есть действующий договор…"/>
          <p:cNvSpPr txBox="1"/>
          <p:nvPr/>
        </p:nvSpPr>
        <p:spPr>
          <a:xfrm>
            <a:off x="4582866" y="485819"/>
            <a:ext cx="230788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sz="900" dirty="0">
                <a:solidFill>
                  <a:schemeClr val="tx1"/>
                </a:solidFill>
              </a:rPr>
              <a:t>У вас есть действующий договор </a:t>
            </a:r>
            <a:r>
              <a:rPr lang="ru-RU" sz="900" dirty="0" err="1" smtClean="0">
                <a:solidFill>
                  <a:schemeClr val="tx1"/>
                </a:solidFill>
              </a:rPr>
              <a:t>автокаско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в другой страховой компании и за последний год произошло не более одного страхового случая?</a:t>
            </a:r>
            <a:endParaRPr lang="ru-RU" sz="2000" dirty="0"/>
          </a:p>
        </p:txBody>
      </p:sp>
      <p:sp>
        <p:nvSpPr>
          <p:cNvPr id="392" name="Вы можете платить меньше!"/>
          <p:cNvSpPr txBox="1"/>
          <p:nvPr/>
        </p:nvSpPr>
        <p:spPr>
          <a:xfrm>
            <a:off x="4582866" y="1184981"/>
            <a:ext cx="1915189" cy="22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 b="1">
                <a:solidFill>
                  <a:schemeClr val="accent1"/>
                </a:solidFill>
              </a:defRPr>
            </a:lvl1pPr>
          </a:lstStyle>
          <a:p>
            <a:r>
              <a:t>Вы можете платить меньше!</a:t>
            </a:r>
          </a:p>
        </p:txBody>
      </p:sp>
      <p:sp>
        <p:nvSpPr>
          <p:cNvPr id="394" name="*Не распространяется на продукты с фиксированной стоимостью («коробочные продукты»). По сравнению с суммой страховой премии по договору страхования автокаско с предыдущим страховщиком. При расчете стоимости полиса ее…"/>
          <p:cNvSpPr txBox="1"/>
          <p:nvPr/>
        </p:nvSpPr>
        <p:spPr>
          <a:xfrm>
            <a:off x="454132" y="4735225"/>
            <a:ext cx="804154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500"/>
            </a:pPr>
            <a:r>
              <a:rPr lang="ru-RU" sz="600" baseline="30000" dirty="0"/>
              <a:t>1</a:t>
            </a:r>
            <a:r>
              <a:rPr lang="en-US" sz="600" dirty="0"/>
              <a:t> </a:t>
            </a:r>
            <a:r>
              <a:rPr lang="ru-RU" sz="600" dirty="0"/>
              <a:t>Не распространяется на продукты с фиксированной стоимостью («коробочные» продукты). Экономия предоставляется от суммы страховой премии по договору страхования </a:t>
            </a:r>
            <a:r>
              <a:rPr lang="ru-RU" sz="600" dirty="0" err="1"/>
              <a:t>автокаско</a:t>
            </a:r>
            <a:r>
              <a:rPr lang="ru-RU" sz="600" dirty="0"/>
              <a:t> на новый период, </a:t>
            </a:r>
            <a:r>
              <a:rPr lang="ru-RU" sz="600" dirty="0" smtClean="0"/>
              <a:t>рассчитанной</a:t>
            </a:r>
            <a:br>
              <a:rPr lang="ru-RU" sz="600" dirty="0" smtClean="0"/>
            </a:br>
            <a:r>
              <a:rPr lang="ru-RU" sz="600" dirty="0" smtClean="0"/>
              <a:t>в </a:t>
            </a:r>
            <a:r>
              <a:rPr lang="ru-RU" sz="600" dirty="0"/>
              <a:t>АО «СОГАЗ» без учета статистики </a:t>
            </a:r>
            <a:r>
              <a:rPr lang="ru-RU" sz="600" dirty="0" smtClean="0"/>
              <a:t>убытков по </a:t>
            </a:r>
            <a:r>
              <a:rPr lang="ru-RU" sz="600" dirty="0"/>
              <a:t>страхованию в прошлые периоды. При расчете стоимости полиса ее итоговая величина может не включать упомянутую экономию, или размер такой экономии может оказаться меньше 40%.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2866" y="1563441"/>
            <a:ext cx="2223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1"/>
                </a:solidFill>
              </a:rPr>
              <a:t>Мы подготовили для вас предложение с возможностью экономии до </a:t>
            </a:r>
            <a:r>
              <a:rPr lang="ru-RU" sz="900" b="1" dirty="0">
                <a:solidFill>
                  <a:schemeClr val="accent1"/>
                </a:solidFill>
              </a:rPr>
              <a:t>40%</a:t>
            </a:r>
            <a:r>
              <a:rPr lang="ru-RU" sz="900" baseline="30000" dirty="0">
                <a:solidFill>
                  <a:schemeClr val="tx1"/>
                </a:solidFill>
              </a:rPr>
              <a:t>1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/>
              <a:t/>
            </a:r>
            <a:br>
              <a:rPr lang="ru-RU" sz="900" dirty="0"/>
            </a:b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6</a:t>
            </a:fld>
            <a:endParaRPr lang="ru-RU" sz="800" b="0" dirty="0">
              <a:solidFill>
                <a:schemeClr val="tx1"/>
              </a:solidFill>
            </a:endParaRPr>
          </a:p>
        </p:txBody>
      </p:sp>
      <p:pic>
        <p:nvPicPr>
          <p:cNvPr id="17" name="Picture 2" descr="http://qrcoder.ru/code/?https%3A%2F%2Fdirect.sogaz.ru%2Fcorp%2F92bf43%2F&amp;4&amp;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40" y="3826726"/>
            <a:ext cx="1031929" cy="9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Изображение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667" y="1456239"/>
            <a:ext cx="1680521" cy="3692024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На какую максимальную сумму…"/>
          <p:cNvSpPr txBox="1"/>
          <p:nvPr/>
        </p:nvSpPr>
        <p:spPr>
          <a:xfrm>
            <a:off x="431800" y="933411"/>
            <a:ext cx="2749867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solidFill>
                  <a:schemeClr val="accent1"/>
                </a:solidFill>
              </a:defRPr>
            </a:pPr>
            <a:r>
              <a:rPr b="0"/>
              <a:t>На какую максимальную сумму</a:t>
            </a:r>
          </a:p>
          <a:p>
            <a:pPr>
              <a:defRPr sz="1400" b="1">
                <a:solidFill>
                  <a:schemeClr val="accent1"/>
                </a:solidFill>
              </a:defRPr>
            </a:pPr>
            <a:r>
              <a:rPr b="0"/>
              <a:t>защищает полис ОСАГО?</a:t>
            </a:r>
          </a:p>
        </p:txBody>
      </p:sp>
      <p:sp>
        <p:nvSpPr>
          <p:cNvPr id="400" name="ОСАГО"/>
          <p:cNvSpPr txBox="1"/>
          <p:nvPr/>
        </p:nvSpPr>
        <p:spPr>
          <a:xfrm>
            <a:off x="431800" y="406566"/>
            <a:ext cx="1269349" cy="474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600" b="1"/>
            </a:lvl1pPr>
          </a:lstStyle>
          <a:p>
            <a:r>
              <a:rPr dirty="0"/>
              <a:t>ОСАГО</a:t>
            </a:r>
          </a:p>
        </p:txBody>
      </p:sp>
      <p:sp>
        <p:nvSpPr>
          <p:cNvPr id="401" name="Страховая сумма, в пределах которой при наступлении…"/>
          <p:cNvSpPr txBox="1"/>
          <p:nvPr/>
        </p:nvSpPr>
        <p:spPr>
          <a:xfrm>
            <a:off x="431800" y="1527369"/>
            <a:ext cx="3437639" cy="686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1000"/>
            </a:pPr>
            <a:r>
              <a:t>Страховая сумма, в пределах которой при наступлении</a:t>
            </a:r>
          </a:p>
          <a:p>
            <a:pPr>
              <a:lnSpc>
                <a:spcPct val="110000"/>
              </a:lnSpc>
              <a:defRPr sz="1000"/>
            </a:pPr>
            <a:r>
              <a:t>каждого страхового случая страховая компания</a:t>
            </a:r>
          </a:p>
          <a:p>
            <a:pPr>
              <a:lnSpc>
                <a:spcPct val="110000"/>
              </a:lnSpc>
              <a:defRPr sz="1000"/>
            </a:pPr>
            <a:r>
              <a:t>обязуется возместить потерпевшим причиненный</a:t>
            </a:r>
          </a:p>
          <a:p>
            <a:pPr>
              <a:lnSpc>
                <a:spcPct val="110000"/>
              </a:lnSpc>
              <a:defRPr sz="1000"/>
            </a:pPr>
            <a:r>
              <a:t>вред, составляет:</a:t>
            </a:r>
          </a:p>
        </p:txBody>
      </p:sp>
      <p:sp>
        <p:nvSpPr>
          <p:cNvPr id="402" name="TextBox 7"/>
          <p:cNvSpPr txBox="1"/>
          <p:nvPr/>
        </p:nvSpPr>
        <p:spPr>
          <a:xfrm>
            <a:off x="431800" y="2306120"/>
            <a:ext cx="100981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r>
              <a:t>400 000</a:t>
            </a:r>
          </a:p>
        </p:txBody>
      </p:sp>
      <p:sp>
        <p:nvSpPr>
          <p:cNvPr id="403" name="TextBox 8"/>
          <p:cNvSpPr txBox="1"/>
          <p:nvPr/>
        </p:nvSpPr>
        <p:spPr>
          <a:xfrm>
            <a:off x="423813" y="2658917"/>
            <a:ext cx="1966055" cy="488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defRPr sz="800"/>
            </a:pP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вред</a:t>
            </a:r>
            <a:r>
              <a:rPr dirty="0"/>
              <a:t>, </a:t>
            </a:r>
            <a:r>
              <a:rPr dirty="0" err="1"/>
              <a:t>причиненный</a:t>
            </a:r>
            <a:r>
              <a:rPr dirty="0"/>
              <a:t> </a:t>
            </a:r>
            <a:r>
              <a:rPr dirty="0" err="1"/>
              <a:t>имуществу</a:t>
            </a:r>
            <a:endParaRPr dirty="0"/>
          </a:p>
          <a:p>
            <a:pPr>
              <a:lnSpc>
                <a:spcPct val="110000"/>
              </a:lnSpc>
              <a:defRPr sz="800"/>
            </a:pPr>
            <a:r>
              <a:rPr dirty="0" err="1"/>
              <a:t>каждого</a:t>
            </a:r>
            <a:r>
              <a:rPr dirty="0"/>
              <a:t> </a:t>
            </a:r>
            <a:r>
              <a:rPr dirty="0" err="1" smtClean="0"/>
              <a:t>потерпевшего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/>
              <a:t>–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более</a:t>
            </a:r>
            <a:endParaRPr dirty="0"/>
          </a:p>
          <a:p>
            <a:pPr>
              <a:lnSpc>
                <a:spcPct val="110000"/>
              </a:lnSpc>
              <a:defRPr sz="800" b="1">
                <a:solidFill>
                  <a:schemeClr val="accent1"/>
                </a:solidFill>
              </a:defRPr>
            </a:pPr>
            <a:r>
              <a:rPr dirty="0"/>
              <a:t>400 </a:t>
            </a:r>
            <a:r>
              <a:rPr dirty="0" err="1"/>
              <a:t>тыс</a:t>
            </a:r>
            <a:r>
              <a:rPr dirty="0"/>
              <a:t>. </a:t>
            </a:r>
            <a:r>
              <a:rPr dirty="0" err="1"/>
              <a:t>рублей</a:t>
            </a:r>
            <a:endParaRPr dirty="0"/>
          </a:p>
        </p:txBody>
      </p:sp>
      <p:sp>
        <p:nvSpPr>
          <p:cNvPr id="404" name="TextBox 10"/>
          <p:cNvSpPr txBox="1"/>
          <p:nvPr/>
        </p:nvSpPr>
        <p:spPr>
          <a:xfrm>
            <a:off x="2488028" y="2306120"/>
            <a:ext cx="100981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r>
              <a:t>500 000</a:t>
            </a:r>
          </a:p>
        </p:txBody>
      </p:sp>
      <p:sp>
        <p:nvSpPr>
          <p:cNvPr id="405" name="TextBox 11"/>
          <p:cNvSpPr txBox="1"/>
          <p:nvPr/>
        </p:nvSpPr>
        <p:spPr>
          <a:xfrm>
            <a:off x="2460755" y="2652567"/>
            <a:ext cx="1599647" cy="63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defRPr sz="800"/>
            </a:pP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вред</a:t>
            </a:r>
            <a:r>
              <a:rPr dirty="0"/>
              <a:t>, </a:t>
            </a:r>
            <a:r>
              <a:rPr dirty="0" err="1"/>
              <a:t>причиненный</a:t>
            </a:r>
            <a:r>
              <a:rPr dirty="0"/>
              <a:t> </a:t>
            </a:r>
            <a:r>
              <a:rPr dirty="0" err="1"/>
              <a:t>жизни</a:t>
            </a:r>
            <a:endParaRPr dirty="0"/>
          </a:p>
          <a:p>
            <a:pPr>
              <a:lnSpc>
                <a:spcPct val="110000"/>
              </a:lnSpc>
              <a:defRPr sz="800"/>
            </a:pP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здоровью</a:t>
            </a:r>
            <a:r>
              <a:rPr dirty="0"/>
              <a:t> </a:t>
            </a:r>
            <a:r>
              <a:rPr dirty="0" err="1"/>
              <a:t>каждого</a:t>
            </a:r>
            <a:endParaRPr dirty="0"/>
          </a:p>
          <a:p>
            <a:pPr>
              <a:lnSpc>
                <a:spcPct val="110000"/>
              </a:lnSpc>
              <a:defRPr sz="800"/>
            </a:pPr>
            <a:r>
              <a:rPr lang="ru-RU" dirty="0" smtClean="0"/>
              <a:t>п</a:t>
            </a:r>
            <a:r>
              <a:rPr dirty="0" err="1" smtClean="0"/>
              <a:t>отерпевшего</a:t>
            </a:r>
            <a:r>
              <a:rPr lang="ru-RU" dirty="0" smtClean="0"/>
              <a:t>,</a:t>
            </a:r>
            <a:r>
              <a:rPr dirty="0" smtClean="0"/>
              <a:t> </a:t>
            </a:r>
            <a:r>
              <a:rPr dirty="0"/>
              <a:t>–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более</a:t>
            </a:r>
            <a:endParaRPr dirty="0"/>
          </a:p>
          <a:p>
            <a:pPr>
              <a:lnSpc>
                <a:spcPct val="110000"/>
              </a:lnSpc>
              <a:defRPr sz="800" b="1">
                <a:solidFill>
                  <a:schemeClr val="accent1"/>
                </a:solidFill>
              </a:defRPr>
            </a:pPr>
            <a:r>
              <a:rPr dirty="0"/>
              <a:t>500 </a:t>
            </a:r>
            <a:r>
              <a:rPr dirty="0" err="1"/>
              <a:t>тыс</a:t>
            </a:r>
            <a:r>
              <a:rPr dirty="0"/>
              <a:t>. </a:t>
            </a:r>
            <a:r>
              <a:rPr dirty="0" err="1"/>
              <a:t>рублей</a:t>
            </a:r>
            <a:endParaRPr dirty="0"/>
          </a:p>
        </p:txBody>
      </p:sp>
      <p:sp>
        <p:nvSpPr>
          <p:cNvPr id="406" name="Оформите договор ОСАГО онлайн…"/>
          <p:cNvSpPr txBox="1"/>
          <p:nvPr/>
        </p:nvSpPr>
        <p:spPr>
          <a:xfrm>
            <a:off x="5155667" y="933411"/>
            <a:ext cx="92394" cy="248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1000"/>
            </a:pPr>
            <a:endParaRPr dirty="0"/>
          </a:p>
        </p:txBody>
      </p:sp>
      <p:sp>
        <p:nvSpPr>
          <p:cNvPr id="16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7</a:t>
            </a:fld>
            <a:endParaRPr lang="ru-RU" sz="800" b="0" dirty="0">
              <a:solidFill>
                <a:schemeClr val="tx1"/>
              </a:solidFill>
            </a:endParaRPr>
          </a:p>
        </p:txBody>
      </p:sp>
      <p:pic>
        <p:nvPicPr>
          <p:cNvPr id="19" name="Изображение" descr="Изображение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526" y="3561844"/>
            <a:ext cx="3809281" cy="73335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Широкий спектр программ страхования…"/>
          <p:cNvSpPr txBox="1"/>
          <p:nvPr/>
        </p:nvSpPr>
        <p:spPr>
          <a:xfrm>
            <a:off x="431799" y="3688850"/>
            <a:ext cx="314579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100" b="1"/>
            </a:pPr>
            <a:r>
              <a:rPr lang="ru-RU" sz="1200" dirty="0"/>
              <a:t>Специальное предложение</a:t>
            </a:r>
            <a:r>
              <a:rPr lang="ru-RU" sz="1200" dirty="0" smtClean="0"/>
              <a:t>:</a:t>
            </a:r>
            <a:br>
              <a:rPr lang="ru-RU" sz="1200" dirty="0" smtClean="0"/>
            </a:br>
            <a:r>
              <a:rPr lang="ru-RU" sz="1200" dirty="0" smtClean="0"/>
              <a:t>экономия </a:t>
            </a:r>
            <a:r>
              <a:rPr lang="ru-RU" sz="1200" dirty="0"/>
              <a:t>до </a:t>
            </a:r>
            <a:r>
              <a:rPr lang="ru-RU" sz="1200" dirty="0" smtClean="0"/>
              <a:t>15%</a:t>
            </a:r>
            <a:r>
              <a:rPr lang="ru-RU" sz="1200" baseline="30000" dirty="0" smtClean="0"/>
              <a:t>1</a:t>
            </a:r>
            <a:endParaRPr lang="ru-RU" sz="1200" baseline="30000" dirty="0"/>
          </a:p>
        </p:txBody>
      </p:sp>
      <p:sp>
        <p:nvSpPr>
          <p:cNvPr id="21" name="*Не распространяется на продукты с фиксированной стоимостью («коробочные продукты»). По сравнению с суммой страховой премии по договору страхования автокаско с предыдущим страховщиком. При расчете стоимости полиса ее…"/>
          <p:cNvSpPr txBox="1"/>
          <p:nvPr/>
        </p:nvSpPr>
        <p:spPr>
          <a:xfrm>
            <a:off x="431800" y="4727943"/>
            <a:ext cx="806387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500"/>
            </a:pPr>
            <a:r>
              <a:rPr lang="ru-RU" sz="600" baseline="30000" dirty="0" smtClean="0"/>
              <a:t>1</a:t>
            </a:r>
            <a:r>
              <a:rPr lang="en-US" sz="600" dirty="0" smtClean="0"/>
              <a:t>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Размер экономии до 25% при расчете базового тарифа ОСАГО в АО «СОГАЗ» с учетом статистики убытков за предыдущие периоды по выделенной клиентской группе работников предприятий – корпоративных клиентов и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клиентов АО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«СОГАЗ». При расчете стоимости полиса ее итоговая величина может не включать упомянутую экономию, или размер такой экономии может оказаться меньше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%.С условиями акции можно ознакомиться по телефону 8 800 333 66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35.</a:t>
            </a:r>
            <a:endParaRPr lang="ru-RU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2" descr="http://qrcoder.ru/code/?https%3A%2F%2Fdirect.sogaz.ru%2Fcorp%2F92bf43%2F&amp;4&amp;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40" y="3826726"/>
            <a:ext cx="1031929" cy="9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Изображение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757" y="1440"/>
            <a:ext cx="4589243" cy="5140621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Страхование…"/>
          <p:cNvSpPr txBox="1"/>
          <p:nvPr/>
        </p:nvSpPr>
        <p:spPr>
          <a:xfrm>
            <a:off x="370628" y="297093"/>
            <a:ext cx="3808460" cy="84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700" b="1"/>
            </a:pPr>
            <a:r>
              <a:rPr dirty="0" err="1"/>
              <a:t>Страхование</a:t>
            </a:r>
            <a:endParaRPr dirty="0"/>
          </a:p>
          <a:p>
            <a:pPr>
              <a:lnSpc>
                <a:spcPct val="90000"/>
              </a:lnSpc>
              <a:defRPr sz="2700" b="1"/>
            </a:pPr>
            <a:r>
              <a:rPr dirty="0" err="1"/>
              <a:t>имущества</a:t>
            </a:r>
            <a:endParaRPr dirty="0"/>
          </a:p>
        </p:txBody>
      </p:sp>
      <p:sp>
        <p:nvSpPr>
          <p:cNvPr id="21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8</a:t>
            </a:fld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23" name="От каких рисков защищает полис?"/>
          <p:cNvSpPr txBox="1"/>
          <p:nvPr/>
        </p:nvSpPr>
        <p:spPr>
          <a:xfrm>
            <a:off x="379414" y="3198073"/>
            <a:ext cx="2955969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spcBef>
                <a:spcPts val="60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r>
              <a:rPr dirty="0"/>
              <a:t>От каких рисков защищает полис?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70628" y="1234311"/>
            <a:ext cx="4516354" cy="1823331"/>
            <a:chOff x="269026" y="1396236"/>
            <a:chExt cx="4516354" cy="1823331"/>
          </a:xfrm>
        </p:grpSpPr>
        <p:sp>
          <p:nvSpPr>
            <p:cNvPr id="26" name="Что можно застраховать?"/>
            <p:cNvSpPr txBox="1"/>
            <p:nvPr/>
          </p:nvSpPr>
          <p:spPr>
            <a:xfrm>
              <a:off x="269026" y="1396236"/>
              <a:ext cx="2229577" cy="2888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1400">
                  <a:solidFill>
                    <a:schemeClr val="accent1"/>
                  </a:solidFill>
                </a:defRPr>
              </a:lvl1pPr>
            </a:lstStyle>
            <a:p>
              <a:r>
                <a:rPr dirty="0"/>
                <a:t>Что можно застраховать?</a:t>
              </a:r>
            </a:p>
          </p:txBody>
        </p:sp>
        <p:sp>
          <p:nvSpPr>
            <p:cNvPr id="27" name="Квартиру или комнату,…"/>
            <p:cNvSpPr txBox="1"/>
            <p:nvPr/>
          </p:nvSpPr>
          <p:spPr>
            <a:xfrm>
              <a:off x="277812" y="1747544"/>
              <a:ext cx="1676096" cy="338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marL="171450" indent="-171450">
                <a:spcBef>
                  <a:spcPts val="100"/>
                </a:spcBef>
                <a:buClr>
                  <a:schemeClr val="accent5"/>
                </a:buClr>
                <a:buSzPct val="150000"/>
                <a:buFont typeface="Arial" panose="020B0604020202020204" pitchFamily="34" charset="0"/>
                <a:buChar char="•"/>
                <a:defRPr sz="800"/>
              </a:pPr>
              <a:r>
                <a:rPr sz="800" dirty="0"/>
                <a:t>Квартиру </a:t>
              </a:r>
              <a:r>
                <a:rPr sz="800" dirty="0" err="1"/>
                <a:t>или</a:t>
              </a:r>
              <a:r>
                <a:rPr sz="800" dirty="0"/>
                <a:t> </a:t>
              </a:r>
              <a:r>
                <a:rPr sz="800" dirty="0" err="1" smtClean="0"/>
                <a:t>комнату</a:t>
              </a:r>
              <a:r>
                <a:rPr sz="800" dirty="0" smtClean="0"/>
                <a:t>,</a:t>
              </a:r>
              <a:r>
                <a:rPr lang="ru-RU" sz="800" dirty="0" smtClean="0"/>
                <a:t/>
              </a:r>
              <a:br>
                <a:rPr lang="ru-RU" sz="800" dirty="0" smtClean="0"/>
              </a:br>
              <a:r>
                <a:rPr sz="800" dirty="0" err="1" smtClean="0"/>
                <a:t>жилой</a:t>
              </a:r>
              <a:r>
                <a:rPr sz="800" dirty="0" smtClean="0"/>
                <a:t> </a:t>
              </a:r>
              <a:r>
                <a:rPr sz="800" dirty="0"/>
                <a:t>дом, дачу или коттедж</a:t>
              </a:r>
            </a:p>
          </p:txBody>
        </p:sp>
        <p:sp>
          <p:nvSpPr>
            <p:cNvPr id="28" name="Дополнительные строения…"/>
            <p:cNvSpPr txBox="1"/>
            <p:nvPr/>
          </p:nvSpPr>
          <p:spPr>
            <a:xfrm>
              <a:off x="277812" y="2146663"/>
              <a:ext cx="1695332" cy="338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marL="171450" indent="-171450">
                <a:buClr>
                  <a:schemeClr val="accent5"/>
                </a:buClr>
                <a:buSzPct val="150000"/>
                <a:buFont typeface="Arial" panose="020B0604020202020204" pitchFamily="34" charset="0"/>
                <a:buChar char="•"/>
                <a:defRPr sz="800"/>
              </a:pPr>
              <a:r>
                <a:rPr sz="800" dirty="0" err="1"/>
                <a:t>Дополнительные</a:t>
              </a:r>
              <a:r>
                <a:rPr sz="800" dirty="0"/>
                <a:t> </a:t>
              </a:r>
              <a:r>
                <a:rPr sz="800" dirty="0" err="1" smtClean="0"/>
                <a:t>строения</a:t>
              </a:r>
              <a:r>
                <a:rPr lang="ru-RU" sz="800" dirty="0" smtClean="0"/>
                <a:t/>
              </a:r>
              <a:br>
                <a:rPr lang="ru-RU" sz="800" dirty="0" smtClean="0"/>
              </a:br>
              <a:r>
                <a:rPr sz="800" dirty="0" smtClean="0"/>
                <a:t>(</a:t>
              </a:r>
              <a:r>
                <a:rPr sz="800" dirty="0" err="1" smtClean="0"/>
                <a:t>баня</a:t>
              </a:r>
              <a:r>
                <a:rPr sz="800" dirty="0"/>
                <a:t>, гараж, хоз. блок и т</a:t>
              </a:r>
              <a:r>
                <a:rPr sz="800" dirty="0" smtClean="0"/>
                <a:t>.</a:t>
              </a:r>
              <a:r>
                <a:rPr lang="ru-RU" sz="800" dirty="0" smtClean="0"/>
                <a:t> </a:t>
              </a:r>
              <a:r>
                <a:rPr sz="800" dirty="0" smtClean="0"/>
                <a:t>п</a:t>
              </a:r>
              <a:r>
                <a:rPr sz="800" dirty="0"/>
                <a:t>.)</a:t>
              </a:r>
            </a:p>
          </p:txBody>
        </p:sp>
        <p:sp>
          <p:nvSpPr>
            <p:cNvPr id="29" name="Сооружения (бассейны,…"/>
            <p:cNvSpPr txBox="1"/>
            <p:nvPr/>
          </p:nvSpPr>
          <p:spPr>
            <a:xfrm>
              <a:off x="277812" y="2576773"/>
              <a:ext cx="1615182" cy="338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marL="171450" indent="-171450">
                <a:buClr>
                  <a:schemeClr val="accent5"/>
                </a:buClr>
                <a:buSzPct val="150000"/>
                <a:buFont typeface="Arial" panose="020B0604020202020204" pitchFamily="34" charset="0"/>
                <a:buChar char="•"/>
                <a:defRPr sz="800"/>
              </a:pPr>
              <a:r>
                <a:rPr sz="800" dirty="0"/>
                <a:t>Сооружения (</a:t>
              </a:r>
              <a:r>
                <a:rPr sz="800" dirty="0" err="1" smtClean="0"/>
                <a:t>бассейны</a:t>
              </a:r>
              <a:r>
                <a:rPr sz="800" dirty="0" smtClean="0"/>
                <a:t>,</a:t>
              </a:r>
              <a:r>
                <a:rPr lang="ru-RU" sz="800" dirty="0" smtClean="0"/>
                <a:t/>
              </a:r>
              <a:br>
                <a:rPr lang="ru-RU" sz="800" dirty="0" smtClean="0"/>
              </a:br>
              <a:r>
                <a:rPr sz="800" dirty="0" err="1" smtClean="0"/>
                <a:t>беседки</a:t>
              </a:r>
              <a:r>
                <a:rPr sz="800" dirty="0"/>
                <a:t>, ограждения и т</a:t>
              </a:r>
              <a:r>
                <a:rPr sz="800" dirty="0" smtClean="0"/>
                <a:t>.</a:t>
              </a:r>
              <a:r>
                <a:rPr lang="ru-RU" sz="800" dirty="0" smtClean="0"/>
                <a:t> </a:t>
              </a:r>
              <a:r>
                <a:rPr sz="800" dirty="0" smtClean="0"/>
                <a:t>п</a:t>
              </a:r>
              <a:r>
                <a:rPr sz="800" dirty="0"/>
                <a:t>.)</a:t>
              </a:r>
            </a:p>
          </p:txBody>
        </p:sp>
        <p:sp>
          <p:nvSpPr>
            <p:cNvPr id="30" name="Домашнее имущество"/>
            <p:cNvSpPr txBox="1"/>
            <p:nvPr/>
          </p:nvSpPr>
          <p:spPr>
            <a:xfrm>
              <a:off x="2540963" y="1751615"/>
              <a:ext cx="1289773" cy="2154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127000" indent="-127000">
                <a:lnSpc>
                  <a:spcPct val="110000"/>
                </a:lnSpc>
                <a:spcBef>
                  <a:spcPts val="100"/>
                </a:spcBef>
                <a:buClr>
                  <a:schemeClr val="accent1"/>
                </a:buClr>
                <a:buSzPct val="195000"/>
                <a:buChar char="•"/>
                <a:defRPr sz="800"/>
              </a:lvl1pPr>
            </a:lstStyle>
            <a:p>
              <a:pPr>
                <a:lnSpc>
                  <a:spcPct val="100000"/>
                </a:lnSpc>
                <a:buClr>
                  <a:schemeClr val="accent5"/>
                </a:buClr>
                <a:buSzPct val="150000"/>
              </a:pPr>
              <a:r>
                <a:rPr dirty="0" err="1"/>
                <a:t>Домашнее</a:t>
              </a:r>
              <a:r>
                <a:rPr dirty="0"/>
                <a:t> </a:t>
              </a:r>
              <a:r>
                <a:rPr dirty="0" err="1"/>
                <a:t>имущество</a:t>
              </a:r>
              <a:endParaRPr dirty="0"/>
            </a:p>
          </p:txBody>
        </p:sp>
        <p:sp>
          <p:nvSpPr>
            <p:cNvPr id="31" name="Гражданскую ответственность…"/>
            <p:cNvSpPr txBox="1"/>
            <p:nvPr/>
          </p:nvSpPr>
          <p:spPr>
            <a:xfrm>
              <a:off x="2541038" y="2083348"/>
              <a:ext cx="1680905" cy="4616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marL="127000" indent="-127000">
                <a:spcBef>
                  <a:spcPts val="100"/>
                </a:spcBef>
                <a:buClr>
                  <a:schemeClr val="accent5"/>
                </a:buClr>
                <a:buSzPct val="150000"/>
                <a:buChar char="•"/>
                <a:defRPr sz="800"/>
              </a:pPr>
              <a:r>
                <a:rPr dirty="0" err="1"/>
                <a:t>Гражданскую</a:t>
              </a:r>
              <a:r>
                <a:rPr dirty="0"/>
                <a:t> </a:t>
              </a:r>
              <a:r>
                <a:rPr dirty="0" err="1" smtClean="0"/>
                <a:t>ответственность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dirty="0" err="1" smtClean="0"/>
                <a:t>перед</a:t>
              </a:r>
              <a:r>
                <a:rPr dirty="0" smtClean="0"/>
                <a:t> </a:t>
              </a:r>
              <a:r>
                <a:rPr dirty="0"/>
                <a:t>соседями, в </a:t>
              </a:r>
              <a:r>
                <a:rPr dirty="0" err="1"/>
                <a:t>том</a:t>
              </a:r>
              <a:r>
                <a:rPr dirty="0"/>
                <a:t> </a:t>
              </a:r>
              <a:r>
                <a:rPr dirty="0" err="1" smtClean="0"/>
                <a:t>числе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dirty="0" err="1" smtClean="0"/>
                <a:t>при</a:t>
              </a:r>
              <a:r>
                <a:rPr dirty="0" smtClean="0"/>
                <a:t> </a:t>
              </a:r>
              <a:r>
                <a:rPr dirty="0"/>
                <a:t>проведении ремонта</a:t>
              </a:r>
            </a:p>
          </p:txBody>
        </p:sp>
        <p:sp>
          <p:nvSpPr>
            <p:cNvPr id="32" name="Домашнее имущество"/>
            <p:cNvSpPr txBox="1"/>
            <p:nvPr/>
          </p:nvSpPr>
          <p:spPr>
            <a:xfrm>
              <a:off x="277812" y="3004127"/>
              <a:ext cx="1142296" cy="2154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marL="127000" indent="-127000">
                <a:lnSpc>
                  <a:spcPct val="110000"/>
                </a:lnSpc>
                <a:spcBef>
                  <a:spcPts val="100"/>
                </a:spcBef>
                <a:buClr>
                  <a:schemeClr val="accent1"/>
                </a:buClr>
                <a:buSzPct val="195000"/>
                <a:buChar char="•"/>
                <a:defRPr sz="800"/>
              </a:lvl1pPr>
            </a:lstStyle>
            <a:p>
              <a:pPr>
                <a:lnSpc>
                  <a:spcPct val="100000"/>
                </a:lnSpc>
                <a:buClr>
                  <a:schemeClr val="accent5"/>
                </a:buClr>
                <a:buSzPct val="150000"/>
              </a:pPr>
              <a:r>
                <a:rPr lang="ru-RU" dirty="0" smtClean="0">
                  <a:solidFill>
                    <a:schemeClr val="tx1"/>
                  </a:solidFill>
                </a:rPr>
                <a:t>Ценное</a:t>
              </a:r>
              <a:r>
                <a:rPr dirty="0" smtClean="0">
                  <a:solidFill>
                    <a:schemeClr val="tx1"/>
                  </a:solidFill>
                </a:rPr>
                <a:t> </a:t>
              </a:r>
              <a:r>
                <a:rPr dirty="0">
                  <a:solidFill>
                    <a:schemeClr val="tx1"/>
                  </a:solidFill>
                </a:rPr>
                <a:t>имущество</a:t>
              </a:r>
            </a:p>
          </p:txBody>
        </p:sp>
        <p:sp>
          <p:nvSpPr>
            <p:cNvPr id="33" name="Дополнительные строения…"/>
            <p:cNvSpPr txBox="1"/>
            <p:nvPr/>
          </p:nvSpPr>
          <p:spPr>
            <a:xfrm>
              <a:off x="2540963" y="2652913"/>
              <a:ext cx="2244417" cy="3385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marL="127000" indent="-127000">
                <a:buClr>
                  <a:schemeClr val="accent5"/>
                </a:buClr>
                <a:buSzPct val="150000"/>
                <a:buChar char="•"/>
                <a:defRPr sz="800"/>
              </a:pPr>
              <a:r>
                <a:rPr lang="ru-RU" dirty="0" smtClean="0">
                  <a:solidFill>
                    <a:schemeClr val="tx1"/>
                  </a:solidFill>
                </a:rPr>
                <a:t>Земельные участки и элементы ландшафтного дизайна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Изображение" descr="Изображение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713" y="3591375"/>
            <a:ext cx="2540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Изображение" descr="Изображение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15" y="4562943"/>
            <a:ext cx="2540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Изображение" descr="Изображение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795" y="4562943"/>
            <a:ext cx="2540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Опасные природные…"/>
          <p:cNvSpPr txBox="1"/>
          <p:nvPr/>
        </p:nvSpPr>
        <p:spPr>
          <a:xfrm>
            <a:off x="2978223" y="3558781"/>
            <a:ext cx="1200865" cy="49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10000"/>
              </a:lnSpc>
            </a:pPr>
            <a:r>
              <a:rPr sz="800" dirty="0"/>
              <a:t>Опасные природные</a:t>
            </a:r>
          </a:p>
          <a:p>
            <a:pPr>
              <a:lnSpc>
                <a:spcPct val="110000"/>
              </a:lnSpc>
            </a:pPr>
            <a:r>
              <a:rPr sz="800" dirty="0"/>
              <a:t>явления и стихийные</a:t>
            </a:r>
          </a:p>
          <a:p>
            <a:pPr>
              <a:lnSpc>
                <a:spcPct val="110000"/>
              </a:lnSpc>
            </a:pPr>
            <a:r>
              <a:rPr sz="800" dirty="0"/>
              <a:t>бедствия</a:t>
            </a:r>
          </a:p>
        </p:txBody>
      </p:sp>
      <p:sp>
        <p:nvSpPr>
          <p:cNvPr id="40" name="Посторонние…"/>
          <p:cNvSpPr txBox="1"/>
          <p:nvPr/>
        </p:nvSpPr>
        <p:spPr>
          <a:xfrm>
            <a:off x="3004158" y="4518596"/>
            <a:ext cx="722310" cy="352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800"/>
            </a:pPr>
            <a:r>
              <a:rPr dirty="0"/>
              <a:t>Посторонние</a:t>
            </a:r>
          </a:p>
          <a:p>
            <a:pPr>
              <a:lnSpc>
                <a:spcPct val="110000"/>
              </a:lnSpc>
              <a:defRPr sz="800"/>
            </a:pPr>
            <a:r>
              <a:rPr dirty="0"/>
              <a:t>воздействия</a:t>
            </a:r>
          </a:p>
        </p:txBody>
      </p:sp>
      <p:sp>
        <p:nvSpPr>
          <p:cNvPr id="41" name="Огонь, вода"/>
          <p:cNvSpPr txBox="1"/>
          <p:nvPr/>
        </p:nvSpPr>
        <p:spPr>
          <a:xfrm>
            <a:off x="716172" y="3558781"/>
            <a:ext cx="908092" cy="49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10000"/>
              </a:lnSpc>
              <a:defRPr sz="800"/>
            </a:lvl1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Пожар,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удар молнии, взрыв газа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2" name="Противоправные…"/>
          <p:cNvSpPr txBox="1"/>
          <p:nvPr/>
        </p:nvSpPr>
        <p:spPr>
          <a:xfrm>
            <a:off x="2995114" y="4124186"/>
            <a:ext cx="1292139" cy="22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800"/>
            </a:pPr>
            <a:r>
              <a:rPr lang="ru-RU" dirty="0" smtClean="0">
                <a:solidFill>
                  <a:schemeClr val="tx1"/>
                </a:solidFill>
              </a:rPr>
              <a:t>Кража, грабеж, разбой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3" name="Огонь, вода"/>
          <p:cNvSpPr txBox="1"/>
          <p:nvPr/>
        </p:nvSpPr>
        <p:spPr>
          <a:xfrm>
            <a:off x="716171" y="4124186"/>
            <a:ext cx="1292406" cy="22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10000"/>
              </a:lnSpc>
              <a:defRPr sz="800"/>
            </a:lvl1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Залив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4" name="Противоправные…"/>
          <p:cNvSpPr txBox="1"/>
          <p:nvPr/>
        </p:nvSpPr>
        <p:spPr>
          <a:xfrm>
            <a:off x="716172" y="4518596"/>
            <a:ext cx="980282" cy="3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800"/>
            </a:pPr>
            <a:r>
              <a:rPr lang="ru-RU" dirty="0" smtClean="0">
                <a:solidFill>
                  <a:schemeClr val="tx1"/>
                </a:solidFill>
              </a:rPr>
              <a:t>Террористический акт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15" y="3591375"/>
            <a:ext cx="255600" cy="255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15" y="4135363"/>
            <a:ext cx="255600" cy="255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114" y="4135363"/>
            <a:ext cx="255600" cy="255600"/>
          </a:xfrm>
          <a:prstGeom prst="rect">
            <a:avLst/>
          </a:prstGeom>
        </p:spPr>
      </p:pic>
      <p:pic>
        <p:nvPicPr>
          <p:cNvPr id="34" name="Picture 2" descr="http://qrcoder.ru/code/?https%3A%2F%2Fdirect.sogaz.ru%2Fcorp%2F92bf43%2F&amp;4&amp;0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40" y="3826726"/>
            <a:ext cx="1031929" cy="9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Страхование…"/>
          <p:cNvSpPr txBox="1"/>
          <p:nvPr/>
        </p:nvSpPr>
        <p:spPr>
          <a:xfrm>
            <a:off x="376569" y="292327"/>
            <a:ext cx="2339739" cy="84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700" b="1"/>
            </a:pPr>
            <a:r>
              <a:rPr dirty="0"/>
              <a:t>Страхование</a:t>
            </a:r>
          </a:p>
          <a:p>
            <a:pPr>
              <a:lnSpc>
                <a:spcPct val="90000"/>
              </a:lnSpc>
              <a:defRPr sz="2700" b="1"/>
            </a:pPr>
            <a:r>
              <a:rPr lang="ru-RU" dirty="0" smtClean="0"/>
              <a:t>квартиры</a:t>
            </a:r>
            <a:endParaRPr dirty="0"/>
          </a:p>
        </p:txBody>
      </p:sp>
      <p:sp>
        <p:nvSpPr>
          <p:cNvPr id="445" name="Оформите страховой полис для квартиры в несколько кликов!…"/>
          <p:cNvSpPr txBox="1"/>
          <p:nvPr/>
        </p:nvSpPr>
        <p:spPr>
          <a:xfrm>
            <a:off x="4834767" y="292327"/>
            <a:ext cx="2831889" cy="70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1100"/>
            </a:pPr>
            <a:r>
              <a:rPr lang="ru-RU" sz="900" dirty="0" smtClean="0"/>
              <a:t>Воспользуйтесь специальным предложением</a:t>
            </a:r>
            <a:br>
              <a:rPr lang="ru-RU" sz="900" dirty="0" smtClean="0"/>
            </a:br>
            <a:r>
              <a:rPr lang="ru-RU" sz="900" dirty="0" smtClean="0"/>
              <a:t>по страхованию квартиры для вас и ваших родственников. Экономия при покупке полиса «СОГАЗ-Квартира» до </a:t>
            </a:r>
            <a:r>
              <a:rPr lang="ru-RU" sz="900" b="1" dirty="0" smtClean="0">
                <a:solidFill>
                  <a:schemeClr val="accent1"/>
                </a:solidFill>
              </a:rPr>
              <a:t>50%</a:t>
            </a:r>
            <a:r>
              <a:rPr lang="ru-RU" sz="900" baseline="30000" dirty="0" smtClean="0">
                <a:solidFill>
                  <a:schemeClr val="accent1"/>
                </a:solidFill>
              </a:rPr>
              <a:t>1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sz="900" dirty="0"/>
          </a:p>
        </p:txBody>
      </p:sp>
      <p:sp>
        <p:nvSpPr>
          <p:cNvPr id="455" name="Быстрая покупка онлайн"/>
          <p:cNvSpPr txBox="1"/>
          <p:nvPr/>
        </p:nvSpPr>
        <p:spPr>
          <a:xfrm>
            <a:off x="376569" y="1167188"/>
            <a:ext cx="2536909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ru-RU" sz="1300" dirty="0" smtClean="0"/>
              <a:t>Программа «СОГАЗ-Квартира»</a:t>
            </a:r>
            <a:endParaRPr sz="13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2961" y="4670016"/>
            <a:ext cx="7766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 При расчете стоимости полиса ее итоговая величина может не включать упомянутую экономию, или размер такой экономии может оказаться меньше 50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%. С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условиями акции можно ознакомиться по телефону 8 800 333 66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35.</a:t>
            </a:r>
          </a:p>
          <a:p>
            <a:r>
              <a:rPr lang="ru-RU" sz="6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</a:rPr>
              <a:t> С полным перечнем рисков вы можете ознакомиться в договоре страхования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Что можно застраховать?"/>
          <p:cNvSpPr txBox="1"/>
          <p:nvPr/>
        </p:nvSpPr>
        <p:spPr>
          <a:xfrm>
            <a:off x="414686" y="2062539"/>
            <a:ext cx="291141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Преимущества программы страхования квартиры:</a:t>
            </a:r>
            <a:endParaRPr dirty="0"/>
          </a:p>
        </p:txBody>
      </p:sp>
      <p:sp>
        <p:nvSpPr>
          <p:cNvPr id="17" name="Что можно застраховать?"/>
          <p:cNvSpPr txBox="1"/>
          <p:nvPr/>
        </p:nvSpPr>
        <p:spPr>
          <a:xfrm>
            <a:off x="832789" y="2786808"/>
            <a:ext cx="106867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ru-RU" sz="800" dirty="0" smtClean="0">
                <a:solidFill>
                  <a:schemeClr val="tx1"/>
                </a:solidFill>
              </a:rPr>
              <a:t>Доступная цена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63825"/>
              </p:ext>
            </p:extLst>
          </p:nvPr>
        </p:nvGraphicFramePr>
        <p:xfrm>
          <a:off x="4834767" y="1246005"/>
          <a:ext cx="3757486" cy="327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404">
                  <a:extLst>
                    <a:ext uri="{9D8B030D-6E8A-4147-A177-3AD203B41FA5}">
                      <a16:colId xmlns:a16="http://schemas.microsoft.com/office/drawing/2014/main" val="3960471646"/>
                    </a:ext>
                  </a:extLst>
                </a:gridCol>
                <a:gridCol w="782437">
                  <a:extLst>
                    <a:ext uri="{9D8B030D-6E8A-4147-A177-3AD203B41FA5}">
                      <a16:colId xmlns:a16="http://schemas.microsoft.com/office/drawing/2014/main" val="4168022397"/>
                    </a:ext>
                  </a:extLst>
                </a:gridCol>
                <a:gridCol w="2112645">
                  <a:extLst>
                    <a:ext uri="{9D8B030D-6E8A-4147-A177-3AD203B41FA5}">
                      <a16:colId xmlns:a16="http://schemas.microsoft.com/office/drawing/2014/main" val="3027139733"/>
                    </a:ext>
                  </a:extLst>
                </a:gridCol>
              </a:tblGrid>
              <a:tr h="23871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страхования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полиса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Выплата до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9097014"/>
                  </a:ext>
                </a:extLst>
              </a:tr>
              <a:tr h="426953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1" i="0" u="none" strike="sngStrike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6 000 ₽</a:t>
                      </a:r>
                    </a:p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000 ₽</a:t>
                      </a:r>
                      <a:endParaRPr lang="ru-RU" sz="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2 100 000 ₽</a:t>
                      </a:r>
                      <a:endParaRPr 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том числе: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отделка 700 000 ₽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движимое </a:t>
                      </a: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имущество 700 000 ₽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гражданская ответственность 700 000 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4635146"/>
                  </a:ext>
                </a:extLst>
              </a:tr>
              <a:tr h="426953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Экспресс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strike="sngStrik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7 100 ₽</a:t>
                      </a:r>
                      <a:endParaRPr lang="en-US" sz="800" strike="sngStrike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3 550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₽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7 100 000 ₽</a:t>
                      </a:r>
                      <a:endParaRPr 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том числе:</a:t>
                      </a:r>
                    </a:p>
                    <a:p>
                      <a:pPr marL="108000" indent="-108000" algn="l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конструктивные элементы 5 000 000 ₽</a:t>
                      </a:r>
                      <a:endParaRPr lang="en-US" sz="7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indent="-108000" algn="l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отделка 700 000 ₽</a:t>
                      </a:r>
                      <a:endParaRPr lang="en-US" sz="7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indent="-108000" algn="l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движимое имущество 700 000 ₽</a:t>
                      </a:r>
                      <a:endParaRPr lang="en-US" sz="7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8000" indent="-108000" algn="l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гражданская ответственность 700 000 ₽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952736"/>
                  </a:ext>
                </a:extLst>
              </a:tr>
              <a:tr h="426953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Экспресс +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strike="sngStrik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₽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10 000 000 ₽</a:t>
                      </a:r>
                      <a:endParaRPr 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том числе: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конструктивные элементы 7 000 000 ₽</a:t>
                      </a:r>
                      <a:endParaRPr lang="en-US" sz="7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отделка 1 000 000 ₽</a:t>
                      </a:r>
                      <a:endParaRPr lang="en-US" sz="7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движимое имущество 1 000 000 ₽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гражданская ответственность 1 000 000 ₽</a:t>
                      </a:r>
                      <a:endParaRPr lang="ru-RU" sz="7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678977"/>
                  </a:ext>
                </a:extLst>
              </a:tr>
              <a:tr h="426953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Премиум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strike="sngStrik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 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7 500</a:t>
                      </a:r>
                      <a:r>
                        <a:rPr lang="ru-RU" sz="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20 000 000 ₽</a:t>
                      </a:r>
                      <a:endParaRPr lang="en-US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том числе: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конструктивные элементы 15 000 000 ₽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отделка 2 000 000₽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движимое имущество 1 500 000 ₽</a:t>
                      </a:r>
                    </a:p>
                    <a:p>
                      <a:pPr marL="108000" marR="0" indent="-1080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гражданская ответственность 1 500 000 ₽</a:t>
                      </a:r>
                      <a:endParaRPr lang="ru-RU" sz="7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36929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91987" y="3556761"/>
            <a:ext cx="1529080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>
              <a:buClr>
                <a:schemeClr val="accent5"/>
              </a:buClr>
            </a:pPr>
            <a:r>
              <a:rPr lang="ru-RU" sz="800" dirty="0">
                <a:solidFill>
                  <a:schemeClr val="tx1"/>
                </a:solidFill>
              </a:rPr>
              <a:t>Размер выплаты определяется без учета износа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1987" y="2786808"/>
            <a:ext cx="1564640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>
              <a:buClr>
                <a:schemeClr val="accent5"/>
              </a:buClr>
            </a:pPr>
            <a:r>
              <a:rPr lang="ru-RU" sz="800" dirty="0">
                <a:solidFill>
                  <a:schemeClr val="tx1"/>
                </a:solidFill>
              </a:rPr>
              <a:t>Полис покрывает все основные риски происшествий в квартире</a:t>
            </a:r>
            <a:r>
              <a:rPr lang="ru-RU" sz="8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788" y="3556761"/>
            <a:ext cx="1144874" cy="461661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>
              <a:buClr>
                <a:schemeClr val="accent5"/>
              </a:buClr>
            </a:pPr>
            <a:r>
              <a:rPr lang="ru-RU" sz="800" dirty="0">
                <a:solidFill>
                  <a:schemeClr val="tx1"/>
                </a:solidFill>
              </a:rPr>
              <a:t>Покупка </a:t>
            </a:r>
            <a:r>
              <a:rPr lang="ru-RU" sz="800" dirty="0" smtClean="0">
                <a:solidFill>
                  <a:schemeClr val="tx1"/>
                </a:solidFill>
              </a:rPr>
              <a:t>полиса за 5 </a:t>
            </a:r>
            <a:r>
              <a:rPr lang="ru-RU" sz="800" dirty="0">
                <a:solidFill>
                  <a:schemeClr val="tx1"/>
                </a:solidFill>
              </a:rPr>
              <a:t>минут без заявления и описи имущества </a:t>
            </a:r>
          </a:p>
        </p:txBody>
      </p:sp>
      <p:sp>
        <p:nvSpPr>
          <p:cNvPr id="14" name="Прямоугольник"/>
          <p:cNvSpPr/>
          <p:nvPr/>
        </p:nvSpPr>
        <p:spPr>
          <a:xfrm>
            <a:off x="8497633" y="4738256"/>
            <a:ext cx="648329" cy="409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6798" tIns="46798" rIns="46798" bIns="46798"/>
          <a:lstStyle/>
          <a:p>
            <a:endParaRPr/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497633" y="4835054"/>
            <a:ext cx="646367" cy="215440"/>
          </a:xfrm>
        </p:spPr>
        <p:txBody>
          <a:bodyPr/>
          <a:lstStyle/>
          <a:p>
            <a:pPr algn="ctr"/>
            <a:fld id="{86CB4B4D-7CA3-9044-876B-883B54F8677D}" type="slidenum">
              <a:rPr lang="ru-RU" sz="800" b="0" smtClean="0">
                <a:solidFill>
                  <a:schemeClr val="tx1"/>
                </a:solidFill>
              </a:rPr>
              <a:pPr algn="ctr"/>
              <a:t>9</a:t>
            </a:fld>
            <a:endParaRPr lang="ru-RU" sz="800" b="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790" y="2786808"/>
            <a:ext cx="288000" cy="2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05" y="3604100"/>
            <a:ext cx="287564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790" y="3604100"/>
            <a:ext cx="288000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25" y="2786808"/>
            <a:ext cx="288000" cy="288000"/>
          </a:xfrm>
          <a:prstGeom prst="rect">
            <a:avLst/>
          </a:prstGeom>
        </p:spPr>
      </p:pic>
      <p:pic>
        <p:nvPicPr>
          <p:cNvPr id="20" name="Picture 2" descr="http://qrcoder.ru/code/?https%3A%2F%2Fdirect.sogaz.ru%2Fcorp%2F92bf43%2F&amp;4&amp;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38" y="120174"/>
            <a:ext cx="1031929" cy="9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3857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6_SOGAZ1eng">
  <a:themeElements>
    <a:clrScheme name="46_SOGAZ1eng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000078"/>
      </a:accent1>
      <a:accent2>
        <a:srgbClr val="CC292B"/>
      </a:accent2>
      <a:accent3>
        <a:srgbClr val="00A94F"/>
      </a:accent3>
      <a:accent4>
        <a:srgbClr val="800080"/>
      </a:accent4>
      <a:accent5>
        <a:srgbClr val="2D57FC"/>
      </a:accent5>
      <a:accent6>
        <a:srgbClr val="F7D417"/>
      </a:accent6>
      <a:hlink>
        <a:srgbClr val="0000FF"/>
      </a:hlink>
      <a:folHlink>
        <a:srgbClr val="FF00FF"/>
      </a:folHlink>
    </a:clrScheme>
    <a:fontScheme name="46_SOGAZ1eng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46_SOGAZ1e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EDED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8" tIns="46798" rIns="46798" bIns="4679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8_SOGAZ1eng">
  <a:themeElements>
    <a:clrScheme name="Согаз. Презентация">
      <a:dk1>
        <a:sysClr val="windowText" lastClr="000000"/>
      </a:dk1>
      <a:lt1>
        <a:sysClr val="window" lastClr="FFFFFF"/>
      </a:lt1>
      <a:dk2>
        <a:srgbClr val="000078"/>
      </a:dk2>
      <a:lt2>
        <a:srgbClr val="F2F2F2"/>
      </a:lt2>
      <a:accent1>
        <a:srgbClr val="2D57FC"/>
      </a:accent1>
      <a:accent2>
        <a:srgbClr val="CC292B"/>
      </a:accent2>
      <a:accent3>
        <a:srgbClr val="00A94F"/>
      </a:accent3>
      <a:accent4>
        <a:srgbClr val="F7D417"/>
      </a:accent4>
      <a:accent5>
        <a:srgbClr val="BBBBBB"/>
      </a:accent5>
      <a:accent6>
        <a:srgbClr val="ECECEC"/>
      </a:accent6>
      <a:hlink>
        <a:srgbClr val="00B0F0"/>
      </a:hlink>
      <a:folHlink>
        <a:srgbClr val="8064A2"/>
      </a:folHlink>
    </a:clrScheme>
    <a:fontScheme name="2_СОГАЗнов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ОГАЗнов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7_SOGAZ1eng">
  <a:themeElements>
    <a:clrScheme name="46_SOGAZ1eng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000078"/>
      </a:accent1>
      <a:accent2>
        <a:srgbClr val="CC292B"/>
      </a:accent2>
      <a:accent3>
        <a:srgbClr val="00A94F"/>
      </a:accent3>
      <a:accent4>
        <a:srgbClr val="800080"/>
      </a:accent4>
      <a:accent5>
        <a:srgbClr val="2D57FC"/>
      </a:accent5>
      <a:accent6>
        <a:srgbClr val="F7D417"/>
      </a:accent6>
      <a:hlink>
        <a:srgbClr val="0000FF"/>
      </a:hlink>
      <a:folHlink>
        <a:srgbClr val="FF00FF"/>
      </a:folHlink>
    </a:clrScheme>
    <a:fontScheme name="46_SOGAZ1eng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46_SOGAZ1e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EDED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8" tIns="46798" rIns="46798" bIns="4679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46_SOGAZ1eng">
  <a:themeElements>
    <a:clrScheme name="46_SOGAZ1e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78"/>
      </a:accent1>
      <a:accent2>
        <a:srgbClr val="CC292B"/>
      </a:accent2>
      <a:accent3>
        <a:srgbClr val="00A94F"/>
      </a:accent3>
      <a:accent4>
        <a:srgbClr val="800080"/>
      </a:accent4>
      <a:accent5>
        <a:srgbClr val="2D57FC"/>
      </a:accent5>
      <a:accent6>
        <a:srgbClr val="F7D417"/>
      </a:accent6>
      <a:hlink>
        <a:srgbClr val="0000FF"/>
      </a:hlink>
      <a:folHlink>
        <a:srgbClr val="FF00FF"/>
      </a:folHlink>
    </a:clrScheme>
    <a:fontScheme name="46_SOGAZ1eng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46_SOGAZ1e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EDED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8" tIns="46798" rIns="46798" bIns="4679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185e82-92dc-4bf1-8a2f-3c493b2675c3">SOGAZDOC-11-4767</_dlc_DocId>
    <_dlc_DocIdUrl xmlns="2b185e82-92dc-4bf1-8a2f-3c493b2675c3">
      <Url>http://portal.sogaz.ru/Documents/_layouts/15/DocIdRedir.aspx?ID=SOGAZDOC-11-4767</Url>
      <Description>SOGAZDOC-11-4767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1D8739D83C614FB6C04B2D4C7EF5A6" ma:contentTypeVersion="3" ma:contentTypeDescription="Создание документа." ma:contentTypeScope="" ma:versionID="af3d4c39ba77abd6b8ac563e7b03801e">
  <xsd:schema xmlns:xsd="http://www.w3.org/2001/XMLSchema" xmlns:xs="http://www.w3.org/2001/XMLSchema" xmlns:p="http://schemas.microsoft.com/office/2006/metadata/properties" xmlns:ns2="2b185e82-92dc-4bf1-8a2f-3c493b2675c3" targetNamespace="http://schemas.microsoft.com/office/2006/metadata/properties" ma:root="true" ma:fieldsID="a08ae2921a8e426281a7227bef989072" ns2:_="">
    <xsd:import namespace="2b185e82-92dc-4bf1-8a2f-3c493b2675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85e82-92dc-4bf1-8a2f-3c493b2675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AE4B26-0B21-4915-96FF-036D0852A927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2b185e82-92dc-4bf1-8a2f-3c493b2675c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DDA5E0-EC03-4BC5-B4D3-151FCAB603A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7D97C12-231B-44AF-A215-2050E03B9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185e82-92dc-4bf1-8a2f-3c493b267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B4C9E8B-1BBF-4E9B-9805-28F39EB98F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24601</TotalTime>
  <Words>2589</Words>
  <Application>Microsoft Office PowerPoint</Application>
  <PresentationFormat>Экран (16:9)</PresentationFormat>
  <Paragraphs>253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ArialMT</vt:lpstr>
      <vt:lpstr>Calibri</vt:lpstr>
      <vt:lpstr>Helvetica</vt:lpstr>
      <vt:lpstr>Tahoma</vt:lpstr>
      <vt:lpstr>Wingdings</vt:lpstr>
      <vt:lpstr>46_SOGAZ1eng</vt:lpstr>
      <vt:lpstr>48_SOGAZ1eng</vt:lpstr>
      <vt:lpstr>47_SOGAZ1eng</vt:lpstr>
      <vt:lpstr>Слайд think-cell</vt:lpstr>
      <vt:lpstr>Специальное предложение для сотрудников  НИУ "ВЫСШАЯ ШКОЛА ЭКОНОМИКИ"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Автокаско Профи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Специальное предложение для работников</dc:title>
  <dc:creator>Шарыпкин Владимир Владимирович</dc:creator>
  <cp:lastModifiedBy>Орлова Татьяна Сергеевна</cp:lastModifiedBy>
  <cp:revision>95</cp:revision>
  <cp:lastPrinted>2023-01-17T09:51:20Z</cp:lastPrinted>
  <dcterms:modified xsi:type="dcterms:W3CDTF">2023-03-15T15:13:59Z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dc030843-5048-4878-a9dc-ed71d8d7328f</vt:lpwstr>
  </property>
  <property fmtid="{D5CDD505-2E9C-101B-9397-08002B2CF9AE}" pid="3" name="ContentTypeId">
    <vt:lpwstr>0x0101007A1D8739D83C614FB6C04B2D4C7EF5A6</vt:lpwstr>
  </property>
</Properties>
</file>