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B4B34C3-ECF7-4A0E-8A32-A94DF3BB710D}">
  <a:tblStyle styleId="{2B4B34C3-ECF7-4A0E-8A32-A94DF3BB710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5" autoAdjust="0"/>
    <p:restoredTop sz="94660"/>
  </p:normalViewPr>
  <p:slideViewPr>
    <p:cSldViewPr snapToGrid="0">
      <p:cViewPr varScale="1">
        <p:scale>
          <a:sx n="106" d="100"/>
          <a:sy n="106" d="100"/>
        </p:scale>
        <p:origin x="715"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048d461ed4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048d461ed4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ffa81cf602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ffa81cf602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a:t>1917: Новые советские города возникали, как правило, в результате планирования размещения производительных сил. Ядром будущего города становилось промышленное предприятие (например, Кондопога и Волхов - строительство ГЭС, Красноуральск - освоение медно-колчедановых руд). Возникает большое число ресурсных городов: Кировск, Мончегорск, Медногорск. Начинают действовать крупномасштабные программы макрорегионального значения по формированию опорного каркаса расселения страны, направленные на осуществление радикальных сдвигов на восток и на север в размещении производительных сил.</a:t>
            </a:r>
            <a:endParaRPr/>
          </a:p>
          <a:p>
            <a:pPr marL="0" lvl="0" indent="0" algn="l" rtl="0">
              <a:lnSpc>
                <a:spcPct val="115000"/>
              </a:lnSpc>
              <a:spcBef>
                <a:spcPts val="1200"/>
              </a:spcBef>
              <a:spcAft>
                <a:spcPts val="0"/>
              </a:spcAft>
              <a:buClr>
                <a:schemeClr val="dk1"/>
              </a:buClr>
              <a:buSzPts val="1100"/>
              <a:buFont typeface="Arial"/>
              <a:buNone/>
            </a:pPr>
            <a:r>
              <a:rPr lang="ru"/>
              <a:t>Таким образом, в этот период основывается большая часть будущих моногородов, в том числе происходит интенсивное возведение комплексов военно-промышленных предприятий. Формируется комплекс новых промышленных городов на Урале (самый яркий пример - Магнитогорск2). На базе добычи железных, медно-никелевых и апатитовых руд Кольского полуострова и Карелии - Ковдор, Оленегорск, Костомукша; в местах разработки угольных и нефтегазовых месторождений в Республике Коми - Усинск, Вуктыл, Печора; в Якутии у месторождений алмазов - Мирный, Удачный и угля - Нерюнгри.</a:t>
            </a:r>
            <a:endParaRPr/>
          </a:p>
          <a:p>
            <a:pPr marL="0" lvl="0" indent="0" algn="l" rtl="0">
              <a:lnSpc>
                <a:spcPct val="115000"/>
              </a:lnSpc>
              <a:spcBef>
                <a:spcPts val="1200"/>
              </a:spcBef>
              <a:spcAft>
                <a:spcPts val="0"/>
              </a:spcAft>
              <a:buClr>
                <a:schemeClr val="dk1"/>
              </a:buClr>
              <a:buSzPts val="1100"/>
              <a:buFont typeface="Arial"/>
              <a:buNone/>
            </a:pPr>
            <a:r>
              <a:rPr lang="ru"/>
              <a:t>На момент начала периода передела собственности моногорода составляли почти 40% из всех городов страны, в них проживало 23% городского населения.</a:t>
            </a:r>
            <a:endParaRPr/>
          </a:p>
          <a:p>
            <a:pPr marL="457200" lvl="0" indent="-298450" algn="l" rtl="0">
              <a:lnSpc>
                <a:spcPct val="115000"/>
              </a:lnSpc>
              <a:spcBef>
                <a:spcPts val="1200"/>
              </a:spcBef>
              <a:spcAft>
                <a:spcPts val="0"/>
              </a:spcAft>
              <a:buClr>
                <a:schemeClr val="dk1"/>
              </a:buClr>
              <a:buSzPts val="1100"/>
              <a:buFont typeface="Calibri"/>
              <a:buChar char="●"/>
            </a:pPr>
            <a:r>
              <a:rPr lang="ru">
                <a:solidFill>
                  <a:schemeClr val="dk1"/>
                </a:solidFill>
                <a:latin typeface="Calibri"/>
                <a:ea typeface="Calibri"/>
                <a:cs typeface="Calibri"/>
                <a:sym typeface="Calibri"/>
              </a:rPr>
              <a:t>Развитие моногородов в 2000-х гг. характеризовалось воздействием мирового экономического роста. Моногорода, в которых размещался крупный бизнес, не теряли население в таких масштабах, в некоторых городах наблюдался даже рост населения по сравнению с началом 1990-х гг. В основном рост населения произошел в ресурсных и нефтегазодобывающих городах.</a:t>
            </a:r>
            <a:endParaRPr>
              <a:solidFill>
                <a:schemeClr val="dk1"/>
              </a:solidFill>
              <a:latin typeface="Calibri"/>
              <a:ea typeface="Calibri"/>
              <a:cs typeface="Calibri"/>
              <a:sym typeface="Calibri"/>
            </a:endParaRPr>
          </a:p>
          <a:p>
            <a:pPr marL="457200" lvl="0" indent="0" algn="l" rtl="0">
              <a:lnSpc>
                <a:spcPct val="115000"/>
              </a:lnSpc>
              <a:spcBef>
                <a:spcPts val="1200"/>
              </a:spcBef>
              <a:spcAft>
                <a:spcPts val="0"/>
              </a:spcAft>
              <a:buClr>
                <a:schemeClr val="dk1"/>
              </a:buClr>
              <a:buSzPts val="1100"/>
              <a:buFont typeface="Arial"/>
              <a:buNone/>
            </a:pPr>
            <a:r>
              <a:rPr lang="ru">
                <a:solidFill>
                  <a:schemeClr val="dk1"/>
                </a:solidFill>
                <a:latin typeface="Calibri"/>
                <a:ea typeface="Calibri"/>
                <a:cs typeface="Calibri"/>
                <a:sym typeface="Calibri"/>
              </a:rPr>
              <a:t>2008 - Падение спроса, снижение стоимости экспортной продукции, сворачивание инвестиционных 42 программ привели к снижению прибыли градообразующих предприятий и рентабельности производства. В первую очередь пострадали предприятия черной и цветной металлургии, затем топливно-энергетического сектора. Вслед за ними кризис затронул машиностроение и другие отрасли</a:t>
            </a:r>
            <a:endParaRPr>
              <a:solidFill>
                <a:schemeClr val="dk1"/>
              </a:solidFill>
              <a:latin typeface="Calibri"/>
              <a:ea typeface="Calibri"/>
              <a:cs typeface="Calibri"/>
              <a:sym typeface="Calibri"/>
            </a:endParaRPr>
          </a:p>
          <a:p>
            <a:pPr marL="0" lvl="0" indent="0" algn="l" rtl="0">
              <a:spcBef>
                <a:spcPts val="120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ffa81cf602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1ffa81cf602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1200"/>
              </a:spcBef>
              <a:spcAft>
                <a:spcPts val="0"/>
              </a:spcAft>
              <a:buClr>
                <a:schemeClr val="dk1"/>
              </a:buClr>
              <a:buSzPts val="1100"/>
              <a:buFont typeface="Arial"/>
              <a:buNone/>
            </a:pPr>
            <a:r>
              <a:rPr lang="ru" sz="1200">
                <a:solidFill>
                  <a:schemeClr val="dk1"/>
                </a:solidFill>
                <a:latin typeface="Times New Roman"/>
                <a:ea typeface="Times New Roman"/>
                <a:cs typeface="Times New Roman"/>
                <a:sym typeface="Times New Roman"/>
              </a:rPr>
              <a:t>Первые две проблемы связаны между собой, так как миграция и отток населения неразрывно связаны с высоким уровнем безработицы в моногородах вследствие незащищенности населения.</a:t>
            </a:r>
            <a:endParaRPr sz="1200">
              <a:solidFill>
                <a:schemeClr val="dk1"/>
              </a:solidFill>
              <a:latin typeface="Times New Roman"/>
              <a:ea typeface="Times New Roman"/>
              <a:cs typeface="Times New Roman"/>
              <a:sym typeface="Times New Roman"/>
            </a:endParaRPr>
          </a:p>
          <a:p>
            <a:pPr marL="0" lvl="0" indent="0" algn="just" rtl="0">
              <a:lnSpc>
                <a:spcPct val="115000"/>
              </a:lnSpc>
              <a:spcBef>
                <a:spcPts val="1200"/>
              </a:spcBef>
              <a:spcAft>
                <a:spcPts val="0"/>
              </a:spcAft>
              <a:buClr>
                <a:schemeClr val="dk1"/>
              </a:buClr>
              <a:buSzPts val="1100"/>
              <a:buFont typeface="Arial"/>
              <a:buNone/>
            </a:pPr>
            <a:r>
              <a:rPr lang="ru" sz="1200">
                <a:solidFill>
                  <a:schemeClr val="dk1"/>
                </a:solidFill>
                <a:latin typeface="Times New Roman"/>
                <a:ea typeface="Times New Roman"/>
                <a:cs typeface="Times New Roman"/>
                <a:sym typeface="Times New Roman"/>
              </a:rPr>
              <a:t>Уровень безработицы в моногородах за 2008–2018 гг. значительно превышает среднее значение безработицы по России, в среднем почти на 10 п.п. Это связано с ограниченной и низкой специализацией трудоспособного населения моногорода, которое специализируется только на одном профиле. </a:t>
            </a:r>
            <a:endParaRPr sz="1200">
              <a:solidFill>
                <a:schemeClr val="dk1"/>
              </a:solidFill>
              <a:latin typeface="Times New Roman"/>
              <a:ea typeface="Times New Roman"/>
              <a:cs typeface="Times New Roman"/>
              <a:sym typeface="Times New Roman"/>
            </a:endParaRPr>
          </a:p>
          <a:p>
            <a:pPr marL="0" lvl="0" indent="0" algn="just" rtl="0">
              <a:lnSpc>
                <a:spcPct val="115000"/>
              </a:lnSpc>
              <a:spcBef>
                <a:spcPts val="1200"/>
              </a:spcBef>
              <a:spcAft>
                <a:spcPts val="0"/>
              </a:spcAft>
              <a:buClr>
                <a:schemeClr val="dk1"/>
              </a:buClr>
              <a:buSzPts val="1100"/>
              <a:buFont typeface="Arial"/>
              <a:buNone/>
            </a:pPr>
            <a:r>
              <a:rPr lang="ru" sz="1200">
                <a:solidFill>
                  <a:schemeClr val="dk1"/>
                </a:solidFill>
                <a:latin typeface="Times New Roman"/>
                <a:ea typeface="Times New Roman"/>
                <a:cs typeface="Times New Roman"/>
                <a:sym typeface="Times New Roman"/>
              </a:rPr>
              <a:t>Меры по сокращению персонала на градообразующем предприятии являются значительной угрозой роста безработицы, так как спрос на трудовые ресурсы в разы превышает предложение. Все это способствует оттоку трудоспособного населения и негативно сказывается на демографической составляющей моногородов. Вследствие этого возникают экономические проблемы – при уменьшении доли трудоспособного населения падает спрос на товары и услуги, происходит снижение доходов и обнищание населения, что в дальнейшем негативно отражается на поступлениях в бюджет муниципальных образований, в том числе за счет снижения финансовых результатов деятельности градообразующего предприятия. Проблема безработицы и миграции связана с проблемами переквалификации и необходимости обучения населения для развития человеческого потенциала в моногородах. </a:t>
            </a:r>
            <a:endParaRPr sz="1200">
              <a:solidFill>
                <a:schemeClr val="dk1"/>
              </a:solidFill>
              <a:latin typeface="Times New Roman"/>
              <a:ea typeface="Times New Roman"/>
              <a:cs typeface="Times New Roman"/>
              <a:sym typeface="Times New Roman"/>
            </a:endParaRPr>
          </a:p>
          <a:p>
            <a:pPr marL="0" lvl="0" indent="0" algn="just" rtl="0">
              <a:lnSpc>
                <a:spcPct val="115000"/>
              </a:lnSpc>
              <a:spcBef>
                <a:spcPts val="1200"/>
              </a:spcBef>
              <a:spcAft>
                <a:spcPts val="0"/>
              </a:spcAft>
              <a:buClr>
                <a:schemeClr val="dk1"/>
              </a:buClr>
              <a:buSzPts val="1100"/>
              <a:buFont typeface="Arial"/>
              <a:buNone/>
            </a:pPr>
            <a:r>
              <a:rPr lang="ru" sz="1200">
                <a:solidFill>
                  <a:schemeClr val="dk1"/>
                </a:solidFill>
                <a:latin typeface="Times New Roman"/>
                <a:ea typeface="Times New Roman"/>
                <a:cs typeface="Times New Roman"/>
                <a:sym typeface="Times New Roman"/>
              </a:rPr>
              <a:t>Третья проблема связана с финансовыми результатами деятельности градообразующих предприятий, так как именно налоговые поступления физических и юридических лиц обеспечивают наибольшую долю доходов бюджета данных территорий, именно градообразующее предприятие является основным налогоплательщиком. В случае ухудшения экономического положения, банкротства или закрытия предприятия, все это негативно отражается на уровне налоговых доходов бюджета и, впоследствии, на уровне социально-экономического развития моногорода. </a:t>
            </a:r>
            <a:endParaRPr sz="1200">
              <a:solidFill>
                <a:schemeClr val="dk1"/>
              </a:solidFill>
              <a:latin typeface="Times New Roman"/>
              <a:ea typeface="Times New Roman"/>
              <a:cs typeface="Times New Roman"/>
              <a:sym typeface="Times New Roman"/>
            </a:endParaRPr>
          </a:p>
          <a:p>
            <a:pPr marL="0" lvl="0" indent="0" algn="just" rtl="0">
              <a:lnSpc>
                <a:spcPct val="115000"/>
              </a:lnSpc>
              <a:spcBef>
                <a:spcPts val="1200"/>
              </a:spcBef>
              <a:spcAft>
                <a:spcPts val="1200"/>
              </a:spcAft>
              <a:buClr>
                <a:schemeClr val="dk1"/>
              </a:buClr>
              <a:buSzPts val="1100"/>
              <a:buFont typeface="Arial"/>
              <a:buNone/>
            </a:pPr>
            <a:r>
              <a:rPr lang="ru" sz="1200">
                <a:solidFill>
                  <a:schemeClr val="dk1"/>
                </a:solidFill>
                <a:latin typeface="Times New Roman"/>
                <a:ea typeface="Times New Roman"/>
                <a:cs typeface="Times New Roman"/>
                <a:sym typeface="Times New Roman"/>
              </a:rPr>
              <a:t>Четвертая проблема связана с ограниченной экономической базой и низким уровнем диверсификации экономики градообразующего предприятия, неразвитостью малого и среднего бизнеса, который способствовал бы созданию новых рабочих мест, что в дальнейшем способствовало снижению зависимости моногорода от функционирования градообразующего предприятия. Все предыдущие проблемы увеличивают социальную напряженность и риск возникновения трудовых конфликтов</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ffa81cf602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1ffa81cf602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1ffa81cf602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1ffa81cf602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just" rtl="0">
              <a:lnSpc>
                <a:spcPct val="115000"/>
              </a:lnSpc>
              <a:spcBef>
                <a:spcPts val="1200"/>
              </a:spcBef>
              <a:spcAft>
                <a:spcPts val="0"/>
              </a:spcAft>
              <a:buSzPts val="1100"/>
              <a:buAutoNum type="arabicPeriod"/>
            </a:pPr>
            <a:r>
              <a:rPr lang="ru" sz="1200">
                <a:solidFill>
                  <a:schemeClr val="dk1"/>
                </a:solidFill>
                <a:latin typeface="Times New Roman"/>
                <a:ea typeface="Times New Roman"/>
                <a:cs typeface="Times New Roman"/>
                <a:sym typeface="Times New Roman"/>
              </a:rPr>
              <a:t>При его реализации приоритетными являются мероприятия, направленные на привлечение инвестиций в моногород, в частности в стратегическую отрасль. Реализация данного сценария требует больших финансовых вложений, что регион самостоятельно без поддержки федеральных властей и крупных инвесторов осуществить не может. Также необходимо подчеркнуть, что результатом данного сценария станет смена вида промышленности, ухода от монопрофильности не произойдет. </a:t>
            </a:r>
            <a:endParaRPr sz="1200">
              <a:solidFill>
                <a:schemeClr val="dk1"/>
              </a:solidFill>
              <a:latin typeface="Times New Roman"/>
              <a:ea typeface="Times New Roman"/>
              <a:cs typeface="Times New Roman"/>
              <a:sym typeface="Times New Roman"/>
            </a:endParaRPr>
          </a:p>
          <a:p>
            <a:pPr marL="457200" lvl="0" indent="-298450" algn="just" rtl="0">
              <a:lnSpc>
                <a:spcPct val="115000"/>
              </a:lnSpc>
              <a:spcBef>
                <a:spcPts val="0"/>
              </a:spcBef>
              <a:spcAft>
                <a:spcPts val="0"/>
              </a:spcAft>
              <a:buSzPts val="1100"/>
              <a:buAutoNum type="arabicPeriod"/>
            </a:pPr>
            <a:r>
              <a:rPr lang="ru" sz="1200">
                <a:solidFill>
                  <a:schemeClr val="dk1"/>
                </a:solidFill>
                <a:latin typeface="Times New Roman"/>
                <a:ea typeface="Times New Roman"/>
                <a:cs typeface="Times New Roman"/>
                <a:sym typeface="Times New Roman"/>
              </a:rPr>
              <a:t>Предполагает увеличение числа видов экономической деятельности, отличных от профильного направления, расширение ассортимента и номенклатуры производимых предприятиями города товаров, увеличение доли малого и среднего предпринимательства в общем объеме производства, активное внедрение инновационных технологий в сектор производства и обслуживания. </a:t>
            </a:r>
            <a:endParaRPr sz="1200">
              <a:solidFill>
                <a:schemeClr val="dk1"/>
              </a:solidFill>
              <a:latin typeface="Times New Roman"/>
              <a:ea typeface="Times New Roman"/>
              <a:cs typeface="Times New Roman"/>
              <a:sym typeface="Times New Roman"/>
            </a:endParaRPr>
          </a:p>
          <a:p>
            <a:pPr marL="457200" lvl="0" indent="-298450" algn="just" rtl="0">
              <a:lnSpc>
                <a:spcPct val="115000"/>
              </a:lnSpc>
              <a:spcBef>
                <a:spcPts val="0"/>
              </a:spcBef>
              <a:spcAft>
                <a:spcPts val="0"/>
              </a:spcAft>
              <a:buSzPts val="1100"/>
              <a:buAutoNum type="arabicPeriod"/>
            </a:pPr>
            <a:r>
              <a:rPr lang="ru" sz="1200">
                <a:solidFill>
                  <a:schemeClr val="dk1"/>
                </a:solidFill>
                <a:latin typeface="Times New Roman"/>
                <a:ea typeface="Times New Roman"/>
                <a:cs typeface="Times New Roman"/>
                <a:sym typeface="Times New Roman"/>
              </a:rPr>
              <a:t>Туристско-рекреационная зона (ТРЗ) – специальная территория, имеющая природные ресурсы для организации отдыха и туризма, включающие объекты размещения и обслуживания туристов в соответствии с международными стандартами, отвечающая законодательным и нормативно-правовым требованиям, предъявляемым к ведению туристско-рекреационной деятельности. </a:t>
            </a:r>
            <a:endParaRPr sz="1200">
              <a:solidFill>
                <a:schemeClr val="dk1"/>
              </a:solidFill>
              <a:latin typeface="Times New Roman"/>
              <a:ea typeface="Times New Roman"/>
              <a:cs typeface="Times New Roman"/>
              <a:sym typeface="Times New Roman"/>
            </a:endParaRPr>
          </a:p>
          <a:p>
            <a:pPr marL="457200" lvl="0" indent="-298450" algn="just" rtl="0">
              <a:lnSpc>
                <a:spcPct val="115000"/>
              </a:lnSpc>
              <a:spcBef>
                <a:spcPts val="0"/>
              </a:spcBef>
              <a:spcAft>
                <a:spcPts val="0"/>
              </a:spcAft>
              <a:buSzPts val="1100"/>
              <a:buAutoNum type="arabicPeriod"/>
            </a:pPr>
            <a:r>
              <a:rPr lang="ru" sz="1200">
                <a:solidFill>
                  <a:schemeClr val="dk1"/>
                </a:solidFill>
                <a:latin typeface="Times New Roman"/>
                <a:ea typeface="Times New Roman"/>
                <a:cs typeface="Times New Roman"/>
                <a:sym typeface="Times New Roman"/>
              </a:rPr>
              <a:t>Данный сценарий должен применяться лишь в том случае, когда у моногорода отсутствуют потенциалы для дальнейшего развития, уровень социально-экономического развития низкий, продукция градообразующего предприятия неконкурентоспособна, отсутствуют ее потенциальные потребители, либо для добывающих отраслей промышленности исчерпаны природные ресурсы территории, нет возможностей для маятниковой миграции населения.</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ffa81cf602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ffa81cf602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1200"/>
              </a:spcBef>
              <a:spcAft>
                <a:spcPts val="1200"/>
              </a:spcAft>
              <a:buClr>
                <a:schemeClr val="dk1"/>
              </a:buClr>
              <a:buSzPts val="1100"/>
              <a:buFont typeface="Arial"/>
              <a:buNone/>
            </a:pPr>
            <a:r>
              <a:rPr lang="ru" sz="1200">
                <a:solidFill>
                  <a:schemeClr val="dk1"/>
                </a:solidFill>
                <a:latin typeface="Times New Roman"/>
                <a:ea typeface="Times New Roman"/>
                <a:cs typeface="Times New Roman"/>
                <a:sym typeface="Times New Roman"/>
              </a:rPr>
              <a:t>В России есть положительный опыт развития моногородов, например города Череповца. Крупнейший город Вологодской области, население которого составляет 318 тысяч человек. Череповец является одним из главных промышленных центров России, основу экономического потенциала составляют предприятия металлургии и химии. Череповец конца 40-х годов ХХ века был преимущественно деревянным, одноэтажным, во многом сохранившим дореволюционную патриархальность: уютные зеленые улочки, палисадники, а вдоль домов – вымытые щелочью деревянные мостовые. Изначально для иногородних специалистов и рабочих заводов было построено около двухсот щитовых бараков-времянок, и вскоре за городом закрепилось название – «Убей-городок».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dc3fdd3c36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1dc3fdd3c36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1ffa81cf602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1ffa81cf602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1dc3fdd3c36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1dc3fdd3c36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ffa81cf60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ffa81cf60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ffa81cf602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ffa81cf602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ffa81cf60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ffa81cf60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ffa81cf602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ffa81cf602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048d461ed4_0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048d461ed4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ffa81cf602_0_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ffa81cf602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a:t>В настоящее время в зависимости от сложности социально-экономической обстановки выделяют три категории моногородов (рис. 1): города с наиболее сложным социально-экономическим положением (так называемая «красная зона» – 100 моногородов), города с рисками ухудшения социально-экономического положения («желтая зона» – 148 моногородов) и города со стабильной социально-экономической ситуацией («зеленая зона» – 71 моногород). Основными критериями для определения категории города являются состояние градообразующей организации (продолжает ли она производство, планирует ли высвобождение персонала), уровень безработицы в городе (по сравнению со средним по РФ), оценка населением социально-экономической ситуации в городе (на основе социологических опросов).</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ffa81cf602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ffa81cf602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ffa81cf602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ffa81cf60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just" rtl="0">
              <a:lnSpc>
                <a:spcPct val="115000"/>
              </a:lnSpc>
              <a:spcBef>
                <a:spcPts val="1200"/>
              </a:spcBef>
              <a:spcAft>
                <a:spcPts val="0"/>
              </a:spcAft>
              <a:buClr>
                <a:schemeClr val="dk1"/>
              </a:buClr>
              <a:buSzPts val="1100"/>
              <a:buFont typeface="Arial"/>
              <a:buNone/>
            </a:pPr>
            <a:r>
              <a:rPr lang="ru" sz="1200">
                <a:solidFill>
                  <a:schemeClr val="dk1"/>
                </a:solidFill>
                <a:latin typeface="Times New Roman"/>
                <a:ea typeface="Times New Roman"/>
                <a:cs typeface="Times New Roman"/>
                <a:sym typeface="Times New Roman"/>
              </a:rPr>
              <a:t>По отрасли градообразующие предприятия состоят из двух групп. </a:t>
            </a:r>
            <a:endParaRPr sz="1200">
              <a:solidFill>
                <a:schemeClr val="dk1"/>
              </a:solidFill>
              <a:latin typeface="Times New Roman"/>
              <a:ea typeface="Times New Roman"/>
              <a:cs typeface="Times New Roman"/>
              <a:sym typeface="Times New Roman"/>
            </a:endParaRPr>
          </a:p>
          <a:p>
            <a:pPr marL="457200" lvl="0" indent="-304800" algn="just" rtl="0">
              <a:lnSpc>
                <a:spcPct val="115000"/>
              </a:lnSpc>
              <a:spcBef>
                <a:spcPts val="1200"/>
              </a:spcBef>
              <a:spcAft>
                <a:spcPts val="0"/>
              </a:spcAft>
              <a:buClr>
                <a:schemeClr val="dk1"/>
              </a:buClr>
              <a:buSzPts val="1200"/>
              <a:buFont typeface="Times New Roman"/>
              <a:buAutoNum type="arabicPeriod"/>
            </a:pPr>
            <a:r>
              <a:rPr lang="ru" sz="1200">
                <a:solidFill>
                  <a:schemeClr val="dk1"/>
                </a:solidFill>
                <a:latin typeface="Times New Roman"/>
                <a:ea typeface="Times New Roman"/>
                <a:cs typeface="Times New Roman"/>
                <a:sym typeface="Times New Roman"/>
              </a:rPr>
              <a:t>Производственные градообразующие предприятия, к которым относятся промышленные (цветная и черная металлургия, машиностроение, химическая и деревообрабатывающая промышленность) и инфраструктурные (электроэнергетика). </a:t>
            </a:r>
            <a:endParaRPr sz="1200">
              <a:solidFill>
                <a:schemeClr val="dk1"/>
              </a:solidFill>
              <a:latin typeface="Times New Roman"/>
              <a:ea typeface="Times New Roman"/>
              <a:cs typeface="Times New Roman"/>
              <a:sym typeface="Times New Roman"/>
            </a:endParaRPr>
          </a:p>
          <a:p>
            <a:pPr marL="457200" lvl="0" indent="-304800" algn="just" rtl="0">
              <a:lnSpc>
                <a:spcPct val="115000"/>
              </a:lnSpc>
              <a:spcBef>
                <a:spcPts val="0"/>
              </a:spcBef>
              <a:spcAft>
                <a:spcPts val="0"/>
              </a:spcAft>
              <a:buClr>
                <a:schemeClr val="dk1"/>
              </a:buClr>
              <a:buSzPts val="1200"/>
              <a:buFont typeface="Times New Roman"/>
              <a:buAutoNum type="arabicPeriod"/>
            </a:pPr>
            <a:r>
              <a:rPr lang="ru" sz="1200">
                <a:solidFill>
                  <a:schemeClr val="dk1"/>
                </a:solidFill>
                <a:latin typeface="Times New Roman"/>
                <a:ea typeface="Times New Roman"/>
                <a:cs typeface="Times New Roman"/>
                <a:sym typeface="Times New Roman"/>
              </a:rPr>
              <a:t>Непроизводственные градообразующие предприятия, к которым относятся научно-исследовательские (ЗАТО) и инфраструктурные (транспортные узлы). </a:t>
            </a:r>
            <a:endParaRPr sz="1200">
              <a:solidFill>
                <a:schemeClr val="dk1"/>
              </a:solidFill>
              <a:latin typeface="Times New Roman"/>
              <a:ea typeface="Times New Roman"/>
              <a:cs typeface="Times New Roman"/>
              <a:sym typeface="Times New Roman"/>
            </a:endParaRPr>
          </a:p>
          <a:p>
            <a:pPr marL="0" lvl="0" indent="0" algn="just" rtl="0">
              <a:lnSpc>
                <a:spcPct val="115000"/>
              </a:lnSpc>
              <a:spcBef>
                <a:spcPts val="1200"/>
              </a:spcBef>
              <a:spcAft>
                <a:spcPts val="0"/>
              </a:spcAft>
              <a:buClr>
                <a:schemeClr val="dk1"/>
              </a:buClr>
              <a:buSzPts val="1100"/>
              <a:buFont typeface="Arial"/>
              <a:buNone/>
            </a:pPr>
            <a:r>
              <a:rPr lang="ru" sz="1200">
                <a:solidFill>
                  <a:schemeClr val="dk1"/>
                </a:solidFill>
                <a:latin typeface="Times New Roman"/>
                <a:ea typeface="Times New Roman"/>
                <a:cs typeface="Times New Roman"/>
                <a:sym typeface="Times New Roman"/>
              </a:rPr>
              <a:t>Отраслевая принадлежность градообразующих предприятий может быть: </a:t>
            </a:r>
            <a:endParaRPr sz="1200">
              <a:solidFill>
                <a:schemeClr val="dk1"/>
              </a:solidFill>
              <a:latin typeface="Times New Roman"/>
              <a:ea typeface="Times New Roman"/>
              <a:cs typeface="Times New Roman"/>
              <a:sym typeface="Times New Roman"/>
            </a:endParaRPr>
          </a:p>
          <a:p>
            <a:pPr marL="0" lvl="0" indent="0" algn="just" rtl="0">
              <a:lnSpc>
                <a:spcPct val="115000"/>
              </a:lnSpc>
              <a:spcBef>
                <a:spcPts val="1200"/>
              </a:spcBef>
              <a:spcAft>
                <a:spcPts val="0"/>
              </a:spcAft>
              <a:buClr>
                <a:schemeClr val="dk1"/>
              </a:buClr>
              <a:buSzPts val="1100"/>
              <a:buFont typeface="Arial"/>
              <a:buNone/>
            </a:pPr>
            <a:r>
              <a:rPr lang="ru" sz="1200">
                <a:solidFill>
                  <a:schemeClr val="dk1"/>
                </a:solidFill>
                <a:latin typeface="Times New Roman"/>
                <a:ea typeface="Times New Roman"/>
                <a:cs typeface="Times New Roman"/>
                <a:sym typeface="Times New Roman"/>
              </a:rPr>
              <a:t>1) промышленная (Асбест, Белорецк, Гуково, Дальнегорск, Верхняя Салда, Верхняя Пышма, Краснотурьинск, КаменскУральский, Прокопьевск, Миасс, Магнитогорск, Междуреченск, Черногорск, Шелехов), при этом моногорода можно разделить на: </a:t>
            </a:r>
            <a:endParaRPr sz="1200">
              <a:solidFill>
                <a:schemeClr val="dk1"/>
              </a:solidFill>
              <a:latin typeface="Times New Roman"/>
              <a:ea typeface="Times New Roman"/>
              <a:cs typeface="Times New Roman"/>
              <a:sym typeface="Times New Roman"/>
            </a:endParaRPr>
          </a:p>
          <a:p>
            <a:pPr marL="457200" lvl="0" indent="-279400" algn="just" rtl="0">
              <a:lnSpc>
                <a:spcPct val="115000"/>
              </a:lnSpc>
              <a:spcBef>
                <a:spcPts val="1200"/>
              </a:spcBef>
              <a:spcAft>
                <a:spcPts val="0"/>
              </a:spcAft>
              <a:buClr>
                <a:schemeClr val="dk1"/>
              </a:buClr>
              <a:buSzPts val="800"/>
              <a:buFont typeface="Times New Roman"/>
              <a:buChar char="●"/>
            </a:pPr>
            <a:r>
              <a:rPr lang="ru" sz="1200">
                <a:solidFill>
                  <a:schemeClr val="dk1"/>
                </a:solidFill>
                <a:latin typeface="Times New Roman"/>
                <a:ea typeface="Times New Roman"/>
                <a:cs typeface="Times New Roman"/>
                <a:sym typeface="Times New Roman"/>
              </a:rPr>
              <a:t>моногорода добывающих отраслей – Асбест, Магнитогорск, Краснотурьинск, Каменск-Уральский, Гуково, Прокопьевск, Дальнегорск; </a:t>
            </a:r>
            <a:endParaRPr sz="1200">
              <a:solidFill>
                <a:schemeClr val="dk1"/>
              </a:solidFill>
              <a:latin typeface="Times New Roman"/>
              <a:ea typeface="Times New Roman"/>
              <a:cs typeface="Times New Roman"/>
              <a:sym typeface="Times New Roman"/>
            </a:endParaRPr>
          </a:p>
          <a:p>
            <a:pPr marL="457200" lvl="0" indent="-279400" algn="just" rtl="0">
              <a:lnSpc>
                <a:spcPct val="115000"/>
              </a:lnSpc>
              <a:spcBef>
                <a:spcPts val="0"/>
              </a:spcBef>
              <a:spcAft>
                <a:spcPts val="0"/>
              </a:spcAft>
              <a:buClr>
                <a:schemeClr val="dk1"/>
              </a:buClr>
              <a:buSzPts val="800"/>
              <a:buFont typeface="Times New Roman"/>
              <a:buChar char="●"/>
            </a:pPr>
            <a:r>
              <a:rPr lang="ru" sz="1200">
                <a:solidFill>
                  <a:schemeClr val="dk1"/>
                </a:solidFill>
                <a:latin typeface="Times New Roman"/>
                <a:ea typeface="Times New Roman"/>
                <a:cs typeface="Times New Roman"/>
                <a:sym typeface="Times New Roman"/>
              </a:rPr>
              <a:t>моногорода черной и цветной металлургии – Череповец, Белорецк, Чусовой, Аша, Новотроицк, Сатка, Бакал, Ревда, Качканар, Кушва и др.; </a:t>
            </a:r>
            <a:endParaRPr sz="1200">
              <a:solidFill>
                <a:schemeClr val="dk1"/>
              </a:solidFill>
              <a:latin typeface="Times New Roman"/>
              <a:ea typeface="Times New Roman"/>
              <a:cs typeface="Times New Roman"/>
              <a:sym typeface="Times New Roman"/>
            </a:endParaRPr>
          </a:p>
          <a:p>
            <a:pPr marL="457200" lvl="0" indent="-279400" algn="just" rtl="0">
              <a:lnSpc>
                <a:spcPct val="115000"/>
              </a:lnSpc>
              <a:spcBef>
                <a:spcPts val="0"/>
              </a:spcBef>
              <a:spcAft>
                <a:spcPts val="0"/>
              </a:spcAft>
              <a:buClr>
                <a:schemeClr val="dk1"/>
              </a:buClr>
              <a:buSzPts val="800"/>
              <a:buFont typeface="Times New Roman"/>
              <a:buChar char="●"/>
            </a:pPr>
            <a:r>
              <a:rPr lang="ru" sz="1200">
                <a:solidFill>
                  <a:schemeClr val="dk1"/>
                </a:solidFill>
                <a:latin typeface="Times New Roman"/>
                <a:ea typeface="Times New Roman"/>
                <a:cs typeface="Times New Roman"/>
                <a:sym typeface="Times New Roman"/>
              </a:rPr>
              <a:t>моногорода автомобилестроения – Тольятти Самарской обл.; </a:t>
            </a:r>
            <a:endParaRPr sz="1200">
              <a:solidFill>
                <a:schemeClr val="dk1"/>
              </a:solidFill>
              <a:latin typeface="Times New Roman"/>
              <a:ea typeface="Times New Roman"/>
              <a:cs typeface="Times New Roman"/>
              <a:sym typeface="Times New Roman"/>
            </a:endParaRPr>
          </a:p>
          <a:p>
            <a:pPr marL="457200" lvl="0" indent="-279400" algn="just" rtl="0">
              <a:lnSpc>
                <a:spcPct val="115000"/>
              </a:lnSpc>
              <a:spcBef>
                <a:spcPts val="0"/>
              </a:spcBef>
              <a:spcAft>
                <a:spcPts val="0"/>
              </a:spcAft>
              <a:buClr>
                <a:schemeClr val="dk1"/>
              </a:buClr>
              <a:buSzPts val="800"/>
              <a:buFont typeface="Times New Roman"/>
              <a:buChar char="●"/>
            </a:pPr>
            <a:r>
              <a:rPr lang="ru" sz="1200">
                <a:solidFill>
                  <a:schemeClr val="dk1"/>
                </a:solidFill>
                <a:latin typeface="Times New Roman"/>
                <a:ea typeface="Times New Roman"/>
                <a:cs typeface="Times New Roman"/>
                <a:sym typeface="Times New Roman"/>
              </a:rPr>
              <a:t>моногорода машиностроения – Вятские Поляны Кировской области и т. д.; </a:t>
            </a:r>
            <a:endParaRPr sz="1200">
              <a:solidFill>
                <a:schemeClr val="dk1"/>
              </a:solidFill>
              <a:latin typeface="Times New Roman"/>
              <a:ea typeface="Times New Roman"/>
              <a:cs typeface="Times New Roman"/>
              <a:sym typeface="Times New Roman"/>
            </a:endParaRPr>
          </a:p>
          <a:p>
            <a:pPr marL="0" lvl="0" indent="0" algn="just" rtl="0">
              <a:lnSpc>
                <a:spcPct val="115000"/>
              </a:lnSpc>
              <a:spcBef>
                <a:spcPts val="1200"/>
              </a:spcBef>
              <a:spcAft>
                <a:spcPts val="0"/>
              </a:spcAft>
              <a:buClr>
                <a:schemeClr val="dk1"/>
              </a:buClr>
              <a:buSzPts val="1100"/>
              <a:buFont typeface="Arial"/>
              <a:buNone/>
            </a:pPr>
            <a:r>
              <a:rPr lang="ru" sz="1200">
                <a:solidFill>
                  <a:schemeClr val="dk1"/>
                </a:solidFill>
                <a:latin typeface="Times New Roman"/>
                <a:ea typeface="Times New Roman"/>
                <a:cs typeface="Times New Roman"/>
                <a:sym typeface="Times New Roman"/>
              </a:rPr>
              <a:t>2) непромышленная (ЗАТО – Северск, Мирный, Зеленогорск, Краснознаменск, Новоуральск и др.; наукограды – Черноголовка, Пущино, Обнинск, Жуковский, Протвино, Пущино и др.).</a:t>
            </a:r>
            <a:endParaRPr sz="1200">
              <a:solidFill>
                <a:schemeClr val="dk1"/>
              </a:solidFill>
              <a:latin typeface="Times New Roman"/>
              <a:ea typeface="Times New Roman"/>
              <a:cs typeface="Times New Roman"/>
              <a:sym typeface="Times New Roman"/>
            </a:endParaRPr>
          </a:p>
          <a:p>
            <a:pPr marL="0" lvl="0" indent="0" algn="l" rtl="0">
              <a:spcBef>
                <a:spcPts val="120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elibrary.ru/item.asp?id=41123712"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ru"/>
              <a:t>Моногорода РФ</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ru"/>
              <a:t>Березкина Диана</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Классификация моногородов</a:t>
            </a:r>
            <a:endParaRPr/>
          </a:p>
        </p:txBody>
      </p:sp>
      <p:sp>
        <p:nvSpPr>
          <p:cNvPr id="116" name="Google Shape;116;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ru"/>
              <a:t>Моногорода можно классифицировать по:</a:t>
            </a:r>
            <a:endParaRPr/>
          </a:p>
          <a:p>
            <a:pPr marL="457200" lvl="0" indent="-342900" algn="just" rtl="0">
              <a:spcBef>
                <a:spcPts val="1200"/>
              </a:spcBef>
              <a:spcAft>
                <a:spcPts val="0"/>
              </a:spcAft>
              <a:buSzPts val="1800"/>
              <a:buChar char="●"/>
            </a:pPr>
            <a:r>
              <a:rPr lang="ru"/>
              <a:t>стадии жизненного цикла города (фаза создания, фаза стабильного развития, фаза затухания);</a:t>
            </a:r>
            <a:endParaRPr/>
          </a:p>
          <a:p>
            <a:pPr marL="457200" lvl="0" indent="-342900" algn="just" rtl="0">
              <a:spcBef>
                <a:spcPts val="0"/>
              </a:spcBef>
              <a:spcAft>
                <a:spcPts val="0"/>
              </a:spcAft>
              <a:buSzPts val="1800"/>
              <a:buChar char="●"/>
            </a:pPr>
            <a:r>
              <a:rPr lang="ru"/>
              <a:t>вектору социально-экономической динамики (умирающие, сжимающиеся, стабильные перспективы развития, потенциал нового стратегического развития);</a:t>
            </a:r>
            <a:endParaRPr/>
          </a:p>
          <a:p>
            <a:pPr marL="457200" lvl="0" indent="-342900" algn="just" rtl="0">
              <a:spcBef>
                <a:spcPts val="0"/>
              </a:spcBef>
              <a:spcAft>
                <a:spcPts val="0"/>
              </a:spcAft>
              <a:buSzPts val="1800"/>
              <a:buChar char="●"/>
            </a:pPr>
            <a:r>
              <a:rPr lang="ru"/>
              <a:t>численности населения (крупные, средние, малые);</a:t>
            </a:r>
            <a:endParaRPr/>
          </a:p>
          <a:p>
            <a:pPr marL="457200" lvl="0" indent="-342900" algn="just" rtl="0">
              <a:spcBef>
                <a:spcPts val="0"/>
              </a:spcBef>
              <a:spcAft>
                <a:spcPts val="0"/>
              </a:spcAft>
              <a:buSzPts val="1800"/>
              <a:buChar char="●"/>
            </a:pPr>
            <a:r>
              <a:rPr lang="ru"/>
              <a:t>по степени удаленности (удаленные, близлежащие).</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title"/>
          </p:nvPr>
        </p:nvSpPr>
        <p:spPr>
          <a:xfrm>
            <a:off x="311700" y="2275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История моногородов</a:t>
            </a:r>
            <a:endParaRPr/>
          </a:p>
        </p:txBody>
      </p:sp>
      <p:sp>
        <p:nvSpPr>
          <p:cNvPr id="122" name="Google Shape;122;p24"/>
          <p:cNvSpPr txBox="1">
            <a:spLocks noGrp="1"/>
          </p:cNvSpPr>
          <p:nvPr>
            <p:ph type="body" idx="1"/>
          </p:nvPr>
        </p:nvSpPr>
        <p:spPr>
          <a:xfrm>
            <a:off x="311700" y="924100"/>
            <a:ext cx="8520600" cy="3860700"/>
          </a:xfrm>
          <a:prstGeom prst="rect">
            <a:avLst/>
          </a:prstGeom>
        </p:spPr>
        <p:txBody>
          <a:bodyPr spcFirstLastPara="1" wrap="square" lIns="91425" tIns="91425" rIns="91425" bIns="91425" anchor="t" anchorCtr="0">
            <a:noAutofit/>
          </a:bodyPr>
          <a:lstStyle/>
          <a:p>
            <a:pPr marL="457200" lvl="0" indent="-311150" algn="just" rtl="0">
              <a:spcBef>
                <a:spcPts val="0"/>
              </a:spcBef>
              <a:spcAft>
                <a:spcPts val="0"/>
              </a:spcAft>
              <a:buSzPts val="1300"/>
              <a:buChar char="●"/>
            </a:pPr>
            <a:r>
              <a:rPr lang="ru" sz="1300"/>
              <a:t>1917 г. – пересмотрен состав городов;</a:t>
            </a:r>
            <a:endParaRPr sz="1300"/>
          </a:p>
          <a:p>
            <a:pPr marL="457200" lvl="0" indent="-311150" algn="just" rtl="0">
              <a:spcBef>
                <a:spcPts val="0"/>
              </a:spcBef>
              <a:spcAft>
                <a:spcPts val="0"/>
              </a:spcAft>
              <a:buSzPts val="1300"/>
              <a:buChar char="●"/>
            </a:pPr>
            <a:r>
              <a:rPr lang="ru" sz="1300"/>
              <a:t>каждая пятилетка давала жизнь 100-125 новым городам;</a:t>
            </a:r>
            <a:endParaRPr sz="1300"/>
          </a:p>
          <a:p>
            <a:pPr marL="457200" lvl="0" indent="-311150" algn="just" rtl="0">
              <a:spcBef>
                <a:spcPts val="0"/>
              </a:spcBef>
              <a:spcAft>
                <a:spcPts val="0"/>
              </a:spcAft>
              <a:buSzPts val="1300"/>
              <a:buChar char="●"/>
            </a:pPr>
            <a:r>
              <a:rPr lang="ru" sz="1300"/>
              <a:t>развитие научно-технического и военного потенциала страны повлекло за собой создание наукоградов, ЗАТО;</a:t>
            </a:r>
            <a:endParaRPr sz="1300"/>
          </a:p>
          <a:p>
            <a:pPr marL="457200" lvl="0" indent="-311150" algn="just" rtl="0">
              <a:spcBef>
                <a:spcPts val="0"/>
              </a:spcBef>
              <a:spcAft>
                <a:spcPts val="0"/>
              </a:spcAft>
              <a:buSzPts val="1300"/>
              <a:buChar char="●"/>
            </a:pPr>
            <a:r>
              <a:rPr lang="ru" sz="1300"/>
              <a:t>передел собственности 1990-х гг. – в общей сложности к моногородам, освоенным крупным бизнесом, можно было отнести 14% российских городов, в которых проживало 12% городского населения страны;</a:t>
            </a:r>
            <a:endParaRPr sz="1300"/>
          </a:p>
          <a:p>
            <a:pPr marL="457200" lvl="0" indent="-311150" algn="just" rtl="0">
              <a:spcBef>
                <a:spcPts val="0"/>
              </a:spcBef>
              <a:spcAft>
                <a:spcPts val="0"/>
              </a:spcAft>
              <a:buSzPts val="1300"/>
              <a:buChar char="●"/>
            </a:pPr>
            <a:r>
              <a:rPr lang="ru" sz="1300"/>
              <a:t>стабилизация 2000-х гг. – в большинстве моногородов градообразующие предприятия принадлежали крупным частным компаниям и бизнес-группам (85% от общего числа городов крупного бизнеса), еще 15% составляли города с предприятиями естественных монополий и крупных компаний, контролируемых государством;</a:t>
            </a:r>
            <a:endParaRPr sz="1300"/>
          </a:p>
          <a:p>
            <a:pPr marL="457200" lvl="0" indent="-311150" algn="just" rtl="0">
              <a:spcBef>
                <a:spcPts val="0"/>
              </a:spcBef>
              <a:spcAft>
                <a:spcPts val="0"/>
              </a:spcAft>
              <a:buSzPts val="1300"/>
              <a:buChar char="●"/>
            </a:pPr>
            <a:r>
              <a:rPr lang="ru" sz="1300"/>
              <a:t>Мировой финансовый кризис, затронувший Россию в середине 2008 года, существенно изменил социально-экономическую ситуацию в моногородах.</a:t>
            </a:r>
            <a:endParaRPr sz="13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Проблемы моногородов</a:t>
            </a:r>
            <a:endParaRPr/>
          </a:p>
        </p:txBody>
      </p:sp>
      <p:sp>
        <p:nvSpPr>
          <p:cNvPr id="128" name="Google Shape;128;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30200" algn="just" rtl="0">
              <a:spcBef>
                <a:spcPts val="1200"/>
              </a:spcBef>
              <a:spcAft>
                <a:spcPts val="0"/>
              </a:spcAft>
              <a:buSzPts val="1600"/>
              <a:buAutoNum type="arabicPeriod"/>
            </a:pPr>
            <a:r>
              <a:rPr lang="ru" sz="1600"/>
              <a:t>высокий уровень безработицы и последствия сокращения персонала градообразующими предприятиями; </a:t>
            </a:r>
            <a:endParaRPr sz="1600"/>
          </a:p>
          <a:p>
            <a:pPr marL="457200" lvl="0" indent="-330200" algn="just" rtl="0">
              <a:spcBef>
                <a:spcPts val="0"/>
              </a:spcBef>
              <a:spcAft>
                <a:spcPts val="0"/>
              </a:spcAft>
              <a:buSzPts val="1600"/>
              <a:buAutoNum type="arabicPeriod"/>
            </a:pPr>
            <a:r>
              <a:rPr lang="ru" sz="1600"/>
              <a:t>миграция и отток трудоспособного населения; </a:t>
            </a:r>
            <a:endParaRPr sz="1600"/>
          </a:p>
          <a:p>
            <a:pPr marL="457200" lvl="0" indent="-330200" algn="just" rtl="0">
              <a:spcBef>
                <a:spcPts val="0"/>
              </a:spcBef>
              <a:spcAft>
                <a:spcPts val="0"/>
              </a:spcAft>
              <a:buSzPts val="1600"/>
              <a:buAutoNum type="arabicPeriod"/>
            </a:pPr>
            <a:r>
              <a:rPr lang="ru" sz="1600"/>
              <a:t>высокий уровень зависимости бюджета моногорода от результатов деятельности градообразующего предприятия, выражающегося в объемах налоговых отчислений;</a:t>
            </a:r>
            <a:endParaRPr sz="1600"/>
          </a:p>
          <a:p>
            <a:pPr marL="457200" lvl="0" indent="-330200" algn="just" rtl="0">
              <a:spcBef>
                <a:spcPts val="0"/>
              </a:spcBef>
              <a:spcAft>
                <a:spcPts val="0"/>
              </a:spcAft>
              <a:buSzPts val="1600"/>
              <a:buAutoNum type="arabicPeriod"/>
            </a:pPr>
            <a:r>
              <a:rPr lang="ru" sz="1600"/>
              <a:t>низкий уровень экономического развития градообразующих предприятий; </a:t>
            </a:r>
            <a:endParaRPr sz="1600"/>
          </a:p>
          <a:p>
            <a:pPr marL="457200" lvl="0" indent="-330200" algn="just" rtl="0">
              <a:spcBef>
                <a:spcPts val="0"/>
              </a:spcBef>
              <a:spcAft>
                <a:spcPts val="0"/>
              </a:spcAft>
              <a:buSzPts val="1600"/>
              <a:buAutoNum type="arabicPeriod"/>
            </a:pPr>
            <a:r>
              <a:rPr lang="ru" sz="1600"/>
              <a:t>социальная напряженность и социально-трудовые конфликты населения;</a:t>
            </a:r>
            <a:endParaRPr sz="1600"/>
          </a:p>
          <a:p>
            <a:pPr marL="457200" lvl="0" indent="-330200" algn="just" rtl="0">
              <a:spcBef>
                <a:spcPts val="0"/>
              </a:spcBef>
              <a:spcAft>
                <a:spcPts val="0"/>
              </a:spcAft>
              <a:buSzPts val="1600"/>
              <a:buAutoNum type="arabicPeriod"/>
            </a:pPr>
            <a:r>
              <a:rPr lang="ru" sz="1600"/>
              <a:t>вымирание и угроза исчезновения моногородов. </a:t>
            </a:r>
            <a:endParaRPr sz="16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graphicFrame>
        <p:nvGraphicFramePr>
          <p:cNvPr id="133" name="Google Shape;133;p26"/>
          <p:cNvGraphicFramePr/>
          <p:nvPr/>
        </p:nvGraphicFramePr>
        <p:xfrm>
          <a:off x="0" y="35"/>
          <a:ext cx="9144000" cy="4510725"/>
        </p:xfrm>
        <a:graphic>
          <a:graphicData uri="http://schemas.openxmlformats.org/drawingml/2006/table">
            <a:tbl>
              <a:tblPr>
                <a:noFill/>
                <a:tableStyleId>{2B4B34C3-ECF7-4A0E-8A32-A94DF3BB710D}</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3068950">
                  <a:extLst>
                    <a:ext uri="{9D8B030D-6E8A-4147-A177-3AD203B41FA5}">
                      <a16:colId xmlns:a16="http://schemas.microsoft.com/office/drawing/2014/main" val="20002"/>
                    </a:ext>
                  </a:extLst>
                </a:gridCol>
                <a:gridCol w="1503050">
                  <a:extLst>
                    <a:ext uri="{9D8B030D-6E8A-4147-A177-3AD203B41FA5}">
                      <a16:colId xmlns:a16="http://schemas.microsoft.com/office/drawing/2014/main" val="20003"/>
                    </a:ext>
                  </a:extLst>
                </a:gridCol>
              </a:tblGrid>
              <a:tr h="329600">
                <a:tc>
                  <a:txBody>
                    <a:bodyPr/>
                    <a:lstStyle/>
                    <a:p>
                      <a:pPr marL="0" lvl="0" indent="0" algn="l" rtl="0">
                        <a:spcBef>
                          <a:spcPts val="0"/>
                        </a:spcBef>
                        <a:spcAft>
                          <a:spcPts val="0"/>
                        </a:spcAft>
                        <a:buNone/>
                      </a:pPr>
                      <a:r>
                        <a:rPr lang="ru" sz="1000"/>
                        <a:t>Программа</a:t>
                      </a:r>
                      <a:endParaRPr sz="1000"/>
                    </a:p>
                  </a:txBody>
                  <a:tcPr marL="91425" marR="91425" marT="91425" marB="91425"/>
                </a:tc>
                <a:tc>
                  <a:txBody>
                    <a:bodyPr/>
                    <a:lstStyle/>
                    <a:p>
                      <a:pPr marL="0" lvl="0" indent="0" algn="l" rtl="0">
                        <a:spcBef>
                          <a:spcPts val="0"/>
                        </a:spcBef>
                        <a:spcAft>
                          <a:spcPts val="0"/>
                        </a:spcAft>
                        <a:buNone/>
                      </a:pPr>
                      <a:r>
                        <a:rPr lang="ru" sz="1000"/>
                        <a:t>Описание</a:t>
                      </a:r>
                      <a:endParaRPr sz="1000"/>
                    </a:p>
                  </a:txBody>
                  <a:tcPr marL="91425" marR="91425" marT="91425" marB="91425"/>
                </a:tc>
                <a:tc>
                  <a:txBody>
                    <a:bodyPr/>
                    <a:lstStyle/>
                    <a:p>
                      <a:pPr marL="0" lvl="0" indent="0" algn="l" rtl="0">
                        <a:spcBef>
                          <a:spcPts val="0"/>
                        </a:spcBef>
                        <a:spcAft>
                          <a:spcPts val="0"/>
                        </a:spcAft>
                        <a:buNone/>
                      </a:pPr>
                      <a:r>
                        <a:rPr lang="ru" sz="1000"/>
                        <a:t>Цели</a:t>
                      </a:r>
                      <a:endParaRPr sz="1000"/>
                    </a:p>
                  </a:txBody>
                  <a:tcPr marL="91425" marR="91425" marT="91425" marB="91425"/>
                </a:tc>
                <a:tc>
                  <a:txBody>
                    <a:bodyPr/>
                    <a:lstStyle/>
                    <a:p>
                      <a:pPr marL="0" lvl="0" indent="0" algn="l" rtl="0">
                        <a:spcBef>
                          <a:spcPts val="0"/>
                        </a:spcBef>
                        <a:spcAft>
                          <a:spcPts val="0"/>
                        </a:spcAft>
                        <a:buNone/>
                      </a:pPr>
                      <a:r>
                        <a:rPr lang="ru" sz="1000"/>
                        <a:t>Статус</a:t>
                      </a:r>
                      <a:endParaRPr sz="1000"/>
                    </a:p>
                  </a:txBody>
                  <a:tcPr marL="91425" marR="91425" marT="91425" marB="91425"/>
                </a:tc>
                <a:extLst>
                  <a:ext uri="{0D108BD9-81ED-4DB2-BD59-A6C34878D82A}">
                    <a16:rowId xmlns:a16="http://schemas.microsoft.com/office/drawing/2014/main" val="10000"/>
                  </a:ext>
                </a:extLst>
              </a:tr>
              <a:tr h="851575">
                <a:tc>
                  <a:txBody>
                    <a:bodyPr/>
                    <a:lstStyle/>
                    <a:p>
                      <a:pPr marL="0" lvl="0" indent="0" algn="l" rtl="0">
                        <a:spcBef>
                          <a:spcPts val="0"/>
                        </a:spcBef>
                        <a:spcAft>
                          <a:spcPts val="0"/>
                        </a:spcAft>
                        <a:buNone/>
                      </a:pPr>
                      <a:r>
                        <a:rPr lang="ru" sz="1000"/>
                        <a:t>Создание </a:t>
                      </a:r>
                      <a:r>
                        <a:rPr lang="ru" sz="1000">
                          <a:solidFill>
                            <a:schemeClr val="dk1"/>
                          </a:solidFill>
                        </a:rPr>
                        <a:t>комплексных инвестиционных планов (</a:t>
                      </a:r>
                      <a:r>
                        <a:rPr lang="ru" sz="1000"/>
                        <a:t>КИП)</a:t>
                      </a:r>
                      <a:endParaRPr sz="1000"/>
                    </a:p>
                  </a:txBody>
                  <a:tcPr marL="91425" marR="91425" marT="91425" marB="91425"/>
                </a:tc>
                <a:tc>
                  <a:txBody>
                    <a:bodyPr/>
                    <a:lstStyle/>
                    <a:p>
                      <a:pPr marL="0" lvl="0" indent="0" algn="just" rtl="0">
                        <a:spcBef>
                          <a:spcPts val="0"/>
                        </a:spcBef>
                        <a:spcAft>
                          <a:spcPts val="0"/>
                        </a:spcAft>
                        <a:buNone/>
                      </a:pPr>
                      <a:r>
                        <a:rPr lang="ru" sz="1000"/>
                        <a:t>Диагностика социально-экономического состояния моногородов; преодоление критических рисков; повышение конкурентоспособности градообразующего предприятия; развитие малого бизнеса</a:t>
                      </a:r>
                      <a:endParaRPr sz="1000"/>
                    </a:p>
                  </a:txBody>
                  <a:tcPr marL="91425" marR="91425" marT="91425" marB="91425"/>
                </a:tc>
                <a:tc>
                  <a:txBody>
                    <a:bodyPr/>
                    <a:lstStyle/>
                    <a:p>
                      <a:pPr marL="0" lvl="0" indent="0" algn="just" rtl="0">
                        <a:spcBef>
                          <a:spcPts val="0"/>
                        </a:spcBef>
                        <a:spcAft>
                          <a:spcPts val="0"/>
                        </a:spcAft>
                        <a:buNone/>
                      </a:pPr>
                      <a:r>
                        <a:rPr lang="ru" sz="1000"/>
                        <a:t>Обеспечение конкурентоспособного качества жизни в моногороде; диверсификация экономики</a:t>
                      </a:r>
                      <a:endParaRPr sz="1000"/>
                    </a:p>
                  </a:txBody>
                  <a:tcPr marL="91425" marR="91425" marT="91425" marB="91425"/>
                </a:tc>
                <a:tc>
                  <a:txBody>
                    <a:bodyPr/>
                    <a:lstStyle/>
                    <a:p>
                      <a:pPr marL="0" lvl="0" indent="0" algn="l" rtl="0">
                        <a:spcBef>
                          <a:spcPts val="0"/>
                        </a:spcBef>
                        <a:spcAft>
                          <a:spcPts val="0"/>
                        </a:spcAft>
                        <a:buNone/>
                      </a:pPr>
                      <a:r>
                        <a:rPr lang="ru" sz="1000"/>
                        <a:t>Действует</a:t>
                      </a:r>
                      <a:endParaRPr sz="1000"/>
                    </a:p>
                  </a:txBody>
                  <a:tcPr marL="91425" marR="91425" marT="91425" marB="91425"/>
                </a:tc>
                <a:extLst>
                  <a:ext uri="{0D108BD9-81ED-4DB2-BD59-A6C34878D82A}">
                    <a16:rowId xmlns:a16="http://schemas.microsoft.com/office/drawing/2014/main" val="10001"/>
                  </a:ext>
                </a:extLst>
              </a:tr>
              <a:tr h="548475">
                <a:tc>
                  <a:txBody>
                    <a:bodyPr/>
                    <a:lstStyle/>
                    <a:p>
                      <a:pPr marL="0" lvl="0" indent="0" algn="l" rtl="0">
                        <a:spcBef>
                          <a:spcPts val="0"/>
                        </a:spcBef>
                        <a:spcAft>
                          <a:spcPts val="0"/>
                        </a:spcAft>
                        <a:buNone/>
                      </a:pPr>
                      <a:r>
                        <a:rPr lang="ru" sz="1000"/>
                        <a:t>5 шагов благоустройства повседневности</a:t>
                      </a:r>
                      <a:endParaRPr sz="1000"/>
                    </a:p>
                  </a:txBody>
                  <a:tcPr marL="91425" marR="91425" marT="91425" marB="91425"/>
                </a:tc>
                <a:tc>
                  <a:txBody>
                    <a:bodyPr/>
                    <a:lstStyle/>
                    <a:p>
                      <a:pPr marL="0" lvl="0" indent="0" algn="just" rtl="0">
                        <a:spcBef>
                          <a:spcPts val="0"/>
                        </a:spcBef>
                        <a:spcAft>
                          <a:spcPts val="0"/>
                        </a:spcAft>
                        <a:buNone/>
                      </a:pPr>
                      <a:r>
                        <a:rPr lang="ru" sz="1000"/>
                        <a:t>Модернизация пяти общественных зон моногорода</a:t>
                      </a:r>
                      <a:endParaRPr sz="1000"/>
                    </a:p>
                  </a:txBody>
                  <a:tcPr marL="91425" marR="91425" marT="91425" marB="91425"/>
                </a:tc>
                <a:tc>
                  <a:txBody>
                    <a:bodyPr/>
                    <a:lstStyle/>
                    <a:p>
                      <a:pPr marL="0" lvl="0" indent="0" algn="just" rtl="0">
                        <a:spcBef>
                          <a:spcPts val="0"/>
                        </a:spcBef>
                        <a:spcAft>
                          <a:spcPts val="0"/>
                        </a:spcAft>
                        <a:buNone/>
                      </a:pPr>
                      <a:r>
                        <a:rPr lang="ru" sz="1000"/>
                        <a:t>Улучшение качества городской среды</a:t>
                      </a:r>
                      <a:endParaRPr sz="1000"/>
                    </a:p>
                  </a:txBody>
                  <a:tcPr marL="91425" marR="91425" marT="91425" marB="91425"/>
                </a:tc>
                <a:tc>
                  <a:txBody>
                    <a:bodyPr/>
                    <a:lstStyle/>
                    <a:p>
                      <a:pPr marL="0" lvl="0" indent="0" algn="l" rtl="0">
                        <a:spcBef>
                          <a:spcPts val="0"/>
                        </a:spcBef>
                        <a:spcAft>
                          <a:spcPts val="0"/>
                        </a:spcAft>
                        <a:buNone/>
                      </a:pPr>
                      <a:r>
                        <a:rPr lang="ru" sz="1000"/>
                        <a:t>Не действует</a:t>
                      </a:r>
                      <a:endParaRPr sz="1000"/>
                    </a:p>
                  </a:txBody>
                  <a:tcPr marL="91425" marR="91425" marT="91425" marB="91425"/>
                </a:tc>
                <a:extLst>
                  <a:ext uri="{0D108BD9-81ED-4DB2-BD59-A6C34878D82A}">
                    <a16:rowId xmlns:a16="http://schemas.microsoft.com/office/drawing/2014/main" val="10002"/>
                  </a:ext>
                </a:extLst>
              </a:tr>
              <a:tr h="623225">
                <a:tc>
                  <a:txBody>
                    <a:bodyPr/>
                    <a:lstStyle/>
                    <a:p>
                      <a:pPr marL="0" lvl="0" indent="0" algn="l" rtl="0">
                        <a:spcBef>
                          <a:spcPts val="0"/>
                        </a:spcBef>
                        <a:spcAft>
                          <a:spcPts val="0"/>
                        </a:spcAft>
                        <a:buNone/>
                      </a:pPr>
                      <a:r>
                        <a:rPr lang="ru" sz="1000"/>
                        <a:t>Прошагай город</a:t>
                      </a:r>
                      <a:endParaRPr sz="1000"/>
                    </a:p>
                  </a:txBody>
                  <a:tcPr marL="91425" marR="91425" marT="91425" marB="91425"/>
                </a:tc>
                <a:tc>
                  <a:txBody>
                    <a:bodyPr/>
                    <a:lstStyle/>
                    <a:p>
                      <a:pPr marL="0" lvl="0" indent="0" algn="just" rtl="0">
                        <a:spcBef>
                          <a:spcPts val="0"/>
                        </a:spcBef>
                        <a:spcAft>
                          <a:spcPts val="0"/>
                        </a:spcAft>
                        <a:buNone/>
                      </a:pPr>
                      <a:r>
                        <a:rPr lang="ru" sz="1000"/>
                        <a:t>Разработка туристических маршрутов жителями моногородов с нанесением их на Google-карты</a:t>
                      </a:r>
                      <a:endParaRPr sz="1000"/>
                    </a:p>
                  </a:txBody>
                  <a:tcPr marL="91425" marR="91425" marT="91425" marB="91425"/>
                </a:tc>
                <a:tc>
                  <a:txBody>
                    <a:bodyPr/>
                    <a:lstStyle/>
                    <a:p>
                      <a:pPr marL="0" lvl="0" indent="0" algn="just" rtl="0">
                        <a:spcBef>
                          <a:spcPts val="0"/>
                        </a:spcBef>
                        <a:spcAft>
                          <a:spcPts val="0"/>
                        </a:spcAft>
                        <a:buNone/>
                      </a:pPr>
                      <a:r>
                        <a:rPr lang="ru" sz="1000"/>
                        <a:t>Развитие туристического направления в моногородах</a:t>
                      </a:r>
                      <a:endParaRPr sz="1000"/>
                    </a:p>
                  </a:txBody>
                  <a:tcPr marL="91425" marR="91425" marT="91425" marB="91425"/>
                </a:tc>
                <a:tc>
                  <a:txBody>
                    <a:bodyPr/>
                    <a:lstStyle/>
                    <a:p>
                      <a:pPr marL="0" lvl="0" indent="0" algn="l" rtl="0">
                        <a:spcBef>
                          <a:spcPts val="0"/>
                        </a:spcBef>
                        <a:spcAft>
                          <a:spcPts val="0"/>
                        </a:spcAft>
                        <a:buNone/>
                      </a:pPr>
                      <a:r>
                        <a:rPr lang="ru" sz="1000"/>
                        <a:t>Действует</a:t>
                      </a:r>
                      <a:endParaRPr sz="1000"/>
                    </a:p>
                  </a:txBody>
                  <a:tcPr marL="91425" marR="91425" marT="91425" marB="91425"/>
                </a:tc>
                <a:extLst>
                  <a:ext uri="{0D108BD9-81ED-4DB2-BD59-A6C34878D82A}">
                    <a16:rowId xmlns:a16="http://schemas.microsoft.com/office/drawing/2014/main" val="10003"/>
                  </a:ext>
                </a:extLst>
              </a:tr>
              <a:tr h="775450">
                <a:tc>
                  <a:txBody>
                    <a:bodyPr/>
                    <a:lstStyle/>
                    <a:p>
                      <a:pPr marL="0" lvl="0" indent="0" algn="l" rtl="0">
                        <a:spcBef>
                          <a:spcPts val="0"/>
                        </a:spcBef>
                        <a:spcAft>
                          <a:spcPts val="0"/>
                        </a:spcAft>
                        <a:buNone/>
                      </a:pPr>
                      <a:r>
                        <a:rPr lang="ru" sz="1000"/>
                        <a:t>Комплексное развитие моногородов</a:t>
                      </a:r>
                      <a:endParaRPr sz="1000"/>
                    </a:p>
                  </a:txBody>
                  <a:tcPr marL="91425" marR="91425" marT="91425" marB="91425"/>
                </a:tc>
                <a:tc>
                  <a:txBody>
                    <a:bodyPr/>
                    <a:lstStyle/>
                    <a:p>
                      <a:pPr marL="0" lvl="0" indent="0" algn="just" rtl="0">
                        <a:spcBef>
                          <a:spcPts val="0"/>
                        </a:spcBef>
                        <a:spcAft>
                          <a:spcPts val="0"/>
                        </a:spcAft>
                        <a:buNone/>
                      </a:pPr>
                      <a:r>
                        <a:rPr lang="ru" sz="1000"/>
                        <a:t>Координация федеральных, региональных мер поддержки, а также вовлечение общественности </a:t>
                      </a:r>
                      <a:endParaRPr sz="1000"/>
                    </a:p>
                  </a:txBody>
                  <a:tcPr marL="91425" marR="91425" marT="91425" marB="91425"/>
                </a:tc>
                <a:tc>
                  <a:txBody>
                    <a:bodyPr/>
                    <a:lstStyle/>
                    <a:p>
                      <a:pPr marL="0" lvl="0" indent="0" algn="just" rtl="0">
                        <a:spcBef>
                          <a:spcPts val="0"/>
                        </a:spcBef>
                        <a:spcAft>
                          <a:spcPts val="0"/>
                        </a:spcAft>
                        <a:buNone/>
                      </a:pPr>
                      <a:r>
                        <a:rPr lang="ru" sz="1000"/>
                        <a:t>Создание 230 тыс. новых, не связанных с градообразующим предприятием рабочих мест, привлечение инвестиций в объеме 170 млрд руб., сокращение количества моногородов</a:t>
                      </a:r>
                      <a:endParaRPr sz="1000"/>
                    </a:p>
                  </a:txBody>
                  <a:tcPr marL="91425" marR="91425" marT="91425" marB="91425"/>
                </a:tc>
                <a:tc>
                  <a:txBody>
                    <a:bodyPr/>
                    <a:lstStyle/>
                    <a:p>
                      <a:pPr marL="0" lvl="0" indent="0" algn="l" rtl="0">
                        <a:spcBef>
                          <a:spcPts val="0"/>
                        </a:spcBef>
                        <a:spcAft>
                          <a:spcPts val="0"/>
                        </a:spcAft>
                        <a:buNone/>
                      </a:pPr>
                      <a:r>
                        <a:rPr lang="ru" sz="1000"/>
                        <a:t>Не действует</a:t>
                      </a:r>
                      <a:endParaRPr sz="1000"/>
                    </a:p>
                  </a:txBody>
                  <a:tcPr marL="91425" marR="91425" marT="91425" marB="91425"/>
                </a:tc>
                <a:extLst>
                  <a:ext uri="{0D108BD9-81ED-4DB2-BD59-A6C34878D82A}">
                    <a16:rowId xmlns:a16="http://schemas.microsoft.com/office/drawing/2014/main" val="10004"/>
                  </a:ext>
                </a:extLst>
              </a:tr>
              <a:tr h="926175">
                <a:tc>
                  <a:txBody>
                    <a:bodyPr/>
                    <a:lstStyle/>
                    <a:p>
                      <a:pPr marL="0" lvl="0" indent="0" algn="l" rtl="0">
                        <a:spcBef>
                          <a:spcPts val="0"/>
                        </a:spcBef>
                        <a:spcAft>
                          <a:spcPts val="0"/>
                        </a:spcAft>
                        <a:buNone/>
                      </a:pPr>
                      <a:r>
                        <a:rPr lang="ru" sz="1000"/>
                        <a:t>Территория опережающего социально-экономического развития (ТОСЭР)</a:t>
                      </a:r>
                      <a:endParaRPr sz="1000"/>
                    </a:p>
                  </a:txBody>
                  <a:tcPr marL="91425" marR="91425" marT="91425" marB="91425"/>
                </a:tc>
                <a:tc>
                  <a:txBody>
                    <a:bodyPr/>
                    <a:lstStyle/>
                    <a:p>
                      <a:pPr marL="0" lvl="0" indent="0" algn="just" rtl="0">
                        <a:spcBef>
                          <a:spcPts val="0"/>
                        </a:spcBef>
                        <a:spcAft>
                          <a:spcPts val="0"/>
                        </a:spcAft>
                        <a:buNone/>
                      </a:pPr>
                      <a:r>
                        <a:rPr lang="ru" sz="1000"/>
                        <a:t>Преференции для резидентов ТОСЭР, развитие малого и среднего бизнеса, повышение инвестиционной привлекательности моногородов</a:t>
                      </a:r>
                      <a:endParaRPr sz="1000"/>
                    </a:p>
                  </a:txBody>
                  <a:tcPr marL="91425" marR="91425" marT="91425" marB="91425"/>
                </a:tc>
                <a:tc>
                  <a:txBody>
                    <a:bodyPr/>
                    <a:lstStyle/>
                    <a:p>
                      <a:pPr marL="0" lvl="0" indent="0" algn="just" rtl="0">
                        <a:spcBef>
                          <a:spcPts val="0"/>
                        </a:spcBef>
                        <a:spcAft>
                          <a:spcPts val="0"/>
                        </a:spcAft>
                        <a:buNone/>
                      </a:pPr>
                      <a:r>
                        <a:rPr lang="ru" sz="1000"/>
                        <a:t>Снижение социальной напряженности, диверсификация экономики моногородов, развитие территорий</a:t>
                      </a:r>
                      <a:endParaRPr sz="1000"/>
                    </a:p>
                  </a:txBody>
                  <a:tcPr marL="91425" marR="91425" marT="91425" marB="91425"/>
                </a:tc>
                <a:tc>
                  <a:txBody>
                    <a:bodyPr/>
                    <a:lstStyle/>
                    <a:p>
                      <a:pPr marL="0" lvl="0" indent="0" algn="l" rtl="0">
                        <a:spcBef>
                          <a:spcPts val="0"/>
                        </a:spcBef>
                        <a:spcAft>
                          <a:spcPts val="0"/>
                        </a:spcAft>
                        <a:buNone/>
                      </a:pPr>
                      <a:r>
                        <a:rPr lang="ru" sz="1000"/>
                        <a:t>Действует</a:t>
                      </a:r>
                      <a:endParaRPr sz="1000"/>
                    </a:p>
                  </a:txBody>
                  <a:tcPr marL="91425" marR="91425" marT="91425" marB="91425"/>
                </a:tc>
                <a:extLst>
                  <a:ext uri="{0D108BD9-81ED-4DB2-BD59-A6C34878D82A}">
                    <a16:rowId xmlns:a16="http://schemas.microsoft.com/office/drawing/2014/main" val="10005"/>
                  </a:ext>
                </a:extLst>
              </a:tr>
            </a:tbl>
          </a:graphicData>
        </a:graphic>
      </p:graphicFrame>
      <p:sp>
        <p:nvSpPr>
          <p:cNvPr id="134" name="Google Shape;134;p26"/>
          <p:cNvSpPr txBox="1"/>
          <p:nvPr/>
        </p:nvSpPr>
        <p:spPr>
          <a:xfrm>
            <a:off x="0" y="4579800"/>
            <a:ext cx="9144000" cy="449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ru" sz="800" dirty="0">
                <a:solidFill>
                  <a:schemeClr val="dk2"/>
                </a:solidFill>
                <a:highlight>
                  <a:schemeClr val="lt1"/>
                </a:highlight>
              </a:rPr>
              <a:t>Иванова М. В. ОСНОВНЫЕ НАПРАВЛЕНИЯ ГОСУДАРСТВЕННОЙ ПОЛИТИКИ В ОБЛАСТИ ЭКОНОМИЧЕСКОЙ ПОДДЕРЖКИ МОНОГОРОДОВ// государственное и муниципальное управление. ученые записи. – 2019. – №3. – С. 268-276.  </a:t>
            </a:r>
            <a:endParaRPr sz="800" dirty="0">
              <a:solidFill>
                <a:schemeClr val="dk2"/>
              </a:solidFill>
              <a:highlight>
                <a:schemeClr val="lt1"/>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Сценарии развития моногородов </a:t>
            </a:r>
            <a:endParaRPr/>
          </a:p>
        </p:txBody>
      </p:sp>
      <p:sp>
        <p:nvSpPr>
          <p:cNvPr id="140" name="Google Shape;140;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30200" algn="just" rtl="0">
              <a:spcBef>
                <a:spcPts val="1200"/>
              </a:spcBef>
              <a:spcAft>
                <a:spcPts val="0"/>
              </a:spcAft>
              <a:buSzPts val="1600"/>
              <a:buAutoNum type="arabicPeriod"/>
            </a:pPr>
            <a:r>
              <a:rPr lang="ru" sz="1600"/>
              <a:t>Смена устаревшей промышленности на стратегическую. </a:t>
            </a:r>
            <a:endParaRPr sz="1600"/>
          </a:p>
          <a:p>
            <a:pPr marL="457200" lvl="0" indent="-330200" algn="just" rtl="0">
              <a:spcBef>
                <a:spcPts val="0"/>
              </a:spcBef>
              <a:spcAft>
                <a:spcPts val="0"/>
              </a:spcAft>
              <a:buSzPts val="1600"/>
              <a:buAutoNum type="arabicPeriod"/>
            </a:pPr>
            <a:r>
              <a:rPr lang="ru" sz="1600"/>
              <a:t>Диверсификация экономики с постепенным преодолением монопрофильности. </a:t>
            </a:r>
            <a:endParaRPr sz="1600"/>
          </a:p>
          <a:p>
            <a:pPr marL="457200" lvl="0" indent="-330200" algn="just" rtl="0">
              <a:spcBef>
                <a:spcPts val="0"/>
              </a:spcBef>
              <a:spcAft>
                <a:spcPts val="0"/>
              </a:spcAft>
              <a:buSzPts val="1600"/>
              <a:buAutoNum type="arabicPeriod"/>
            </a:pPr>
            <a:r>
              <a:rPr lang="ru" sz="1600"/>
              <a:t>Создание туристско-рекреационной зоны будет возможно лишь при наличии в моногороде туристского потенциала. </a:t>
            </a:r>
            <a:endParaRPr sz="1600"/>
          </a:p>
          <a:p>
            <a:pPr marL="457200" lvl="0" indent="-330200" algn="just" rtl="0">
              <a:spcBef>
                <a:spcPts val="0"/>
              </a:spcBef>
              <a:spcAft>
                <a:spcPts val="0"/>
              </a:spcAft>
              <a:buSzPts val="1600"/>
              <a:buAutoNum type="arabicPeriod"/>
            </a:pPr>
            <a:r>
              <a:rPr lang="ru" sz="1600"/>
              <a:t>Расселение моногорода. </a:t>
            </a:r>
            <a:endParaRPr sz="1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Опыт развития моногородов – город Череповец</a:t>
            </a:r>
            <a:endParaRPr/>
          </a:p>
        </p:txBody>
      </p:sp>
      <p:sp>
        <p:nvSpPr>
          <p:cNvPr id="146" name="Google Shape;146;p28"/>
          <p:cNvSpPr txBox="1">
            <a:spLocks noGrp="1"/>
          </p:cNvSpPr>
          <p:nvPr>
            <p:ph type="body" idx="1"/>
          </p:nvPr>
        </p:nvSpPr>
        <p:spPr>
          <a:xfrm>
            <a:off x="311700" y="1391700"/>
            <a:ext cx="8520600" cy="3416400"/>
          </a:xfrm>
          <a:prstGeom prst="rect">
            <a:avLst/>
          </a:prstGeom>
        </p:spPr>
        <p:txBody>
          <a:bodyPr spcFirstLastPara="1" wrap="square" lIns="91425" tIns="91425" rIns="91425" bIns="91425" anchor="t" anchorCtr="0">
            <a:normAutofit/>
          </a:bodyPr>
          <a:lstStyle/>
          <a:p>
            <a:pPr marL="457200" lvl="0" indent="-317500" algn="just" rtl="0">
              <a:spcBef>
                <a:spcPts val="1200"/>
              </a:spcBef>
              <a:spcAft>
                <a:spcPts val="0"/>
              </a:spcAft>
              <a:buSzPts val="1400"/>
              <a:buChar char="●"/>
            </a:pPr>
            <a:r>
              <a:rPr lang="ru" sz="1400" dirty="0"/>
              <a:t>к 2008 году Череповец оказался в числе 10 российских городов, в максимальной степени пострадавших от кризиса;</a:t>
            </a:r>
            <a:endParaRPr sz="1400" dirty="0"/>
          </a:p>
          <a:p>
            <a:pPr marL="457200" lvl="0" indent="-317500" algn="just" rtl="0">
              <a:spcBef>
                <a:spcPts val="0"/>
              </a:spcBef>
              <a:spcAft>
                <a:spcPts val="0"/>
              </a:spcAft>
              <a:buSzPts val="1400"/>
              <a:buChar char="●"/>
            </a:pPr>
            <a:r>
              <a:rPr lang="ru" sz="1400" dirty="0"/>
              <a:t>в 2013 году был произведен ребрендинг места и город получил новые стимулы для развития под девизом «Череповец – город возможностей»;</a:t>
            </a:r>
            <a:endParaRPr sz="1400" dirty="0"/>
          </a:p>
          <a:p>
            <a:pPr marL="457200" lvl="0" indent="-317500" algn="just" rtl="0">
              <a:spcBef>
                <a:spcPts val="0"/>
              </a:spcBef>
              <a:spcAft>
                <a:spcPts val="0"/>
              </a:spcAft>
              <a:buSzPts val="1400"/>
              <a:buChar char="●"/>
            </a:pPr>
            <a:r>
              <a:rPr lang="ru" sz="1400" dirty="0"/>
              <a:t>данный проект включил в себя три приоритетных направления: развитие экономики, развитие территории и развитие человеческого потенциала;</a:t>
            </a:r>
            <a:endParaRPr sz="1400" dirty="0"/>
          </a:p>
          <a:p>
            <a:pPr marL="457200" lvl="0" indent="-317500" algn="just" rtl="0">
              <a:spcBef>
                <a:spcPts val="0"/>
              </a:spcBef>
              <a:spcAft>
                <a:spcPts val="0"/>
              </a:spcAft>
              <a:buSzPts val="1400"/>
              <a:buChar char="●"/>
            </a:pPr>
            <a:r>
              <a:rPr lang="ru" sz="1400" dirty="0"/>
              <a:t>статус территории опережающего социально-экономического развития Череповец получил в августе 2017 года, а в статусе пилотной территории вошел в федеральный проект цифровизации (до 2024 года) городского хозяйства «Умный город».</a:t>
            </a:r>
            <a:endParaRPr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Моногорода Мурманской Области</a:t>
            </a:r>
            <a:endParaRPr/>
          </a:p>
        </p:txBody>
      </p:sp>
      <p:sp>
        <p:nvSpPr>
          <p:cNvPr id="152" name="Google Shape;152;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ru"/>
              <a:t>Кейс 1. Ковдор и Ревда: федеральная поддержка есть, но нужны и собственные усилия.</a:t>
            </a:r>
            <a:endParaRPr/>
          </a:p>
          <a:p>
            <a:pPr marL="0" lvl="0" indent="0" algn="just" rtl="0">
              <a:spcBef>
                <a:spcPts val="1200"/>
              </a:spcBef>
              <a:spcAft>
                <a:spcPts val="0"/>
              </a:spcAft>
              <a:buNone/>
            </a:pPr>
            <a:r>
              <a:rPr lang="ru"/>
              <a:t>Кейс 2. Мончегорск: федеральной поддержки нет, для реализации планов нужны инвестиции.</a:t>
            </a:r>
            <a:endParaRPr/>
          </a:p>
          <a:p>
            <a:pPr marL="0" lvl="0" indent="0" algn="just" rtl="0">
              <a:spcBef>
                <a:spcPts val="1200"/>
              </a:spcBef>
              <a:spcAft>
                <a:spcPts val="0"/>
              </a:spcAft>
              <a:buClr>
                <a:schemeClr val="dk1"/>
              </a:buClr>
              <a:buSzPts val="1100"/>
              <a:buFont typeface="Arial"/>
              <a:buNone/>
            </a:pPr>
            <a:r>
              <a:rPr lang="ru"/>
              <a:t>Кейс 3. Кировск: инвестиционную поддержку оказывают региональное правительство и градообразующее предприятие.</a:t>
            </a:r>
            <a:endParaRPr/>
          </a:p>
          <a:p>
            <a:pPr marL="0" lvl="0" indent="0" algn="just" rtl="0">
              <a:spcBef>
                <a:spcPts val="1200"/>
              </a:spcBef>
              <a:spcAft>
                <a:spcPts val="12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Источники </a:t>
            </a:r>
            <a:endParaRPr/>
          </a:p>
        </p:txBody>
      </p:sp>
      <p:sp>
        <p:nvSpPr>
          <p:cNvPr id="158" name="Google Shape;158;p30"/>
          <p:cNvSpPr txBox="1">
            <a:spLocks noGrp="1"/>
          </p:cNvSpPr>
          <p:nvPr>
            <p:ph type="body" idx="1"/>
          </p:nvPr>
        </p:nvSpPr>
        <p:spPr>
          <a:xfrm>
            <a:off x="311700" y="1152475"/>
            <a:ext cx="8520600" cy="3621300"/>
          </a:xfrm>
          <a:prstGeom prst="rect">
            <a:avLst/>
          </a:prstGeom>
        </p:spPr>
        <p:txBody>
          <a:bodyPr spcFirstLastPara="1" wrap="square" lIns="91425" tIns="91425" rIns="91425" bIns="91425" anchor="t" anchorCtr="0">
            <a:noAutofit/>
          </a:bodyPr>
          <a:lstStyle/>
          <a:p>
            <a:pPr marL="457200" lvl="0" indent="-317500" algn="just" rtl="0">
              <a:spcBef>
                <a:spcPts val="1200"/>
              </a:spcBef>
              <a:spcAft>
                <a:spcPts val="0"/>
              </a:spcAft>
              <a:buClr>
                <a:schemeClr val="dk2"/>
              </a:buClr>
              <a:buSzPts val="1400"/>
              <a:buChar char="●"/>
            </a:pPr>
            <a:r>
              <a:rPr lang="ru" sz="1400">
                <a:highlight>
                  <a:schemeClr val="lt1"/>
                </a:highlight>
              </a:rPr>
              <a:t>Шаститко А. Е., Фатихова А. Ф. Моногорода России: возможные варианты развития //Государственное управление. Электронный вестник. – 2019. – №. 76. – С. 109-135. </a:t>
            </a:r>
            <a:endParaRPr sz="1400">
              <a:highlight>
                <a:schemeClr val="lt1"/>
              </a:highlight>
            </a:endParaRPr>
          </a:p>
          <a:p>
            <a:pPr marL="457200" lvl="0" indent="-317500" algn="just" rtl="0">
              <a:spcBef>
                <a:spcPts val="0"/>
              </a:spcBef>
              <a:spcAft>
                <a:spcPts val="0"/>
              </a:spcAft>
              <a:buClr>
                <a:schemeClr val="dk2"/>
              </a:buClr>
              <a:buSzPts val="1400"/>
              <a:buChar char="●"/>
            </a:pPr>
            <a:r>
              <a:rPr lang="ru" sz="1400">
                <a:highlight>
                  <a:schemeClr val="lt1"/>
                </a:highlight>
              </a:rPr>
              <a:t>Пятшева Е. Н. Особенности функционирования моногородов России// Вестник РГГУ. Серия: Экономика, управление, право. – 2019. – №2. – С.18-34. URL: </a:t>
            </a:r>
            <a:r>
              <a:rPr lang="ru" sz="1400" u="sng">
                <a:highlight>
                  <a:schemeClr val="lt1"/>
                </a:highlight>
                <a:hlinkClick r:id="rId3"/>
              </a:rPr>
              <a:t>https://elibrary.ru/item.asp?id=41123712</a:t>
            </a:r>
            <a:endParaRPr sz="1400">
              <a:highlight>
                <a:schemeClr val="lt1"/>
              </a:highlight>
            </a:endParaRPr>
          </a:p>
          <a:p>
            <a:pPr marL="457200" lvl="0" indent="-317500" algn="just" rtl="0">
              <a:spcBef>
                <a:spcPts val="0"/>
              </a:spcBef>
              <a:spcAft>
                <a:spcPts val="0"/>
              </a:spcAft>
              <a:buClr>
                <a:schemeClr val="dk2"/>
              </a:buClr>
              <a:buSzPts val="1400"/>
              <a:buChar char="●"/>
            </a:pPr>
            <a:r>
              <a:rPr lang="ru" sz="1400">
                <a:highlight>
                  <a:schemeClr val="lt1"/>
                </a:highlight>
              </a:rPr>
              <a:t>Манаева И. В., Болтенкова Ю. В. Методические рекомендации по выбору сценария развития моногорода// Проблемы развития территории. – 2016. – №6(86). – С. 196-208. URL: https://elibrary.ru/item.asp?id=27405633 </a:t>
            </a:r>
            <a:endParaRPr sz="1400">
              <a:highlight>
                <a:schemeClr val="lt1"/>
              </a:highlight>
            </a:endParaRPr>
          </a:p>
          <a:p>
            <a:pPr marL="457200" lvl="0" indent="-317500" algn="just" rtl="0">
              <a:spcBef>
                <a:spcPts val="0"/>
              </a:spcBef>
              <a:spcAft>
                <a:spcPts val="0"/>
              </a:spcAft>
              <a:buClr>
                <a:schemeClr val="dk2"/>
              </a:buClr>
              <a:buSzPts val="1400"/>
              <a:buChar char="●"/>
            </a:pPr>
            <a:r>
              <a:rPr lang="ru" sz="1400">
                <a:highlight>
                  <a:schemeClr val="lt1"/>
                </a:highlight>
              </a:rPr>
              <a:t>Фомин М.В., Безвербный В.А., Шушпанова И.С., Микрюков Н.Ю., Лукашенко Е.А., Мирязов Т.Р. МОНОГОРОДА СИБИРИ И ДАЛЬНЕГО ВОСТОКА РОССИИ: ПОТЕНЦИАЛ И ПЕРСПЕКТИВЫ РАЗВИТИЯ// Вопросы государственного и муниципального управления. – 2020. – № 1. – С. 137-165.</a:t>
            </a:r>
            <a:endParaRPr sz="1400">
              <a:highlight>
                <a:schemeClr val="lt1"/>
              </a:highlight>
            </a:endParaRPr>
          </a:p>
          <a:p>
            <a:pPr marL="457200" lvl="0" indent="-317500" algn="just" rtl="0">
              <a:spcBef>
                <a:spcPts val="0"/>
              </a:spcBef>
              <a:spcAft>
                <a:spcPts val="0"/>
              </a:spcAft>
              <a:buClr>
                <a:schemeClr val="dk2"/>
              </a:buClr>
              <a:buSzPts val="1400"/>
              <a:buChar char="●"/>
            </a:pPr>
            <a:r>
              <a:rPr lang="ru" sz="1400">
                <a:highlight>
                  <a:schemeClr val="lt1"/>
                </a:highlight>
              </a:rPr>
              <a:t>Ускова Т.В., Иогман Л.Г., Ткачук С.Н., Нестеров А.Н., Литвинова  Н.Ю. Моногород: управление развитием// ИСЭРТ РАН –  2012. </a:t>
            </a:r>
            <a:endParaRPr sz="1400">
              <a:highlight>
                <a:schemeClr val="lt1"/>
              </a:highlight>
            </a:endParaRPr>
          </a:p>
          <a:p>
            <a:pPr marL="457200" lvl="0" indent="0" algn="just" rtl="0">
              <a:spcBef>
                <a:spcPts val="1200"/>
              </a:spcBef>
              <a:spcAft>
                <a:spcPts val="1200"/>
              </a:spcAft>
              <a:buNone/>
            </a:pPr>
            <a:endParaRPr sz="1200">
              <a:highlight>
                <a:schemeClr val="lt1"/>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Источники</a:t>
            </a:r>
            <a:endParaRPr/>
          </a:p>
        </p:txBody>
      </p:sp>
      <p:sp>
        <p:nvSpPr>
          <p:cNvPr id="164" name="Google Shape;164;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17500" algn="just" rtl="0">
              <a:spcBef>
                <a:spcPts val="1200"/>
              </a:spcBef>
              <a:spcAft>
                <a:spcPts val="0"/>
              </a:spcAft>
              <a:buSzPts val="1400"/>
              <a:buChar char="●"/>
            </a:pPr>
            <a:r>
              <a:rPr lang="ru" sz="1400">
                <a:highlight>
                  <a:schemeClr val="lt1"/>
                </a:highlight>
              </a:rPr>
              <a:t>Альбрехт О.А. МОНОГОРОД: ПРИЗНАКИ, ПОДХОДЫ И КЛАССИФИКАЦИИ// Историческая урбанистика: прошлое и настоящее города. – 2015. – С. 130-142. URL: https://www.elibrary.ru/item.asp?id=24370516</a:t>
            </a:r>
            <a:endParaRPr sz="1400">
              <a:highlight>
                <a:schemeClr val="lt1"/>
              </a:highlight>
            </a:endParaRPr>
          </a:p>
          <a:p>
            <a:pPr marL="457200" lvl="0" indent="-317500" algn="just" rtl="0">
              <a:spcBef>
                <a:spcPts val="0"/>
              </a:spcBef>
              <a:spcAft>
                <a:spcPts val="0"/>
              </a:spcAft>
              <a:buSzPts val="1400"/>
              <a:buChar char="●"/>
            </a:pPr>
            <a:r>
              <a:rPr lang="ru" sz="1400">
                <a:highlight>
                  <a:schemeClr val="lt1"/>
                </a:highlight>
              </a:rPr>
              <a:t>Голубева Е.И., Заика Ю.В., Тульская Н.И. МОНОГОРОДА РОССИИ: ФАКТОРЫ ФОРМИРОВАНИЯ, СОВРЕМЕННОЕ СОСТОЯНИЕ И ПЕРСПЕКТИВЫ РАЗВИТИЯ// Геоинформационное и картографическое обеспечение экологических, экономических и социальных аспектов устойчивого развития территорий. – 2018. – №1. – С. 240-252. URL: https://www.elibrary.ru/item.asp?id=36556700</a:t>
            </a:r>
            <a:endParaRPr sz="1400">
              <a:highlight>
                <a:schemeClr val="lt1"/>
              </a:highlight>
            </a:endParaRPr>
          </a:p>
          <a:p>
            <a:pPr marL="457200" lvl="0" indent="-317500" algn="just" rtl="0">
              <a:spcBef>
                <a:spcPts val="0"/>
              </a:spcBef>
              <a:spcAft>
                <a:spcPts val="0"/>
              </a:spcAft>
              <a:buSzPts val="1400"/>
              <a:buChar char="●"/>
            </a:pPr>
            <a:r>
              <a:rPr lang="ru" sz="1400"/>
              <a:t>Меерович М.Г. СОВЕТСКИЕ МОНОГОРОДА: ИСТОРИЯ ВОЗНИКНОВЕНИЯ И СПЕЦИФИКА// Вестник Кемеровского государственного университета. – 2018. – №1. – С.53-65.</a:t>
            </a:r>
            <a:endParaRPr sz="1400"/>
          </a:p>
          <a:p>
            <a:pPr marL="457200" lvl="0" indent="-317500" algn="just" rtl="0">
              <a:spcBef>
                <a:spcPts val="0"/>
              </a:spcBef>
              <a:spcAft>
                <a:spcPts val="0"/>
              </a:spcAft>
              <a:buSzPts val="1400"/>
              <a:buChar char="●"/>
            </a:pPr>
            <a:r>
              <a:rPr lang="ru" sz="1400"/>
              <a:t>Дидык В.В., Рябова Л.А. Моногорода российской Арктики: стратегии развития (на примере Мурманской области)// Экономические и социальные перемены: факты, тенденции, прогноз. – 2014. – №4(34). – С. 84-99.</a:t>
            </a:r>
            <a:endParaRPr sz="1400"/>
          </a:p>
          <a:p>
            <a:pPr marL="457200" lvl="0" indent="-317500" algn="just" rtl="0">
              <a:spcBef>
                <a:spcPts val="0"/>
              </a:spcBef>
              <a:spcAft>
                <a:spcPts val="0"/>
              </a:spcAft>
              <a:buSzPts val="1400"/>
              <a:buChar char="●"/>
            </a:pPr>
            <a:r>
              <a:rPr lang="ru" sz="1400"/>
              <a:t>Зубаревич Н.В. Трансформация рынков труда российских моногородов// Вестник Московского университета. – 2017. – №4. – С. 38-44.</a:t>
            </a:r>
            <a:endParaRP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Определение моногорода</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ru" sz="1600"/>
              <a:t>Моногород – город, жизнедеятельность которого зависит от функционирования градообразующего предприятия:</a:t>
            </a:r>
            <a:endParaRPr sz="1600"/>
          </a:p>
          <a:p>
            <a:pPr marL="457200" lvl="0" indent="-330200" algn="just" rtl="0">
              <a:spcBef>
                <a:spcPts val="1200"/>
              </a:spcBef>
              <a:spcAft>
                <a:spcPts val="0"/>
              </a:spcAft>
              <a:buSzPts val="1600"/>
              <a:buChar char="●"/>
            </a:pPr>
            <a:r>
              <a:rPr lang="ru" sz="1600"/>
              <a:t>город и предприятие неразрывно связаны друг с другом;</a:t>
            </a:r>
            <a:endParaRPr sz="1600"/>
          </a:p>
          <a:p>
            <a:pPr marL="457200" lvl="0" indent="-330200" algn="just" rtl="0">
              <a:spcBef>
                <a:spcPts val="0"/>
              </a:spcBef>
              <a:spcAft>
                <a:spcPts val="0"/>
              </a:spcAft>
              <a:buSzPts val="1600"/>
              <a:buChar char="●"/>
            </a:pPr>
            <a:r>
              <a:rPr lang="ru" sz="1600"/>
              <a:t>предприятие несет обеспечивает условия жизнедеятельности в населенном пункте;</a:t>
            </a:r>
            <a:endParaRPr sz="1600"/>
          </a:p>
          <a:p>
            <a:pPr marL="457200" lvl="0" indent="-330200" algn="just" rtl="0">
              <a:spcBef>
                <a:spcPts val="0"/>
              </a:spcBef>
              <a:spcAft>
                <a:spcPts val="0"/>
              </a:spcAft>
              <a:buSzPts val="1600"/>
              <a:buChar char="●"/>
            </a:pPr>
            <a:r>
              <a:rPr lang="ru" sz="1600"/>
              <a:t>города чаще всего создавались в связи с потребностью в локализации рабочей силы в непосредственной близости к тем или иным объектам освоения.</a:t>
            </a:r>
            <a:endParaRPr sz="1600"/>
          </a:p>
          <a:p>
            <a:pPr marL="457200" lvl="0" indent="0" algn="l" rtl="0">
              <a:spcBef>
                <a:spcPts val="1200"/>
              </a:spcBef>
              <a:spcAft>
                <a:spcPts val="1200"/>
              </a:spcAft>
              <a:buNone/>
            </a:pP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Критерии выделения моногорода </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just" rtl="0">
              <a:lnSpc>
                <a:spcPct val="95000"/>
              </a:lnSpc>
              <a:spcBef>
                <a:spcPts val="0"/>
              </a:spcBef>
              <a:spcAft>
                <a:spcPts val="0"/>
              </a:spcAft>
              <a:buClr>
                <a:schemeClr val="dk1"/>
              </a:buClr>
              <a:buSzPts val="1018"/>
              <a:buFont typeface="Arial"/>
              <a:buNone/>
            </a:pPr>
            <a:r>
              <a:rPr lang="ru" sz="1600">
                <a:highlight>
                  <a:srgbClr val="FFFFFF"/>
                </a:highlight>
              </a:rPr>
              <a:t>Муниципальное образование Российской Федерации признается монопрофильным (моногородом), если оно соответствует одновременно следующим критериям:</a:t>
            </a:r>
            <a:endParaRPr sz="1600">
              <a:highlight>
                <a:srgbClr val="FFFFFF"/>
              </a:highlight>
            </a:endParaRPr>
          </a:p>
          <a:p>
            <a:pPr marL="457200" lvl="0" indent="-330200" algn="just" rtl="0">
              <a:lnSpc>
                <a:spcPct val="137500"/>
              </a:lnSpc>
              <a:spcBef>
                <a:spcPts val="1500"/>
              </a:spcBef>
              <a:spcAft>
                <a:spcPts val="0"/>
              </a:spcAft>
              <a:buSzPts val="1600"/>
              <a:buAutoNum type="arabicPeriod"/>
            </a:pPr>
            <a:r>
              <a:rPr lang="ru" sz="1600">
                <a:highlight>
                  <a:srgbClr val="FFFFFF"/>
                </a:highlight>
              </a:rPr>
              <a:t>статус города (городской округ или городское поселение);</a:t>
            </a:r>
            <a:endParaRPr sz="1600">
              <a:highlight>
                <a:srgbClr val="FFFFFF"/>
              </a:highlight>
            </a:endParaRPr>
          </a:p>
          <a:p>
            <a:pPr marL="457200" lvl="0" indent="-330200" algn="just" rtl="0">
              <a:lnSpc>
                <a:spcPct val="137500"/>
              </a:lnSpc>
              <a:spcBef>
                <a:spcPts val="0"/>
              </a:spcBef>
              <a:spcAft>
                <a:spcPts val="0"/>
              </a:spcAft>
              <a:buSzPts val="1600"/>
              <a:buAutoNum type="arabicPeriod"/>
            </a:pPr>
            <a:r>
              <a:rPr lang="ru" sz="1600">
                <a:highlight>
                  <a:srgbClr val="FFFFFF"/>
                </a:highlight>
              </a:rPr>
              <a:t>население больше 3 000 человек;</a:t>
            </a:r>
            <a:endParaRPr sz="1600">
              <a:highlight>
                <a:srgbClr val="FFFFFF"/>
              </a:highlight>
            </a:endParaRPr>
          </a:p>
          <a:p>
            <a:pPr marL="457200" lvl="0" indent="-330200" algn="just" rtl="0">
              <a:lnSpc>
                <a:spcPct val="137500"/>
              </a:lnSpc>
              <a:spcBef>
                <a:spcPts val="0"/>
              </a:spcBef>
              <a:spcAft>
                <a:spcPts val="0"/>
              </a:spcAft>
              <a:buSzPts val="1600"/>
              <a:buAutoNum type="arabicPeriod"/>
            </a:pPr>
            <a:r>
              <a:rPr lang="ru" sz="1600">
                <a:highlight>
                  <a:srgbClr val="FFFFFF"/>
                </a:highlight>
              </a:rPr>
              <a:t>20% населения заняты в одной отрасли;</a:t>
            </a:r>
            <a:endParaRPr sz="1600">
              <a:highlight>
                <a:srgbClr val="FFFFFF"/>
              </a:highlight>
            </a:endParaRPr>
          </a:p>
          <a:p>
            <a:pPr marL="457200" lvl="0" indent="-330200" algn="just" rtl="0">
              <a:lnSpc>
                <a:spcPct val="137500"/>
              </a:lnSpc>
              <a:spcBef>
                <a:spcPts val="0"/>
              </a:spcBef>
              <a:spcAft>
                <a:spcPts val="0"/>
              </a:spcAft>
              <a:buSzPts val="1600"/>
              <a:buAutoNum type="arabicPeriod"/>
            </a:pPr>
            <a:r>
              <a:rPr lang="ru" sz="1600">
                <a:highlight>
                  <a:srgbClr val="FFFFFF"/>
                </a:highlight>
              </a:rPr>
              <a:t>отрасль связана с добычей (кроме нефти и газа), производством или переработкой промышленной продукции.</a:t>
            </a:r>
            <a:endParaRPr sz="1600">
              <a:highlight>
                <a:srgbClr val="FFFFFF"/>
              </a:highlight>
            </a:endParaRPr>
          </a:p>
          <a:p>
            <a:pPr marL="0" lvl="0" indent="0" algn="l" rtl="0">
              <a:lnSpc>
                <a:spcPct val="95000"/>
              </a:lnSpc>
              <a:spcBef>
                <a:spcPts val="0"/>
              </a:spcBef>
              <a:spcAft>
                <a:spcPts val="1500"/>
              </a:spcAft>
              <a:buClr>
                <a:schemeClr val="dk1"/>
              </a:buClr>
              <a:buSzPts val="1018"/>
              <a:buFont typeface="Arial"/>
              <a:buNone/>
            </a:pPr>
            <a:endParaRPr>
              <a:solidFill>
                <a:srgbClr val="464C55"/>
              </a:solidFill>
              <a:highlight>
                <a:srgbClr val="FFFFFF"/>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graphicFrame>
        <p:nvGraphicFramePr>
          <p:cNvPr id="72" name="Google Shape;72;p16"/>
          <p:cNvGraphicFramePr/>
          <p:nvPr/>
        </p:nvGraphicFramePr>
        <p:xfrm>
          <a:off x="-50" y="0"/>
          <a:ext cx="9143925" cy="4754640"/>
        </p:xfrm>
        <a:graphic>
          <a:graphicData uri="http://schemas.openxmlformats.org/drawingml/2006/table">
            <a:tbl>
              <a:tblPr>
                <a:noFill/>
                <a:tableStyleId>{2B4B34C3-ECF7-4A0E-8A32-A94DF3BB710D}</a:tableStyleId>
              </a:tblPr>
              <a:tblGrid>
                <a:gridCol w="1306275">
                  <a:extLst>
                    <a:ext uri="{9D8B030D-6E8A-4147-A177-3AD203B41FA5}">
                      <a16:colId xmlns:a16="http://schemas.microsoft.com/office/drawing/2014/main" val="20000"/>
                    </a:ext>
                  </a:extLst>
                </a:gridCol>
                <a:gridCol w="1306275">
                  <a:extLst>
                    <a:ext uri="{9D8B030D-6E8A-4147-A177-3AD203B41FA5}">
                      <a16:colId xmlns:a16="http://schemas.microsoft.com/office/drawing/2014/main" val="20001"/>
                    </a:ext>
                  </a:extLst>
                </a:gridCol>
                <a:gridCol w="1306275">
                  <a:extLst>
                    <a:ext uri="{9D8B030D-6E8A-4147-A177-3AD203B41FA5}">
                      <a16:colId xmlns:a16="http://schemas.microsoft.com/office/drawing/2014/main" val="20002"/>
                    </a:ext>
                  </a:extLst>
                </a:gridCol>
                <a:gridCol w="1306275">
                  <a:extLst>
                    <a:ext uri="{9D8B030D-6E8A-4147-A177-3AD203B41FA5}">
                      <a16:colId xmlns:a16="http://schemas.microsoft.com/office/drawing/2014/main" val="20003"/>
                    </a:ext>
                  </a:extLst>
                </a:gridCol>
                <a:gridCol w="1273650">
                  <a:extLst>
                    <a:ext uri="{9D8B030D-6E8A-4147-A177-3AD203B41FA5}">
                      <a16:colId xmlns:a16="http://schemas.microsoft.com/office/drawing/2014/main" val="20004"/>
                    </a:ext>
                  </a:extLst>
                </a:gridCol>
                <a:gridCol w="1306275">
                  <a:extLst>
                    <a:ext uri="{9D8B030D-6E8A-4147-A177-3AD203B41FA5}">
                      <a16:colId xmlns:a16="http://schemas.microsoft.com/office/drawing/2014/main" val="20005"/>
                    </a:ext>
                  </a:extLst>
                </a:gridCol>
                <a:gridCol w="1338900">
                  <a:extLst>
                    <a:ext uri="{9D8B030D-6E8A-4147-A177-3AD203B41FA5}">
                      <a16:colId xmlns:a16="http://schemas.microsoft.com/office/drawing/2014/main" val="20006"/>
                    </a:ext>
                  </a:extLst>
                </a:gridCol>
              </a:tblGrid>
              <a:tr h="293800">
                <a:tc>
                  <a:txBody>
                    <a:bodyPr/>
                    <a:lstStyle/>
                    <a:p>
                      <a:pPr marL="0" lvl="0" indent="0" algn="l" rtl="0">
                        <a:spcBef>
                          <a:spcPts val="0"/>
                        </a:spcBef>
                        <a:spcAft>
                          <a:spcPts val="0"/>
                        </a:spcAft>
                        <a:buNone/>
                      </a:pPr>
                      <a:endParaRPr sz="900" b="1"/>
                    </a:p>
                  </a:txBody>
                  <a:tcPr marL="91425" marR="91425" marT="91425" marB="91425"/>
                </a:tc>
                <a:tc>
                  <a:txBody>
                    <a:bodyPr/>
                    <a:lstStyle/>
                    <a:p>
                      <a:pPr marL="0" lvl="0" indent="0" algn="l" rtl="0">
                        <a:spcBef>
                          <a:spcPts val="0"/>
                        </a:spcBef>
                        <a:spcAft>
                          <a:spcPts val="0"/>
                        </a:spcAft>
                        <a:buNone/>
                      </a:pPr>
                      <a:r>
                        <a:rPr lang="ru" sz="900" b="1"/>
                        <a:t>1994</a:t>
                      </a:r>
                      <a:endParaRPr sz="900" b="1"/>
                    </a:p>
                  </a:txBody>
                  <a:tcPr marL="91425" marR="91425" marT="91425" marB="91425"/>
                </a:tc>
                <a:tc>
                  <a:txBody>
                    <a:bodyPr/>
                    <a:lstStyle/>
                    <a:p>
                      <a:pPr marL="0" lvl="0" indent="0" algn="l" rtl="0">
                        <a:spcBef>
                          <a:spcPts val="0"/>
                        </a:spcBef>
                        <a:spcAft>
                          <a:spcPts val="0"/>
                        </a:spcAft>
                        <a:buNone/>
                      </a:pPr>
                      <a:r>
                        <a:rPr lang="ru" sz="900" b="1"/>
                        <a:t>1998</a:t>
                      </a:r>
                      <a:endParaRPr sz="900" b="1"/>
                    </a:p>
                  </a:txBody>
                  <a:tcPr marL="91425" marR="91425" marT="91425" marB="91425"/>
                </a:tc>
                <a:tc>
                  <a:txBody>
                    <a:bodyPr/>
                    <a:lstStyle/>
                    <a:p>
                      <a:pPr marL="0" lvl="0" indent="0" algn="l" rtl="0">
                        <a:spcBef>
                          <a:spcPts val="0"/>
                        </a:spcBef>
                        <a:spcAft>
                          <a:spcPts val="0"/>
                        </a:spcAft>
                        <a:buNone/>
                      </a:pPr>
                      <a:r>
                        <a:rPr lang="ru" sz="900" b="1"/>
                        <a:t>1998</a:t>
                      </a:r>
                      <a:endParaRPr sz="900" b="1"/>
                    </a:p>
                  </a:txBody>
                  <a:tcPr marL="91425" marR="91425" marT="91425" marB="91425"/>
                </a:tc>
                <a:tc>
                  <a:txBody>
                    <a:bodyPr/>
                    <a:lstStyle/>
                    <a:p>
                      <a:pPr marL="0" lvl="0" indent="0" algn="l" rtl="0">
                        <a:spcBef>
                          <a:spcPts val="0"/>
                        </a:spcBef>
                        <a:spcAft>
                          <a:spcPts val="0"/>
                        </a:spcAft>
                        <a:buNone/>
                      </a:pPr>
                      <a:r>
                        <a:rPr lang="ru" sz="900" b="1"/>
                        <a:t>2002</a:t>
                      </a:r>
                      <a:endParaRPr sz="900" b="1"/>
                    </a:p>
                  </a:txBody>
                  <a:tcPr marL="91425" marR="91425" marT="91425" marB="91425"/>
                </a:tc>
                <a:tc>
                  <a:txBody>
                    <a:bodyPr/>
                    <a:lstStyle/>
                    <a:p>
                      <a:pPr marL="0" lvl="0" indent="0" algn="l" rtl="0">
                        <a:spcBef>
                          <a:spcPts val="0"/>
                        </a:spcBef>
                        <a:spcAft>
                          <a:spcPts val="0"/>
                        </a:spcAft>
                        <a:buNone/>
                      </a:pPr>
                      <a:r>
                        <a:rPr lang="ru" sz="900" b="1"/>
                        <a:t>2012</a:t>
                      </a:r>
                      <a:endParaRPr sz="900" b="1"/>
                    </a:p>
                  </a:txBody>
                  <a:tcPr marL="91425" marR="91425" marT="91425" marB="91425"/>
                </a:tc>
                <a:tc>
                  <a:txBody>
                    <a:bodyPr/>
                    <a:lstStyle/>
                    <a:p>
                      <a:pPr marL="0" lvl="0" indent="0" algn="l" rtl="0">
                        <a:spcBef>
                          <a:spcPts val="0"/>
                        </a:spcBef>
                        <a:spcAft>
                          <a:spcPts val="0"/>
                        </a:spcAft>
                        <a:buNone/>
                      </a:pPr>
                      <a:r>
                        <a:rPr lang="ru" sz="900" b="1"/>
                        <a:t>2014</a:t>
                      </a:r>
                      <a:endParaRPr sz="900" b="1"/>
                    </a:p>
                  </a:txBody>
                  <a:tcPr marL="91425" marR="91425" marT="91425" marB="91425"/>
                </a:tc>
                <a:extLst>
                  <a:ext uri="{0D108BD9-81ED-4DB2-BD59-A6C34878D82A}">
                    <a16:rowId xmlns:a16="http://schemas.microsoft.com/office/drawing/2014/main" val="10000"/>
                  </a:ext>
                </a:extLst>
              </a:tr>
              <a:tr h="825150">
                <a:tc>
                  <a:txBody>
                    <a:bodyPr/>
                    <a:lstStyle/>
                    <a:p>
                      <a:pPr marL="0" lvl="0" indent="0" algn="l" rtl="0">
                        <a:spcBef>
                          <a:spcPts val="0"/>
                        </a:spcBef>
                        <a:spcAft>
                          <a:spcPts val="0"/>
                        </a:spcAft>
                        <a:buNone/>
                      </a:pPr>
                      <a:r>
                        <a:rPr lang="ru" sz="900" b="1"/>
                        <a:t>Документ</a:t>
                      </a:r>
                      <a:endParaRPr sz="900" b="1"/>
                    </a:p>
                  </a:txBody>
                  <a:tcPr marL="91425" marR="91425" marT="91425" marB="91425"/>
                </a:tc>
                <a:tc>
                  <a:txBody>
                    <a:bodyPr/>
                    <a:lstStyle/>
                    <a:p>
                      <a:pPr marL="0" lvl="0" indent="0" algn="l" rtl="0">
                        <a:spcBef>
                          <a:spcPts val="0"/>
                        </a:spcBef>
                        <a:spcAft>
                          <a:spcPts val="0"/>
                        </a:spcAft>
                        <a:buNone/>
                      </a:pPr>
                      <a:r>
                        <a:rPr lang="ru" sz="900"/>
                        <a:t>ПП от 28.08.1994 №1001 (общие положения п. 3)</a:t>
                      </a:r>
                      <a:endParaRPr sz="900"/>
                    </a:p>
                  </a:txBody>
                  <a:tcPr marL="91425" marR="91425" marT="91425" marB="91425"/>
                </a:tc>
                <a:tc>
                  <a:txBody>
                    <a:bodyPr/>
                    <a:lstStyle/>
                    <a:p>
                      <a:pPr marL="0" lvl="0" indent="0" algn="l" rtl="0">
                        <a:spcBef>
                          <a:spcPts val="0"/>
                        </a:spcBef>
                        <a:spcAft>
                          <a:spcPts val="0"/>
                        </a:spcAft>
                        <a:buNone/>
                      </a:pPr>
                      <a:r>
                        <a:rPr lang="ru" sz="900"/>
                        <a:t>ФЗ №6 от 08.01.1998 ст. 133, п. 1</a:t>
                      </a:r>
                      <a:endParaRPr sz="900"/>
                    </a:p>
                  </a:txBody>
                  <a:tcPr marL="91425" marR="91425" marT="91425" marB="91425"/>
                </a:tc>
                <a:tc>
                  <a:txBody>
                    <a:bodyPr/>
                    <a:lstStyle/>
                    <a:p>
                      <a:pPr marL="0" lvl="0" indent="0" algn="l" rtl="0">
                        <a:spcBef>
                          <a:spcPts val="0"/>
                        </a:spcBef>
                        <a:spcAft>
                          <a:spcPts val="0"/>
                        </a:spcAft>
                        <a:buNone/>
                      </a:pPr>
                      <a:r>
                        <a:rPr lang="ru" sz="900"/>
                        <a:t>Проект ФЗ “О МО на основе промышленного градообразующего предприятия”</a:t>
                      </a:r>
                      <a:endParaRPr sz="900"/>
                    </a:p>
                  </a:txBody>
                  <a:tcPr marL="91425" marR="91425" marT="91425" marB="91425"/>
                </a:tc>
                <a:tc>
                  <a:txBody>
                    <a:bodyPr/>
                    <a:lstStyle/>
                    <a:p>
                      <a:pPr marL="0" lvl="0" indent="0" algn="l" rtl="0">
                        <a:spcBef>
                          <a:spcPts val="0"/>
                        </a:spcBef>
                        <a:spcAft>
                          <a:spcPts val="0"/>
                        </a:spcAft>
                        <a:buNone/>
                      </a:pPr>
                      <a:r>
                        <a:rPr lang="ru" sz="900"/>
                        <a:t>ФЗ №127 от 26.10.2002 ст. 169 п. 1</a:t>
                      </a:r>
                      <a:endParaRPr sz="900"/>
                    </a:p>
                  </a:txBody>
                  <a:tcPr marL="91425" marR="91425" marT="91425" marB="91425"/>
                </a:tc>
                <a:tc>
                  <a:txBody>
                    <a:bodyPr/>
                    <a:lstStyle/>
                    <a:p>
                      <a:pPr marL="0" lvl="0" indent="0" algn="l" rtl="0">
                        <a:spcBef>
                          <a:spcPts val="0"/>
                        </a:spcBef>
                        <a:spcAft>
                          <a:spcPts val="0"/>
                        </a:spcAft>
                        <a:buNone/>
                      </a:pPr>
                      <a:r>
                        <a:rPr lang="ru" sz="900"/>
                        <a:t>Приказ от 17.04.2012 №170</a:t>
                      </a:r>
                      <a:endParaRPr sz="900"/>
                    </a:p>
                  </a:txBody>
                  <a:tcPr marL="91425" marR="91425" marT="91425" marB="91425"/>
                </a:tc>
                <a:tc>
                  <a:txBody>
                    <a:bodyPr/>
                    <a:lstStyle/>
                    <a:p>
                      <a:pPr marL="0" lvl="0" indent="0" algn="l" rtl="0">
                        <a:spcBef>
                          <a:spcPts val="0"/>
                        </a:spcBef>
                        <a:spcAft>
                          <a:spcPts val="0"/>
                        </a:spcAft>
                        <a:buNone/>
                      </a:pPr>
                      <a:r>
                        <a:rPr lang="ru" sz="900"/>
                        <a:t>ПП 709 от 29.07.2014 </a:t>
                      </a:r>
                      <a:endParaRPr sz="900"/>
                    </a:p>
                  </a:txBody>
                  <a:tcPr marL="91425" marR="91425" marT="91425" marB="91425"/>
                </a:tc>
                <a:extLst>
                  <a:ext uri="{0D108BD9-81ED-4DB2-BD59-A6C34878D82A}">
                    <a16:rowId xmlns:a16="http://schemas.microsoft.com/office/drawing/2014/main" val="10001"/>
                  </a:ext>
                </a:extLst>
              </a:tr>
              <a:tr h="633650">
                <a:tc>
                  <a:txBody>
                    <a:bodyPr/>
                    <a:lstStyle/>
                    <a:p>
                      <a:pPr marL="0" lvl="0" indent="0" algn="l" rtl="0">
                        <a:spcBef>
                          <a:spcPts val="0"/>
                        </a:spcBef>
                        <a:spcAft>
                          <a:spcPts val="0"/>
                        </a:spcAft>
                        <a:buNone/>
                      </a:pPr>
                      <a:r>
                        <a:rPr lang="ru" sz="900" b="1"/>
                        <a:t>Отраслевая специализация </a:t>
                      </a:r>
                      <a:endParaRPr sz="900" b="1"/>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добыча полезных ископаемых, за исключением нефти и газа</a:t>
                      </a:r>
                      <a:endParaRPr sz="900"/>
                    </a:p>
                  </a:txBody>
                  <a:tcPr marL="91425" marR="91425" marT="91425" marB="91425"/>
                </a:tc>
                <a:extLst>
                  <a:ext uri="{0D108BD9-81ED-4DB2-BD59-A6C34878D82A}">
                    <a16:rowId xmlns:a16="http://schemas.microsoft.com/office/drawing/2014/main" val="10002"/>
                  </a:ext>
                </a:extLst>
              </a:tr>
              <a:tr h="397775">
                <a:tc>
                  <a:txBody>
                    <a:bodyPr/>
                    <a:lstStyle/>
                    <a:p>
                      <a:pPr marL="0" lvl="0" indent="0" algn="l" rtl="0">
                        <a:spcBef>
                          <a:spcPts val="0"/>
                        </a:spcBef>
                        <a:spcAft>
                          <a:spcPts val="0"/>
                        </a:spcAft>
                        <a:buNone/>
                      </a:pPr>
                      <a:r>
                        <a:rPr lang="ru" sz="900" b="1"/>
                        <a:t>Численность населения города</a:t>
                      </a:r>
                      <a:endParaRPr sz="900" b="1"/>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от 3000</a:t>
                      </a:r>
                      <a:endParaRPr sz="900"/>
                    </a:p>
                  </a:txBody>
                  <a:tcPr marL="91425" marR="91425" marT="91425" marB="91425"/>
                </a:tc>
                <a:extLst>
                  <a:ext uri="{0D108BD9-81ED-4DB2-BD59-A6C34878D82A}">
                    <a16:rowId xmlns:a16="http://schemas.microsoft.com/office/drawing/2014/main" val="10003"/>
                  </a:ext>
                </a:extLst>
              </a:tr>
              <a:tr h="565675">
                <a:tc>
                  <a:txBody>
                    <a:bodyPr/>
                    <a:lstStyle/>
                    <a:p>
                      <a:pPr marL="0" lvl="0" indent="0" algn="l" rtl="0">
                        <a:spcBef>
                          <a:spcPts val="0"/>
                        </a:spcBef>
                        <a:spcAft>
                          <a:spcPts val="0"/>
                        </a:spcAft>
                        <a:buNone/>
                      </a:pPr>
                      <a:r>
                        <a:rPr lang="ru" sz="900" b="1"/>
                        <a:t>Доля занятых на ГП</a:t>
                      </a:r>
                      <a:endParaRPr sz="900" b="1"/>
                    </a:p>
                  </a:txBody>
                  <a:tcPr marL="91425" marR="91425" marT="91425" marB="91425"/>
                </a:tc>
                <a:tc>
                  <a:txBody>
                    <a:bodyPr/>
                    <a:lstStyle/>
                    <a:p>
                      <a:pPr marL="0" lvl="0" indent="0" algn="l" rtl="0">
                        <a:spcBef>
                          <a:spcPts val="0"/>
                        </a:spcBef>
                        <a:spcAft>
                          <a:spcPts val="0"/>
                        </a:spcAft>
                        <a:buNone/>
                      </a:pPr>
                      <a:r>
                        <a:rPr lang="ru" sz="900"/>
                        <a:t>30% от занятых в экономике города</a:t>
                      </a:r>
                      <a:endParaRPr sz="900"/>
                    </a:p>
                  </a:txBody>
                  <a:tcPr marL="91425" marR="91425" marT="91425" marB="91425"/>
                </a:tc>
                <a:tc>
                  <a:txBody>
                    <a:bodyPr/>
                    <a:lstStyle/>
                    <a:p>
                      <a:pPr marL="0" lvl="0" indent="0" algn="l" rtl="0">
                        <a:spcBef>
                          <a:spcPts val="0"/>
                        </a:spcBef>
                        <a:spcAft>
                          <a:spcPts val="0"/>
                        </a:spcAft>
                        <a:buNone/>
                      </a:pPr>
                      <a:r>
                        <a:rPr lang="ru" sz="900"/>
                        <a:t>50% от численности населения с учетом членов семьи</a:t>
                      </a:r>
                      <a:endParaRPr sz="900"/>
                    </a:p>
                  </a:txBody>
                  <a:tcPr marL="91425" marR="91425" marT="91425" marB="91425"/>
                </a:tc>
                <a:tc>
                  <a:txBody>
                    <a:bodyPr/>
                    <a:lstStyle/>
                    <a:p>
                      <a:pPr marL="0" lvl="0" indent="0" algn="l" rtl="0">
                        <a:spcBef>
                          <a:spcPts val="0"/>
                        </a:spcBef>
                        <a:spcAft>
                          <a:spcPts val="0"/>
                        </a:spcAft>
                        <a:buNone/>
                      </a:pPr>
                      <a:r>
                        <a:rPr lang="ru" sz="900"/>
                        <a:t>30% от трудоспособного населения</a:t>
                      </a:r>
                      <a:endParaRPr sz="900"/>
                    </a:p>
                  </a:txBody>
                  <a:tcPr marL="91425" marR="91425" marT="91425" marB="91425"/>
                </a:tc>
                <a:tc>
                  <a:txBody>
                    <a:bodyPr/>
                    <a:lstStyle/>
                    <a:p>
                      <a:pPr marL="0" lvl="0" indent="0" algn="l" rtl="0">
                        <a:spcBef>
                          <a:spcPts val="0"/>
                        </a:spcBef>
                        <a:spcAft>
                          <a:spcPts val="0"/>
                        </a:spcAft>
                        <a:buNone/>
                      </a:pPr>
                      <a:r>
                        <a:rPr lang="ru" sz="900"/>
                        <a:t>25% от работающего населения</a:t>
                      </a:r>
                      <a:endParaRPr sz="900"/>
                    </a:p>
                  </a:txBody>
                  <a:tcPr marL="91425" marR="91425" marT="91425" marB="91425"/>
                </a:tc>
                <a:tc>
                  <a:txBody>
                    <a:bodyPr/>
                    <a:lstStyle/>
                    <a:p>
                      <a:pPr marL="0" lvl="0" indent="0" algn="l" rtl="0">
                        <a:spcBef>
                          <a:spcPts val="0"/>
                        </a:spcBef>
                        <a:spcAft>
                          <a:spcPts val="0"/>
                        </a:spcAft>
                        <a:buNone/>
                      </a:pPr>
                      <a:r>
                        <a:rPr lang="ru" sz="900"/>
                        <a:t>25% от экономически активного населения</a:t>
                      </a:r>
                      <a:endParaRPr sz="900"/>
                    </a:p>
                  </a:txBody>
                  <a:tcPr marL="91425" marR="91425" marT="91425" marB="91425"/>
                </a:tc>
                <a:tc>
                  <a:txBody>
                    <a:bodyPr/>
                    <a:lstStyle/>
                    <a:p>
                      <a:pPr marL="0" lvl="0" indent="0" algn="l" rtl="0">
                        <a:spcBef>
                          <a:spcPts val="0"/>
                        </a:spcBef>
                        <a:spcAft>
                          <a:spcPts val="0"/>
                        </a:spcAft>
                        <a:buNone/>
                      </a:pPr>
                      <a:r>
                        <a:rPr lang="ru" sz="900"/>
                        <a:t>20% от работников всех организаций</a:t>
                      </a:r>
                      <a:endParaRPr sz="900"/>
                    </a:p>
                  </a:txBody>
                  <a:tcPr marL="91425" marR="91425" marT="91425" marB="91425"/>
                </a:tc>
                <a:extLst>
                  <a:ext uri="{0D108BD9-81ED-4DB2-BD59-A6C34878D82A}">
                    <a16:rowId xmlns:a16="http://schemas.microsoft.com/office/drawing/2014/main" val="10004"/>
                  </a:ext>
                </a:extLst>
              </a:tr>
              <a:tr h="565675">
                <a:tc>
                  <a:txBody>
                    <a:bodyPr/>
                    <a:lstStyle/>
                    <a:p>
                      <a:pPr marL="0" lvl="0" indent="0" algn="l" rtl="0">
                        <a:spcBef>
                          <a:spcPts val="0"/>
                        </a:spcBef>
                        <a:spcAft>
                          <a:spcPts val="0"/>
                        </a:spcAft>
                        <a:buNone/>
                      </a:pPr>
                      <a:r>
                        <a:rPr lang="ru" sz="900" b="1"/>
                        <a:t>Доля объектов инфраструктуры на балансе ГП</a:t>
                      </a:r>
                      <a:endParaRPr sz="900" b="1"/>
                    </a:p>
                  </a:txBody>
                  <a:tcPr marL="91425" marR="91425" marT="91425" marB="91425"/>
                </a:tc>
                <a:tc>
                  <a:txBody>
                    <a:bodyPr/>
                    <a:lstStyle/>
                    <a:p>
                      <a:pPr marL="0" lvl="0" indent="0" algn="l" rtl="0">
                        <a:spcBef>
                          <a:spcPts val="0"/>
                        </a:spcBef>
                        <a:spcAft>
                          <a:spcPts val="0"/>
                        </a:spcAft>
                        <a:buNone/>
                      </a:pPr>
                      <a:r>
                        <a:rPr lang="ru" sz="900"/>
                        <a:t>30%</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30%</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extLst>
                  <a:ext uri="{0D108BD9-81ED-4DB2-BD59-A6C34878D82A}">
                    <a16:rowId xmlns:a16="http://schemas.microsoft.com/office/drawing/2014/main" val="10005"/>
                  </a:ext>
                </a:extLst>
              </a:tr>
              <a:tr h="529075">
                <a:tc>
                  <a:txBody>
                    <a:bodyPr/>
                    <a:lstStyle/>
                    <a:p>
                      <a:pPr marL="0" lvl="0" indent="0" algn="l" rtl="0">
                        <a:spcBef>
                          <a:spcPts val="0"/>
                        </a:spcBef>
                        <a:spcAft>
                          <a:spcPts val="0"/>
                        </a:spcAft>
                        <a:buNone/>
                      </a:pPr>
                      <a:r>
                        <a:rPr lang="ru" sz="900" b="1"/>
                        <a:t>Доля промышленного производства ГП </a:t>
                      </a:r>
                      <a:endParaRPr sz="900" b="1"/>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более 50%</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extLst>
                  <a:ext uri="{0D108BD9-81ED-4DB2-BD59-A6C34878D82A}">
                    <a16:rowId xmlns:a16="http://schemas.microsoft.com/office/drawing/2014/main" val="10006"/>
                  </a:ext>
                </a:extLst>
              </a:tr>
              <a:tr h="485575">
                <a:tc>
                  <a:txBody>
                    <a:bodyPr/>
                    <a:lstStyle/>
                    <a:p>
                      <a:pPr marL="0" lvl="0" indent="0" algn="l" rtl="0">
                        <a:spcBef>
                          <a:spcPts val="0"/>
                        </a:spcBef>
                        <a:spcAft>
                          <a:spcPts val="0"/>
                        </a:spcAft>
                        <a:buNone/>
                      </a:pPr>
                      <a:r>
                        <a:rPr lang="ru" sz="900" b="1"/>
                        <a:t>Доля налоговых поступлений в бюджет города </a:t>
                      </a:r>
                      <a:endParaRPr sz="900" b="1"/>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50%</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tc>
                  <a:txBody>
                    <a:bodyPr/>
                    <a:lstStyle/>
                    <a:p>
                      <a:pPr marL="0" lvl="0" indent="0" algn="l" rtl="0">
                        <a:spcBef>
                          <a:spcPts val="0"/>
                        </a:spcBef>
                        <a:spcAft>
                          <a:spcPts val="0"/>
                        </a:spcAft>
                        <a:buNone/>
                      </a:pPr>
                      <a:r>
                        <a:rPr lang="ru" sz="900"/>
                        <a:t>20%</a:t>
                      </a:r>
                      <a:endParaRPr sz="900"/>
                    </a:p>
                  </a:txBody>
                  <a:tcPr marL="91425" marR="91425" marT="91425" marB="91425"/>
                </a:tc>
                <a:tc>
                  <a:txBody>
                    <a:bodyPr/>
                    <a:lstStyle/>
                    <a:p>
                      <a:pPr marL="0" lvl="0" indent="0" algn="l" rtl="0">
                        <a:spcBef>
                          <a:spcPts val="0"/>
                        </a:spcBef>
                        <a:spcAft>
                          <a:spcPts val="0"/>
                        </a:spcAft>
                        <a:buNone/>
                      </a:pPr>
                      <a:r>
                        <a:rPr lang="ru" sz="900"/>
                        <a:t>–</a:t>
                      </a:r>
                      <a:endParaRPr sz="900"/>
                    </a:p>
                  </a:txBody>
                  <a:tcPr marL="91425" marR="91425" marT="91425" marB="91425"/>
                </a:tc>
                <a:extLst>
                  <a:ext uri="{0D108BD9-81ED-4DB2-BD59-A6C34878D82A}">
                    <a16:rowId xmlns:a16="http://schemas.microsoft.com/office/drawing/2014/main" val="10007"/>
                  </a:ext>
                </a:extLst>
              </a:tr>
            </a:tbl>
          </a:graphicData>
        </a:graphic>
      </p:graphicFrame>
      <p:sp>
        <p:nvSpPr>
          <p:cNvPr id="73" name="Google Shape;73;p16"/>
          <p:cNvSpPr txBox="1"/>
          <p:nvPr/>
        </p:nvSpPr>
        <p:spPr>
          <a:xfrm>
            <a:off x="25" y="4694100"/>
            <a:ext cx="9144000" cy="449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ru" sz="800">
                <a:solidFill>
                  <a:schemeClr val="dk2"/>
                </a:solidFill>
                <a:highlight>
                  <a:schemeClr val="lt1"/>
                </a:highlight>
              </a:rPr>
              <a:t>Иванова М. В. ОСНОВНЫЕ НАПРАВЛЕНИЯ ГОСУДАРСТВЕННОЙ ПОЛИТИКИ В ОБЛАСТИ ЭКОНОМИЧЕСКОЙ ПОДДЕРЖКИ МОНОГОРОДОВ// государственное и муниципальное управление. ученые записи. – 2019. – №3. – С. 268-276.  </a:t>
            </a:r>
            <a:endParaRPr sz="800">
              <a:solidFill>
                <a:schemeClr val="dk2"/>
              </a:solidFill>
              <a:highlight>
                <a:schemeClr val="lt1"/>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Моногорода России</a:t>
            </a:r>
            <a:endParaRPr/>
          </a:p>
        </p:txBody>
      </p:sp>
      <p:sp>
        <p:nvSpPr>
          <p:cNvPr id="79" name="Google Shape;79;p17"/>
          <p:cNvSpPr txBox="1">
            <a:spLocks noGrp="1"/>
          </p:cNvSpPr>
          <p:nvPr>
            <p:ph type="body" idx="1"/>
          </p:nvPr>
        </p:nvSpPr>
        <p:spPr>
          <a:xfrm>
            <a:off x="311700" y="1152475"/>
            <a:ext cx="8520600" cy="3849600"/>
          </a:xfrm>
          <a:prstGeom prst="rect">
            <a:avLst/>
          </a:prstGeom>
        </p:spPr>
        <p:txBody>
          <a:bodyPr spcFirstLastPara="1" wrap="square" lIns="91425" tIns="91425" rIns="91425" bIns="91425" anchor="t" anchorCtr="0">
            <a:normAutofit/>
          </a:bodyPr>
          <a:lstStyle/>
          <a:p>
            <a:pPr marL="457200" lvl="0" indent="-330200" algn="just" rtl="0">
              <a:spcBef>
                <a:spcPts val="0"/>
              </a:spcBef>
              <a:spcAft>
                <a:spcPts val="0"/>
              </a:spcAft>
              <a:buSzPts val="1600"/>
              <a:buChar char="●"/>
            </a:pPr>
            <a:r>
              <a:rPr lang="ru" sz="1600" dirty="0"/>
              <a:t>В России насчитывается 321 город;</a:t>
            </a:r>
            <a:endParaRPr sz="1600" dirty="0"/>
          </a:p>
          <a:p>
            <a:pPr marL="457200" lvl="0" indent="-330200" algn="just" rtl="0">
              <a:spcBef>
                <a:spcPts val="0"/>
              </a:spcBef>
              <a:spcAft>
                <a:spcPts val="0"/>
              </a:spcAft>
              <a:buSzPts val="1600"/>
              <a:buChar char="●"/>
            </a:pPr>
            <a:r>
              <a:rPr lang="ru" sz="1600" dirty="0"/>
              <a:t>Около 10% населения проживает в моногородах;</a:t>
            </a:r>
            <a:endParaRPr sz="1600" dirty="0"/>
          </a:p>
          <a:p>
            <a:pPr marL="457200" lvl="0" indent="-330200" algn="just" rtl="0">
              <a:spcBef>
                <a:spcPts val="0"/>
              </a:spcBef>
              <a:spcAft>
                <a:spcPts val="0"/>
              </a:spcAft>
              <a:buSzPts val="1600"/>
              <a:buChar char="●"/>
            </a:pPr>
            <a:r>
              <a:rPr lang="ru" sz="1600" dirty="0"/>
              <a:t>Из 61 региона России, на территориях которых есть моногорода, примерно в трети регионов находится по 1–2 моногорода;</a:t>
            </a:r>
            <a:endParaRPr sz="1600" dirty="0"/>
          </a:p>
          <a:p>
            <a:pPr marL="457200" lvl="0" indent="-330200" algn="just" rtl="0">
              <a:spcBef>
                <a:spcPts val="0"/>
              </a:spcBef>
              <a:spcAft>
                <a:spcPts val="0"/>
              </a:spcAft>
              <a:buSzPts val="1600"/>
              <a:buChar char="●"/>
            </a:pPr>
            <a:r>
              <a:rPr lang="ru" sz="1600" dirty="0"/>
              <a:t>Наибольшее количество (24) моногородов расположено в Кемеровской области (11 городов относятся ко второй категории, 9 – к первой), а также в Свердловской (17) и Челябинской (16) областях; еще в 6 субъектах – от 10 до 12 моногородов;</a:t>
            </a:r>
            <a:endParaRPr sz="1600" dirty="0"/>
          </a:p>
          <a:p>
            <a:pPr marL="457200" lvl="0" indent="-330200" algn="just" rtl="0">
              <a:spcBef>
                <a:spcPts val="0"/>
              </a:spcBef>
              <a:spcAft>
                <a:spcPts val="0"/>
              </a:spcAft>
              <a:buSzPts val="1600"/>
              <a:buChar char="●"/>
            </a:pPr>
            <a:r>
              <a:rPr lang="ru" sz="1600" dirty="0"/>
              <a:t>Города со стабильной социально-экономической ситуацией находятся преимущественно в центральной части Европейской России.</a:t>
            </a:r>
            <a:endParaRP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184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Моногорода России</a:t>
            </a:r>
            <a:endParaRPr/>
          </a:p>
        </p:txBody>
      </p:sp>
      <p:pic>
        <p:nvPicPr>
          <p:cNvPr id="85" name="Google Shape;85;p18"/>
          <p:cNvPicPr preferRelativeResize="0"/>
          <p:nvPr/>
        </p:nvPicPr>
        <p:blipFill>
          <a:blip r:embed="rId3">
            <a:alphaModFix/>
          </a:blip>
          <a:stretch>
            <a:fillRect/>
          </a:stretch>
        </p:blipFill>
        <p:spPr>
          <a:xfrm>
            <a:off x="888050" y="756725"/>
            <a:ext cx="7137552" cy="3820974"/>
          </a:xfrm>
          <a:prstGeom prst="rect">
            <a:avLst/>
          </a:prstGeom>
          <a:noFill/>
          <a:ln>
            <a:noFill/>
          </a:ln>
        </p:spPr>
      </p:pic>
      <p:sp>
        <p:nvSpPr>
          <p:cNvPr id="86" name="Google Shape;86;p18"/>
          <p:cNvSpPr txBox="1"/>
          <p:nvPr/>
        </p:nvSpPr>
        <p:spPr>
          <a:xfrm>
            <a:off x="2397150" y="4773775"/>
            <a:ext cx="4349700" cy="307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800"/>
              <a:t>ВЭБ.РФ Поддержка моногородов. URL: https://вэб.рф/podderzhka-monogorodov/</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p19"/>
          <p:cNvPicPr preferRelativeResize="0"/>
          <p:nvPr/>
        </p:nvPicPr>
        <p:blipFill>
          <a:blip r:embed="rId3">
            <a:alphaModFix/>
          </a:blip>
          <a:stretch>
            <a:fillRect/>
          </a:stretch>
        </p:blipFill>
        <p:spPr>
          <a:xfrm>
            <a:off x="1380413" y="0"/>
            <a:ext cx="6383175" cy="4941476"/>
          </a:xfrm>
          <a:prstGeom prst="rect">
            <a:avLst/>
          </a:prstGeom>
          <a:noFill/>
          <a:ln>
            <a:noFill/>
          </a:ln>
        </p:spPr>
      </p:pic>
      <p:sp>
        <p:nvSpPr>
          <p:cNvPr id="92" name="Google Shape;92;p19"/>
          <p:cNvSpPr txBox="1"/>
          <p:nvPr/>
        </p:nvSpPr>
        <p:spPr>
          <a:xfrm>
            <a:off x="1027050" y="4712400"/>
            <a:ext cx="70899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ru" sz="800">
                <a:solidFill>
                  <a:schemeClr val="dk2"/>
                </a:solidFill>
              </a:rPr>
              <a:t>Тульская Е.И., Заика Ю.В., Голубева Е.И. Моногорода России: факторы формирования, современное состояние и перспективы развития// Интеркарто. Интергис. –2018. – Т. 24. – №1. – С. 240-252</a:t>
            </a:r>
            <a:endParaRPr sz="800">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Классификация моногородов </a:t>
            </a:r>
            <a:endParaRPr/>
          </a:p>
        </p:txBody>
      </p:sp>
      <p:sp>
        <p:nvSpPr>
          <p:cNvPr id="104" name="Google Shape;104;p21"/>
          <p:cNvSpPr txBox="1">
            <a:spLocks noGrp="1"/>
          </p:cNvSpPr>
          <p:nvPr>
            <p:ph type="body" idx="1"/>
          </p:nvPr>
        </p:nvSpPr>
        <p:spPr>
          <a:xfrm>
            <a:off x="311700" y="1152475"/>
            <a:ext cx="8520600" cy="3893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a:t>Моногорода можно классифицировать на: </a:t>
            </a:r>
            <a:endParaRPr/>
          </a:p>
          <a:p>
            <a:pPr marL="457200" lvl="0" indent="-342900" algn="l" rtl="0">
              <a:spcBef>
                <a:spcPts val="1200"/>
              </a:spcBef>
              <a:spcAft>
                <a:spcPts val="0"/>
              </a:spcAft>
              <a:buSzPts val="1800"/>
              <a:buChar char="●"/>
            </a:pPr>
            <a:r>
              <a:rPr lang="ru"/>
              <a:t>перспективные; </a:t>
            </a:r>
            <a:endParaRPr/>
          </a:p>
          <a:p>
            <a:pPr marL="457200" lvl="0" indent="-342900" algn="l" rtl="0">
              <a:spcBef>
                <a:spcPts val="0"/>
              </a:spcBef>
              <a:spcAft>
                <a:spcPts val="0"/>
              </a:spcAft>
              <a:buSzPts val="1800"/>
              <a:buChar char="●"/>
            </a:pPr>
            <a:r>
              <a:rPr lang="ru"/>
              <a:t>бесперспективные; </a:t>
            </a:r>
            <a:endParaRPr/>
          </a:p>
          <a:p>
            <a:pPr marL="457200" lvl="0" indent="-342900" algn="l" rtl="0">
              <a:spcBef>
                <a:spcPts val="0"/>
              </a:spcBef>
              <a:spcAft>
                <a:spcPts val="0"/>
              </a:spcAft>
              <a:buSzPts val="1800"/>
              <a:buChar char="●"/>
            </a:pPr>
            <a:r>
              <a:rPr lang="ru"/>
              <a:t>моногорода как лифты; </a:t>
            </a:r>
            <a:endParaRPr/>
          </a:p>
          <a:p>
            <a:pPr marL="457200" lvl="0" indent="-342900" algn="l" rtl="0">
              <a:spcBef>
                <a:spcPts val="0"/>
              </a:spcBef>
              <a:spcAft>
                <a:spcPts val="0"/>
              </a:spcAft>
              <a:buSzPts val="1800"/>
              <a:buChar char="●"/>
            </a:pPr>
            <a:r>
              <a:rPr lang="ru"/>
              <a:t>моногорода как исторически-культурные центры; </a:t>
            </a:r>
            <a:endParaRPr/>
          </a:p>
          <a:p>
            <a:pPr marL="457200" lvl="0" indent="-342900" algn="l" rtl="0">
              <a:spcBef>
                <a:spcPts val="0"/>
              </a:spcBef>
              <a:spcAft>
                <a:spcPts val="0"/>
              </a:spcAft>
              <a:buSzPts val="1800"/>
              <a:buChar char="●"/>
            </a:pPr>
            <a:r>
              <a:rPr lang="ru"/>
              <a:t>тупиковые; </a:t>
            </a:r>
            <a:endParaRPr/>
          </a:p>
          <a:p>
            <a:pPr marL="457200" lvl="0" indent="-342900" algn="l" rtl="0">
              <a:spcBef>
                <a:spcPts val="0"/>
              </a:spcBef>
              <a:spcAft>
                <a:spcPts val="0"/>
              </a:spcAft>
              <a:buSzPts val="1800"/>
              <a:buChar char="●"/>
            </a:pPr>
            <a:r>
              <a:rPr lang="ru"/>
              <a:t>научные (закрытые).</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09" name="Google Shape;109;p22"/>
          <p:cNvPicPr preferRelativeResize="0"/>
          <p:nvPr/>
        </p:nvPicPr>
        <p:blipFill rotWithShape="1">
          <a:blip r:embed="rId3">
            <a:alphaModFix/>
          </a:blip>
          <a:srcRect l="3322" t="4479" r="1466" b="9543"/>
          <a:stretch/>
        </p:blipFill>
        <p:spPr>
          <a:xfrm>
            <a:off x="1298875" y="-15240"/>
            <a:ext cx="6546250" cy="4643275"/>
          </a:xfrm>
          <a:prstGeom prst="rect">
            <a:avLst/>
          </a:prstGeom>
          <a:noFill/>
          <a:ln>
            <a:noFill/>
          </a:ln>
        </p:spPr>
      </p:pic>
      <p:sp>
        <p:nvSpPr>
          <p:cNvPr id="110" name="Google Shape;110;p22"/>
          <p:cNvSpPr txBox="1"/>
          <p:nvPr/>
        </p:nvSpPr>
        <p:spPr>
          <a:xfrm>
            <a:off x="1375050" y="4694100"/>
            <a:ext cx="6393900" cy="307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ru" sz="800">
                <a:solidFill>
                  <a:schemeClr val="dk2"/>
                </a:solidFill>
                <a:highlight>
                  <a:schemeClr val="lt1"/>
                </a:highlight>
              </a:rPr>
              <a:t>Ускова Т.В., Иогман Л.Г., Ткачук С.Н., Нестеров А.Н., Литвинова  Н.Ю. Моногород: управление развитием// ИСЭРТ РАН –  2012. </a:t>
            </a:r>
            <a:endParaRPr sz="800">
              <a:solidFill>
                <a:schemeClr val="dk2"/>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2767</Words>
  <Application>Microsoft Office PowerPoint</Application>
  <PresentationFormat>Экран (16:9)</PresentationFormat>
  <Paragraphs>184</Paragraphs>
  <Slides>18</Slides>
  <Notes>18</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Calibri</vt:lpstr>
      <vt:lpstr>Times New Roman</vt:lpstr>
      <vt:lpstr>Simple Light</vt:lpstr>
      <vt:lpstr>Моногорода РФ</vt:lpstr>
      <vt:lpstr>Определение моногорода</vt:lpstr>
      <vt:lpstr>Критерии выделения моногорода </vt:lpstr>
      <vt:lpstr>Презентация PowerPoint</vt:lpstr>
      <vt:lpstr>Моногорода России</vt:lpstr>
      <vt:lpstr>Моногорода России</vt:lpstr>
      <vt:lpstr>Презентация PowerPoint</vt:lpstr>
      <vt:lpstr>Классификация моногородов </vt:lpstr>
      <vt:lpstr>Презентация PowerPoint</vt:lpstr>
      <vt:lpstr>Классификация моногородов</vt:lpstr>
      <vt:lpstr>История моногородов</vt:lpstr>
      <vt:lpstr>Проблемы моногородов</vt:lpstr>
      <vt:lpstr>Презентация PowerPoint</vt:lpstr>
      <vt:lpstr>Сценарии развития моногородов </vt:lpstr>
      <vt:lpstr>Опыт развития моногородов – город Череповец</vt:lpstr>
      <vt:lpstr>Моногорода Мурманской Области</vt:lpstr>
      <vt:lpstr>Источники </vt:lpstr>
      <vt:lpstr>Источники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Моногорода РФ</dc:title>
  <dc:creator>Marina Berezkina</dc:creator>
  <cp:lastModifiedBy>Marina Berezkina</cp:lastModifiedBy>
  <cp:revision>5</cp:revision>
  <dcterms:modified xsi:type="dcterms:W3CDTF">2023-02-03T10:35:53Z</dcterms:modified>
</cp:coreProperties>
</file>