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256" r:id="rId3"/>
    <p:sldId id="257" r:id="rId4"/>
    <p:sldId id="279" r:id="rId6"/>
    <p:sldId id="280" r:id="rId7"/>
    <p:sldId id="258" r:id="rId8"/>
    <p:sldId id="265" r:id="rId9"/>
    <p:sldId id="260" r:id="rId10"/>
    <p:sldId id="263" r:id="rId11"/>
    <p:sldId id="259" r:id="rId12"/>
    <p:sldId id="296" r:id="rId13"/>
    <p:sldId id="261" r:id="rId14"/>
    <p:sldId id="262" r:id="rId15"/>
    <p:sldId id="264" r:id="rId16"/>
    <p:sldId id="266" r:id="rId17"/>
    <p:sldId id="297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01A21-906D-4AC6-961E-C206F7BEB902}" type="doc">
      <dgm:prSet loTypeId="relationship" loCatId="relationship" qsTypeId="urn:microsoft.com/office/officeart/2005/8/quickstyle/simple5" qsCatId="simple" csTypeId="urn:microsoft.com/office/officeart/2005/8/colors/accent1_1" csCatId="accent1" phldr="0"/>
      <dgm:spPr/>
      <dgm:t>
        <a:bodyPr/>
        <a:p>
          <a:endParaRPr lang="zh-CN" altLang="en-US"/>
        </a:p>
      </dgm:t>
    </dgm:pt>
    <dgm:pt modelId="{2D14C672-9146-47EB-A1B3-5C78646C9089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>Общие тенденции в США</a:t>
          </a:r>
          <a:endParaRPr lang="ru-RU" altLang="zh-CN"/>
        </a:p>
      </dgm:t>
    </dgm:pt>
    <dgm:pt modelId="{B2C1AC3C-C432-4902-BB5E-B0F7F333B9A3}" cxnId="{413A2D33-E4E9-40FA-85B5-5B2086958A32}" type="parTrans">
      <dgm:prSet/>
      <dgm:spPr/>
      <dgm:t>
        <a:bodyPr/>
        <a:p>
          <a:endParaRPr lang="zh-CN" altLang="en-US"/>
        </a:p>
      </dgm:t>
    </dgm:pt>
    <dgm:pt modelId="{9965C3B9-B8E6-48DF-9F1F-7F7DD5C82F45}" cxnId="{413A2D33-E4E9-40FA-85B5-5B2086958A32}" type="sibTrans">
      <dgm:prSet/>
      <dgm:spPr/>
      <dgm:t>
        <a:bodyPr/>
        <a:p>
          <a:endParaRPr lang="zh-CN" altLang="en-US"/>
        </a:p>
      </dgm:t>
    </dgm:pt>
    <dgm:pt modelId="{30EA4024-5A74-40B5-ABD6-B348D5D3D89F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400"/>
            <a:t>главная роль МСУ</a:t>
          </a:r>
          <a:r>
            <a:rPr lang="ru-RU" altLang="zh-CN" sz="1400"/>
            <a:t/>
          </a:r>
          <a:endParaRPr lang="ru-RU" altLang="zh-CN" sz="1400"/>
        </a:p>
      </dgm:t>
    </dgm:pt>
    <dgm:pt modelId="{DBCA849D-F3DD-465C-B7B4-0F888E8C1DF5}" cxnId="{7C9F4B69-B3F8-4705-B217-20EC2ED6C389}" type="parTrans">
      <dgm:prSet/>
      <dgm:spPr/>
      <dgm:t>
        <a:bodyPr/>
        <a:p>
          <a:endParaRPr lang="zh-CN" altLang="en-US"/>
        </a:p>
      </dgm:t>
    </dgm:pt>
    <dgm:pt modelId="{A6DCE076-FC36-499D-9023-CAA96F4E1762}" cxnId="{7C9F4B69-B3F8-4705-B217-20EC2ED6C389}" type="sibTrans">
      <dgm:prSet/>
      <dgm:spPr/>
      <dgm:t>
        <a:bodyPr/>
        <a:p>
          <a:endParaRPr lang="zh-CN" altLang="en-US"/>
        </a:p>
      </dgm:t>
    </dgm:pt>
    <dgm:pt modelId="{E3010FA0-6266-4186-8196-674ECAD450A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200"/>
            <a:t>федеральные программы с перечнем нуждающихся территорий</a:t>
          </a:r>
          <a:r>
            <a:rPr lang="ru-RU" altLang="zh-CN" sz="1200"/>
            <a:t/>
          </a:r>
          <a:endParaRPr lang="ru-RU" altLang="zh-CN" sz="1200"/>
        </a:p>
      </dgm:t>
    </dgm:pt>
    <dgm:pt modelId="{B962716B-562E-4D54-8A82-321D3A2037EA}" cxnId="{7AE6D42D-0483-4BE9-82EA-A35C00B2B226}" type="parTrans">
      <dgm:prSet/>
      <dgm:spPr/>
      <dgm:t>
        <a:bodyPr/>
        <a:p>
          <a:endParaRPr lang="zh-CN" altLang="en-US"/>
        </a:p>
      </dgm:t>
    </dgm:pt>
    <dgm:pt modelId="{7CCE576C-2622-47C1-B80E-1AB971C70FF4}" cxnId="{7AE6D42D-0483-4BE9-82EA-A35C00B2B226}" type="sibTrans">
      <dgm:prSet/>
      <dgm:spPr/>
      <dgm:t>
        <a:bodyPr/>
        <a:p>
          <a:endParaRPr lang="zh-CN" altLang="en-US"/>
        </a:p>
      </dgm:t>
    </dgm:pt>
    <dgm:pt modelId="{3DCAE548-F1DD-4586-986C-330B578BCF0F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400"/>
            <a:t>регулирование рынка труда</a:t>
          </a:r>
          <a:r>
            <a:rPr lang="ru-RU" altLang="zh-CN" sz="1400"/>
            <a:t/>
          </a:r>
          <a:endParaRPr lang="ru-RU" altLang="zh-CN" sz="1400"/>
        </a:p>
      </dgm:t>
    </dgm:pt>
    <dgm:pt modelId="{073D923E-047D-4586-8A75-095147CDB16C}" cxnId="{AAF778BF-0E43-4DC0-84D8-84E72C6D7E08}" type="parTrans">
      <dgm:prSet/>
      <dgm:spPr/>
      <dgm:t>
        <a:bodyPr/>
        <a:p>
          <a:endParaRPr lang="zh-CN" altLang="en-US"/>
        </a:p>
      </dgm:t>
    </dgm:pt>
    <dgm:pt modelId="{86E7D5D2-4388-461A-BB8B-4F36C776EB29}" cxnId="{AAF778BF-0E43-4DC0-84D8-84E72C6D7E08}" type="sibTrans">
      <dgm:prSet/>
      <dgm:spPr/>
      <dgm:t>
        <a:bodyPr/>
        <a:p>
          <a:endParaRPr lang="zh-CN" altLang="en-US"/>
        </a:p>
      </dgm:t>
    </dgm:pt>
    <dgm:pt modelId="{3239AD52-FDAC-4878-A802-4A1EE03B340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400">
              <a:sym typeface="+mn-ea"/>
            </a:rPr>
            <a:t>р</a:t>
          </a:r>
          <a:r>
            <a:rPr lang="ru-RU" altLang="en-US" sz="1400">
              <a:sym typeface="+mn-ea"/>
            </a:rPr>
            <a:t>асселение</a:t>
          </a:r>
          <a:r>
            <a:rPr lang="ru-RU" altLang="en-US" sz="1400"/>
            <a:t/>
          </a:r>
          <a:endParaRPr lang="ru-RU" altLang="en-US" sz="1400"/>
        </a:p>
      </dgm:t>
    </dgm:pt>
    <dgm:pt modelId="{6492953E-D9E6-4D2A-B4CA-6E24CEF91BFC}" cxnId="{41A59CBF-FF4A-4CCD-8F65-B98985E0C2E6}" type="parTrans">
      <dgm:prSet/>
      <dgm:spPr/>
    </dgm:pt>
    <dgm:pt modelId="{5F663021-8E8B-40D1-9EE9-2239B333C0B4}" cxnId="{41A59CBF-FF4A-4CCD-8F65-B98985E0C2E6}" type="sibTrans">
      <dgm:prSet/>
      <dgm:spPr/>
    </dgm:pt>
    <dgm:pt modelId="{75073B69-45F5-4D22-8727-467A1FA8D00A}" type="pres">
      <dgm:prSet presAssocID="{E3301A21-906D-4AC6-961E-C206F7BEB9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CD979E-A5B7-4805-B637-33C868124383}" type="pres">
      <dgm:prSet presAssocID="{2D14C672-9146-47EB-A1B3-5C78646C9089}" presName="singleCycle" presStyleCnt="0"/>
      <dgm:spPr/>
    </dgm:pt>
    <dgm:pt modelId="{AE9041A0-C26E-4510-B34C-136E9FAA86EF}" type="pres">
      <dgm:prSet presAssocID="{2D14C672-9146-47EB-A1B3-5C78646C9089}" presName="singleCenter" presStyleLbl="node1" presStyleIdx="0" presStyleCnt="5">
        <dgm:presLayoutVars>
          <dgm:chMax val="7"/>
          <dgm:chPref val="7"/>
        </dgm:presLayoutVars>
      </dgm:prSet>
      <dgm:spPr/>
    </dgm:pt>
    <dgm:pt modelId="{1AA0B0C8-CC00-49AB-8794-25D3DC091D70}" type="pres">
      <dgm:prSet presAssocID="{DBCA849D-F3DD-465C-B7B4-0F888E8C1DF5}" presName="Name56" presStyleLbl="parChTrans1D2" presStyleIdx="0" presStyleCnt="4"/>
      <dgm:spPr/>
    </dgm:pt>
    <dgm:pt modelId="{03EF0E3D-160B-4FC3-9CA3-5AD3CB34FC25}" type="pres">
      <dgm:prSet presAssocID="{30EA4024-5A74-40B5-ABD6-B348D5D3D89F}" presName="text0" presStyleLbl="node1" presStyleIdx="1" presStyleCnt="5">
        <dgm:presLayoutVars>
          <dgm:bulletEnabled val="1"/>
        </dgm:presLayoutVars>
      </dgm:prSet>
      <dgm:spPr/>
    </dgm:pt>
    <dgm:pt modelId="{23CEBA6F-BDD8-4458-A508-9223A9F35EF8}" type="pres">
      <dgm:prSet presAssocID="{B962716B-562E-4D54-8A82-321D3A2037EA}" presName="Name56" presStyleLbl="parChTrans1D2" presStyleIdx="1" presStyleCnt="4"/>
      <dgm:spPr/>
    </dgm:pt>
    <dgm:pt modelId="{23F432BB-2935-4C7B-B571-2A2B0E781546}" type="pres">
      <dgm:prSet presAssocID="{E3010FA0-6266-4186-8196-674ECAD450A7}" presName="text0" presStyleLbl="node1" presStyleIdx="2" presStyleCnt="5">
        <dgm:presLayoutVars>
          <dgm:bulletEnabled val="1"/>
        </dgm:presLayoutVars>
      </dgm:prSet>
      <dgm:spPr/>
    </dgm:pt>
    <dgm:pt modelId="{1C260F5A-9F65-4B64-BCB2-3674249DD6D6}" type="pres">
      <dgm:prSet presAssocID="{073D923E-047D-4586-8A75-095147CDB16C}" presName="Name56" presStyleLbl="parChTrans1D2" presStyleIdx="2" presStyleCnt="4"/>
      <dgm:spPr/>
    </dgm:pt>
    <dgm:pt modelId="{CE286D9C-C3A9-470B-A654-754E4C1E02C9}" type="pres">
      <dgm:prSet presAssocID="{3DCAE548-F1DD-4586-986C-330B578BCF0F}" presName="text0" presStyleLbl="node1" presStyleIdx="3" presStyleCnt="5">
        <dgm:presLayoutVars>
          <dgm:bulletEnabled val="1"/>
        </dgm:presLayoutVars>
      </dgm:prSet>
      <dgm:spPr/>
    </dgm:pt>
    <dgm:pt modelId="{D4051892-4A72-4F99-8C65-D6E48C5B50DC}" type="pres">
      <dgm:prSet presAssocID="{6492953E-D9E6-4D2A-B4CA-6E24CEF91BFC}" presName="Name56" presStyleLbl="parChTrans1D2" presStyleIdx="3" presStyleCnt="4"/>
      <dgm:spPr/>
    </dgm:pt>
    <dgm:pt modelId="{809D6606-ECF5-4E25-B235-C9D94565F33E}" type="pres">
      <dgm:prSet presAssocID="{3239AD52-FDAC-4878-A802-4A1EE03B3409}" presName="text0" presStyleLbl="node1" presStyleIdx="4" presStyleCnt="5">
        <dgm:presLayoutVars>
          <dgm:bulletEnabled val="1"/>
        </dgm:presLayoutVars>
      </dgm:prSet>
      <dgm:spPr/>
    </dgm:pt>
  </dgm:ptLst>
  <dgm:cxnLst>
    <dgm:cxn modelId="{413A2D33-E4E9-40FA-85B5-5B2086958A32}" srcId="{E3301A21-906D-4AC6-961E-C206F7BEB902}" destId="{2D14C672-9146-47EB-A1B3-5C78646C9089}" srcOrd="0" destOrd="0" parTransId="{B2C1AC3C-C432-4902-BB5E-B0F7F333B9A3}" sibTransId="{9965C3B9-B8E6-48DF-9F1F-7F7DD5C82F45}"/>
    <dgm:cxn modelId="{7C9F4B69-B3F8-4705-B217-20EC2ED6C389}" srcId="{2D14C672-9146-47EB-A1B3-5C78646C9089}" destId="{30EA4024-5A74-40B5-ABD6-B348D5D3D89F}" srcOrd="0" destOrd="0" parTransId="{DBCA849D-F3DD-465C-B7B4-0F888E8C1DF5}" sibTransId="{A6DCE076-FC36-499D-9023-CAA96F4E1762}"/>
    <dgm:cxn modelId="{7AE6D42D-0483-4BE9-82EA-A35C00B2B226}" srcId="{2D14C672-9146-47EB-A1B3-5C78646C9089}" destId="{E3010FA0-6266-4186-8196-674ECAD450A7}" srcOrd="1" destOrd="0" parTransId="{B962716B-562E-4D54-8A82-321D3A2037EA}" sibTransId="{7CCE576C-2622-47C1-B80E-1AB971C70FF4}"/>
    <dgm:cxn modelId="{AAF778BF-0E43-4DC0-84D8-84E72C6D7E08}" srcId="{2D14C672-9146-47EB-A1B3-5C78646C9089}" destId="{3DCAE548-F1DD-4586-986C-330B578BCF0F}" srcOrd="2" destOrd="0" parTransId="{073D923E-047D-4586-8A75-095147CDB16C}" sibTransId="{86E7D5D2-4388-461A-BB8B-4F36C776EB29}"/>
    <dgm:cxn modelId="{41A59CBF-FF4A-4CCD-8F65-B98985E0C2E6}" srcId="{2D14C672-9146-47EB-A1B3-5C78646C9089}" destId="{3239AD52-FDAC-4878-A802-4A1EE03B3409}" srcOrd="3" destOrd="0" parTransId="{6492953E-D9E6-4D2A-B4CA-6E24CEF91BFC}" sibTransId="{5F663021-8E8B-40D1-9EE9-2239B333C0B4}"/>
    <dgm:cxn modelId="{29D097C4-3FC3-49C9-9877-18FA868F3747}" type="presOf" srcId="{E3301A21-906D-4AC6-961E-C206F7BEB902}" destId="{75073B69-45F5-4D22-8727-467A1FA8D00A}" srcOrd="0" destOrd="0" presId="urn:microsoft.com/office/officeart/2008/layout/RadialCluster"/>
    <dgm:cxn modelId="{2E47DE2F-DBF7-45CB-AE8F-D5C52A547020}" type="presParOf" srcId="{75073B69-45F5-4D22-8727-467A1FA8D00A}" destId="{50CD979E-A5B7-4805-B637-33C868124383}" srcOrd="0" destOrd="0" presId="urn:microsoft.com/office/officeart/2008/layout/RadialCluster"/>
    <dgm:cxn modelId="{249D4880-318F-4F3F-ACBA-B89A0FE8CA17}" type="presParOf" srcId="{50CD979E-A5B7-4805-B637-33C868124383}" destId="{AE9041A0-C26E-4510-B34C-136E9FAA86EF}" srcOrd="0" destOrd="0" presId="urn:microsoft.com/office/officeart/2008/layout/RadialCluster"/>
    <dgm:cxn modelId="{E93C3C50-3D5E-4E0C-972F-7BB9BCC09A92}" type="presOf" srcId="{2D14C672-9146-47EB-A1B3-5C78646C9089}" destId="{AE9041A0-C26E-4510-B34C-136E9FAA86EF}" srcOrd="0" destOrd="0" presId="urn:microsoft.com/office/officeart/2008/layout/RadialCluster"/>
    <dgm:cxn modelId="{1AD0D248-61F7-4061-B035-06B3E5CEBB46}" type="presParOf" srcId="{50CD979E-A5B7-4805-B637-33C868124383}" destId="{1AA0B0C8-CC00-49AB-8794-25D3DC091D70}" srcOrd="1" destOrd="0" presId="urn:microsoft.com/office/officeart/2008/layout/RadialCluster"/>
    <dgm:cxn modelId="{E3D732CC-D8EF-4A7A-B465-C027D67D702D}" type="presOf" srcId="{DBCA849D-F3DD-465C-B7B4-0F888E8C1DF5}" destId="{1AA0B0C8-CC00-49AB-8794-25D3DC091D70}" srcOrd="0" destOrd="0" presId="urn:microsoft.com/office/officeart/2008/layout/RadialCluster"/>
    <dgm:cxn modelId="{B00A88C2-C0E7-4A35-A0DB-294D80078851}" type="presParOf" srcId="{50CD979E-A5B7-4805-B637-33C868124383}" destId="{03EF0E3D-160B-4FC3-9CA3-5AD3CB34FC25}" srcOrd="2" destOrd="0" presId="urn:microsoft.com/office/officeart/2008/layout/RadialCluster"/>
    <dgm:cxn modelId="{7B984952-38B7-4B5C-82FF-7C181213B7B6}" type="presOf" srcId="{30EA4024-5A74-40B5-ABD6-B348D5D3D89F}" destId="{03EF0E3D-160B-4FC3-9CA3-5AD3CB34FC25}" srcOrd="0" destOrd="0" presId="urn:microsoft.com/office/officeart/2008/layout/RadialCluster"/>
    <dgm:cxn modelId="{50105EAB-9AA5-48A4-8670-308FE2A9AD69}" type="presParOf" srcId="{50CD979E-A5B7-4805-B637-33C868124383}" destId="{23CEBA6F-BDD8-4458-A508-9223A9F35EF8}" srcOrd="3" destOrd="0" presId="urn:microsoft.com/office/officeart/2008/layout/RadialCluster"/>
    <dgm:cxn modelId="{7D99356F-8A1A-475A-A8F7-BFA258327FE1}" type="presOf" srcId="{B962716B-562E-4D54-8A82-321D3A2037EA}" destId="{23CEBA6F-BDD8-4458-A508-9223A9F35EF8}" srcOrd="0" destOrd="0" presId="urn:microsoft.com/office/officeart/2008/layout/RadialCluster"/>
    <dgm:cxn modelId="{E8403475-C19A-4CD2-89D4-68F884B0E3B4}" type="presParOf" srcId="{50CD979E-A5B7-4805-B637-33C868124383}" destId="{23F432BB-2935-4C7B-B571-2A2B0E781546}" srcOrd="4" destOrd="0" presId="urn:microsoft.com/office/officeart/2008/layout/RadialCluster"/>
    <dgm:cxn modelId="{AC639604-757B-4351-956B-EC109C0F0F99}" type="presOf" srcId="{E3010FA0-6266-4186-8196-674ECAD450A7}" destId="{23F432BB-2935-4C7B-B571-2A2B0E781546}" srcOrd="0" destOrd="0" presId="urn:microsoft.com/office/officeart/2008/layout/RadialCluster"/>
    <dgm:cxn modelId="{4979CDF4-968B-4C5E-8086-A804940A28D0}" type="presParOf" srcId="{50CD979E-A5B7-4805-B637-33C868124383}" destId="{1C260F5A-9F65-4B64-BCB2-3674249DD6D6}" srcOrd="5" destOrd="0" presId="urn:microsoft.com/office/officeart/2008/layout/RadialCluster"/>
    <dgm:cxn modelId="{BFA42852-E166-40D0-AAA2-1B095C1C19F1}" type="presOf" srcId="{073D923E-047D-4586-8A75-095147CDB16C}" destId="{1C260F5A-9F65-4B64-BCB2-3674249DD6D6}" srcOrd="0" destOrd="0" presId="urn:microsoft.com/office/officeart/2008/layout/RadialCluster"/>
    <dgm:cxn modelId="{ACFE4931-AB37-4981-A401-E1F94B4653D1}" type="presParOf" srcId="{50CD979E-A5B7-4805-B637-33C868124383}" destId="{CE286D9C-C3A9-470B-A654-754E4C1E02C9}" srcOrd="6" destOrd="0" presId="urn:microsoft.com/office/officeart/2008/layout/RadialCluster"/>
    <dgm:cxn modelId="{28CDB4AD-CB5E-42CB-B26A-D3F1726B62E1}" type="presOf" srcId="{3DCAE548-F1DD-4586-986C-330B578BCF0F}" destId="{CE286D9C-C3A9-470B-A654-754E4C1E02C9}" srcOrd="0" destOrd="0" presId="urn:microsoft.com/office/officeart/2008/layout/RadialCluster"/>
    <dgm:cxn modelId="{99F7984A-37A8-4AFA-BFA6-FEE6361C49AA}" type="presParOf" srcId="{50CD979E-A5B7-4805-B637-33C868124383}" destId="{D4051892-4A72-4F99-8C65-D6E48C5B50DC}" srcOrd="7" destOrd="0" presId="urn:microsoft.com/office/officeart/2008/layout/RadialCluster"/>
    <dgm:cxn modelId="{941F9161-0D45-4A42-B60D-2F7778E31ADF}" type="presOf" srcId="{6492953E-D9E6-4D2A-B4CA-6E24CEF91BFC}" destId="{D4051892-4A72-4F99-8C65-D6E48C5B50DC}" srcOrd="0" destOrd="0" presId="urn:microsoft.com/office/officeart/2008/layout/RadialCluster"/>
    <dgm:cxn modelId="{80D6274C-8F77-4CEA-B1C4-77C8B14B3DB4}" type="presParOf" srcId="{50CD979E-A5B7-4805-B637-33C868124383}" destId="{809D6606-ECF5-4E25-B235-C9D94565F33E}" srcOrd="8" destOrd="0" presId="urn:microsoft.com/office/officeart/2008/layout/RadialCluster"/>
    <dgm:cxn modelId="{EEED0F6B-2D2C-40C9-B78D-62A7913D9731}" type="presOf" srcId="{3239AD52-FDAC-4878-A802-4A1EE03B3409}" destId="{809D6606-ECF5-4E25-B235-C9D94565F33E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3F25DA44-7F3E-4C17-A40B-7F663FDBEA65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1) </a:t>
          </a:r>
          <a:r>
            <a:rPr>
              <a:sym typeface="+mn-ea"/>
            </a:rPr>
            <a:t>И</a:t>
          </a:r>
          <a:r>
            <a:rPr lang="ru-RU" altLang="en-US">
              <a:sym typeface="+mn-ea"/>
            </a:rPr>
            <a:t>зучение платформы роста – выявления конкурентных преимуществ города и барьеров развития.</a:t>
          </a:r>
          <a:r>
            <a:rPr lang="ru-RU" altLang="en-US"/>
            <a:t/>
          </a:r>
          <a:endParaRPr lang="ru-RU" altLang="en-US"/>
        </a:p>
      </dgm:t>
    </dgm:pt>
    <dgm:pt modelId="{EE9066D1-3403-4469-8E8C-0D40A82430F2}" cxnId="{A0E2B293-6CDA-46E1-8B17-B85DF679C2F3}" type="parTrans">
      <dgm:prSet/>
      <dgm:spPr/>
    </dgm:pt>
    <dgm:pt modelId="{8EC5AF5E-9C9F-410A-A755-A3EA5186F948}" cxnId="{A0E2B293-6CDA-46E1-8B17-B85DF679C2F3}" type="sibTrans">
      <dgm:prSet/>
      <dgm:spPr/>
      <dgm:t>
        <a:bodyPr/>
        <a:p>
          <a:endParaRPr lang="zh-CN" altLang="en-US"/>
        </a:p>
      </dgm:t>
    </dgm:pt>
    <dgm:pt modelId="{2E2F4D3A-969C-4DB2-9FA9-5C4A40369351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2) </a:t>
          </a:r>
          <a:r>
            <a:rPr>
              <a:sym typeface="+mn-ea"/>
            </a:rPr>
            <a:t>П</a:t>
          </a:r>
          <a:r>
            <a:rPr lang="ru-RU" altLang="en-US">
              <a:sym typeface="+mn-ea"/>
            </a:rPr>
            <a:t>оиск точек роста, бизнес-идей со значительным потенциалом и высокой вероятностью реализации.</a:t>
          </a:r>
          <a:r>
            <a:rPr lang="ru-RU" altLang="en-US"/>
            <a:t/>
          </a:r>
          <a:endParaRPr lang="ru-RU" altLang="en-US"/>
        </a:p>
      </dgm:t>
    </dgm:pt>
    <dgm:pt modelId="{1E934BFE-4D40-486C-8784-F698A10C4CF5}" cxnId="{8574573F-CF1D-4BDB-B28D-7850509B7042}" type="parTrans">
      <dgm:prSet/>
      <dgm:spPr/>
    </dgm:pt>
    <dgm:pt modelId="{EC1AFF77-9232-4EEB-95CB-85CEAB3B1FC0}" cxnId="{8574573F-CF1D-4BDB-B28D-7850509B7042}" type="sibTrans">
      <dgm:prSet/>
      <dgm:spPr/>
      <dgm:t>
        <a:bodyPr/>
        <a:p>
          <a:endParaRPr lang="zh-CN" altLang="en-US"/>
        </a:p>
      </dgm:t>
    </dgm:pt>
    <dgm:pt modelId="{37B86CFA-59B5-46FA-8A6B-9FB187CE14DF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3) </a:t>
          </a:r>
          <a:r>
            <a:rPr>
              <a:sym typeface="+mn-ea"/>
            </a:rPr>
            <a:t>В</a:t>
          </a:r>
          <a:r>
            <a:rPr lang="ru-RU" altLang="en-US">
              <a:sym typeface="+mn-ea"/>
            </a:rPr>
            <a:t>ыработка конкретных инициатив, которые ранжируются на основании анализа их эффекта и реализуемости. </a:t>
          </a:r>
          <a:r>
            <a:rPr lang="ru-RU" altLang="en-US"/>
            <a:t/>
          </a:r>
          <a:endParaRPr lang="ru-RU" altLang="en-US"/>
        </a:p>
      </dgm:t>
    </dgm:pt>
    <dgm:pt modelId="{9DABF4F3-A9E6-40B1-A863-AC9409CC14BB}" cxnId="{9C808A77-12F5-448E-B93D-CF25E495A1B4}" type="parTrans">
      <dgm:prSet/>
      <dgm:spPr/>
    </dgm:pt>
    <dgm:pt modelId="{18EFF3C3-47F9-402B-A3F3-E9310EA281B4}" cxnId="{9C808A77-12F5-448E-B93D-CF25E495A1B4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3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2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3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2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3">
        <dgm:presLayoutVars>
          <dgm:bulletEnabled val="1"/>
        </dgm:presLayoutVars>
      </dgm:prSet>
      <dgm:spPr/>
    </dgm:pt>
  </dgm:ptLst>
  <dgm:cxnLst>
    <dgm:cxn modelId="{A0E2B293-6CDA-46E1-8B17-B85DF679C2F3}" srcId="{8EB1D179-D23D-41D4-AEEF-E4B9FEB06903}" destId="{3F25DA44-7F3E-4C17-A40B-7F663FDBEA65}" srcOrd="0" destOrd="0" parTransId="{EE9066D1-3403-4469-8E8C-0D40A82430F2}" sibTransId="{8EC5AF5E-9C9F-410A-A755-A3EA5186F948}"/>
    <dgm:cxn modelId="{8574573F-CF1D-4BDB-B28D-7850509B7042}" srcId="{8EB1D179-D23D-41D4-AEEF-E4B9FEB06903}" destId="{2E2F4D3A-969C-4DB2-9FA9-5C4A40369351}" srcOrd="1" destOrd="0" parTransId="{1E934BFE-4D40-486C-8784-F698A10C4CF5}" sibTransId="{EC1AFF77-9232-4EEB-95CB-85CEAB3B1FC0}"/>
    <dgm:cxn modelId="{9C808A77-12F5-448E-B93D-CF25E495A1B4}" srcId="{8EB1D179-D23D-41D4-AEEF-E4B9FEB06903}" destId="{37B86CFA-59B5-46FA-8A6B-9FB187CE14DF}" srcOrd="2" destOrd="0" parTransId="{9DABF4F3-A9E6-40B1-A863-AC9409CC14BB}" sibTransId="{18EFF3C3-47F9-402B-A3F3-E9310EA281B4}"/>
    <dgm:cxn modelId="{A666CEA4-69AE-4DF6-8C99-5FA28074618F}" type="presOf" srcId="{8EB1D179-D23D-41D4-AEEF-E4B9FEB06903}" destId="{BF708676-7EFC-4C81-9D3A-3E677EAC1C7B}" srcOrd="0" destOrd="0" presId="urn:microsoft.com/office/officeart/2005/8/layout/process1"/>
    <dgm:cxn modelId="{09DF6FA6-21C5-43C7-8DF0-C37E60DBFE8A}" type="presParOf" srcId="{BF708676-7EFC-4C81-9D3A-3E677EAC1C7B}" destId="{111DEAC9-5D4C-4A6A-A44E-082A26F60596}" srcOrd="0" destOrd="0" presId="urn:microsoft.com/office/officeart/2005/8/layout/process1"/>
    <dgm:cxn modelId="{F20DA5C3-AACA-43AA-8A81-8D4C73FDA80D}" type="presOf" srcId="{3F25DA44-7F3E-4C17-A40B-7F663FDBEA65}" destId="{111DEAC9-5D4C-4A6A-A44E-082A26F60596}" srcOrd="0" destOrd="0" presId="urn:microsoft.com/office/officeart/2005/8/layout/process1"/>
    <dgm:cxn modelId="{F19CBE2D-5F01-484C-9FD6-AADA7E682208}" type="presParOf" srcId="{BF708676-7EFC-4C81-9D3A-3E677EAC1C7B}" destId="{8A5CF0CE-3323-464D-9C63-05C1BDB053F5}" srcOrd="1" destOrd="0" presId="urn:microsoft.com/office/officeart/2005/8/layout/process1"/>
    <dgm:cxn modelId="{17516883-5392-4123-AA0D-3CFE1CF701BC}" type="presOf" srcId="{8EC5AF5E-9C9F-410A-A755-A3EA5186F948}" destId="{8A5CF0CE-3323-464D-9C63-05C1BDB053F5}" srcOrd="0" destOrd="0" presId="urn:microsoft.com/office/officeart/2005/8/layout/process1"/>
    <dgm:cxn modelId="{5579C9BB-FB06-40CA-A20B-1A56F1645454}" type="presParOf" srcId="{8A5CF0CE-3323-464D-9C63-05C1BDB053F5}" destId="{5FA465F6-7607-499F-BFB2-52F4E071FB67}" srcOrd="0" destOrd="1" presId="urn:microsoft.com/office/officeart/2005/8/layout/process1"/>
    <dgm:cxn modelId="{A755CB21-13AB-4277-BAB5-07C48BAB5EED}" type="presOf" srcId="{8EC5AF5E-9C9F-410A-A755-A3EA5186F948}" destId="{5FA465F6-7607-499F-BFB2-52F4E071FB67}" srcOrd="1" destOrd="0" presId="urn:microsoft.com/office/officeart/2005/8/layout/process1"/>
    <dgm:cxn modelId="{57D307CD-901C-477E-AFCC-3F54883F93AD}" type="presParOf" srcId="{BF708676-7EFC-4C81-9D3A-3E677EAC1C7B}" destId="{552FB8E7-A5FB-4CC3-94C3-CE0BDF19F9F1}" srcOrd="2" destOrd="0" presId="urn:microsoft.com/office/officeart/2005/8/layout/process1"/>
    <dgm:cxn modelId="{65D765D8-8B56-4AA2-BDBE-F6399A2EB108}" type="presOf" srcId="{2E2F4D3A-969C-4DB2-9FA9-5C4A40369351}" destId="{552FB8E7-A5FB-4CC3-94C3-CE0BDF19F9F1}" srcOrd="0" destOrd="0" presId="urn:microsoft.com/office/officeart/2005/8/layout/process1"/>
    <dgm:cxn modelId="{7ADE287D-C6B8-4D3C-BFA1-967C939025D4}" type="presParOf" srcId="{BF708676-7EFC-4C81-9D3A-3E677EAC1C7B}" destId="{353C3794-50AA-4D44-83C9-CE28317C3317}" srcOrd="3" destOrd="0" presId="urn:microsoft.com/office/officeart/2005/8/layout/process1"/>
    <dgm:cxn modelId="{AD8F86A2-F27A-43D4-A00D-3A7F68DEC361}" type="presOf" srcId="{EC1AFF77-9232-4EEB-95CB-85CEAB3B1FC0}" destId="{353C3794-50AA-4D44-83C9-CE28317C3317}" srcOrd="0" destOrd="0" presId="urn:microsoft.com/office/officeart/2005/8/layout/process1"/>
    <dgm:cxn modelId="{D892CE7B-7DFA-4C25-802B-5E6E9B1EC96C}" type="presParOf" srcId="{353C3794-50AA-4D44-83C9-CE28317C3317}" destId="{5AFF040D-0639-4120-9E39-DA822CF9F321}" srcOrd="0" destOrd="3" presId="urn:microsoft.com/office/officeart/2005/8/layout/process1"/>
    <dgm:cxn modelId="{BA3D17CC-1065-423D-A42C-DF1C63295E1E}" type="presOf" srcId="{EC1AFF77-9232-4EEB-95CB-85CEAB3B1FC0}" destId="{5AFF040D-0639-4120-9E39-DA822CF9F321}" srcOrd="1" destOrd="0" presId="urn:microsoft.com/office/officeart/2005/8/layout/process1"/>
    <dgm:cxn modelId="{3CDEECA9-621F-4AEE-B8D0-DF8E098C48B5}" type="presParOf" srcId="{BF708676-7EFC-4C81-9D3A-3E677EAC1C7B}" destId="{A1E15D63-E1FF-4A28-A04F-A2B65927BC31}" srcOrd="4" destOrd="0" presId="urn:microsoft.com/office/officeart/2005/8/layout/process1"/>
    <dgm:cxn modelId="{DE84D211-5150-4E53-BF22-D94744778637}" type="presOf" srcId="{37B86CFA-59B5-46FA-8A6B-9FB187CE14DF}" destId="{A1E15D63-E1FF-4A28-A04F-A2B65927BC3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848350" cy="5848350"/>
        <a:chOff x="0" y="0"/>
        <a:chExt cx="5848350" cy="5848350"/>
      </a:xfrm>
    </dsp:grpSpPr>
    <dsp:sp modelId="{AE9041A0-C26E-4510-B34C-136E9FAA86EF}">
      <dsp:nvSpPr>
        <dsp:cNvPr id="3" name="Скругленный прямоугольник 2"/>
        <dsp:cNvSpPr/>
      </dsp:nvSpPr>
      <dsp:spPr bwMode="white">
        <a:xfrm>
          <a:off x="2046923" y="2257108"/>
          <a:ext cx="1754505" cy="1754505"/>
        </a:xfrm>
        <a:prstGeom prst="roundRect">
          <a:avLst/>
        </a:prstGeom>
      </dsp:spPr>
      <dsp:style>
        <a:lnRef idx="0">
          <a:schemeClr val="accent1">
            <a:shade val="80000"/>
          </a:schemeClr>
        </a:lnRef>
        <a:fillRef idx="3">
          <a:schemeClr val="l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58420" tIns="58420" rIns="58420" bIns="5842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>
              <a:solidFill>
                <a:schemeClr val="dk1"/>
              </a:solidFill>
            </a:rPr>
            <a:t>Общие тенденции в США</a:t>
          </a:r>
          <a:endParaRPr lang="ru-RU" altLang="zh-CN">
            <a:solidFill>
              <a:schemeClr val="dk1"/>
            </a:solidFill>
          </a:endParaRPr>
        </a:p>
      </dsp:txBody>
      <dsp:txXfrm>
        <a:off x="2046923" y="2257108"/>
        <a:ext cx="1754505" cy="1754505"/>
      </dsp:txXfrm>
    </dsp:sp>
    <dsp:sp modelId="{1AA0B0C8-CC00-49AB-8794-25D3DC091D70}">
      <dsp:nvSpPr>
        <dsp:cNvPr id="4" name="Полилиния 3"/>
        <dsp:cNvSpPr/>
      </dsp:nvSpPr>
      <dsp:spPr bwMode="white">
        <a:xfrm>
          <a:off x="2488534" y="1789717"/>
          <a:ext cx="871281" cy="63500"/>
        </a:xfrm>
        <a:custGeom>
          <a:avLst/>
          <a:gdLst/>
          <a:ahLst/>
          <a:cxnLst/>
          <a:pathLst>
            <a:path w="1372" h="100">
              <a:moveTo>
                <a:pt x="686" y="736"/>
              </a:moveTo>
              <a:lnTo>
                <a:pt x="686" y="-63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88534" y="1789717"/>
        <a:ext cx="871281" cy="63500"/>
      </dsp:txXfrm>
    </dsp:sp>
    <dsp:sp modelId="{03EF0E3D-160B-4FC3-9CA3-5AD3CB34FC25}">
      <dsp:nvSpPr>
        <dsp:cNvPr id="5" name="Скругленный прямоугольник 4"/>
        <dsp:cNvSpPr/>
      </dsp:nvSpPr>
      <dsp:spPr bwMode="white">
        <a:xfrm>
          <a:off x="2336416" y="210308"/>
          <a:ext cx="1175518" cy="1175518"/>
        </a:xfrm>
        <a:prstGeom prst="roundRect">
          <a:avLst/>
        </a:prstGeom>
      </dsp:spPr>
      <dsp:style>
        <a:lnRef idx="0">
          <a:schemeClr val="accent1">
            <a:shade val="80000"/>
          </a:schemeClr>
        </a:lnRef>
        <a:fillRef idx="3">
          <a:schemeClr val="l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5560" tIns="35560" rIns="35560" bIns="355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400">
              <a:solidFill>
                <a:schemeClr val="dk1"/>
              </a:solidFill>
            </a:rPr>
            <a:t>главная роль МСУ</a:t>
          </a:r>
          <a:endParaRPr lang="ru-RU" altLang="zh-CN" sz="1400">
            <a:solidFill>
              <a:schemeClr val="dk1"/>
            </a:solidFill>
          </a:endParaRPr>
        </a:p>
      </dsp:txBody>
      <dsp:txXfrm>
        <a:off x="2336416" y="210308"/>
        <a:ext cx="1175518" cy="1175518"/>
      </dsp:txXfrm>
    </dsp:sp>
    <dsp:sp modelId="{23CEBA6F-BDD8-4458-A508-9223A9F35EF8}">
      <dsp:nvSpPr>
        <dsp:cNvPr id="6" name="Полилиния 5"/>
        <dsp:cNvSpPr/>
      </dsp:nvSpPr>
      <dsp:spPr bwMode="white">
        <a:xfrm>
          <a:off x="3801428" y="3102610"/>
          <a:ext cx="871281" cy="63500"/>
        </a:xfrm>
        <a:custGeom>
          <a:avLst/>
          <a:gdLst/>
          <a:ahLst/>
          <a:cxnLst/>
          <a:pathLst>
            <a:path w="1372" h="100">
              <a:moveTo>
                <a:pt x="0" y="50"/>
              </a:moveTo>
              <a:lnTo>
                <a:pt x="1372" y="5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801428" y="3102610"/>
        <a:ext cx="871281" cy="63500"/>
      </dsp:txXfrm>
    </dsp:sp>
    <dsp:sp modelId="{23F432BB-2935-4C7B-B571-2A2B0E781546}">
      <dsp:nvSpPr>
        <dsp:cNvPr id="7" name="Скругленный прямоугольник 6"/>
        <dsp:cNvSpPr/>
      </dsp:nvSpPr>
      <dsp:spPr bwMode="white">
        <a:xfrm>
          <a:off x="4672709" y="2546601"/>
          <a:ext cx="1175518" cy="1175518"/>
        </a:xfrm>
        <a:prstGeom prst="roundRect">
          <a:avLst/>
        </a:prstGeom>
      </dsp:spPr>
      <dsp:style>
        <a:lnRef idx="0">
          <a:schemeClr val="accent1">
            <a:shade val="80000"/>
          </a:schemeClr>
        </a:lnRef>
        <a:fillRef idx="3">
          <a:schemeClr val="l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200">
              <a:solidFill>
                <a:schemeClr val="dk1"/>
              </a:solidFill>
            </a:rPr>
            <a:t>федеральные программы с перечнем нуждающихся территорий</a:t>
          </a:r>
          <a:endParaRPr lang="ru-RU" altLang="zh-CN" sz="1200">
            <a:solidFill>
              <a:schemeClr val="dk1"/>
            </a:solidFill>
          </a:endParaRPr>
        </a:p>
      </dsp:txBody>
      <dsp:txXfrm>
        <a:off x="4672709" y="2546601"/>
        <a:ext cx="1175518" cy="1175518"/>
      </dsp:txXfrm>
    </dsp:sp>
    <dsp:sp modelId="{1C260F5A-9F65-4B64-BCB2-3674249DD6D6}">
      <dsp:nvSpPr>
        <dsp:cNvPr id="8" name="Полилиния 7"/>
        <dsp:cNvSpPr/>
      </dsp:nvSpPr>
      <dsp:spPr bwMode="white">
        <a:xfrm>
          <a:off x="2488534" y="4415503"/>
          <a:ext cx="871281" cy="63500"/>
        </a:xfrm>
        <a:custGeom>
          <a:avLst/>
          <a:gdLst/>
          <a:ahLst/>
          <a:cxnLst/>
          <a:pathLst>
            <a:path w="1372" h="100">
              <a:moveTo>
                <a:pt x="686" y="-636"/>
              </a:moveTo>
              <a:lnTo>
                <a:pt x="686" y="73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88534" y="4415503"/>
        <a:ext cx="871281" cy="63500"/>
      </dsp:txXfrm>
    </dsp:sp>
    <dsp:sp modelId="{CE286D9C-C3A9-470B-A654-754E4C1E02C9}">
      <dsp:nvSpPr>
        <dsp:cNvPr id="9" name="Скругленный прямоугольник 8"/>
        <dsp:cNvSpPr/>
      </dsp:nvSpPr>
      <dsp:spPr bwMode="white">
        <a:xfrm>
          <a:off x="2336416" y="4882894"/>
          <a:ext cx="1175518" cy="1175518"/>
        </a:xfrm>
        <a:prstGeom prst="roundRect">
          <a:avLst/>
        </a:prstGeom>
      </dsp:spPr>
      <dsp:style>
        <a:lnRef idx="0">
          <a:schemeClr val="accent1">
            <a:shade val="80000"/>
          </a:schemeClr>
        </a:lnRef>
        <a:fillRef idx="3">
          <a:schemeClr val="l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5560" tIns="35560" rIns="35560" bIns="355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400">
              <a:solidFill>
                <a:schemeClr val="dk1"/>
              </a:solidFill>
            </a:rPr>
            <a:t>регулирование рынка труда</a:t>
          </a:r>
          <a:endParaRPr lang="ru-RU" altLang="zh-CN" sz="1400">
            <a:solidFill>
              <a:schemeClr val="dk1"/>
            </a:solidFill>
          </a:endParaRPr>
        </a:p>
      </dsp:txBody>
      <dsp:txXfrm>
        <a:off x="2336416" y="4882894"/>
        <a:ext cx="1175518" cy="1175518"/>
      </dsp:txXfrm>
    </dsp:sp>
    <dsp:sp modelId="{D4051892-4A72-4F99-8C65-D6E48C5B50DC}">
      <dsp:nvSpPr>
        <dsp:cNvPr id="10" name="Полилиния 9"/>
        <dsp:cNvSpPr/>
      </dsp:nvSpPr>
      <dsp:spPr bwMode="white">
        <a:xfrm>
          <a:off x="1175641" y="3102610"/>
          <a:ext cx="871281" cy="63500"/>
        </a:xfrm>
        <a:custGeom>
          <a:avLst/>
          <a:gdLst/>
          <a:ahLst/>
          <a:cxnLst/>
          <a:pathLst>
            <a:path w="1372" h="100">
              <a:moveTo>
                <a:pt x="1372" y="50"/>
              </a:moveTo>
              <a:lnTo>
                <a:pt x="0" y="5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175641" y="3102610"/>
        <a:ext cx="871281" cy="63500"/>
      </dsp:txXfrm>
    </dsp:sp>
    <dsp:sp modelId="{809D6606-ECF5-4E25-B235-C9D94565F33E}">
      <dsp:nvSpPr>
        <dsp:cNvPr id="11" name="Скругленный прямоугольник 10"/>
        <dsp:cNvSpPr/>
      </dsp:nvSpPr>
      <dsp:spPr bwMode="white">
        <a:xfrm>
          <a:off x="123" y="2546601"/>
          <a:ext cx="1175518" cy="1175518"/>
        </a:xfrm>
        <a:prstGeom prst="roundRect">
          <a:avLst/>
        </a:prstGeom>
      </dsp:spPr>
      <dsp:style>
        <a:lnRef idx="0">
          <a:schemeClr val="accent1">
            <a:shade val="80000"/>
          </a:schemeClr>
        </a:lnRef>
        <a:fillRef idx="3">
          <a:schemeClr val="l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5560" tIns="35560" rIns="35560" bIns="355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400">
              <a:solidFill>
                <a:schemeClr val="dk1"/>
              </a:solidFill>
              <a:sym typeface="+mn-ea"/>
            </a:rPr>
            <a:t>р</a:t>
          </a:r>
          <a:r>
            <a:rPr lang="ru-RU" altLang="en-US" sz="1400">
              <a:solidFill>
                <a:schemeClr val="dk1"/>
              </a:solidFill>
              <a:sym typeface="+mn-ea"/>
            </a:rPr>
            <a:t>асселение</a:t>
          </a:r>
          <a:endParaRPr lang="ru-RU" altLang="en-US" sz="1400">
            <a:solidFill>
              <a:schemeClr val="dk1"/>
            </a:solidFill>
          </a:endParaRPr>
        </a:p>
      </dsp:txBody>
      <dsp:txXfrm>
        <a:off x="123" y="2546601"/>
        <a:ext cx="1175518" cy="117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728325" cy="5418455"/>
        <a:chOff x="0" y="0"/>
        <a:chExt cx="10728325" cy="5418455"/>
      </a:xfrm>
    </dsp:grpSpPr>
    <dsp:sp modelId="{111DEAC9-5D4C-4A6A-A44E-082A26F60596}">
      <dsp:nvSpPr>
        <dsp:cNvPr id="3" name="Скругленный прямоугольник 2"/>
        <dsp:cNvSpPr/>
      </dsp:nvSpPr>
      <dsp:spPr bwMode="white">
        <a:xfrm>
          <a:off x="0" y="1762125"/>
          <a:ext cx="2823243" cy="189420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1) </a:t>
          </a:r>
          <a:r>
            <a:rPr>
              <a:sym typeface="+mn-ea"/>
            </a:rPr>
            <a:t>И</a:t>
          </a:r>
          <a:r>
            <a:rPr lang="ru-RU" altLang="en-US">
              <a:sym typeface="+mn-ea"/>
            </a:rPr>
            <a:t>зучение платформы роста – выявления конкурентных преимуществ города и барьеров развития.</a:t>
          </a:r>
          <a:endParaRPr lang="ru-RU" altLang="en-US"/>
        </a:p>
      </dsp:txBody>
      <dsp:txXfrm>
        <a:off x="0" y="1762125"/>
        <a:ext cx="2823243" cy="1894205"/>
      </dsp:txXfrm>
    </dsp:sp>
    <dsp:sp modelId="{8A5CF0CE-3323-464D-9C63-05C1BDB053F5}">
      <dsp:nvSpPr>
        <dsp:cNvPr id="4" name="Стрелка вправо 3"/>
        <dsp:cNvSpPr/>
      </dsp:nvSpPr>
      <dsp:spPr bwMode="white">
        <a:xfrm>
          <a:off x="3088628" y="2359145"/>
          <a:ext cx="598528" cy="70016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088628" y="2359145"/>
        <a:ext cx="598528" cy="700164"/>
      </dsp:txXfrm>
    </dsp:sp>
    <dsp:sp modelId="{552FB8E7-A5FB-4CC3-94C3-CE0BDF19F9F1}">
      <dsp:nvSpPr>
        <dsp:cNvPr id="5" name="Скругленный прямоугольник 4"/>
        <dsp:cNvSpPr/>
      </dsp:nvSpPr>
      <dsp:spPr bwMode="white">
        <a:xfrm>
          <a:off x="3952541" y="1762125"/>
          <a:ext cx="2823243" cy="189420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2) </a:t>
          </a:r>
          <a:r>
            <a:rPr>
              <a:sym typeface="+mn-ea"/>
            </a:rPr>
            <a:t>П</a:t>
          </a:r>
          <a:r>
            <a:rPr lang="ru-RU" altLang="en-US">
              <a:sym typeface="+mn-ea"/>
            </a:rPr>
            <a:t>оиск точек роста, бизнес-идей со значительным потенциалом и высокой вероятностью реализации.</a:t>
          </a:r>
          <a:endParaRPr lang="ru-RU" altLang="en-US"/>
        </a:p>
      </dsp:txBody>
      <dsp:txXfrm>
        <a:off x="3952541" y="1762125"/>
        <a:ext cx="2823243" cy="1894205"/>
      </dsp:txXfrm>
    </dsp:sp>
    <dsp:sp modelId="{353C3794-50AA-4D44-83C9-CE28317C3317}">
      <dsp:nvSpPr>
        <dsp:cNvPr id="6" name="Стрелка вправо 5"/>
        <dsp:cNvSpPr/>
      </dsp:nvSpPr>
      <dsp:spPr bwMode="white">
        <a:xfrm>
          <a:off x="7041169" y="2359145"/>
          <a:ext cx="598528" cy="70016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041169" y="2359145"/>
        <a:ext cx="598528" cy="700164"/>
      </dsp:txXfrm>
    </dsp:sp>
    <dsp:sp modelId="{A1E15D63-E1FF-4A28-A04F-A2B65927BC31}">
      <dsp:nvSpPr>
        <dsp:cNvPr id="7" name="Скругленный прямоугольник 6"/>
        <dsp:cNvSpPr/>
      </dsp:nvSpPr>
      <dsp:spPr bwMode="white">
        <a:xfrm>
          <a:off x="7905082" y="1762125"/>
          <a:ext cx="2823243" cy="189420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ym typeface="+mn-ea"/>
            </a:rPr>
            <a:t>3) </a:t>
          </a:r>
          <a:r>
            <a:rPr>
              <a:sym typeface="+mn-ea"/>
            </a:rPr>
            <a:t>В</a:t>
          </a:r>
          <a:r>
            <a:rPr lang="ru-RU" altLang="en-US">
              <a:sym typeface="+mn-ea"/>
            </a:rPr>
            <a:t>ыработка конкретных инициатив, которые ранжируются на основании анализа их эффекта и реализуемости. </a:t>
          </a:r>
          <a:endParaRPr lang="ru-RU" altLang="en-US"/>
        </a:p>
      </dsp:txBody>
      <dsp:txXfrm>
        <a:off x="7905082" y="1762125"/>
        <a:ext cx="2823243" cy="189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>
          <dgm:prSet qsTypeId="urn:microsoft.com/office/officeart/2005/8/quickstyle/simple5"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3161030"/>
            <a:ext cx="10943167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66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Моногорода. </a:t>
            </a:r>
            <a:br>
              <a:rPr lang="ru-RU" altLang="en-US" sz="66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66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Зарубежный опыт</a:t>
            </a:r>
            <a:endParaRPr lang="ru-RU" altLang="en-US" sz="66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7178" y="5469255"/>
            <a:ext cx="10949517" cy="981075"/>
          </a:xfrm>
        </p:spPr>
        <p:txBody>
          <a:bodyPr/>
          <a:lstStyle/>
          <a:p>
            <a:r>
              <a:rPr lang="ru-RU"/>
              <a:t>Мороз Ольга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3360"/>
            <a:ext cx="10972800" cy="824865"/>
          </a:xfrm>
        </p:spPr>
        <p:txBody>
          <a:bodyPr/>
          <a:p>
            <a:br>
              <a:rPr lang="ru-RU" altLang="en-US">
                <a:sym typeface="+mn-ea"/>
              </a:rPr>
            </a:br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Великобритания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9718675" cy="4953000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ru-RU" altLang="en-US" sz="2000" b="1"/>
              <a:t>Токстес (Ливерпуль)</a:t>
            </a:r>
            <a:endParaRPr lang="ru-RU" altLang="en-US" sz="2000" b="1"/>
          </a:p>
          <a:p>
            <a:pPr marL="0" indent="0">
              <a:lnSpc>
                <a:spcPct val="100000"/>
              </a:lnSpc>
              <a:buNone/>
            </a:pPr>
            <a:endParaRPr lang="ru-RU" altLang="en-US" sz="2000" b="1"/>
          </a:p>
          <a:p>
            <a:pPr>
              <a:lnSpc>
                <a:spcPct val="100000"/>
              </a:lnSpc>
            </a:pPr>
            <a:r>
              <a:rPr lang="ru-RU" altLang="en-US" sz="2000">
                <a:sym typeface="+mn-ea"/>
              </a:rPr>
              <a:t>поиск новых сфер занятости и инноваций;</a:t>
            </a:r>
            <a:endParaRPr lang="ru-RU" altLang="en-US" sz="2000"/>
          </a:p>
          <a:p>
            <a:pPr>
              <a:lnSpc>
                <a:spcPct val="100000"/>
              </a:lnSpc>
            </a:pPr>
            <a:r>
              <a:rPr lang="ru-RU" altLang="en-US" sz="2000">
                <a:sym typeface="+mn-ea"/>
              </a:rPr>
              <a:t>привлечение инвестиций;</a:t>
            </a:r>
            <a:endParaRPr lang="ru-RU" altLang="en-US" sz="2000"/>
          </a:p>
          <a:p>
            <a:pPr>
              <a:lnSpc>
                <a:spcPct val="100000"/>
              </a:lnSpc>
            </a:pPr>
            <a:r>
              <a:rPr lang="ru-RU" altLang="en-US" sz="2000">
                <a:sym typeface="+mn-ea"/>
              </a:rPr>
              <a:t>введение налоговых льгот;</a:t>
            </a:r>
            <a:endParaRPr lang="ru-RU" altLang="en-US" sz="2000"/>
          </a:p>
          <a:p>
            <a:pPr>
              <a:lnSpc>
                <a:spcPct val="100000"/>
              </a:lnSpc>
            </a:pPr>
            <a:r>
              <a:rPr lang="ru-RU" altLang="en-US" sz="2000">
                <a:sym typeface="+mn-ea"/>
              </a:rPr>
              <a:t>упрощение госрегулирование МСП, </a:t>
            </a:r>
            <a:endParaRPr lang="ru-RU" altLang="en-US" sz="20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en-US" sz="2000">
                <a:sym typeface="+mn-ea"/>
              </a:rPr>
              <a:t>     обучение населения.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>
                <a:sym typeface="+mn-ea"/>
              </a:rPr>
              <a:t>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4" name="Изображение 3" descr="city-UK-light-England-sky-water-architecture-bar-port-Liverpool-docks-buildings-river-evening-ship-unitedkingdom-harbour-lancashire-mersey-974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0" y="2440305"/>
            <a:ext cx="5768340" cy="393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15" y="38608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6590030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г. Камаиши (с 1960-х гг.) сталелитейная и тяжелая промышленность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масштабная реструктуризация промышленности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Национальная специфика — система пожизненного найма. Высокая социальная ответственность и сотрудничество градообразующего предприятия с муниципальными властями.</a:t>
            </a:r>
            <a:endParaRPr lang="ru-RU" altLang="en-US" sz="2000"/>
          </a:p>
          <a:p>
            <a:r>
              <a:rPr lang="ru-RU" altLang="en-US" sz="2000"/>
              <a:t>часть персонала переведена на предприятия этой же компании в соседние города;</a:t>
            </a:r>
            <a:endParaRPr lang="ru-RU" altLang="en-US" sz="2000"/>
          </a:p>
          <a:p>
            <a:r>
              <a:rPr lang="ru-RU" altLang="en-US" sz="2000"/>
              <a:t>создано значительное количество инновационных производств;</a:t>
            </a:r>
            <a:endParaRPr lang="ru-RU" altLang="en-US" sz="2000"/>
          </a:p>
          <a:p>
            <a:r>
              <a:rPr lang="ru-RU" altLang="en-US" sz="2000"/>
              <a:t>начато производство товаров исключительно для трудоустройства цеховых работников;</a:t>
            </a:r>
            <a:endParaRPr lang="ru-RU" altLang="en-US" sz="2000"/>
          </a:p>
          <a:p>
            <a:r>
              <a:rPr lang="ru-RU" altLang="en-US" sz="2000"/>
              <a:t>привлечены новые компании на территорию Камаиши.</a:t>
            </a:r>
            <a:endParaRPr lang="ru-RU" altLang="en-US" sz="2000"/>
          </a:p>
        </p:txBody>
      </p:sp>
      <p:pic>
        <p:nvPicPr>
          <p:cNvPr id="4" name="Изображение 3" descr="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9630" y="1174750"/>
            <a:ext cx="4632960" cy="519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114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52500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г. Теннант Крик, угледобывающая промышленность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истощение запасов каменного угля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Перепрофилирование города в логистический и туристический центр.</a:t>
            </a:r>
            <a:endParaRPr lang="ru-RU" altLang="en-US" sz="2000"/>
          </a:p>
          <a:p>
            <a:r>
              <a:rPr lang="ru-RU" altLang="en-US" sz="2000"/>
              <a:t>строительство новой железной дороги;</a:t>
            </a:r>
            <a:endParaRPr lang="ru-RU" altLang="en-US" sz="2000"/>
          </a:p>
          <a:p>
            <a:r>
              <a:rPr lang="ru-RU" altLang="en-US" sz="2000"/>
              <a:t>публичное осуществление процесса преобразования города — план закрытия шахт; </a:t>
            </a:r>
            <a:endParaRPr lang="ru-RU" altLang="en-US" sz="2000"/>
          </a:p>
          <a:p>
            <a:r>
              <a:rPr lang="ru-RU" altLang="en-US" sz="2000"/>
              <a:t>представлен акционерам и в СМИ;</a:t>
            </a:r>
            <a:endParaRPr lang="ru-RU" altLang="en-US" sz="2000"/>
          </a:p>
          <a:p>
            <a:r>
              <a:rPr lang="ru-RU" altLang="en-US" sz="2000"/>
              <a:t>моральная подготовка населения к преобразованиям.</a:t>
            </a:r>
            <a:endParaRPr lang="ru-RU" altLang="en-US" sz="2000"/>
          </a:p>
        </p:txBody>
      </p:sp>
      <p:pic>
        <p:nvPicPr>
          <p:cNvPr id="4" name="Изображение 3" descr="ce0e40f03540098a96e9f9c4e9557e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7480" y="3688080"/>
            <a:ext cx="6155690" cy="3077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607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52500"/>
            <a:ext cx="6843395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штат Мичиган, (с 1970 г.) производство автомобилей (ГП-General Motors), г. Флинт и г. Сагино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нефтяной кризис 1973 г., перенос производства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г. Флинт</a:t>
            </a:r>
            <a:r>
              <a:rPr lang="ru-RU" altLang="en-US" sz="2000"/>
              <a:t> - Стратегия развития «зеленой инфраструктуры»</a:t>
            </a:r>
            <a:endParaRPr lang="ru-RU" altLang="en-US" sz="2000"/>
          </a:p>
          <a:p>
            <a:r>
              <a:rPr lang="ru-RU" altLang="en-US" sz="2000"/>
              <a:t>льготное налогообложение, привлечение мелких производителей на промышленные площадки;</a:t>
            </a:r>
            <a:endParaRPr lang="ru-RU" altLang="en-US" sz="2000"/>
          </a:p>
          <a:p>
            <a:r>
              <a:rPr lang="ru-RU" altLang="en-US" sz="2000"/>
              <a:t>развитие учебных заведений, строительство кампусов.</a:t>
            </a:r>
            <a:endParaRPr lang="ru-RU" altLang="en-US" sz="2000"/>
          </a:p>
          <a:p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г. Сагино</a:t>
            </a:r>
            <a:r>
              <a:rPr lang="ru-RU" altLang="en-US" sz="2000"/>
              <a:t> - Стратегия развития города, основанная на медико-биологических технологиях</a:t>
            </a:r>
            <a:endParaRPr lang="ru-RU" altLang="en-US" sz="2000"/>
          </a:p>
          <a:p>
            <a:r>
              <a:rPr lang="ru-RU" altLang="en-US" sz="2000"/>
              <a:t>финансирование проектов (участие федерального правительства и правительства штата);</a:t>
            </a:r>
            <a:endParaRPr lang="ru-RU" altLang="en-US" sz="2000"/>
          </a:p>
          <a:p>
            <a:r>
              <a:rPr lang="ru-RU" altLang="en-US" sz="2000"/>
              <a:t>создание необходимой инфраструктуры, рекультивации земли.</a:t>
            </a:r>
            <a:endParaRPr lang="ru-RU" altLang="en-US" sz="2000"/>
          </a:p>
        </p:txBody>
      </p:sp>
      <p:pic>
        <p:nvPicPr>
          <p:cNvPr id="4" name="Изображение 3" descr="Flin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0" y="512445"/>
            <a:ext cx="4662170" cy="3121660"/>
          </a:xfrm>
          <a:prstGeom prst="rect">
            <a:avLst/>
          </a:prstGeom>
        </p:spPr>
      </p:pic>
      <p:pic>
        <p:nvPicPr>
          <p:cNvPr id="5" name="Изображение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195" y="3748405"/>
            <a:ext cx="4187825" cy="2792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400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047750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Янгстаун (штат Огайо), Бирмингем (штат Алабама) крупнейшие металлургические центры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упадок отрасли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Стратегия развития бизнеса, создание благоприятной инфраструктуры и условий.</a:t>
            </a:r>
            <a:endParaRPr lang="ru-RU" altLang="en-US" sz="2000"/>
          </a:p>
          <a:p>
            <a:r>
              <a:rPr lang="ru-RU" altLang="en-US" sz="2000"/>
              <a:t>федеральные и региональные программы финансирования поддержки бизнеса и содействия его развитию;</a:t>
            </a:r>
            <a:endParaRPr lang="ru-RU" altLang="en-US" sz="2000"/>
          </a:p>
          <a:p>
            <a:r>
              <a:rPr lang="ru-RU" altLang="en-US" sz="2000"/>
              <a:t>создание бизнес-инкубатора, центра бизнес-ресурсов, агентства экономического развития.</a:t>
            </a:r>
            <a:endParaRPr lang="ru-RU" altLang="en-US" sz="2000"/>
          </a:p>
          <a:p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</p:txBody>
      </p:sp>
      <p:pic>
        <p:nvPicPr>
          <p:cNvPr id="4" name="Изображение 3" descr="27-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785" y="3343910"/>
            <a:ext cx="4233545" cy="3175635"/>
          </a:xfrm>
          <a:prstGeom prst="rect">
            <a:avLst/>
          </a:prstGeom>
        </p:spPr>
      </p:pic>
      <p:pic>
        <p:nvPicPr>
          <p:cNvPr id="6" name="Изображение 5" descr="news_25_02_19_mers_1"/>
          <p:cNvPicPr>
            <a:picLocks noChangeAspect="1"/>
          </p:cNvPicPr>
          <p:nvPr/>
        </p:nvPicPr>
        <p:blipFill>
          <a:blip r:embed="rId2"/>
          <a:srcRect l="13016" t="3716" r="16118"/>
          <a:stretch>
            <a:fillRect/>
          </a:stretch>
        </p:blipFill>
        <p:spPr>
          <a:xfrm>
            <a:off x="7509510" y="3376295"/>
            <a:ext cx="401193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61035"/>
            <a:ext cx="10972800" cy="582613"/>
          </a:xfrm>
        </p:spPr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243965"/>
            <a:ext cx="4726940" cy="4953000"/>
          </a:xfrm>
        </p:spPr>
        <p:txBody>
          <a:bodyPr/>
          <a:p>
            <a:endParaRPr lang="ru-RU" altLang="en-US" sz="2400"/>
          </a:p>
        </p:txBody>
      </p:sp>
      <p:pic>
        <p:nvPicPr>
          <p:cNvPr id="4" name="Изображение 3" descr="karta-ssh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0" y="1694180"/>
            <a:ext cx="5596890" cy="3909695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229870" y="294640"/>
          <a:ext cx="5848350" cy="626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4670"/>
            <a:ext cx="11169015" cy="582930"/>
          </a:xfrm>
        </p:spPr>
        <p:txBody>
          <a:bodyPr/>
          <a:p>
            <a:r>
              <a:rPr lang="ru-RU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мер, призванных модернизировать экономику моногорода:</a:t>
            </a:r>
            <a:endParaRPr lang="ru-RU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62405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 sz="2000" b="1"/>
              <a:t>1. «Старые» отрасли.</a:t>
            </a:r>
            <a:r>
              <a:rPr lang="ru-RU" altLang="en-US" sz="2000"/>
              <a:t> </a:t>
            </a:r>
            <a:endParaRPr lang="ru-RU" altLang="en-US" sz="2000"/>
          </a:p>
          <a:p>
            <a:r>
              <a:rPr lang="ru-RU" altLang="en-US" sz="2000"/>
              <a:t>модернизация «старых» отраслей промышленности;</a:t>
            </a:r>
            <a:endParaRPr lang="ru-RU" altLang="en-US" sz="2000"/>
          </a:p>
          <a:p>
            <a:r>
              <a:rPr lang="ru-RU" altLang="en-US" sz="2000"/>
              <a:t>модернизация бывших промышленных территорий; </a:t>
            </a:r>
            <a:endParaRPr lang="ru-RU" altLang="en-US" sz="2000"/>
          </a:p>
          <a:p>
            <a:r>
              <a:rPr lang="ru-RU" altLang="en-US" sz="2000"/>
              <a:t>создание технологических музеев на основе бывших предприятий;</a:t>
            </a:r>
            <a:endParaRPr lang="ru-RU" altLang="en-US" sz="2000"/>
          </a:p>
          <a:p>
            <a:r>
              <a:rPr lang="ru-RU" altLang="en-US" sz="2000"/>
              <a:t>присвоение промышленным объектам статуса достопримечательностей;</a:t>
            </a:r>
            <a:endParaRPr lang="ru-RU" altLang="en-US" sz="2000"/>
          </a:p>
          <a:p>
            <a:r>
              <a:rPr lang="ru-RU" altLang="en-US" sz="2000"/>
              <a:t>скупка нефункционирующих шахт;</a:t>
            </a:r>
            <a:endParaRPr lang="ru-RU" altLang="en-US" sz="2000"/>
          </a:p>
          <a:p>
            <a:r>
              <a:rPr lang="ru-RU" altLang="en-US" sz="2000"/>
              <a:t>рекультивация земель.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2. Рынок труда</a:t>
            </a:r>
            <a:endParaRPr lang="ru-RU" altLang="en-US" sz="2000" b="1"/>
          </a:p>
          <a:p>
            <a:r>
              <a:rPr lang="ru-RU" altLang="en-US" sz="2000"/>
              <a:t>изменение трудового законодательства с целью индексации заработных плат;</a:t>
            </a:r>
            <a:endParaRPr lang="ru-RU" altLang="en-US" sz="2000"/>
          </a:p>
          <a:p>
            <a:r>
              <a:rPr lang="ru-RU" altLang="en-US" sz="2000"/>
              <a:t>развитие высшего образования;</a:t>
            </a:r>
            <a:endParaRPr lang="ru-RU" altLang="en-US" sz="2000"/>
          </a:p>
          <a:p>
            <a:r>
              <a:rPr lang="ru-RU" altLang="en-US" sz="2000"/>
              <a:t>развитие учебных заведений, строительство кампусов.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3. Инфраструктура</a:t>
            </a:r>
            <a:endParaRPr lang="ru-RU" altLang="en-US" sz="2000" b="1"/>
          </a:p>
          <a:p>
            <a:r>
              <a:rPr lang="ru-RU" altLang="en-US" sz="2000">
                <a:sym typeface="+mn-ea"/>
              </a:rPr>
              <a:t>создание новой инфраструктуры: транспортных развязок, социального жилья;</a:t>
            </a:r>
            <a:endParaRPr lang="ru-RU" altLang="en-US" sz="2000"/>
          </a:p>
          <a:p>
            <a:r>
              <a:rPr lang="ru-RU" altLang="en-US" sz="2000">
                <a:sym typeface="+mn-ea"/>
              </a:rPr>
              <a:t>строительство новой железной дороги.</a:t>
            </a:r>
            <a:endParaRPr lang="ru-RU" altLang="en-US" sz="2000"/>
          </a:p>
          <a:p>
            <a:pPr>
              <a:buNone/>
            </a:pP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98475"/>
            <a:ext cx="10973435" cy="5861050"/>
          </a:xfrm>
        </p:spPr>
        <p:txBody>
          <a:bodyPr/>
          <a:p>
            <a:pPr marL="0" indent="0">
              <a:buNone/>
            </a:pPr>
            <a:r>
              <a:rPr lang="ru-RU" altLang="en-US" sz="2000" b="1"/>
              <a:t>4. Инновации</a:t>
            </a:r>
            <a:endParaRPr lang="ru-RU" altLang="en-US" sz="2000" b="1"/>
          </a:p>
          <a:p>
            <a:r>
              <a:rPr lang="ru-RU" altLang="en-US" sz="2000"/>
              <a:t>новые сферы занятости и инновации;</a:t>
            </a:r>
            <a:endParaRPr lang="ru-RU" altLang="en-US" sz="2000"/>
          </a:p>
          <a:p>
            <a:r>
              <a:rPr lang="ru-RU" altLang="en-US" sz="2000"/>
              <a:t>создание технологических центров и наукоемких производств;</a:t>
            </a:r>
            <a:endParaRPr lang="ru-RU" altLang="en-US" sz="2000"/>
          </a:p>
          <a:p>
            <a:r>
              <a:rPr lang="ru-RU" altLang="en-US" sz="2000"/>
              <a:t>софинансирование внедрения инноваций собственниками ГП при сокращении персонала;</a:t>
            </a:r>
            <a:endParaRPr lang="ru-RU" altLang="en-US" sz="2000"/>
          </a:p>
          <a:p>
            <a:r>
              <a:rPr lang="ru-RU" altLang="en-US" sz="2000"/>
              <a:t>строительство и эксплуатация системы гидротехнических сооружений, производство и распределение электроэнергии;</a:t>
            </a:r>
            <a:endParaRPr lang="ru-RU" altLang="en-US" sz="2000"/>
          </a:p>
          <a:p>
            <a:r>
              <a:rPr lang="ru-RU" altLang="en-US" sz="2000"/>
              <a:t>развитие с/х, медицинских, финансовых услуг, обслуживание населения.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5. Привлечение инвестиций и развитие бизнеса</a:t>
            </a:r>
            <a:endParaRPr lang="ru-RU" altLang="en-US" sz="2000" b="1"/>
          </a:p>
          <a:p>
            <a:r>
              <a:rPr lang="ru-RU" altLang="en-US" sz="2000"/>
              <a:t>взаимодействие крупного и малого бизнеса;</a:t>
            </a:r>
            <a:endParaRPr lang="ru-RU" altLang="en-US" sz="2000"/>
          </a:p>
          <a:p>
            <a:r>
              <a:rPr lang="ru-RU" altLang="en-US" sz="2000"/>
              <a:t>бизнес-инкубаторы, центры бизнес-ресурсов; </a:t>
            </a:r>
            <a:endParaRPr lang="ru-RU" altLang="en-US" sz="2000"/>
          </a:p>
          <a:p>
            <a:r>
              <a:rPr lang="ru-RU" altLang="en-US" sz="2000"/>
              <a:t>государственные гарантии на возврат частных инвестиций (до 25%);</a:t>
            </a:r>
            <a:endParaRPr lang="ru-RU" altLang="en-US" sz="2000"/>
          </a:p>
          <a:p>
            <a:r>
              <a:rPr lang="ru-RU" altLang="en-US" sz="2000"/>
              <a:t>упрощение госрегулирования МСП, обучение населения; </a:t>
            </a:r>
            <a:endParaRPr lang="ru-RU" altLang="en-US" sz="2000"/>
          </a:p>
          <a:p>
            <a:r>
              <a:rPr lang="ru-RU" altLang="en-US" sz="2000"/>
              <a:t>создание кластеров;</a:t>
            </a:r>
            <a:endParaRPr lang="ru-RU" altLang="en-US" sz="2000"/>
          </a:p>
          <a:p>
            <a:r>
              <a:rPr lang="ru-RU" altLang="en-US" sz="2000"/>
              <a:t>льготный тариф на электроэнергию;</a:t>
            </a:r>
            <a:endParaRPr lang="ru-RU" altLang="en-US" sz="2000"/>
          </a:p>
          <a:p>
            <a:r>
              <a:rPr lang="ru-RU" altLang="en-US" sz="2000"/>
              <a:t>введение налоговых льгот;</a:t>
            </a:r>
            <a:endParaRPr lang="ru-RU" altLang="en-US" sz="2000"/>
          </a:p>
          <a:p>
            <a:r>
              <a:rPr lang="ru-RU" altLang="en-US" sz="2000"/>
              <a:t>привлечение мелких производителей на промышленные площадки. </a:t>
            </a: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036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консалтинговых компаний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094105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«McKinsey» более 150 проектов за последние 10 лет.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Готовая программа за 5–6 месяцев.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Ключевой фактор успеха – нацеленность на строительство нового с опорой на существующее.</a:t>
            </a:r>
            <a:endParaRPr lang="ru-RU" altLang="en-US" sz="2000"/>
          </a:p>
        </p:txBody>
      </p:sp>
      <p:pic>
        <p:nvPicPr>
          <p:cNvPr id="4" name="Изображение 3" descr="-Hr5TXtPgC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9435" y="4814570"/>
            <a:ext cx="2761615" cy="17100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36600" y="6047105"/>
            <a:ext cx="31394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ru-RU" altLang="en-US" sz="2000" u="sng">
                <a:solidFill>
                  <a:srgbClr val="0070C0"/>
                </a:solidFill>
                <a:sym typeface="+mn-ea"/>
              </a:rPr>
              <a:t>https://www.mckinsey.com</a:t>
            </a:r>
            <a:endParaRPr lang="ru-RU" altLang="en-US" sz="200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54075" y="923290"/>
          <a:ext cx="10728325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037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зарубежных моногородов: новый тип?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000"/>
              <a:t>В новую эру текучести, с точки зрения потоков рабочей силы и капитала, произошел отказ от создания новых сообществ в пользу предпочтения вахтовой практики, мобильности рабочей силы и временного размещения в лагерях. </a:t>
            </a:r>
            <a:endParaRPr lang="ru-RU" altLang="en-US" sz="2000"/>
          </a:p>
          <a:p>
            <a:r>
              <a:rPr lang="ru-RU" altLang="en-US" sz="2000"/>
              <a:t>"влетай/вылетай" или "въезжай/выезжай"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Модель освоения ресурсов “no-town” - “зависимость на расстоянии”</a:t>
            </a:r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Преимущества:</a:t>
            </a:r>
            <a:endParaRPr lang="ru-RU" altLang="en-US" sz="2000" b="1"/>
          </a:p>
          <a:p>
            <a:r>
              <a:rPr lang="ru-RU" altLang="en-US" sz="2000"/>
              <a:t>значительная экономия средств и ответственности;</a:t>
            </a:r>
            <a:endParaRPr lang="ru-RU" altLang="en-US" sz="2000"/>
          </a:p>
          <a:p>
            <a:r>
              <a:rPr lang="ru-RU" altLang="en-US" sz="2000"/>
              <a:t>рабочие места и лагеря можно быстрее мобилизовать и закрыть;</a:t>
            </a:r>
            <a:endParaRPr lang="ru-RU" altLang="en-US" sz="2000"/>
          </a:p>
          <a:p>
            <a:r>
              <a:rPr lang="ru-RU" altLang="en-US" sz="2000"/>
              <a:t>избегание проблем создания постоянных сообществ и управления ими с ограниченными перспективами устойчивого развития.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 b="1"/>
              <a:t>Характеристики:</a:t>
            </a:r>
            <a:r>
              <a:rPr lang="ru-RU" altLang="en-US" sz="2000"/>
              <a:t> сменные режимы работы, увеличенные рабочие дни, временное проживание в лагере в течение рабочего периода и поездки домой в перерывах.</a:t>
            </a:r>
            <a:endParaRPr lang="ru-RU" altLang="en-US" sz="2000"/>
          </a:p>
          <a:p>
            <a:pPr marL="0" indent="0">
              <a:buNone/>
            </a:pPr>
            <a:endParaRPr lang="ru-RU" altLang="en-US" sz="1800" i="1">
              <a:sym typeface="+mn-ea"/>
            </a:endParaRPr>
          </a:p>
          <a:p>
            <a:pPr marL="0" indent="0">
              <a:buNone/>
            </a:pPr>
            <a:r>
              <a:rPr lang="ru-RU" altLang="en-US" sz="1800" i="1">
                <a:sym typeface="+mn-ea"/>
              </a:rPr>
              <a:t>Storey K., Hall H. Dependence at a distance: Labour mobility and the evolution of the single industry town// The Canadian Geographer. 2018. №62(2). рр. 225–237</a:t>
            </a:r>
            <a:endParaRPr lang="ru-RU" altLang="en-US" sz="18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212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Определение понятия</a:t>
            </a:r>
            <a:endParaRPr lang="ru-RU" alt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000"/>
              <a:t>1940-е Г. Иннис и П. Лэндиом - культурные изменения моногородов США</a:t>
            </a:r>
            <a:endParaRPr lang="ru-RU" altLang="en-US" sz="2000"/>
          </a:p>
          <a:p>
            <a:r>
              <a:rPr lang="ru-RU" altLang="en-US" sz="2000"/>
              <a:t>1966 г.  Дж. Аллен - подробный анализ двух сотен американских моногородов (company-owned towns):  принципы управления, планирования, реализации жилищной политики, жизненный цикл развития, роль градообразующего предприятия, экономические и политические аспекты развития</a:t>
            </a:r>
            <a:endParaRPr lang="ru-RU" altLang="en-US" sz="2000"/>
          </a:p>
          <a:p>
            <a:r>
              <a:rPr lang="ru-RU" altLang="en-US" sz="2000"/>
              <a:t>Д. Портес - роль моногородов в колониальной политике европейских стран</a:t>
            </a:r>
            <a:endParaRPr lang="ru-RU" altLang="en-US" sz="2000"/>
          </a:p>
          <a:p>
            <a:r>
              <a:rPr lang="ru-RU" altLang="en-US" sz="2000"/>
              <a:t>Л. Карлсон - изменения социальных отношений в монопоселениях</a:t>
            </a:r>
            <a:endParaRPr lang="ru-RU" altLang="en-US" sz="2000"/>
          </a:p>
          <a:p>
            <a:r>
              <a:rPr lang="ru-RU" altLang="en-US" sz="2000"/>
              <a:t>Х. Грин - примеры управления компанией своим моногородом</a:t>
            </a:r>
            <a:endParaRPr lang="ru-RU" altLang="en-US" sz="2000"/>
          </a:p>
          <a:p>
            <a:endParaRPr lang="ru-RU" altLang="en-US" sz="2000" b="1"/>
          </a:p>
          <a:p>
            <a:r>
              <a:rPr lang="ru-RU" altLang="en-US" sz="2400" b="1"/>
              <a:t> «boom and bust industry»</a:t>
            </a:r>
            <a:endParaRPr lang="ru-RU" altLang="en-US" sz="2400" b="1"/>
          </a:p>
          <a:p>
            <a:endParaRPr lang="ru-RU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6110"/>
            <a:ext cx="10972800" cy="582613"/>
          </a:xfrm>
        </p:spPr>
        <p:txBody>
          <a:bodyPr/>
          <a:p>
            <a:r>
              <a:rPr lang="ru-RU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муниципальное образование Вуд-Буффало в Северной Альберте, Канада</a:t>
            </a:r>
            <a:endParaRPr lang="ru-RU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530985"/>
            <a:ext cx="5803265" cy="4953000"/>
          </a:xfrm>
        </p:spPr>
        <p:txBody>
          <a:bodyPr/>
          <a:p>
            <a:r>
              <a:rPr lang="ru-RU" altLang="en-US" sz="2000"/>
              <a:t>Сырьевой бум 2003-2014 гг. - увеличение производства втрое, резкий скачок спроса на рабочую силу</a:t>
            </a:r>
            <a:endParaRPr lang="ru-RU" altLang="en-US" sz="2000"/>
          </a:p>
          <a:p>
            <a:r>
              <a:rPr lang="ru-RU" altLang="en-US" sz="2000"/>
              <a:t>Temporary Foreign Worker program - привлечение работников со всей страны</a:t>
            </a:r>
            <a:endParaRPr lang="ru-RU" altLang="en-US" sz="2000"/>
          </a:p>
          <a:p>
            <a:r>
              <a:rPr lang="ru-RU" altLang="en-US" sz="2000"/>
              <a:t>Хотя работники могут быть наняты в различных местах, они по-прежнему являются постоянными жителями своих регионов происхождения и местных сообществ в этих регионах. Они живут в новом типе моногорода, который находится на расстоянии от ресурсов, но остаются уязвимыми к тем же проблемам ресурсного бума и спада, что и в традиционных моногородах.</a:t>
            </a:r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  <a:p>
            <a:endParaRPr lang="ru-RU" altLang="en-US" sz="2000"/>
          </a:p>
        </p:txBody>
      </p:sp>
      <p:pic>
        <p:nvPicPr>
          <p:cNvPr id="4" name="Изображение 3" descr="6DP3M5X26FENJHW5QIWPZOZ7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880" y="1623060"/>
            <a:ext cx="4789805" cy="302514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659880" y="5368290"/>
            <a:ext cx="3394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ru-RU" altLang="en-US" sz="2000" b="1">
                <a:sym typeface="+mn-ea"/>
              </a:rPr>
              <a:t>Недолговечное явление?</a:t>
            </a:r>
            <a:endParaRPr lang="ru-RU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35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34720"/>
            <a:ext cx="11156315" cy="4953000"/>
          </a:xfrm>
        </p:spPr>
        <p:txBody>
          <a:bodyPr/>
          <a:p>
            <a:pPr marL="457200" indent="-457200">
              <a:buAutoNum type="arabicPeriod"/>
            </a:pPr>
            <a:r>
              <a:rPr lang="ru-RU" altLang="en-US" sz="2000"/>
              <a:t>Ильина И.Н. Развитие моногородов России: монография/ колл. авт. под ред. д-ра экон. наук, проф. И.Н. Ильиной. М.: Финансовый университет, 2013. 168 с.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Крекотнев С. Н. Сравнительный анализ отечественного и зарубежного опыта управления развитием моногородов// Вестник Российской нации. 2015. №4(42). С. 188-199. 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Кулай С.В. Зарубежный опыт модернизации и реструктуризации экономики моногородов// Государственное управление. Электронный вестник. 2019. С. 1-22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Малашенко Е.А., Мекуш Г.Е. Понятие “Моногород”: Российский и зарубежный взгляд// Ученые записки Крымского федерального университета. 2020. Т. 6 (72). №3. С. 125 - 134 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Hurd F., Dyer S. “We’re all in this together”? The search for collective belonging in a globalised single industry town// International Journal of Sociology and Social Policy. 2017. Vol. 37 № 1/2. pp. 106-122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Kobayashi S. History of Steelmaking Infrastructure Technology in Japan and Future Prospects// nippon Steel&amp;Sumitomo Metal Technical Report. 2017. №115. C. 3-12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 Storey K., Hall H. Dependence at a distance: Labour mobility and the evolution of the single industry town// The Canadian Geographer. 2018. №62(2). рр. 225–237</a:t>
            </a:r>
            <a:endParaRPr lang="ru-RU" altLang="en-US" sz="2000"/>
          </a:p>
          <a:p>
            <a:pPr marL="457200" indent="-457200">
              <a:buAutoNum type="arabicPeriod"/>
            </a:pPr>
            <a:r>
              <a:rPr lang="ru-RU" altLang="en-US" sz="2000"/>
              <a:t>McKinsey &amp; Company. Global management consulting. URL: </a:t>
            </a:r>
            <a:r>
              <a:rPr lang="ru-RU" altLang="en-US" sz="2000" u="sng">
                <a:solidFill>
                  <a:srgbClr val="0070C0"/>
                </a:solidFill>
              </a:rPr>
              <a:t>https://www.mckinsey.com</a:t>
            </a:r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5" name="Таблица 4"/>
          <p:cNvGraphicFramePr/>
          <p:nvPr/>
        </p:nvGraphicFramePr>
        <p:xfrm>
          <a:off x="6096000" y="1243203"/>
          <a:ext cx="0" cy="442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Термин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Страна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Значение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9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One-IndustryTown, Single-Industry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Великобритания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город, промышленные предприятия в котором принадлежат одной отрасли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3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Factory Town, Mill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Великобритания, Европа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 при промышленном предприятии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Company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Великобритания,Япония, Индия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город, который полностью находится в собственности одной компании (инфраструктура, строения и т.д.)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Resource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Канада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поселение при добывающем предприятии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Mining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Канада, Австралия, Европа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город, специализирующийся на добыче полезных ископаемых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Coal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Великобритания,Европа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город, специализирующихся на добыче угля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Railroad Town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США, Канада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город, находящийся вблизи железнодорожной развязки</a:t>
                      </a:r>
                      <a:endParaRPr lang="en-US" alt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997710" y="192405"/>
            <a:ext cx="8251190" cy="6473825"/>
          </a:xfrm>
          <a:prstGeom prst="rect">
            <a:avLst/>
          </a:prstGeom>
        </p:spPr>
      </p:pic>
      <p:sp>
        <p:nvSpPr>
          <p:cNvPr id="10" name="Замещающее содержимое 9"/>
          <p:cNvSpPr/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Скругленный прямоугольник 11"/>
          <p:cNvSpPr/>
          <p:nvPr/>
        </p:nvSpPr>
        <p:spPr>
          <a:xfrm>
            <a:off x="1196975" y="5374640"/>
            <a:ext cx="10332720" cy="496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6975" y="4785360"/>
            <a:ext cx="10332720" cy="4756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6975" y="4164330"/>
            <a:ext cx="10332720" cy="472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6975" y="3453765"/>
            <a:ext cx="10332720" cy="5619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6975" y="2765425"/>
            <a:ext cx="10332720" cy="589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6975" y="2026285"/>
            <a:ext cx="10333355" cy="657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6340" y="1263015"/>
            <a:ext cx="10332720" cy="589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870" y="27114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Признаки моногородов</a:t>
            </a:r>
            <a:endParaRPr lang="ru-RU" alt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24230" y="1263015"/>
            <a:ext cx="10704830" cy="1939290"/>
          </a:xfrm>
        </p:spPr>
        <p:txBody>
          <a:bodyPr/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функционирование одного или нескольких однотипных предприятий, относящихся к одной отрасли или обслуживающих один узкий сегмент отраслевого рынка;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наличие цепочки технологически связанных предприятий, работающих на один конечный рынок;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значительная зависимость доходной части бюджета города от деятельности одного или нескольких крупных предприятий;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подчинение городской планировки особенностям производственной деятельности основного предприятия;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высокие риски экологического загрязнения;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простая структура занятости населения;</a:t>
            </a: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ru-RU" altLang="en-US" sz="20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en-US" sz="2000">
                <a:solidFill>
                  <a:schemeClr val="tx1"/>
                </a:solidFill>
              </a:rPr>
              <a:t>слабый уровень диверсификации экономики города.</a:t>
            </a:r>
            <a:endParaRPr lang="ru-RU" altLang="en-US" sz="2000">
              <a:solidFill>
                <a:schemeClr val="tx1"/>
              </a:solidFill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864870" y="6116955"/>
            <a:ext cx="104622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 i="1">
                <a:ea typeface="SimSun" panose="02010600030101010101" pitchFamily="2" charset="-122"/>
                <a:cs typeface="+mn-lt"/>
              </a:rPr>
              <a:t>Ильина И.Н. Развитие моногородов России: монография/ колл. авт. под ред. д-ра экон. наук, проф. И.Н. Ильиной. М.: Финансовый университет, 2013. 168 с.</a:t>
            </a:r>
            <a:endParaRPr lang="ru-RU" altLang="en-US" i="1"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543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Международный опыт. ЕС</a:t>
            </a:r>
            <a:endParaRPr lang="ru-RU" alt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400"/>
              <a:t>«О городской политике стран-членов ЕС» (1997) </a:t>
            </a:r>
            <a:endParaRPr lang="ru-RU" altLang="en-US" sz="2400"/>
          </a:p>
          <a:p>
            <a:r>
              <a:rPr lang="ru-RU" altLang="en-US" sz="2400"/>
              <a:t>«Устойчивое развитие городов Европейского Союза: руководство к действию» (1998)</a:t>
            </a:r>
            <a:endParaRPr lang="ru-RU" altLang="en-US" sz="2400"/>
          </a:p>
        </p:txBody>
      </p:sp>
      <p:pic>
        <p:nvPicPr>
          <p:cNvPr id="4" name="Изображение 3" descr="1644928348_17-fikiwiki-com-p-kartinki-yevrosoyuz-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885" y="2664460"/>
            <a:ext cx="5196205" cy="346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971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Германия</a:t>
            </a:r>
            <a:endParaRPr lang="ru-RU" alt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56310"/>
            <a:ext cx="10972800" cy="517144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Рурская область (с конца 1950-х гг.), угольная промышленность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конкуренция импортной нефти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В 1968 г. — Закон о реструктуризации и оздоровлении угольной промышленности и угледобывающих регионов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В 1969 г. — создание концерна «Рурколе» («Рурский уголь»)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  </a:t>
            </a:r>
            <a:endParaRPr lang="ru-RU" altLang="en-US" sz="2000"/>
          </a:p>
        </p:txBody>
      </p:sp>
      <p:pic>
        <p:nvPicPr>
          <p:cNvPr id="4" name="Изображение 3" descr="dortmund-skyline-photo-thanks-to-wikipedia-user-dkoedo-some-rights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0" y="3105785"/>
            <a:ext cx="5086350" cy="28613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49580" y="2910840"/>
            <a:ext cx="622998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модернизация «старых» отраслей промышленности;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регулирование угольной промышленности, в т.ч. определение федерального лимита добычи, субсидии безработным на переобучение;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развитие высшего образования (5 новых университетов);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создание технологических центров и наукоемких производств;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создание технологических музеев на основе бывших предприятий.</a:t>
            </a: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861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83235" y="1174750"/>
            <a:ext cx="7695565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1950-е гг., районы Эльзас, Лотарингия, Арденны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последствия энергетического кризиса, насыщение рынков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Программа «Территориальное переустройство» с целью изменения структуры экономики кризисных территорий. </a:t>
            </a:r>
            <a:endParaRPr lang="ru-RU" altLang="en-US" sz="2000"/>
          </a:p>
          <a:p>
            <a:r>
              <a:rPr lang="ru-RU" altLang="en-US" sz="2000"/>
              <a:t>развитие сотрудничества крупных организаций с субъектами МСП;</a:t>
            </a:r>
            <a:endParaRPr lang="ru-RU" altLang="en-US" sz="2000"/>
          </a:p>
          <a:p>
            <a:r>
              <a:rPr lang="ru-RU" altLang="en-US" sz="2000"/>
              <a:t>создание рабочих мест на депрессивных территориях;</a:t>
            </a:r>
            <a:endParaRPr lang="ru-RU" altLang="en-US" sz="2000"/>
          </a:p>
          <a:p>
            <a:r>
              <a:rPr lang="ru-RU" altLang="en-US" sz="2000"/>
              <a:t>поддержка угледобывающих предприятий в кризисный период отрасли за счет дотаций;</a:t>
            </a:r>
            <a:endParaRPr lang="ru-RU" altLang="en-US" sz="2000"/>
          </a:p>
          <a:p>
            <a:r>
              <a:rPr lang="ru-RU" altLang="en-US" sz="2000"/>
              <a:t>рекультивация выработанного пространства;</a:t>
            </a:r>
            <a:endParaRPr lang="ru-RU" altLang="en-US" sz="2000"/>
          </a:p>
          <a:p>
            <a:r>
              <a:rPr lang="ru-RU" altLang="en-US" sz="2000"/>
              <a:t>развитие инновационных технологий, обучение/переподготовка экономически активного населения, градостроительство; </a:t>
            </a:r>
            <a:endParaRPr lang="ru-RU" altLang="en-US" sz="2000"/>
          </a:p>
          <a:p>
            <a:r>
              <a:rPr lang="ru-RU" altLang="en-US" sz="2000"/>
              <a:t>внесение изменений в трудовое законодательство.</a:t>
            </a:r>
            <a:endParaRPr lang="ru-RU" altLang="en-US" sz="2000"/>
          </a:p>
        </p:txBody>
      </p:sp>
      <p:pic>
        <p:nvPicPr>
          <p:cNvPr id="4" name="Изображение 3" descr="Alsace-Champagne-Ardenne-Lorraine_region_locator_map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3970" y="1295400"/>
            <a:ext cx="4235450" cy="4549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8930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Чехия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6730" y="1056005"/>
            <a:ext cx="11179175" cy="2963545"/>
          </a:xfrm>
        </p:spPr>
        <p:txBody>
          <a:bodyPr/>
          <a:p>
            <a:pPr marL="0" indent="0">
              <a:buNone/>
            </a:pPr>
            <a:r>
              <a:rPr lang="ru-RU" altLang="en-US" sz="2000">
                <a:sym typeface="+mn-ea"/>
              </a:rPr>
              <a:t>г. Острава </a:t>
            </a:r>
            <a:r>
              <a:rPr lang="ru-RU" altLang="en-US" sz="2000"/>
              <a:t>(с 1989 г.), добывающая отрасль и металлургическое производство 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переход к рыночной экономике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Полное перепрофилирование моногорода — превращения в город-музей. Политика снижения социальной напряженности. Внедрение системы выравнивания бюджетной обеспеченности.</a:t>
            </a:r>
            <a:endParaRPr lang="ru-RU" altLang="en-US" sz="2000"/>
          </a:p>
          <a:p>
            <a:endParaRPr lang="ru-RU" altLang="en-US" sz="2000"/>
          </a:p>
        </p:txBody>
      </p:sp>
      <p:pic>
        <p:nvPicPr>
          <p:cNvPr id="4" name="Изображение 3" descr="Шахта-Dolni-Vitkovice-800x5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3925" y="2875280"/>
            <a:ext cx="5606415" cy="345694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06730" y="2875280"/>
            <a:ext cx="52647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присвоение промышленным объектам статуса достопримечательностей, в т. ч. заводу «Витковице»;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совместное с бизнесом развитие инфраструктуры города, диверсификация сектора услуг;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реализация проектов, нацеленных на увеличение добавленной стоимости, защиту окружающей среды.</a:t>
            </a: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7025"/>
            <a:ext cx="10972800" cy="582613"/>
          </a:xfrm>
        </p:spPr>
        <p:txBody>
          <a:bodyPr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Великобритания</a:t>
            </a:r>
            <a:endParaRPr lang="ru-RU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047750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 sz="2000"/>
              <a:t>с 1970-х гг., старопромышленные районы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причина кризиса — рост цен на нефть, вывод производства в страны с дешевой рабочей силой</a:t>
            </a:r>
            <a:endParaRPr lang="ru-RU" altLang="en-US" sz="2000"/>
          </a:p>
          <a:p>
            <a:pPr marL="0" indent="0">
              <a:buNone/>
            </a:pPr>
            <a:r>
              <a:rPr lang="ru-RU" altLang="en-US" sz="2000"/>
              <a:t>Стратегия замещения промышленности и развития малого бизнеса, в том числе экспортоориентированного.</a:t>
            </a:r>
            <a:endParaRPr lang="ru-RU" altLang="en-US" sz="2000"/>
          </a:p>
          <a:p>
            <a:pPr marL="0" indent="0">
              <a:buNone/>
            </a:pPr>
            <a:endParaRPr lang="ru-RU" altLang="en-US" sz="200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20090" y="2910205"/>
            <a:ext cx="5161915" cy="3446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10000"/>
              </a:lnSpc>
              <a:buNone/>
            </a:pPr>
            <a:r>
              <a:rPr lang="ru-RU" altLang="en-US" sz="2000" b="1">
                <a:sym typeface="+mn-ea"/>
              </a:rPr>
              <a:t>Кардифф Бэй (Уэльс)</a:t>
            </a:r>
            <a:endParaRPr lang="ru-RU" altLang="en-US" sz="2000" b="1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altLang="en-US" sz="2000" b="1">
              <a:sym typeface="+mn-ea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1987 г. - «Cardiff Bay Development Corporation»</a:t>
            </a:r>
            <a:endParaRPr lang="ru-RU" altLang="en-US" sz="200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физическая регенерация территорий;</a:t>
            </a:r>
            <a:endParaRPr lang="ru-RU" altLang="en-US" sz="200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создание новой инфраструктуры: транспортных развязок, социального жилья;</a:t>
            </a:r>
            <a:endParaRPr lang="ru-RU" altLang="en-US" sz="200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en-US" sz="2000">
                <a:sym typeface="+mn-ea"/>
              </a:rPr>
              <a:t>привлечение инвестиций.</a:t>
            </a:r>
            <a:endParaRPr lang="ru-RU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en-US" sz="2000"/>
          </a:p>
        </p:txBody>
      </p:sp>
      <p:pic>
        <p:nvPicPr>
          <p:cNvPr id="6" name="Изображение 5" descr="477c1f1072870413b5bf85472a4da7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0655" y="2705735"/>
            <a:ext cx="4983480" cy="3742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10832</Words>
  <Application>WPS Presentation</Application>
  <PresentationFormat>宽屏</PresentationFormat>
  <Paragraphs>270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Microsoft YaHei</vt:lpstr>
      <vt:lpstr>Arial Unicode MS</vt:lpstr>
      <vt:lpstr>Green Color</vt:lpstr>
      <vt:lpstr>Моногорода.  Зарубежный опыт</vt:lpstr>
      <vt:lpstr>Определение понятия</vt:lpstr>
      <vt:lpstr>PowerPoint 演示文稿</vt:lpstr>
      <vt:lpstr>Признаки моногородов</vt:lpstr>
      <vt:lpstr>Международный опыт. ЕС</vt:lpstr>
      <vt:lpstr>Германия</vt:lpstr>
      <vt:lpstr>Франция</vt:lpstr>
      <vt:lpstr>Чехия</vt:lpstr>
      <vt:lpstr>Великобритания</vt:lpstr>
      <vt:lpstr> Великобритания </vt:lpstr>
      <vt:lpstr>Япония</vt:lpstr>
      <vt:lpstr>Австралия</vt:lpstr>
      <vt:lpstr>США</vt:lpstr>
      <vt:lpstr>США</vt:lpstr>
      <vt:lpstr>PowerPoint 演示文稿</vt:lpstr>
      <vt:lpstr>Основные направления мер, призванных модернизировать экономику моногорода:</vt:lpstr>
      <vt:lpstr>PowerPoint 演示文稿</vt:lpstr>
      <vt:lpstr>Помощь консалтинговых компаний</vt:lpstr>
      <vt:lpstr>Будущее зарубежных моногородов: новый тип?</vt:lpstr>
      <vt:lpstr>Пример: муниципальное образование Вуд-Буффало в Северной Альберте, Канада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админ</cp:lastModifiedBy>
  <cp:revision>13</cp:revision>
  <dcterms:created xsi:type="dcterms:W3CDTF">2023-01-26T07:29:00Z</dcterms:created>
  <dcterms:modified xsi:type="dcterms:W3CDTF">2023-02-03T07:44:50Z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F98D7FEF516447118929705ED190906E</vt:lpwstr>
  </property>
</Properties>
</file>