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84" r:id="rId4"/>
    <p:sldId id="282" r:id="rId5"/>
    <p:sldId id="305" r:id="rId6"/>
    <p:sldId id="351" r:id="rId7"/>
    <p:sldId id="352" r:id="rId8"/>
    <p:sldId id="345" r:id="rId9"/>
    <p:sldId id="350" r:id="rId10"/>
  </p:sldIdLst>
  <p:sldSz cx="12192000" cy="6858000"/>
  <p:notesSz cx="6858000" cy="9144000"/>
  <p:embeddedFontLst>
    <p:embeddedFont>
      <p:font typeface="Montserrat Medium" panose="020B0604020202020204" charset="-52"/>
      <p:regular r:id="rId12"/>
      <p:italic r:id="rId13"/>
    </p:embeddedFont>
    <p:embeddedFont>
      <p:font typeface="Gotham Pro" panose="02000503040000020004" pitchFamily="50" charset="0"/>
      <p:regular r:id="rId14"/>
      <p:bold r:id="rId15"/>
      <p:italic r:id="rId16"/>
      <p:boldItalic r:id="rId17"/>
    </p:embeddedFont>
    <p:embeddedFont>
      <p:font typeface="Montserrat SemiBold" panose="020B0604020202020204" charset="-52"/>
      <p:regular r:id="rId18"/>
      <p:bold r:id="rId19"/>
      <p:italic r:id="rId20"/>
      <p:boldItalic r:id="rId21"/>
    </p:embeddedFont>
    <p:embeddedFont>
      <p:font typeface="Montserrat Black" panose="020B0604020202020204" charset="-52"/>
      <p:bold r:id="rId22"/>
      <p:italic r:id="rId23"/>
      <p:boldItalic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02E9"/>
    <a:srgbClr val="BB94F7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Montserrat SemiBold" panose="020B0604020202020204" charset="-52"/>
                <a:ea typeface="+mn-ea"/>
                <a:cs typeface="Helvetica" panose="020B0604020202020204" pitchFamily="34" charset="0"/>
              </a:defRPr>
            </a:pPr>
            <a:r>
              <a:rPr lang="ru-RU" baseline="0" dirty="0">
                <a:latin typeface="Montserrat SemiBold" panose="020B0604020202020204" charset="-52"/>
              </a:rPr>
              <a:t>Показатели по РФ за 2020 год</a:t>
            </a:r>
          </a:p>
        </c:rich>
      </c:tx>
      <c:layout>
        <c:manualLayout>
          <c:xMode val="edge"/>
          <c:yMode val="edge"/>
          <c:x val="0.16047148772829795"/>
          <c:y val="1.5422351917661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Montserrat SemiBold" panose="020B0604020202020204" charset="-52"/>
              <a:ea typeface="+mn-ea"/>
              <a:cs typeface="Helvetica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945248499727177"/>
          <c:y val="0.22469440585688255"/>
          <c:w val="0.51872797682484395"/>
          <c:h val="0.523438952386631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по РФ за 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9C-42F4-8F38-2B0E79345B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9C-42F4-8F38-2B0E79345BBE}"/>
              </c:ext>
            </c:extLst>
          </c:dPt>
          <c:dLbls>
            <c:dLbl>
              <c:idx val="0"/>
              <c:layout>
                <c:manualLayout>
                  <c:x val="0.19449286247410691"/>
                  <c:y val="-0.40468734292298797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4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sz="4400" b="1" dirty="0" smtClean="0">
                        <a:latin typeface="+mn-lt"/>
                      </a:rPr>
                      <a:t>73</a:t>
                    </a:r>
                    <a:endParaRPr lang="en-US" sz="4400" b="1" dirty="0">
                      <a:latin typeface="+mn-lt"/>
                    </a:endParaRP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Helvetica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906"/>
                        <a:gd name="adj2" fmla="val 4910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86808237262529"/>
                      <c:h val="0.143483850839667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2636632626100562E-2"/>
                  <c:y val="-0.1101121471157187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4400" b="1" i="0" u="none" strike="noStrike" kern="1200" baseline="0">
                        <a:solidFill>
                          <a:schemeClr val="tx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defRPr>
                    </a:pPr>
                    <a:r>
                      <a:rPr lang="en-US" sz="4400" b="1" dirty="0" smtClean="0">
                        <a:solidFill>
                          <a:schemeClr val="tx1"/>
                        </a:solidFill>
                        <a:latin typeface="+mn-lt"/>
                      </a:rPr>
                      <a:t>12</a:t>
                    </a:r>
                    <a:endParaRPr lang="en-US" sz="4400" b="1" dirty="0">
                      <a:solidFill>
                        <a:schemeClr val="tx1"/>
                      </a:solidFill>
                      <a:latin typeface="+mn-lt"/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73788"/>
                        <a:gd name="adj2" fmla="val 9087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287762250959757"/>
                      <c:h val="0.14242832607869066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Субъекты РФ, вовлеченные в ИБ и смежные практики</c:v>
                </c:pt>
                <c:pt idx="1">
                  <c:v>Неопределившиеся субъекты РФ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73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59C-42F4-8F38-2B0E79345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Montserrat SemiBold" panose="020B0604020202020204" charset="-52"/>
                <a:ea typeface="+mn-ea"/>
                <a:cs typeface="Helvetica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Montserrat SemiBold" panose="020B0604020202020204" charset="-52"/>
                <a:ea typeface="+mn-ea"/>
                <a:cs typeface="Helvetica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952638672938013"/>
          <c:y val="0.5527711866080921"/>
          <c:w val="0.33684946928768134"/>
          <c:h val="0.4445971427983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13A71-EDE9-47FC-8580-29207215C3D1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7B883-DCFA-4D14-9C9F-8395C71AA1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3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5E3C2-C78C-4EEB-8ED1-045E233DB92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2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E41FF3-64D9-4378-940B-8AD626825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4185E1C-9742-42C4-9EB7-09C71BFCA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20EB98-1126-468A-A153-3E4CFE93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00A993-A764-41F5-B811-929DDF1F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E818C4-B97C-4C4B-8398-49B96904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66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C80B42-005C-4DD6-825E-C879BF29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0681A1-7B75-4F31-A2EE-2C4645866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736830-87E0-4CD1-941F-7B945ECF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E8A74A-B470-4984-9C14-706EFBFB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305C38-A086-41BB-A234-B4C90070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7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46BE6CD-CFCC-4887-9FD9-2EB245BEB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65ED68-63EA-4373-BF31-D33A1A599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949C9A-F867-446A-B505-988C7CE7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0F552E-2150-4340-8770-5FA068CA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5B5E8D-4244-4779-8148-C67A5A95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8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9FA239-3707-9540-AE77-6ADC7087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79B9-20F1-4B4E-B17E-861FD209F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5532ED8-0F2B-F047-9130-D138B82735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85920" y="0"/>
            <a:ext cx="8006080" cy="6858000"/>
          </a:xfr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384CBF44-46F3-4345-852A-A0F19964F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36292"/>
            <a:ext cx="3429000" cy="1268988"/>
          </a:xfrm>
        </p:spPr>
        <p:txBody>
          <a:bodyPr anchor="t">
            <a:noAutofit/>
          </a:bodyPr>
          <a:lstStyle>
            <a:lvl1pPr>
              <a:defRPr sz="2800" b="0"/>
            </a:lvl1pPr>
          </a:lstStyle>
          <a:p>
            <a:r>
              <a:rPr lang="ru-RU" dirty="0"/>
              <a:t>ОБРАЗЕЦ ЗАГОЛОВКА К ИЗОБРАЖЕНИЮ</a:t>
            </a: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xmlns="" id="{7DDD6479-856F-8542-9A48-1A0E641295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428999"/>
            <a:ext cx="3429000" cy="270764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Дополнительный текст к изображению</a:t>
            </a:r>
          </a:p>
        </p:txBody>
      </p:sp>
    </p:spTree>
    <p:extLst>
      <p:ext uri="{BB962C8B-B14F-4D97-AF65-F5344CB8AC3E}">
        <p14:creationId xmlns:p14="http://schemas.microsoft.com/office/powerpoint/2010/main" val="330064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2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13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81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975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941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42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10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1652C9-3D16-44BC-B89D-C222DACC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77A63C-4031-4D9B-AC4B-8DC67545C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F4BE25-7FEA-4F51-BA82-03C0A067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5FBA7C-183A-4B65-A75D-FEFA4E67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1F8B68-DADA-4E69-9785-99209028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16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24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23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431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22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476191-72D3-4437-952C-CD9554AF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60CF79-DF3B-4D01-B603-D08241B86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7D51DF-3B39-4719-B6E1-03D95D18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E2E262-1EA3-45B7-816C-5666D1E6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B48B3E-269B-4C4A-A356-ABA1BF75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5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BE240B-94B8-4471-9442-B95E37F7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8FA78A-136C-417D-986A-8572737C4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1F3B99-B5D9-4F20-B65C-0B58552B1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8BBA5D-0537-4C92-BCF9-13AFCBA0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D6794B-2D57-47D0-B5D9-4AC8A112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667E67-99A0-49BE-832A-66F76F60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8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1F2E7C-3415-4441-A2A0-87EFF42F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CCAEA6-4104-43CF-B620-E1A86C8C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D9A748-B1BF-44E9-8609-3ECF6684F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DBE6B4C-8AAD-4F2D-B471-B72DE4B0B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554B803-069E-4EDE-822E-A4632FF22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69F12FD-9F52-4CA1-97F9-A44FB436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D8F6595-9B68-46B4-B86C-9269752E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3706DAE-FE74-4DF0-B04F-B3FD8D293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5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C75EB-174E-4BA0-AFB8-7ED70B15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827FA49-A6FA-4FE4-A433-443C9BB6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30F1DB3-6679-4638-9503-2FC630A7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4002CD9-63C0-452A-AEBB-A19A0984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1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4498673-9BB3-4E88-8703-6C8DDEC12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2F97F0C-7BBF-44FC-AC02-2472F798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8795052-4AE7-40C6-BB79-9CB9919F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7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9DEADD-2EC8-4A2A-BFFB-C34E62D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B38294-F9C2-4C07-AC58-247BC69C8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9B6DE7-2837-4E2B-84F0-B3A4FAC23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EF8B75-C3A8-4DB7-A302-A394EF49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5833AC-498D-415C-916D-F856BF63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182C30-5D10-47B5-BE4F-7674F7CF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37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1BCB23-C37A-4861-899C-39D088D6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CC513EC-62DA-40E2-AFE1-9EBA6838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BDBDC7-B750-42B2-AE39-63A04B95E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5F4E5D-7D0E-429E-A0C1-0BD9D380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81721A-1ED0-4B2A-8ACE-86964355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4FC021-BE6B-4E5C-97FB-2BEFB5AD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1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15FA1-ADBB-440F-93E7-2AD8E3D3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CA97DE-477E-4761-A97B-AC7CAE2BB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12E045-37C7-4DD6-8FF8-7D3FBE142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575F-9D6F-470E-B671-0DE1605AAF8F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6EE130-C4EF-4589-B6DB-8755AD123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588FE9-4370-4690-AD1C-8461CAF8F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C291-EDB9-42EB-8E26-3C81B9B92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6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0E3A-1C38-42E7-9671-E98769B72BCF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7551-BE63-40ED-A24E-B9D089F2B5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88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7" indent="-342907" algn="l" defTabSz="9144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l" defTabSz="9144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image" Target="../media/image15.svg"/><Relationship Id="rId7" Type="http://schemas.openxmlformats.org/officeDocument/2006/relationships/image" Target="../media/image9.jpeg"/><Relationship Id="rId12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17" Type="http://schemas.openxmlformats.org/officeDocument/2006/relationships/image" Target="../media/image19.png"/><Relationship Id="rId2" Type="http://schemas.openxmlformats.org/officeDocument/2006/relationships/image" Target="../media/image2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4.wdp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microsoft.com/office/2007/relationships/hdphoto" Target="../media/hdphoto8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0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EA668E1-EE48-49BF-8BBD-6E1A4551657B}"/>
              </a:ext>
            </a:extLst>
          </p:cNvPr>
          <p:cNvSpPr/>
          <p:nvPr/>
        </p:nvSpPr>
        <p:spPr>
          <a:xfrm>
            <a:off x="0" y="-3166"/>
            <a:ext cx="12192000" cy="1587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11B501-1379-4237-BBD1-F07C77280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4400" y="2286708"/>
            <a:ext cx="3286125" cy="1343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3543EC-26CD-4757-B6D8-50AE996E328A}"/>
              </a:ext>
            </a:extLst>
          </p:cNvPr>
          <p:cNvSpPr txBox="1"/>
          <p:nvPr/>
        </p:nvSpPr>
        <p:spPr>
          <a:xfrm>
            <a:off x="392342" y="4394160"/>
            <a:ext cx="83332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ПРОЕКТ «ТВОЙ БЮДЖЕТ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В ШКОЛАХ - 2021»,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САНКТ-ПЕТЕРБУРГ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5133CF0-59EA-47B4-8E1C-4EAF421F3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97" y="1738228"/>
            <a:ext cx="6131303" cy="4774901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74797E28-4614-2145-92CE-CBE442CA4025}"/>
              </a:ext>
            </a:extLst>
          </p:cNvPr>
          <p:cNvGrpSpPr/>
          <p:nvPr/>
        </p:nvGrpSpPr>
        <p:grpSpPr>
          <a:xfrm>
            <a:off x="575410" y="312738"/>
            <a:ext cx="3357012" cy="979574"/>
            <a:chOff x="575410" y="205127"/>
            <a:chExt cx="3797323" cy="110805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45593489-B0F9-ED4E-990D-7FC3FDFDB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81826" y="205127"/>
              <a:ext cx="1590907" cy="1108057"/>
            </a:xfrm>
            <a:prstGeom prst="rect">
              <a:avLst/>
            </a:prstGeom>
          </p:spPr>
        </p:pic>
        <p:pic>
          <p:nvPicPr>
            <p:cNvPr id="17" name="Изображение 6">
              <a:extLst>
                <a:ext uri="{FF2B5EF4-FFF2-40B4-BE49-F238E27FC236}">
                  <a16:creationId xmlns:a16="http://schemas.microsoft.com/office/drawing/2014/main" xmlns="" id="{09B93B9E-3659-C145-BE2E-85AAAD400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5410" y="236814"/>
              <a:ext cx="2495139" cy="1044683"/>
            </a:xfrm>
            <a:prstGeom prst="rect">
              <a:avLst/>
            </a:prstGeom>
            <a:noFill/>
          </p:spPr>
        </p:pic>
      </p:grpSp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AB92EFAE-B111-0040-B5DC-401FB8677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11" y="370175"/>
            <a:ext cx="28575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42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D3EB82-5FF1-4D53-A72E-5706CC3F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7151"/>
            <a:ext cx="10783821" cy="98550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6D02E9"/>
                </a:solidFill>
              </a:rPr>
              <a:t>Инициативное бюджетирование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E47BB89-EBCF-4451-A7A3-A1E534218B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8386" y="1520282"/>
            <a:ext cx="3484129" cy="16397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Инициативное </a:t>
            </a:r>
            <a:r>
              <a:rPr lang="ru-RU" sz="1800" b="1" dirty="0" err="1" smtClean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бюджетирование</a:t>
            </a:r>
            <a:r>
              <a:rPr lang="ru-RU" sz="1800" b="1" dirty="0" smtClean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(ИБ</a:t>
            </a:r>
            <a:r>
              <a:rPr lang="ru-RU" sz="1800" b="1" dirty="0" smtClean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) </a:t>
            </a:r>
            <a:r>
              <a:rPr lang="ru-RU" sz="1800" dirty="0">
                <a:solidFill>
                  <a:srgbClr val="6D02E9"/>
                </a:solidFill>
                <a:cs typeface="Helvetica" panose="020B0604020202020204" pitchFamily="34" charset="0"/>
              </a:rPr>
              <a:t>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cs typeface="Helvetica" panose="020B0604020202020204" pitchFamily="34" charset="0"/>
              </a:rPr>
              <a:t>это совокупность практик общественного участия, основанных на проектах </a:t>
            </a:r>
            <a:endParaRPr lang="ru-RU" sz="1800" dirty="0" smtClean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cs typeface="Helvetica" panose="020B0604020202020204" pitchFamily="34" charset="0"/>
              </a:rPr>
              <a:t>с </a:t>
            </a:r>
            <a:r>
              <a:rPr lang="ru-RU" sz="1800" dirty="0">
                <a:solidFill>
                  <a:srgbClr val="000000"/>
                </a:solidFill>
                <a:cs typeface="Helvetica" panose="020B0604020202020204" pitchFamily="34" charset="0"/>
              </a:rPr>
              <a:t>участием граждан в:</a:t>
            </a:r>
          </a:p>
          <a:p>
            <a:pPr marL="0" indent="0" algn="ctr"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E8B3B8-3C30-452F-B817-E57BDB108202}"/>
              </a:ext>
            </a:extLst>
          </p:cNvPr>
          <p:cNvSpPr txBox="1">
            <a:spLocks/>
          </p:cNvSpPr>
          <p:nvPr/>
        </p:nvSpPr>
        <p:spPr>
          <a:xfrm>
            <a:off x="848385" y="3161049"/>
            <a:ext cx="4245528" cy="2216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выдвижении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обсуждении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выборе на основе конкурсного отбора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реализации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общественном </a:t>
            </a:r>
            <a:r>
              <a:rPr lang="ru-RU" sz="1800" b="1" dirty="0" smtClean="0">
                <a:solidFill>
                  <a:srgbClr val="6D02E9"/>
                </a:solidFill>
                <a:latin typeface="+mj-lt"/>
                <a:cs typeface="Helvetica" panose="020B0604020202020204" pitchFamily="34" charset="0"/>
              </a:rPr>
              <a:t>контроле</a:t>
            </a:r>
            <a:endParaRPr lang="ru-RU" sz="1800" dirty="0">
              <a:solidFill>
                <a:srgbClr val="6D02E9"/>
              </a:solidFill>
              <a:cs typeface="Helvetica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8DED041C-2894-41DF-8C54-CBF661794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448035"/>
              </p:ext>
            </p:extLst>
          </p:nvPr>
        </p:nvGraphicFramePr>
        <p:xfrm>
          <a:off x="5535442" y="1453242"/>
          <a:ext cx="5749121" cy="500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0A706A8-AD90-4598-BC15-1B6A1B76218D}"/>
              </a:ext>
            </a:extLst>
          </p:cNvPr>
          <p:cNvSpPr/>
          <p:nvPr/>
        </p:nvSpPr>
        <p:spPr>
          <a:xfrm>
            <a:off x="7328982" y="3196683"/>
            <a:ext cx="861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cs typeface="Helvetica" panose="020B0604020202020204" pitchFamily="34" charset="0"/>
              </a:rPr>
              <a:t>85</a:t>
            </a:r>
            <a:endParaRPr lang="ru-RU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D7FD71-5F40-46E6-A3CB-5FB0CDE07DAD}"/>
              </a:ext>
            </a:extLst>
          </p:cNvPr>
          <p:cNvSpPr txBox="1"/>
          <p:nvPr/>
        </p:nvSpPr>
        <p:spPr>
          <a:xfrm>
            <a:off x="5481788" y="3828495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b="1" dirty="0">
                <a:cs typeface="Helvetica" panose="020B0604020202020204" pitchFamily="34" charset="0"/>
              </a:rPr>
              <a:t>субъектов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8085" y="5290846"/>
            <a:ext cx="3311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cs typeface="Helvetica" panose="020B0604020202020204" pitchFamily="34" charset="0"/>
              </a:rPr>
              <a:t>при публичном характере мероприятий</a:t>
            </a:r>
            <a:endParaRPr lang="ru-RU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>
            <a:extLst>
              <a:ext uri="{FF2B5EF4-FFF2-40B4-BE49-F238E27FC236}">
                <a16:creationId xmlns:a16="http://schemas.microsoft.com/office/drawing/2014/main" xmlns="" id="{3329D40C-D179-495B-A4F6-7A9C0061B64C}"/>
              </a:ext>
            </a:extLst>
          </p:cNvPr>
          <p:cNvSpPr/>
          <p:nvPr/>
        </p:nvSpPr>
        <p:spPr>
          <a:xfrm>
            <a:off x="3210432" y="2017850"/>
            <a:ext cx="1762029" cy="1347224"/>
          </a:xfrm>
          <a:custGeom>
            <a:avLst/>
            <a:gdLst>
              <a:gd name="connsiteX0" fmla="*/ 1742438 w 1742437"/>
              <a:gd name="connsiteY0" fmla="*/ 1757267 h 1757266"/>
              <a:gd name="connsiteX1" fmla="*/ 280273 w 1742437"/>
              <a:gd name="connsiteY1" fmla="*/ 1757267 h 1757266"/>
              <a:gd name="connsiteX2" fmla="*/ 0 w 1742437"/>
              <a:gd name="connsiteY2" fmla="*/ 1476994 h 1757266"/>
              <a:gd name="connsiteX3" fmla="*/ 0 w 1742437"/>
              <a:gd name="connsiteY3" fmla="*/ 280273 h 1757266"/>
              <a:gd name="connsiteX4" fmla="*/ 280273 w 1742437"/>
              <a:gd name="connsiteY4" fmla="*/ 0 h 1757266"/>
              <a:gd name="connsiteX5" fmla="*/ 1462165 w 1742437"/>
              <a:gd name="connsiteY5" fmla="*/ 0 h 1757266"/>
              <a:gd name="connsiteX6" fmla="*/ 1742438 w 1742437"/>
              <a:gd name="connsiteY6" fmla="*/ 280273 h 1757266"/>
              <a:gd name="connsiteX7" fmla="*/ 1742438 w 1742437"/>
              <a:gd name="connsiteY7" fmla="*/ 1757267 h 175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2437" h="1757266">
                <a:moveTo>
                  <a:pt x="1742438" y="1757267"/>
                </a:moveTo>
                <a:lnTo>
                  <a:pt x="280273" y="1757267"/>
                </a:lnTo>
                <a:cubicBezTo>
                  <a:pt x="126049" y="1757267"/>
                  <a:pt x="0" y="1631218"/>
                  <a:pt x="0" y="1476994"/>
                </a:cubicBezTo>
                <a:lnTo>
                  <a:pt x="0" y="280273"/>
                </a:lnTo>
                <a:cubicBezTo>
                  <a:pt x="0" y="126049"/>
                  <a:pt x="126049" y="0"/>
                  <a:pt x="280273" y="0"/>
                </a:cubicBezTo>
                <a:lnTo>
                  <a:pt x="1462165" y="0"/>
                </a:lnTo>
                <a:cubicBezTo>
                  <a:pt x="1616389" y="0"/>
                  <a:pt x="1742438" y="126049"/>
                  <a:pt x="1742438" y="280273"/>
                </a:cubicBezTo>
                <a:lnTo>
                  <a:pt x="1742438" y="1757267"/>
                </a:lnTo>
                <a:close/>
              </a:path>
            </a:pathLst>
          </a:custGeom>
          <a:solidFill>
            <a:srgbClr val="BB94F7"/>
          </a:solidFill>
          <a:ln w="369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srgbClr val="BB94F7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683DFB-7595-4001-A3CC-F035969D3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5959" y="2156357"/>
            <a:ext cx="1528451" cy="811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63178F-0D93-490D-B7C0-0F09CF8F5163}"/>
              </a:ext>
            </a:extLst>
          </p:cNvPr>
          <p:cNvSpPr txBox="1"/>
          <p:nvPr/>
        </p:nvSpPr>
        <p:spPr>
          <a:xfrm>
            <a:off x="881743" y="284117"/>
            <a:ext cx="10799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6D02E9"/>
                </a:solidFill>
                <a:latin typeface="+mj-lt"/>
              </a:rPr>
              <a:t>Инициативное бюджетирование </a:t>
            </a:r>
          </a:p>
          <a:p>
            <a:pPr algn="ctr"/>
            <a:r>
              <a:rPr lang="ru-RU" sz="3600" dirty="0">
                <a:solidFill>
                  <a:srgbClr val="6D02E9"/>
                </a:solidFill>
                <a:latin typeface="+mj-lt"/>
              </a:rPr>
              <a:t>в Санкт-Петербурге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FDB013AF-FB33-4C0E-88AD-F51C9A65C57C}"/>
              </a:ext>
            </a:extLst>
          </p:cNvPr>
          <p:cNvGrpSpPr/>
          <p:nvPr/>
        </p:nvGrpSpPr>
        <p:grpSpPr>
          <a:xfrm>
            <a:off x="990318" y="1989210"/>
            <a:ext cx="4036995" cy="3254500"/>
            <a:chOff x="633698" y="2118512"/>
            <a:chExt cx="3610516" cy="3542009"/>
          </a:xfrm>
        </p:grpSpPr>
        <p:sp>
          <p:nvSpPr>
            <p:cNvPr id="4" name="Рисунок 2">
              <a:extLst>
                <a:ext uri="{FF2B5EF4-FFF2-40B4-BE49-F238E27FC236}">
                  <a16:creationId xmlns:a16="http://schemas.microsoft.com/office/drawing/2014/main" xmlns="" id="{C0D96E71-A875-4AF7-8FBB-B36D61C07570}"/>
                </a:ext>
              </a:extLst>
            </p:cNvPr>
            <p:cNvSpPr/>
            <p:nvPr/>
          </p:nvSpPr>
          <p:spPr>
            <a:xfrm>
              <a:off x="633698" y="2118512"/>
              <a:ext cx="1639654" cy="1424955"/>
            </a:xfrm>
            <a:custGeom>
              <a:avLst/>
              <a:gdLst>
                <a:gd name="connsiteX0" fmla="*/ 1742438 w 1742437"/>
                <a:gd name="connsiteY0" fmla="*/ 1757267 h 1757266"/>
                <a:gd name="connsiteX1" fmla="*/ 280273 w 1742437"/>
                <a:gd name="connsiteY1" fmla="*/ 1757267 h 1757266"/>
                <a:gd name="connsiteX2" fmla="*/ 0 w 1742437"/>
                <a:gd name="connsiteY2" fmla="*/ 1476994 h 1757266"/>
                <a:gd name="connsiteX3" fmla="*/ 0 w 1742437"/>
                <a:gd name="connsiteY3" fmla="*/ 280273 h 1757266"/>
                <a:gd name="connsiteX4" fmla="*/ 280273 w 1742437"/>
                <a:gd name="connsiteY4" fmla="*/ 0 h 1757266"/>
                <a:gd name="connsiteX5" fmla="*/ 1462165 w 1742437"/>
                <a:gd name="connsiteY5" fmla="*/ 0 h 1757266"/>
                <a:gd name="connsiteX6" fmla="*/ 1742438 w 1742437"/>
                <a:gd name="connsiteY6" fmla="*/ 280273 h 1757266"/>
                <a:gd name="connsiteX7" fmla="*/ 1742438 w 1742437"/>
                <a:gd name="connsiteY7" fmla="*/ 1757267 h 175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2437" h="1757266">
                  <a:moveTo>
                    <a:pt x="1742438" y="1757267"/>
                  </a:moveTo>
                  <a:lnTo>
                    <a:pt x="280273" y="1757267"/>
                  </a:lnTo>
                  <a:cubicBezTo>
                    <a:pt x="126049" y="1757267"/>
                    <a:pt x="0" y="1631218"/>
                    <a:pt x="0" y="1476994"/>
                  </a:cubicBezTo>
                  <a:lnTo>
                    <a:pt x="0" y="280273"/>
                  </a:lnTo>
                  <a:cubicBezTo>
                    <a:pt x="0" y="126049"/>
                    <a:pt x="126049" y="0"/>
                    <a:pt x="280273" y="0"/>
                  </a:cubicBezTo>
                  <a:lnTo>
                    <a:pt x="1462165" y="0"/>
                  </a:lnTo>
                  <a:cubicBezTo>
                    <a:pt x="1616389" y="0"/>
                    <a:pt x="1742438" y="126049"/>
                    <a:pt x="1742438" y="280273"/>
                  </a:cubicBezTo>
                  <a:lnTo>
                    <a:pt x="1742438" y="1757267"/>
                  </a:lnTo>
                  <a:close/>
                </a:path>
              </a:pathLst>
            </a:custGeom>
            <a:solidFill>
              <a:srgbClr val="BB94F7"/>
            </a:solidFill>
            <a:ln w="3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BB94F7"/>
                </a:solidFill>
              </a:endParaRPr>
            </a:p>
          </p:txBody>
        </p:sp>
        <p:sp>
          <p:nvSpPr>
            <p:cNvPr id="7" name="Рисунок 2">
              <a:extLst>
                <a:ext uri="{FF2B5EF4-FFF2-40B4-BE49-F238E27FC236}">
                  <a16:creationId xmlns:a16="http://schemas.microsoft.com/office/drawing/2014/main" xmlns="" id="{C0D96E71-A875-4AF7-8FBB-B36D61C07570}"/>
                </a:ext>
              </a:extLst>
            </p:cNvPr>
            <p:cNvSpPr/>
            <p:nvPr/>
          </p:nvSpPr>
          <p:spPr>
            <a:xfrm>
              <a:off x="2605990" y="4150119"/>
              <a:ext cx="1638224" cy="1510402"/>
            </a:xfrm>
            <a:custGeom>
              <a:avLst/>
              <a:gdLst>
                <a:gd name="connsiteX0" fmla="*/ 0 w 1742437"/>
                <a:gd name="connsiteY0" fmla="*/ 0 h 1757266"/>
                <a:gd name="connsiteX1" fmla="*/ 1462165 w 1742437"/>
                <a:gd name="connsiteY1" fmla="*/ 0 h 1757266"/>
                <a:gd name="connsiteX2" fmla="*/ 1742438 w 1742437"/>
                <a:gd name="connsiteY2" fmla="*/ 280273 h 1757266"/>
                <a:gd name="connsiteX3" fmla="*/ 1742438 w 1742437"/>
                <a:gd name="connsiteY3" fmla="*/ 1476994 h 1757266"/>
                <a:gd name="connsiteX4" fmla="*/ 1462165 w 1742437"/>
                <a:gd name="connsiteY4" fmla="*/ 1757267 h 1757266"/>
                <a:gd name="connsiteX5" fmla="*/ 280273 w 1742437"/>
                <a:gd name="connsiteY5" fmla="*/ 1757267 h 1757266"/>
                <a:gd name="connsiteX6" fmla="*/ 0 w 1742437"/>
                <a:gd name="connsiteY6" fmla="*/ 1476994 h 1757266"/>
                <a:gd name="connsiteX7" fmla="*/ 0 w 1742437"/>
                <a:gd name="connsiteY7" fmla="*/ 0 h 175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2437" h="1757266">
                  <a:moveTo>
                    <a:pt x="0" y="0"/>
                  </a:moveTo>
                  <a:lnTo>
                    <a:pt x="1462165" y="0"/>
                  </a:lnTo>
                  <a:cubicBezTo>
                    <a:pt x="1616389" y="0"/>
                    <a:pt x="1742438" y="126049"/>
                    <a:pt x="1742438" y="280273"/>
                  </a:cubicBezTo>
                  <a:lnTo>
                    <a:pt x="1742438" y="1476994"/>
                  </a:lnTo>
                  <a:cubicBezTo>
                    <a:pt x="1742438" y="1631218"/>
                    <a:pt x="1616389" y="1757267"/>
                    <a:pt x="1462165" y="1757267"/>
                  </a:cubicBezTo>
                  <a:lnTo>
                    <a:pt x="280273" y="1757267"/>
                  </a:lnTo>
                  <a:cubicBezTo>
                    <a:pt x="126049" y="1757267"/>
                    <a:pt x="0" y="1631218"/>
                    <a:pt x="0" y="147699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B94F7"/>
            </a:solidFill>
            <a:ln w="3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BB94F7"/>
                </a:solidFill>
              </a:endParaRPr>
            </a:p>
          </p:txBody>
        </p:sp>
        <p:sp>
          <p:nvSpPr>
            <p:cNvPr id="8" name="Рисунок 2">
              <a:extLst>
                <a:ext uri="{FF2B5EF4-FFF2-40B4-BE49-F238E27FC236}">
                  <a16:creationId xmlns:a16="http://schemas.microsoft.com/office/drawing/2014/main" xmlns="" id="{C0D96E71-A875-4AF7-8FBB-B36D61C07570}"/>
                </a:ext>
              </a:extLst>
            </p:cNvPr>
            <p:cNvSpPr/>
            <p:nvPr/>
          </p:nvSpPr>
          <p:spPr>
            <a:xfrm>
              <a:off x="633699" y="4150119"/>
              <a:ext cx="1639653" cy="1510402"/>
            </a:xfrm>
            <a:custGeom>
              <a:avLst/>
              <a:gdLst>
                <a:gd name="connsiteX0" fmla="*/ 1742438 w 1742437"/>
                <a:gd name="connsiteY0" fmla="*/ 0 h 1757266"/>
                <a:gd name="connsiteX1" fmla="*/ 280273 w 1742437"/>
                <a:gd name="connsiteY1" fmla="*/ 0 h 1757266"/>
                <a:gd name="connsiteX2" fmla="*/ 0 w 1742437"/>
                <a:gd name="connsiteY2" fmla="*/ 280273 h 1757266"/>
                <a:gd name="connsiteX3" fmla="*/ 0 w 1742437"/>
                <a:gd name="connsiteY3" fmla="*/ 1476994 h 1757266"/>
                <a:gd name="connsiteX4" fmla="*/ 280273 w 1742437"/>
                <a:gd name="connsiteY4" fmla="*/ 1757267 h 1757266"/>
                <a:gd name="connsiteX5" fmla="*/ 1462165 w 1742437"/>
                <a:gd name="connsiteY5" fmla="*/ 1757267 h 1757266"/>
                <a:gd name="connsiteX6" fmla="*/ 1742438 w 1742437"/>
                <a:gd name="connsiteY6" fmla="*/ 1476994 h 1757266"/>
                <a:gd name="connsiteX7" fmla="*/ 1742438 w 1742437"/>
                <a:gd name="connsiteY7" fmla="*/ 0 h 175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2437" h="1757266">
                  <a:moveTo>
                    <a:pt x="1742438" y="0"/>
                  </a:moveTo>
                  <a:lnTo>
                    <a:pt x="280273" y="0"/>
                  </a:lnTo>
                  <a:cubicBezTo>
                    <a:pt x="126049" y="0"/>
                    <a:pt x="0" y="126049"/>
                    <a:pt x="0" y="280273"/>
                  </a:cubicBezTo>
                  <a:lnTo>
                    <a:pt x="0" y="1476994"/>
                  </a:lnTo>
                  <a:cubicBezTo>
                    <a:pt x="0" y="1631218"/>
                    <a:pt x="126049" y="1757267"/>
                    <a:pt x="280273" y="1757267"/>
                  </a:cubicBezTo>
                  <a:lnTo>
                    <a:pt x="1462165" y="1757267"/>
                  </a:lnTo>
                  <a:cubicBezTo>
                    <a:pt x="1616389" y="1757267"/>
                    <a:pt x="1742438" y="1631218"/>
                    <a:pt x="1742438" y="1476994"/>
                  </a:cubicBezTo>
                  <a:lnTo>
                    <a:pt x="1742438" y="0"/>
                  </a:lnTo>
                  <a:close/>
                </a:path>
              </a:pathLst>
            </a:custGeom>
            <a:solidFill>
              <a:srgbClr val="BB94F7"/>
            </a:solidFill>
            <a:ln w="3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BB94F7"/>
                </a:solidFill>
              </a:endParaRP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6220D75-C4FF-4EF1-8AB7-6F7F5FD4D43D}"/>
              </a:ext>
            </a:extLst>
          </p:cNvPr>
          <p:cNvSpPr/>
          <p:nvPr/>
        </p:nvSpPr>
        <p:spPr>
          <a:xfrm>
            <a:off x="874019" y="5570631"/>
            <a:ext cx="4036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6D02E9"/>
                </a:solidFill>
                <a:latin typeface="+mj-lt"/>
              </a:rPr>
              <a:t>Экосистема </a:t>
            </a:r>
          </a:p>
          <a:p>
            <a:pPr algn="ctr"/>
            <a:r>
              <a:rPr lang="ru-RU" dirty="0">
                <a:solidFill>
                  <a:srgbClr val="6D02E9"/>
                </a:solidFill>
                <a:latin typeface="+mj-lt"/>
              </a:rPr>
              <a:t>общественного участия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2591EAE-54A3-479C-911A-B4E8B87C2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97361" y="3206649"/>
            <a:ext cx="409575" cy="4572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461AB2-D0DC-4300-80AE-067470E3670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7627" y="2043306"/>
            <a:ext cx="1372159" cy="107982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9D36414-E3AF-49D8-98C4-4C2B401AAF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1" b="35596"/>
          <a:stretch/>
        </p:blipFill>
        <p:spPr>
          <a:xfrm>
            <a:off x="3245466" y="4208584"/>
            <a:ext cx="1568944" cy="616095"/>
          </a:xfrm>
          <a:prstGeom prst="rect">
            <a:avLst/>
          </a:prstGeom>
        </p:spPr>
      </p:pic>
      <p:pic>
        <p:nvPicPr>
          <p:cNvPr id="35" name="Рисунок 34" descr="https://sun9-2.userapi.com/impg/c855032/v855032792/22a0da/x60MIMR2fgA.jpg?size=500x500&amp;quality=96&amp;sign=09e0572f08dbafe15bfbb8d04c53a4a0&amp;type=album">
            <a:extLst>
              <a:ext uri="{FF2B5EF4-FFF2-40B4-BE49-F238E27FC236}">
                <a16:creationId xmlns:a16="http://schemas.microsoft.com/office/drawing/2014/main" xmlns="" id="{45A51BB5-D0CF-480D-A69B-D58BB10C31E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66" y="4592214"/>
            <a:ext cx="707189" cy="51373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FC702DC2-18BA-44B8-A27A-B6D2B9690A4B}"/>
              </a:ext>
            </a:extLst>
          </p:cNvPr>
          <p:cNvSpPr/>
          <p:nvPr/>
        </p:nvSpPr>
        <p:spPr>
          <a:xfrm>
            <a:off x="961107" y="3907276"/>
            <a:ext cx="1877882" cy="9080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ТВОЙ ГОРОД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8CB4C191-EBFC-4C20-A461-2AF6377E7266}"/>
              </a:ext>
            </a:extLst>
          </p:cNvPr>
          <p:cNvSpPr/>
          <p:nvPr/>
        </p:nvSpPr>
        <p:spPr>
          <a:xfrm rot="5400000">
            <a:off x="2467502" y="2831989"/>
            <a:ext cx="1095090" cy="156894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DB0000"/>
                </a:solidFill>
              </a:rPr>
              <a:t>1</a:t>
            </a:r>
          </a:p>
        </p:txBody>
      </p:sp>
      <p:sp>
        <p:nvSpPr>
          <p:cNvPr id="36" name="Скругленный прямоугольник 4">
            <a:extLst>
              <a:ext uri="{FF2B5EF4-FFF2-40B4-BE49-F238E27FC236}">
                <a16:creationId xmlns:a16="http://schemas.microsoft.com/office/drawing/2014/main" xmlns="" id="{31FF411E-3478-4021-811A-A3C920E6AD81}"/>
              </a:ext>
            </a:extLst>
          </p:cNvPr>
          <p:cNvSpPr/>
          <p:nvPr/>
        </p:nvSpPr>
        <p:spPr>
          <a:xfrm>
            <a:off x="7872701" y="2024754"/>
            <a:ext cx="3196936" cy="13062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6D02E9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6D02E9"/>
                </a:solidFill>
                <a:latin typeface="+mj-lt"/>
              </a:rPr>
              <a:t>Участники</a:t>
            </a:r>
            <a:r>
              <a:rPr lang="ru-RU" b="1" dirty="0">
                <a:solidFill>
                  <a:srgbClr val="6D02E9"/>
                </a:solidFill>
                <a:latin typeface="+mj-lt"/>
              </a:rPr>
              <a:t>: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2016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660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человек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2020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13 600 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человек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2024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50 000 человек</a:t>
            </a:r>
          </a:p>
          <a:p>
            <a:pPr algn="ctr"/>
            <a:endParaRPr lang="ru-RU" dirty="0">
              <a:solidFill>
                <a:schemeClr val="tx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7" name="Скругленный прямоугольник 5">
            <a:extLst>
              <a:ext uri="{FF2B5EF4-FFF2-40B4-BE49-F238E27FC236}">
                <a16:creationId xmlns:a16="http://schemas.microsoft.com/office/drawing/2014/main" xmlns="" id="{D06DEF3E-D6C0-400E-8BE8-450EDB6983AA}"/>
              </a:ext>
            </a:extLst>
          </p:cNvPr>
          <p:cNvSpPr/>
          <p:nvPr/>
        </p:nvSpPr>
        <p:spPr>
          <a:xfrm>
            <a:off x="7901963" y="3461659"/>
            <a:ext cx="3196936" cy="1273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6D02E9"/>
              </a:solidFill>
              <a:latin typeface="+mj-lt"/>
              <a:cs typeface="Gotham Pro" panose="02000503040000020004" pitchFamily="50" charset="0"/>
            </a:endParaRPr>
          </a:p>
          <a:p>
            <a:pPr algn="ctr"/>
            <a:r>
              <a:rPr lang="ru-RU" dirty="0" smtClean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Бюджет</a:t>
            </a:r>
            <a:r>
              <a:rPr lang="ru-RU" dirty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2016 - </a:t>
            </a:r>
            <a:r>
              <a:rPr lang="ru-RU" b="1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20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млн руб.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 2021 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280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млн руб.</a:t>
            </a: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2024 - 340 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млн руб.</a:t>
            </a:r>
          </a:p>
          <a:p>
            <a:pPr algn="ctr"/>
            <a:endParaRPr lang="ru-RU" dirty="0">
              <a:solidFill>
                <a:schemeClr val="tx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38" name="Скругленный прямоугольник 27">
            <a:extLst>
              <a:ext uri="{FF2B5EF4-FFF2-40B4-BE49-F238E27FC236}">
                <a16:creationId xmlns:a16="http://schemas.microsoft.com/office/drawing/2014/main" xmlns="" id="{DC2F5A3E-072B-44F5-B1D6-DAE411C40922}"/>
              </a:ext>
            </a:extLst>
          </p:cNvPr>
          <p:cNvSpPr/>
          <p:nvPr/>
        </p:nvSpPr>
        <p:spPr>
          <a:xfrm>
            <a:off x="7901963" y="4855029"/>
            <a:ext cx="3196936" cy="1186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D02E9"/>
              </a:solidFill>
              <a:latin typeface="+mj-lt"/>
              <a:cs typeface="Gotham Pro" panose="02000503040000020004" pitchFamily="50" charset="0"/>
            </a:endParaRPr>
          </a:p>
          <a:p>
            <a:pPr algn="ctr"/>
            <a:r>
              <a:rPr lang="ru-RU" dirty="0" smtClean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Фактическая </a:t>
            </a:r>
            <a:r>
              <a:rPr lang="ru-RU" dirty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стоимость</a:t>
            </a:r>
          </a:p>
          <a:p>
            <a:pPr algn="ctr"/>
            <a:r>
              <a:rPr lang="ru-RU" dirty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п</a:t>
            </a:r>
            <a:r>
              <a:rPr lang="ru-RU" dirty="0" smtClean="0">
                <a:solidFill>
                  <a:srgbClr val="6D02E9"/>
                </a:solidFill>
                <a:latin typeface="+mj-lt"/>
                <a:cs typeface="Gotham Pro" panose="02000503040000020004" pitchFamily="50" charset="0"/>
              </a:rPr>
              <a:t>роектов (2016-2021):</a:t>
            </a:r>
            <a:endParaRPr lang="ru-RU" dirty="0">
              <a:solidFill>
                <a:srgbClr val="6D02E9"/>
              </a:solidFill>
              <a:latin typeface="+mj-lt"/>
              <a:cs typeface="Gotham Pro" panose="02000503040000020004" pitchFamily="50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&gt; 1 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млрд</a:t>
            </a:r>
            <a:r>
              <a:rPr lang="ru-RU" dirty="0" smtClean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  <a:cs typeface="Gotham Pro" panose="02000503040000020004" pitchFamily="50" charset="0"/>
              </a:rPr>
              <a:t>руб.</a:t>
            </a:r>
          </a:p>
          <a:p>
            <a:pPr algn="ctr"/>
            <a:endParaRPr lang="ru-RU" dirty="0">
              <a:solidFill>
                <a:schemeClr val="tx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FADC55B-D13F-444A-AFB5-B50116A1A7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979964" y="5064402"/>
            <a:ext cx="720000" cy="72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93C83B9-A223-492B-872C-0DE5325FC0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947694" y="3756470"/>
            <a:ext cx="720000" cy="7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63A1513-1A03-490A-B951-908A3559C6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947694" y="2408345"/>
            <a:ext cx="720000" cy="720000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1CDB801E-B5CC-4089-BC33-8DAC9736F5A9}"/>
              </a:ext>
            </a:extLst>
          </p:cNvPr>
          <p:cNvSpPr/>
          <p:nvPr/>
        </p:nvSpPr>
        <p:spPr>
          <a:xfrm>
            <a:off x="2380655" y="3142253"/>
            <a:ext cx="1241444" cy="926643"/>
          </a:xfrm>
          <a:prstGeom prst="ellipse">
            <a:avLst/>
          </a:prstGeom>
          <a:solidFill>
            <a:srgbClr val="6D0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1 %</a:t>
            </a:r>
          </a:p>
        </p:txBody>
      </p:sp>
    </p:spTree>
    <p:extLst>
      <p:ext uri="{BB962C8B-B14F-4D97-AF65-F5344CB8AC3E}">
        <p14:creationId xmlns:p14="http://schemas.microsoft.com/office/powerpoint/2010/main" val="366281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97" y="4549768"/>
            <a:ext cx="2552700" cy="180648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0587" y="208780"/>
            <a:ext cx="2857305" cy="99233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6D02E9"/>
                </a:solidFill>
              </a:rPr>
              <a:t>Школьное </a:t>
            </a:r>
            <a:r>
              <a:rPr lang="ru-RU" sz="3200" b="1" dirty="0" smtClean="0">
                <a:solidFill>
                  <a:srgbClr val="6D02E9"/>
                </a:solidFill>
              </a:rPr>
              <a:t/>
            </a:r>
            <a:br>
              <a:rPr lang="ru-RU" sz="3200" b="1" dirty="0" smtClean="0">
                <a:solidFill>
                  <a:srgbClr val="6D02E9"/>
                </a:solidFill>
              </a:rPr>
            </a:br>
            <a:r>
              <a:rPr lang="ru-RU" sz="3200" b="1" dirty="0" smtClean="0">
                <a:solidFill>
                  <a:srgbClr val="6D02E9"/>
                </a:solidFill>
              </a:rPr>
              <a:t>ИБ в </a:t>
            </a:r>
            <a:r>
              <a:rPr lang="ru-RU" sz="3200" b="1" dirty="0" smtClean="0">
                <a:solidFill>
                  <a:srgbClr val="6D02E9"/>
                </a:solidFill>
              </a:rPr>
              <a:t>СПб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01175"/>
              </p:ext>
            </p:extLst>
          </p:nvPr>
        </p:nvGraphicFramePr>
        <p:xfrm>
          <a:off x="499621" y="1201118"/>
          <a:ext cx="11292330" cy="339835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47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1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9796"/>
                <a:gridCol w="1710304">
                  <a:extLst>
                    <a:ext uri="{9D8B030D-6E8A-4147-A177-3AD203B41FA5}">
                      <a16:colId xmlns:a16="http://schemas.microsoft.com/office/drawing/2014/main" xmlns="" val="88321951"/>
                    </a:ext>
                  </a:extLst>
                </a:gridCol>
              </a:tblGrid>
              <a:tr h="3223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Параметры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2020</a:t>
                      </a:r>
                      <a:endParaRPr lang="ru-RU" sz="16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cs typeface="Gotham Pro" panose="02000503040000020004" pitchFamily="50" charset="0"/>
                        </a:rPr>
                        <a:t>2021</a:t>
                      </a:r>
                      <a:endParaRPr lang="ru-RU" sz="16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cs typeface="Gotham Pro" panose="02000503040000020004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8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1. Районы-участники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Центральный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Петроградский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Петроградский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Красногвардейский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12 районов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81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2. Количество школ, в том числе: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 выдвигавших проекты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 выбиравших проекты (голосованием)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59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57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9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3. Количество проектов-победителей, в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т.ч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.: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 реализованных проектов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4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10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4. Бюджет проекта, в т. ч. по направлениям: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 развитие школьной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инфраструктуры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- развитие территории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30 млн 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30 млн руб.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3 млн руб.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0,5 млн руб.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2,5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6 млн 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1 млн 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5 млн руб.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60 млн руб.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60 млн 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Gotham Pro" panose="02000503040000020004" pitchFamily="50" charset="0"/>
                          <a:ea typeface="+mn-ea"/>
                          <a:cs typeface="Gotham Pro" panose="02000503040000020004" pitchFamily="50" charset="0"/>
                        </a:rPr>
                        <a:t>̶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Gotham Pro" panose="02000503040000020004" pitchFamily="50" charset="0"/>
                        <a:ea typeface="+mn-ea"/>
                        <a:cs typeface="Gotham Pro" panose="02000503040000020004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1" b="35596"/>
          <a:stretch/>
        </p:blipFill>
        <p:spPr>
          <a:xfrm>
            <a:off x="6401305" y="360027"/>
            <a:ext cx="1607699" cy="50776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73" y="-94363"/>
            <a:ext cx="1806024" cy="139225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64" y="4516178"/>
            <a:ext cx="2552700" cy="1809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1" b="35596"/>
          <a:stretch/>
        </p:blipFill>
        <p:spPr>
          <a:xfrm>
            <a:off x="8215507" y="335746"/>
            <a:ext cx="1684578" cy="5320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528" y="4537825"/>
            <a:ext cx="2770422" cy="18478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E45717A-6DC6-4A1E-AD5C-5B2F76B66A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2" y="4516178"/>
            <a:ext cx="2624609" cy="1809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68" y="-118644"/>
            <a:ext cx="1806024" cy="13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2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8E47BB89-EBCF-4451-A7A3-A1E534218B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00" y="1346109"/>
            <a:ext cx="10776073" cy="14282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Montserrat Black"/>
                <a:cs typeface="Helvetica" panose="020B0604020202020204" pitchFamily="34" charset="0"/>
              </a:rPr>
              <a:t>Цель проекта: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формирование у старшеклассников активной и ответственной гражданской позиции, новых компетенций и навыков, обеспечивающих их сознательное участие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в бюджетном процессе.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E8B3B8-3C30-452F-B817-E57BDB108202}"/>
              </a:ext>
            </a:extLst>
          </p:cNvPr>
          <p:cNvSpPr txBox="1">
            <a:spLocks/>
          </p:cNvSpPr>
          <p:nvPr/>
        </p:nvSpPr>
        <p:spPr>
          <a:xfrm>
            <a:off x="913701" y="2774373"/>
            <a:ext cx="6796354" cy="3718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Montserrat Black"/>
                <a:cs typeface="Helvetica" panose="020B0604020202020204" pitchFamily="34" charset="0"/>
              </a:rPr>
              <a:t>Задачи проекта: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 </a:t>
            </a:r>
            <a:endParaRPr lang="ru-RU" sz="1800" dirty="0">
              <a:solidFill>
                <a:srgbClr val="000000"/>
              </a:solidFill>
              <a:latin typeface="Montserrat Medium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р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азвитие креативных способностей учащихся, коммуникационных и презентационных навыков, компетенций в сфере проектной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п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овышение финансовой (бюджетной, правовой) грамотности учащихся;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п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овышение открытости и прозрачности городского бюджета;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п</a:t>
            </a:r>
            <a:r>
              <a:rPr lang="ru-RU" sz="1800" dirty="0" smtClean="0">
                <a:solidFill>
                  <a:srgbClr val="000000"/>
                </a:solidFill>
                <a:latin typeface="Montserrat Medium"/>
                <a:cs typeface="Helvetica" panose="020B0604020202020204" pitchFamily="34" charset="0"/>
              </a:rPr>
              <a:t>овышение эффективности расходов городского бюджета.</a:t>
            </a:r>
          </a:p>
          <a:p>
            <a:pPr marL="0" indent="0">
              <a:buNone/>
            </a:pPr>
            <a:endParaRPr lang="ru-RU" sz="1800" dirty="0">
              <a:solidFill>
                <a:srgbClr val="6D02E9"/>
              </a:solidFill>
              <a:cs typeface="Helvetica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CD3EB82-5FF1-4D53-A72E-5706CC3FD439}"/>
              </a:ext>
            </a:extLst>
          </p:cNvPr>
          <p:cNvSpPr txBox="1">
            <a:spLocks/>
          </p:cNvSpPr>
          <p:nvPr/>
        </p:nvSpPr>
        <p:spPr>
          <a:xfrm>
            <a:off x="913700" y="267087"/>
            <a:ext cx="10783821" cy="98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6D02E9"/>
                </a:solidFill>
                <a:latin typeface="Montserrat Black"/>
              </a:rPr>
              <a:t>Целевые установки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6D02E9"/>
              </a:solidFill>
              <a:effectLst/>
              <a:uLnTx/>
              <a:uFillTx/>
              <a:latin typeface="Montserrat Black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336" y="3197"/>
            <a:ext cx="2431878" cy="18476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5953" t="5272" r="26191" b="5204"/>
          <a:stretch/>
        </p:blipFill>
        <p:spPr>
          <a:xfrm>
            <a:off x="8032857" y="2866660"/>
            <a:ext cx="3542615" cy="28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9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052736"/>
            <a:ext cx="1440200" cy="1714524"/>
          </a:xfrm>
          <a:prstGeom prst="rect">
            <a:avLst/>
          </a:prstGeom>
        </p:spPr>
      </p:pic>
      <p:sp>
        <p:nvSpPr>
          <p:cNvPr id="11" name="Текст 4"/>
          <p:cNvSpPr txBox="1">
            <a:spLocks/>
          </p:cNvSpPr>
          <p:nvPr/>
        </p:nvSpPr>
        <p:spPr>
          <a:xfrm>
            <a:off x="1968531" y="706407"/>
            <a:ext cx="1656184" cy="254065"/>
          </a:xfrm>
          <a:prstGeom prst="rect">
            <a:avLst/>
          </a:prstGeom>
        </p:spPr>
        <p:txBody>
          <a:bodyPr vert="horz" lIns="65314" tIns="32657" rIns="65314" bIns="32657" rtlCol="0">
            <a:noAutofit/>
          </a:bodyPr>
          <a:lstStyle>
            <a:lvl1pPr marL="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44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3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33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Отбор </a:t>
            </a:r>
            <a:r>
              <a:rPr lang="ru-RU" sz="1100" b="1" dirty="0" smtClean="0">
                <a:solidFill>
                  <a:schemeClr val="tx1"/>
                </a:solidFill>
              </a:rPr>
              <a:t>школ-участниц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2063552" y="2774970"/>
            <a:ext cx="1656184" cy="65403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</a:rPr>
              <a:t>В проекте </a:t>
            </a:r>
            <a:r>
              <a:rPr lang="ru-RU" sz="900" dirty="0" smtClean="0">
                <a:solidFill>
                  <a:schemeClr val="tx1"/>
                </a:solidFill>
              </a:rPr>
              <a:t>принимают </a:t>
            </a:r>
            <a:r>
              <a:rPr lang="ru-RU" sz="900" dirty="0">
                <a:solidFill>
                  <a:schemeClr val="tx1"/>
                </a:solidFill>
              </a:rPr>
              <a:t>участие </a:t>
            </a:r>
            <a:r>
              <a:rPr lang="ru-RU" sz="900" dirty="0" smtClean="0">
                <a:solidFill>
                  <a:schemeClr val="tx1"/>
                </a:solidFill>
              </a:rPr>
              <a:t>60 школ из 12 районов </a:t>
            </a:r>
          </a:p>
          <a:p>
            <a:r>
              <a:rPr lang="ru-RU" sz="900" dirty="0" smtClean="0">
                <a:solidFill>
                  <a:schemeClr val="tx1"/>
                </a:solidFill>
              </a:rPr>
              <a:t>Санкт-Петербурга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60" y="1056508"/>
            <a:ext cx="1443508" cy="1718462"/>
          </a:xfrm>
          <a:prstGeom prst="rect">
            <a:avLst/>
          </a:prstGeom>
        </p:spPr>
      </p:pic>
      <p:sp>
        <p:nvSpPr>
          <p:cNvPr id="14" name="Текст 4"/>
          <p:cNvSpPr txBox="1">
            <a:spLocks/>
          </p:cNvSpPr>
          <p:nvPr/>
        </p:nvSpPr>
        <p:spPr>
          <a:xfrm>
            <a:off x="4027704" y="798671"/>
            <a:ext cx="2047482" cy="254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Информационная компания</a:t>
            </a:r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4004500" y="2832823"/>
            <a:ext cx="1748609" cy="591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chemeClr val="tx1"/>
                </a:solidFill>
              </a:rPr>
              <a:t>Информирование учащихся </a:t>
            </a:r>
            <a:r>
              <a:rPr lang="ru-RU" sz="900" dirty="0" smtClean="0">
                <a:solidFill>
                  <a:schemeClr val="tx1"/>
                </a:solidFill>
              </a:rPr>
              <a:t>     9-11 </a:t>
            </a:r>
            <a:r>
              <a:rPr lang="ru-RU" sz="900" dirty="0">
                <a:solidFill>
                  <a:schemeClr val="tx1"/>
                </a:solidFill>
              </a:rPr>
              <a:t>классов о возможности принять участие в </a:t>
            </a:r>
            <a:r>
              <a:rPr lang="ru-RU" sz="900" dirty="0" smtClean="0">
                <a:solidFill>
                  <a:schemeClr val="tx1"/>
                </a:solidFill>
              </a:rPr>
              <a:t>проекте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5" y="1056508"/>
            <a:ext cx="1443508" cy="171846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69542" y="2870385"/>
            <a:ext cx="1731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Предварительные проектные </a:t>
            </a:r>
            <a:r>
              <a:rPr lang="ru-RU" sz="900" dirty="0" smtClean="0"/>
              <a:t>идеи выдвигаются и обсуждаются </a:t>
            </a:r>
            <a:r>
              <a:rPr lang="ru-RU" sz="900" dirty="0"/>
              <a:t>на собраниях в классах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90" y="1064729"/>
            <a:ext cx="1448701" cy="1724645"/>
          </a:xfrm>
          <a:prstGeom prst="rect">
            <a:avLst/>
          </a:prstGeom>
        </p:spPr>
      </p:pic>
      <p:sp>
        <p:nvSpPr>
          <p:cNvPr id="24" name="Текст 4"/>
          <p:cNvSpPr txBox="1">
            <a:spLocks/>
          </p:cNvSpPr>
          <p:nvPr/>
        </p:nvSpPr>
        <p:spPr>
          <a:xfrm>
            <a:off x="8027769" y="766377"/>
            <a:ext cx="2003488" cy="282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Экспертиза проектных идей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85766" y="2856146"/>
            <a:ext cx="2373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Специалисты администрации школы (района) совместно с учащимися проводят </a:t>
            </a:r>
            <a:r>
              <a:rPr lang="ru-RU" sz="900" dirty="0" smtClean="0"/>
              <a:t>экспертизу </a:t>
            </a:r>
            <a:r>
              <a:rPr lang="ru-RU" sz="900" dirty="0"/>
              <a:t>проектных идей на соответствие </a:t>
            </a:r>
            <a:r>
              <a:rPr lang="ru-RU" sz="900" dirty="0" smtClean="0"/>
              <a:t>требованиям проекта</a:t>
            </a:r>
            <a:endParaRPr lang="ru-RU" sz="9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68" y="3883248"/>
            <a:ext cx="1451301" cy="1727739"/>
          </a:xfrm>
          <a:prstGeom prst="rect">
            <a:avLst/>
          </a:prstGeom>
        </p:spPr>
      </p:pic>
      <p:sp>
        <p:nvSpPr>
          <p:cNvPr id="27" name="Текст 4"/>
          <p:cNvSpPr txBox="1">
            <a:spLocks/>
          </p:cNvSpPr>
          <p:nvPr/>
        </p:nvSpPr>
        <p:spPr>
          <a:xfrm>
            <a:off x="3953318" y="3609396"/>
            <a:ext cx="2016224" cy="254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Презентация проектных идей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27704" y="5735388"/>
            <a:ext cx="17691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Проектные команды </a:t>
            </a:r>
            <a:r>
              <a:rPr lang="ru-RU" sz="900" dirty="0"/>
              <a:t>презентуют проекты </a:t>
            </a:r>
            <a:endParaRPr lang="ru-RU" sz="900" dirty="0" smtClean="0"/>
          </a:p>
          <a:p>
            <a:r>
              <a:rPr lang="ru-RU" sz="900" dirty="0" smtClean="0"/>
              <a:t>на Экспертной комиссии</a:t>
            </a:r>
            <a:endParaRPr lang="ru-RU" sz="9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39" y="3889312"/>
            <a:ext cx="1448703" cy="1724645"/>
          </a:xfrm>
          <a:prstGeom prst="rect">
            <a:avLst/>
          </a:prstGeom>
        </p:spPr>
      </p:pic>
      <p:sp>
        <p:nvSpPr>
          <p:cNvPr id="30" name="Текст 4"/>
          <p:cNvSpPr txBox="1">
            <a:spLocks/>
          </p:cNvSpPr>
          <p:nvPr/>
        </p:nvSpPr>
        <p:spPr>
          <a:xfrm>
            <a:off x="6133443" y="3616049"/>
            <a:ext cx="2558620" cy="254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Отбор проектов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04836" y="5693699"/>
            <a:ext cx="17691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Экспертная комиссии по итогам презентации проектов отбирает </a:t>
            </a:r>
            <a:r>
              <a:rPr lang="ru-RU" sz="900" dirty="0" smtClean="0"/>
              <a:t>20 проектов-победителей</a:t>
            </a:r>
            <a:endParaRPr lang="ru-RU" sz="9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985766" y="3469406"/>
            <a:ext cx="19864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/>
              <a:t>Подготовка технической</a:t>
            </a:r>
          </a:p>
          <a:p>
            <a:r>
              <a:rPr lang="ru-RU" sz="1100" b="1" dirty="0"/>
              <a:t> документации и реализация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98" y="3884981"/>
            <a:ext cx="1429689" cy="170201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24716" y="1610140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2.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84194" y="1610138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85454" y="1610137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4.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8124" y="4514087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6.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02028" y="4520802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7.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35137" y="4512810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8.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145" y="3883248"/>
            <a:ext cx="1438818" cy="171287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992981" y="5721958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900" dirty="0">
                <a:solidFill>
                  <a:prstClr val="black"/>
                </a:solidFill>
              </a:rPr>
              <a:t>Рассмотрение проектных идей </a:t>
            </a: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на </a:t>
            </a:r>
            <a:r>
              <a:rPr lang="ru-RU" sz="900" dirty="0" smtClean="0">
                <a:solidFill>
                  <a:prstClr val="black"/>
                </a:solidFill>
              </a:rPr>
              <a:t>общешкольном голосовании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2" name="Текст 4"/>
          <p:cNvSpPr txBox="1">
            <a:spLocks/>
          </p:cNvSpPr>
          <p:nvPr/>
        </p:nvSpPr>
        <p:spPr>
          <a:xfrm>
            <a:off x="2017347" y="3640852"/>
            <a:ext cx="2016224" cy="254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tx1"/>
                </a:solidFill>
              </a:rPr>
              <a:t>Общешкольное голосование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38999" y="5596888"/>
            <a:ext cx="25500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Администрации школы </a:t>
            </a:r>
            <a:r>
              <a:rPr lang="ru-RU" sz="900" dirty="0" smtClean="0"/>
              <a:t>совместно </a:t>
            </a:r>
            <a:r>
              <a:rPr lang="ru-RU" sz="900" dirty="0"/>
              <a:t>с </a:t>
            </a:r>
          </a:p>
          <a:p>
            <a:r>
              <a:rPr lang="ru-RU" sz="900" dirty="0"/>
              <a:t>а</a:t>
            </a:r>
            <a:r>
              <a:rPr lang="ru-RU" sz="900" dirty="0" smtClean="0"/>
              <a:t>вторами проектов-победителей  готовят </a:t>
            </a:r>
            <a:r>
              <a:rPr lang="ru-RU" sz="900" dirty="0" smtClean="0"/>
              <a:t>необходимую </a:t>
            </a:r>
            <a:r>
              <a:rPr lang="ru-RU" sz="900" dirty="0"/>
              <a:t>документацию </a:t>
            </a:r>
            <a:r>
              <a:rPr lang="ru-RU" sz="900" dirty="0" smtClean="0"/>
              <a:t>и </a:t>
            </a:r>
            <a:r>
              <a:rPr lang="ru-RU" sz="900" dirty="0" smtClean="0"/>
              <a:t>реализуют проекты </a:t>
            </a:r>
            <a:r>
              <a:rPr lang="ru-RU" sz="900" dirty="0"/>
              <a:t>в течение </a:t>
            </a:r>
            <a:r>
              <a:rPr lang="ru-RU" sz="900" dirty="0" smtClean="0"/>
              <a:t>2022 года </a:t>
            </a:r>
            <a:endParaRPr lang="ru-RU" sz="9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018785" y="616314"/>
            <a:ext cx="15840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/>
              <a:t>Выдвижение и отбор </a:t>
            </a:r>
          </a:p>
          <a:p>
            <a:pPr algn="ctr"/>
            <a:r>
              <a:rPr lang="ru-RU" sz="1100" b="1" dirty="0"/>
              <a:t>проектных </a:t>
            </a:r>
            <a:r>
              <a:rPr lang="ru-RU" sz="1100" b="1" dirty="0" smtClean="0"/>
              <a:t>идей</a:t>
            </a:r>
            <a:endParaRPr lang="ru-RU" sz="11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607684" y="1610140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1.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72904" y="4515290"/>
            <a:ext cx="54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r>
              <a:rPr lang="ru-RU" sz="2400" b="0" dirty="0">
                <a:solidFill>
                  <a:srgbClr val="7030A0"/>
                </a:solidFill>
                <a:latin typeface="TT Norms Medium" pitchFamily="2" charset="-52"/>
              </a:rPr>
              <a:t>5.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376" y="-71479"/>
            <a:ext cx="2213334" cy="1681616"/>
          </a:xfrm>
          <a:prstGeom prst="rect">
            <a:avLst/>
          </a:prstGeom>
        </p:spPr>
      </p:pic>
      <p:sp>
        <p:nvSpPr>
          <p:cNvPr id="50" name="Заголовок 1">
            <a:extLst>
              <a:ext uri="{FF2B5EF4-FFF2-40B4-BE49-F238E27FC236}">
                <a16:creationId xmlns:a16="http://schemas.microsoft.com/office/drawing/2014/main" xmlns="" id="{4CD3EB82-5FF1-4D53-A72E-5706CC3FD439}"/>
              </a:ext>
            </a:extLst>
          </p:cNvPr>
          <p:cNvSpPr txBox="1">
            <a:spLocks/>
          </p:cNvSpPr>
          <p:nvPr/>
        </p:nvSpPr>
        <p:spPr>
          <a:xfrm>
            <a:off x="1607684" y="-71479"/>
            <a:ext cx="9207043" cy="98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6D02E9"/>
                </a:solidFill>
                <a:latin typeface="Montserrat Black"/>
              </a:rPr>
              <a:t>Этапы проекта в 2021 году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6D02E9"/>
              </a:solidFill>
              <a:effectLst/>
              <a:uLnTx/>
              <a:uFillTx/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92066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4CD3EB82-5FF1-4D53-A72E-5706CC3FD439}"/>
              </a:ext>
            </a:extLst>
          </p:cNvPr>
          <p:cNvSpPr txBox="1">
            <a:spLocks/>
          </p:cNvSpPr>
          <p:nvPr/>
        </p:nvSpPr>
        <p:spPr>
          <a:xfrm>
            <a:off x="996829" y="251235"/>
            <a:ext cx="10783821" cy="98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rgbClr val="6D02E9"/>
                </a:solidFill>
                <a:latin typeface="Montserrat Black"/>
              </a:rPr>
              <a:t>Проектные ограничения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6D02E9"/>
              </a:solidFill>
              <a:effectLst/>
              <a:uLnTx/>
              <a:uFillTx/>
              <a:latin typeface="Montserrat Black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35" y="0"/>
            <a:ext cx="1886693" cy="14334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0266" y="1414887"/>
            <a:ext cx="5709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6D02E9"/>
                </a:solidFill>
                <a:latin typeface="Montserrat Medium" panose="020B0604020202020204" charset="-52"/>
              </a:rPr>
              <a:t>Законность:</a:t>
            </a:r>
          </a:p>
          <a:p>
            <a:r>
              <a:rPr lang="ru-RU" dirty="0">
                <a:latin typeface="Montserrat Medium" panose="020B0604020202020204" charset="-52"/>
              </a:rPr>
              <a:t>соответствие БК РФ и полномочиям ГБОУ Санкт-Петербурга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42356" y="4414795"/>
            <a:ext cx="563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6D02E9"/>
                </a:solidFill>
                <a:latin typeface="Montserrat Medium" panose="020B0604020202020204" charset="-52"/>
              </a:rPr>
              <a:t>Бюджет проекта: </a:t>
            </a:r>
          </a:p>
          <a:p>
            <a:r>
              <a:rPr lang="ru-RU" dirty="0">
                <a:latin typeface="Montserrat Medium" panose="020B0604020202020204" charset="-52"/>
              </a:rPr>
              <a:t>6</a:t>
            </a:r>
            <a:r>
              <a:rPr lang="ru-RU" dirty="0" smtClean="0">
                <a:latin typeface="Montserrat Medium" panose="020B0604020202020204" charset="-52"/>
              </a:rPr>
              <a:t>0 </a:t>
            </a:r>
            <a:r>
              <a:rPr lang="ru-RU" dirty="0">
                <a:latin typeface="Montserrat Medium" panose="020B0604020202020204" charset="-52"/>
              </a:rPr>
              <a:t>млн рублей </a:t>
            </a:r>
            <a:r>
              <a:rPr lang="ru-RU" dirty="0" smtClean="0">
                <a:latin typeface="Montserrat Medium" panose="020B0604020202020204" charset="-52"/>
              </a:rPr>
              <a:t>(до </a:t>
            </a:r>
            <a:r>
              <a:rPr lang="ru-RU" dirty="0">
                <a:latin typeface="Montserrat Medium" panose="020B0604020202020204" charset="-52"/>
              </a:rPr>
              <a:t>3 млн на 1 проект)</a:t>
            </a:r>
          </a:p>
        </p:txBody>
      </p:sp>
      <p:pic>
        <p:nvPicPr>
          <p:cNvPr id="13" name="Picture 5" descr="https://pib.sakhminfin.ru/Show/File/2092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03" y="4365171"/>
            <a:ext cx="657210" cy="6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829" y="1513468"/>
            <a:ext cx="598114" cy="598114"/>
          </a:xfrm>
          <a:prstGeom prst="rect">
            <a:avLst/>
          </a:prstGeom>
          <a:solidFill>
            <a:srgbClr val="DAD6FA"/>
          </a:solidFill>
        </p:spPr>
      </p:pic>
      <p:sp>
        <p:nvSpPr>
          <p:cNvPr id="15" name="Прямоугольник 14"/>
          <p:cNvSpPr/>
          <p:nvPr/>
        </p:nvSpPr>
        <p:spPr>
          <a:xfrm>
            <a:off x="2038637" y="2338024"/>
            <a:ext cx="59623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6D02E9"/>
                </a:solidFill>
                <a:latin typeface="Montserrat Medium" panose="020B0604020202020204" charset="-52"/>
              </a:rPr>
              <a:t>Ограничения по </a:t>
            </a:r>
            <a:r>
              <a:rPr lang="ru-RU" b="1" dirty="0" smtClean="0">
                <a:solidFill>
                  <a:srgbClr val="6D02E9"/>
                </a:solidFill>
                <a:latin typeface="Montserrat Medium" panose="020B0604020202020204" charset="-52"/>
              </a:rPr>
              <a:t>целям (целесообразность):</a:t>
            </a:r>
            <a:endParaRPr lang="ru-RU" b="1" dirty="0">
              <a:solidFill>
                <a:srgbClr val="6D02E9"/>
              </a:solidFill>
              <a:latin typeface="Montserrat Medium" panose="020B0604020202020204" charset="-52"/>
            </a:endParaRPr>
          </a:p>
          <a:p>
            <a:r>
              <a:rPr lang="ru-RU" dirty="0" smtClean="0">
                <a:latin typeface="Montserrat Medium" panose="020B0604020202020204" charset="-52"/>
              </a:rPr>
              <a:t>- проекты, </a:t>
            </a:r>
            <a:r>
              <a:rPr lang="ru-RU" dirty="0">
                <a:latin typeface="Montserrat Medium" panose="020B0604020202020204" charset="-52"/>
              </a:rPr>
              <a:t>направленные на развитие школьной </a:t>
            </a:r>
            <a:r>
              <a:rPr lang="ru-RU" dirty="0" smtClean="0">
                <a:latin typeface="Montserrat Medium" panose="020B0604020202020204" charset="-52"/>
              </a:rPr>
              <a:t>инфраструктуры и/или улучшение учебно-воспитательного процесса; </a:t>
            </a:r>
          </a:p>
          <a:p>
            <a:r>
              <a:rPr lang="ru-RU" dirty="0" smtClean="0">
                <a:latin typeface="Montserrat Medium" panose="020B0604020202020204" charset="-52"/>
              </a:rPr>
              <a:t>- не включенные в городские адресные программы; </a:t>
            </a:r>
          </a:p>
          <a:p>
            <a:r>
              <a:rPr lang="ru-RU" dirty="0" smtClean="0">
                <a:latin typeface="Montserrat Medium" panose="020B0604020202020204" charset="-52"/>
              </a:rPr>
              <a:t>- «целостные» и «устойчивые»</a:t>
            </a:r>
            <a:endParaRPr lang="ru-RU" dirty="0">
              <a:latin typeface="Montserrat Medium" panose="020B060402020202020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509" y="2461245"/>
            <a:ext cx="607206" cy="607206"/>
          </a:xfrm>
          <a:prstGeom prst="rect">
            <a:avLst/>
          </a:prstGeom>
        </p:spPr>
      </p:pic>
      <p:pic>
        <p:nvPicPr>
          <p:cNvPr id="20" name="Picture 4" descr="https://pib.sakhminfin.ru/Show/File/20924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43" y="5273882"/>
            <a:ext cx="472910" cy="47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053243" y="5219451"/>
            <a:ext cx="563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6D02E9"/>
                </a:solidFill>
                <a:latin typeface="Montserrat Medium" panose="020B0604020202020204" charset="-52"/>
              </a:rPr>
              <a:t>Срок реализации:</a:t>
            </a:r>
            <a:r>
              <a:rPr lang="ru-RU" b="1" dirty="0">
                <a:solidFill>
                  <a:srgbClr val="6D02E9"/>
                </a:solidFill>
                <a:latin typeface="Montserrat Medium" panose="020B0604020202020204" charset="-52"/>
              </a:rPr>
              <a:t> </a:t>
            </a:r>
            <a:endParaRPr lang="ru-RU" b="1" dirty="0" smtClean="0">
              <a:solidFill>
                <a:srgbClr val="6D02E9"/>
              </a:solidFill>
              <a:latin typeface="Montserrat Medium" panose="020B0604020202020204" charset="-52"/>
            </a:endParaRPr>
          </a:p>
          <a:p>
            <a:r>
              <a:rPr lang="ru-RU" dirty="0" smtClean="0">
                <a:latin typeface="Montserrat Medium" panose="020B0604020202020204" charset="-52"/>
              </a:rPr>
              <a:t>1 год (до конца 2022 года)</a:t>
            </a:r>
            <a:endParaRPr lang="ru-RU" dirty="0">
              <a:latin typeface="Montserrat Medium" panose="020B0604020202020204" charset="-5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85317" y="3481699"/>
            <a:ext cx="3516085" cy="2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4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58449"/>
            <a:ext cx="12088091" cy="6799551"/>
          </a:xfrm>
        </p:spPr>
      </p:pic>
    </p:spTree>
    <p:extLst>
      <p:ext uri="{BB962C8B-B14F-4D97-AF65-F5344CB8AC3E}">
        <p14:creationId xmlns:p14="http://schemas.microsoft.com/office/powerpoint/2010/main" val="4107549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swim">
      <a:majorFont>
        <a:latin typeface="Montserrat Black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517</Words>
  <Application>Microsoft Office PowerPoint</Application>
  <PresentationFormat>Широкоэкранный</PresentationFormat>
  <Paragraphs>143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Wingdings</vt:lpstr>
      <vt:lpstr>Montserrat Medium</vt:lpstr>
      <vt:lpstr>Gotham Pro</vt:lpstr>
      <vt:lpstr>Montserrat SemiBold</vt:lpstr>
      <vt:lpstr>Montserrat Black</vt:lpstr>
      <vt:lpstr>Helvetica</vt:lpstr>
      <vt:lpstr>TT Norms Medium</vt:lpstr>
      <vt:lpstr>Calibri</vt:lpstr>
      <vt:lpstr>Тема Office</vt:lpstr>
      <vt:lpstr>Office Theme</vt:lpstr>
      <vt:lpstr>Презентация PowerPoint</vt:lpstr>
      <vt:lpstr>Инициативное бюджетирование</vt:lpstr>
      <vt:lpstr>Презентация PowerPoint</vt:lpstr>
      <vt:lpstr>Школьное  ИБ в СПб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Vasukov</dc:creator>
  <cp:lastModifiedBy>Лукьянова Наталия Германовна</cp:lastModifiedBy>
  <cp:revision>189</cp:revision>
  <dcterms:created xsi:type="dcterms:W3CDTF">2021-08-19T07:17:26Z</dcterms:created>
  <dcterms:modified xsi:type="dcterms:W3CDTF">2022-02-17T11:38:00Z</dcterms:modified>
</cp:coreProperties>
</file>