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5B7B94-677C-4BCB-A221-BD98289BB349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E85FE-4B65-4CC5-B308-58AAE4C1E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62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E0B7E4-FCF7-4A09-8890-53DCE60773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8310AD-73EF-4F95-9274-5EEC2F8E0C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7A09C0-4D63-410D-B15D-3BCD7AC42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475D6-CAC8-4DA4-81BA-ED45BAB66008}" type="datetime1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2E1742-843F-4BB4-A53D-F2CBC349A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F1C265-C8CC-4F06-B4C3-F64FA6177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7527-0A3F-4325-B1FD-C42086324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880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14319C-2DF1-4FC8-8C09-0FFAFB593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2F0667B-7E08-4090-BCB8-2B258E0D7B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2BCBB8-CA8A-4E8E-B592-CE8FFC2CF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B641-59DA-4B6F-B6A7-51A18B702E74}" type="datetime1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1992A2-6D32-400C-8356-0F3BA7C2B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8E090B-1B05-45E4-9C59-F388528F5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7527-0A3F-4325-B1FD-C42086324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056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21057A4-218C-4756-9B45-2715DB101F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F64D5F0-F48F-46B5-9E6E-919967277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5479F1-780C-4675-B91A-C5B5C1439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775C-7631-4011-A4E9-54BC2CA60504}" type="datetime1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A579308-8267-4E6D-B4EB-B66C2FB57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DCAC24-C84F-4A43-BA66-A507377B5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7527-0A3F-4325-B1FD-C42086324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347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8CCD7D-CBC5-4EE3-BF22-CC1A79F5D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4AC6ED-FC8A-40FC-9AF7-2C3F7C182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495B85-F81D-43E5-80B7-0B6ED4622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441BF-B4C2-416B-AB4C-A1F3AD525E57}" type="datetime1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A71714-8BA1-4BC1-911E-B72F8CBB8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FAABBD-373B-4B34-87F0-A837D0BEC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7527-0A3F-4325-B1FD-C42086324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882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42F813-7B16-4E67-A47F-1F8F1ADD1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64E02D0-3C99-46B2-96A2-E39B14E078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B2219B-D705-4C9B-A2AF-716098805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D893E-9CA4-4926-AFF8-049E5622F31B}" type="datetime1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2C2538-DEE6-4796-9252-F78EDD371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9143FD-2FA1-4A00-9D17-8FDBCEF5A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7527-0A3F-4325-B1FD-C42086324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46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840534-D5E5-41DC-B8EC-0BB7821B9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89C222-D053-4E4B-9C4C-B9CD083714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4B28C3D-1D3F-4D43-9975-BCCDF4567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2D5FFB5-5983-4445-903E-CF90A9804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3ADB-237E-40BD-88BB-5241B1BABAD6}" type="datetime1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4540523-06C4-4D66-8B48-09DFB7F75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EB11049-8C54-4206-A52F-C1649DDAB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7527-0A3F-4325-B1FD-C42086324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510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9CF90A-4F15-40B2-9E4F-47BE364E9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303DA03-B105-4520-A3DF-FCA6B3867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7DE8551-2B35-4E1C-883C-F4DD58BEB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944C70F-3595-4BCD-8DB3-C7B27D6309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3F88F54-3327-48C2-BEC4-21A0CC1D36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0F9ED4E-CA69-4967-90F3-963B2568F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D998-AC19-4E76-B68E-B6F73E2CD13C}" type="datetime1">
              <a:rPr lang="ru-RU" smtClean="0"/>
              <a:t>12.11.2021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03C4ED9-D0BF-470D-A116-96F76B4CA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C7754CD-C36C-4DCF-922D-FE15DDC6E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7527-0A3F-4325-B1FD-C42086324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114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8D3957-0C2F-4535-A1DE-43CF90AF5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2A3BE64-0308-4AF8-ADB1-71F02D6FB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4E1B-6CA2-4FCF-A061-5A735AD6AF98}" type="datetime1">
              <a:rPr lang="ru-RU" smtClean="0"/>
              <a:t>12.11.2021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07C0F44-FB2F-486A-9FD3-CD0430868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EAF3AED-49F7-4CE6-B2B6-2BAEF5A58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7527-0A3F-4325-B1FD-C42086324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042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44CBD65-8D8D-49AA-9D05-8E6E2676C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65DC-C81F-40A2-8A01-4E385A71BC10}" type="datetime1">
              <a:rPr lang="ru-RU" smtClean="0"/>
              <a:t>12.11.2021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984BBA5-D9EE-47A9-9A70-3B9F1BF97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9A89C4B-FEE0-4701-821E-62E283281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7527-0A3F-4325-B1FD-C42086324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831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56F767-69B0-49D7-86D1-5511A8D71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C85D0C-9980-4435-AEF1-B8D0BF9D2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637558C-8A61-43E0-819F-E2684E943C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1355019-3183-47EA-B122-B9D6E5E4B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7213D-3DAE-42C9-9EF2-B83B6D1EED32}" type="datetime1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2A87B1E-CC84-4662-977A-B6D78CFBB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2E5E565-9110-49CB-AE8A-49BEFB4D3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7527-0A3F-4325-B1FD-C42086324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86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0A5F3A-5F8D-4A79-A4D2-7F4F61C44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0252EBB-FB0F-4BD9-AF30-49EBCAAF19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B112DA4-7BCB-419C-8829-BE459FEED8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2D152C5-82E4-4EC1-8880-5FD76431C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57893-384D-41AC-84A5-FBB114B6725F}" type="datetime1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41D1CCD-3CDF-4281-92F4-74143A219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5F1D873-46F1-4E0F-B0C3-6D3DBED86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7527-0A3F-4325-B1FD-C42086324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065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3C5F2F-47BD-41FD-A184-2C4714852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5103DB3-C680-4FB9-A5DF-EBA4A3C78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196886-CB4A-4639-B464-245F75B6A1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E06A5-7573-4D58-B78B-9DA034CE07F0}" type="datetime1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A72287-5C9F-4674-9797-3B5A07DAFF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5A44FF-C7FD-4409-B0C9-294E012D8D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B7527-0A3F-4325-B1FD-C42086324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09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8212E0-9829-447A-861E-8C2AAA35B2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Кадровая комиссия </a:t>
            </a:r>
            <a:br>
              <a:rPr lang="ru-RU" dirty="0"/>
            </a:br>
            <a:r>
              <a:rPr lang="ru-RU" dirty="0"/>
              <a:t>НИУ ВШЭ – СПб:</a:t>
            </a:r>
            <a:br>
              <a:rPr lang="ru-RU" dirty="0"/>
            </a:br>
            <a:r>
              <a:rPr lang="ru-RU" dirty="0"/>
              <a:t>отчет о работе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3789A2-3E91-4D82-81A4-5A12C5746A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Жуков Алексей Евгеньевич, д.ф.-м.н., чл.-корр. РАН</a:t>
            </a:r>
          </a:p>
          <a:p>
            <a:r>
              <a:rPr lang="ru-RU" dirty="0"/>
              <a:t>председатель КК НИУ ВШЭ - СПб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B5F079F-4FEC-43B9-A869-63F332DB62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9541" y="153849"/>
            <a:ext cx="914400" cy="904875"/>
          </a:xfrm>
          <a:prstGeom prst="rect">
            <a:avLst/>
          </a:prstGeom>
        </p:spPr>
      </p:pic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7E95C6-4BB9-4164-92CC-3D197DC37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7527-0A3F-4325-B1FD-C42086324AC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30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442A10-DA84-4B37-A014-D9AD622CA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4294"/>
            <a:ext cx="10515600" cy="1325563"/>
          </a:xfrm>
        </p:spPr>
        <p:txBody>
          <a:bodyPr/>
          <a:lstStyle/>
          <a:p>
            <a:r>
              <a:rPr lang="ru-RU" dirty="0"/>
              <a:t>Формирование и состав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B4D5C5-1A3F-4CC9-83BD-297EF8E5B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229" y="1340596"/>
            <a:ext cx="11629747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900" dirty="0"/>
              <a:t>Формируется на один учебный год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900" dirty="0"/>
              <a:t>Директор НИУ ВШЭ – СПб формирует кадровую комиссию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900" dirty="0"/>
              <a:t>Ректор НИУ ВШЭ утверждает составы кадровых комиссий факультетов и иных структурных подразделений НИУ ВШЭ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9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900" dirty="0"/>
              <a:t>Кадровая комиссия НИУ ВШЭ – СПб: состав в настоящее время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ru-RU" sz="1900" dirty="0"/>
              <a:t>Председатель КК (Жуков Алексей Евгеньевич)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ru-RU" sz="1900" dirty="0"/>
              <a:t>Зам. директора, курирующий кадровые вопросы (Шакина Елена Анатольевна)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ru-RU" sz="1900" dirty="0"/>
              <a:t>Руководитель первичной профсоюзной организации НИУ ВШЭ – СПб (</a:t>
            </a:r>
            <a:r>
              <a:rPr lang="ru-RU" sz="1900" dirty="0" err="1"/>
              <a:t>Кадырбаева</a:t>
            </a:r>
            <a:r>
              <a:rPr lang="ru-RU" sz="1900" dirty="0"/>
              <a:t> Айгуль </a:t>
            </a:r>
            <a:r>
              <a:rPr lang="ru-RU" sz="1900" dirty="0" err="1"/>
              <a:t>Куандыковна</a:t>
            </a:r>
            <a:r>
              <a:rPr lang="ru-RU" sz="1900" dirty="0"/>
              <a:t>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ru-RU" sz="1900" dirty="0"/>
              <a:t>Менеджер комиссии </a:t>
            </a:r>
            <a:r>
              <a:rPr lang="en-US" sz="1900" dirty="0"/>
              <a:t>/ </a:t>
            </a:r>
            <a:r>
              <a:rPr lang="ru-RU" sz="1900" dirty="0"/>
              <a:t>управление персоналом (</a:t>
            </a:r>
            <a:r>
              <a:rPr lang="ru-RU" sz="1900" dirty="0" err="1"/>
              <a:t>Галузо</a:t>
            </a:r>
            <a:r>
              <a:rPr lang="ru-RU" sz="1900" dirty="0"/>
              <a:t> Марина Викторовна)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ru-RU" sz="1900" dirty="0"/>
              <a:t>Подкомиссия факультетов «СПб школа экономики и менеджмента» и «СПб школа физико-математических и компьютерных наук» (руководитель Муравьев Александр Александрович)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ru-RU" sz="1900" dirty="0"/>
              <a:t>Подкомиссия факультетов «СПб школа социальных наук и востоковедения», «СПб школа гуманитарных наук и искусств» и Юридического факультета (руководитель Борисова Татьяна Юрьевна)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CCAB7AD-BBCC-44F1-A092-96C8A68AF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7527-0A3F-4325-B1FD-C42086324AC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663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7988B3-1CDC-4FCC-A4B9-85A4BDE0E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590" y="110448"/>
            <a:ext cx="10515600" cy="955027"/>
          </a:xfrm>
        </p:spPr>
        <p:txBody>
          <a:bodyPr/>
          <a:lstStyle/>
          <a:p>
            <a:r>
              <a:rPr lang="ru-RU" dirty="0"/>
              <a:t>Профильные подкомиссии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94741B-CE4F-4CD1-94CE-54B881149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803" y="950008"/>
            <a:ext cx="4417613" cy="4351338"/>
          </a:xfrm>
        </p:spPr>
        <p:txBody>
          <a:bodyPr>
            <a:noAutofit/>
          </a:bodyPr>
          <a:lstStyle/>
          <a:p>
            <a:pPr indent="449580" algn="just">
              <a:lnSpc>
                <a:spcPct val="100000"/>
              </a:lnSpc>
              <a:spcBef>
                <a:spcPts val="0"/>
              </a:spcBef>
            </a:pPr>
            <a:r>
              <a:rPr lang="ru-RU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Подкомиссия факультетов «СПб школа экономики и менеджмента» и «СПб школа физико-математических и компьютерных наук»:</a:t>
            </a:r>
            <a:endParaRPr lang="ru-RU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Муравьев А.А. – руководитель подкомиссии,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деп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экономики;</a:t>
            </a:r>
          </a:p>
          <a:p>
            <a:pPr indent="44958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Алексеева Т.А. –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деп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математики;</a:t>
            </a:r>
          </a:p>
          <a:p>
            <a:pPr indent="44958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Ичкитидзе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Ю.Р. –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деп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финансов;</a:t>
            </a:r>
          </a:p>
          <a:p>
            <a:pPr indent="449580" algn="just">
              <a:lnSpc>
                <a:spcPct val="100000"/>
              </a:lnSpc>
              <a:spcBef>
                <a:spcPts val="0"/>
              </a:spcBef>
            </a:pPr>
            <a:r>
              <a:rPr lang="ru-RU" sz="18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Новиков 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Б.А. –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деп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информатики;</a:t>
            </a:r>
          </a:p>
          <a:p>
            <a:pPr indent="44958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Скоробогатов А.С.  -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деп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экономики;</a:t>
            </a:r>
          </a:p>
          <a:p>
            <a:pPr indent="44958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Сторчевой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М.А. – Лаб. комплексных междисциплинарных проектов,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деп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менеджмента;</a:t>
            </a:r>
          </a:p>
          <a:p>
            <a:pPr indent="44958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Ущев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Ф.А. - Центр теории рынков и пространственной экономики,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деп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экономики;</a:t>
            </a:r>
          </a:p>
          <a:p>
            <a:pPr indent="44958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Шендерович И.Е. - 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деп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физики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9A2C1001-87A0-4BC4-A1AE-05C97F0543D7}"/>
              </a:ext>
            </a:extLst>
          </p:cNvPr>
          <p:cNvSpPr txBox="1">
            <a:spLocks/>
          </p:cNvSpPr>
          <p:nvPr/>
        </p:nvSpPr>
        <p:spPr>
          <a:xfrm>
            <a:off x="4611756" y="882249"/>
            <a:ext cx="7410616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49580" algn="just">
              <a:lnSpc>
                <a:spcPct val="100000"/>
              </a:lnSpc>
              <a:spcBef>
                <a:spcPts val="0"/>
              </a:spcBef>
            </a:pPr>
            <a:r>
              <a:rPr lang="ru-RU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Подкомиссия факультетов «</a:t>
            </a:r>
            <a:r>
              <a:rPr lang="ru-RU" sz="1800" b="1" dirty="0">
                <a:effectLst/>
                <a:ea typeface="Calibri" panose="020F0502020204030204" pitchFamily="34" charset="0"/>
              </a:rPr>
              <a:t>СПб школа социальных наук и востоковедения», факультета «СПб школа гуманитарных наук и искусств» и Юридического факультета</a:t>
            </a:r>
            <a:r>
              <a:rPr lang="ru-RU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Борисова Т.Ю. – руководитель подкомиссии,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деп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истории, Центр исторических исследований;</a:t>
            </a:r>
          </a:p>
          <a:p>
            <a:pPr indent="44958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Стародубцев А.В. –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деп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политологии и международных отношений, Центр сравнительных исследований власти и управления;</a:t>
            </a:r>
          </a:p>
          <a:p>
            <a:pPr indent="44958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Антонов М.В. – каф. теории и истории права и государства;</a:t>
            </a:r>
          </a:p>
          <a:p>
            <a:pPr indent="44958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Григорьев И.С. –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деп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политологии и международных отношений, Центр сравнительных исследований власти и управления;</a:t>
            </a:r>
          </a:p>
          <a:p>
            <a:pPr indent="44958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Корнеев О.В. –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деп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политологии и международных отношений;</a:t>
            </a:r>
          </a:p>
          <a:p>
            <a:pPr indent="44958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Кулева М.И. – Отделение дизайна и современного искусства,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деп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социологии;</a:t>
            </a:r>
          </a:p>
          <a:p>
            <a:pPr indent="44958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Лайус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Ю.А. –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деп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истории, лаб. экологической и технологической истории;</a:t>
            </a:r>
          </a:p>
          <a:p>
            <a:pPr indent="44958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Понарин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Э.Д. – лаб. сравнительных социальных исследований, 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деп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социологии;</a:t>
            </a:r>
          </a:p>
          <a:p>
            <a:pPr indent="44958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Рогонян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Г.С. –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деп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социологии;</a:t>
            </a:r>
          </a:p>
          <a:p>
            <a:pPr indent="44958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Слюсарь Н.Е. – лаб. по формальным моделям в лингвистике, школа лингвистики;</a:t>
            </a:r>
          </a:p>
          <a:p>
            <a:pPr indent="44958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Французов С.А. –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деп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востоковедения и африканистики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94D1171-88AD-4E7D-8C54-7A7F153A0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7527-0A3F-4325-B1FD-C42086324AC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008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CCC036-D1D0-4BD0-A0B1-ECEE2FCBD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807"/>
            <a:ext cx="10515600" cy="915035"/>
          </a:xfrm>
        </p:spPr>
        <p:txBody>
          <a:bodyPr/>
          <a:lstStyle/>
          <a:p>
            <a:r>
              <a:rPr lang="ru-RU" dirty="0"/>
              <a:t>Деятельность КК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BB2912-3BCE-4DF3-B8DB-1854B737D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8842"/>
            <a:ext cx="10515600" cy="5128591"/>
          </a:xfrm>
        </p:spPr>
        <p:txBody>
          <a:bodyPr>
            <a:normAutofit fontScale="92500" lnSpcReduction="20000"/>
          </a:bodyPr>
          <a:lstStyle/>
          <a:p>
            <a:r>
              <a:rPr lang="ru-RU" sz="2100" dirty="0"/>
              <a:t>Конкурс академического кадрового резерва</a:t>
            </a:r>
          </a:p>
          <a:p>
            <a:r>
              <a:rPr lang="ru-RU" sz="2100" dirty="0"/>
              <a:t>Конкурс ППС (лето, зима)</a:t>
            </a:r>
          </a:p>
          <a:p>
            <a:r>
              <a:rPr lang="ru-RU" sz="2100" dirty="0"/>
              <a:t>Регламентирующие документы: </a:t>
            </a:r>
          </a:p>
          <a:p>
            <a:pPr lvl="1"/>
            <a:r>
              <a:rPr lang="ru-RU" sz="1600" dirty="0"/>
              <a:t>Регламент организации и проведения конкурсного отбора претендентов на должности профессорско-преподавательского состава в НИУ ВШЭ</a:t>
            </a:r>
          </a:p>
          <a:p>
            <a:pPr lvl="1"/>
            <a:r>
              <a:rPr lang="ru-RU" sz="1600" dirty="0"/>
              <a:t>Регламент проведения предварительной работы по рассмотрению конкурсных документов претендентов на избрание на должности профессорско-преподавательского состава НИУ ВШЭ</a:t>
            </a:r>
          </a:p>
          <a:p>
            <a:pPr lvl="1"/>
            <a:r>
              <a:rPr lang="ru-RU" sz="1600" dirty="0"/>
              <a:t>Положение о профильных кадровых комиссиях структурных подразделений, реализующих образовательные программы высшего образования Национального исследовательского университета «Высшая школа экономики» </a:t>
            </a:r>
          </a:p>
          <a:p>
            <a:pPr lvl="1"/>
            <a:r>
              <a:rPr lang="ru-RU" sz="1600" dirty="0"/>
              <a:t>Положение о группе высокого профессионального потенциала (кадровом резерве научно-педагогических работников) в Национальном исследовательском университете «Высшая школа экономики»</a:t>
            </a:r>
          </a:p>
          <a:p>
            <a:pPr lvl="1"/>
            <a:r>
              <a:rPr lang="ru-RU" sz="1600" dirty="0"/>
              <a:t>Приказ о порядке подготовки и проведения конкурса на замещение должностей ППС</a:t>
            </a:r>
          </a:p>
          <a:p>
            <a:r>
              <a:rPr lang="ru-RU" sz="2100" dirty="0"/>
              <a:t>Анкета претендента, экспертиза публикаций, рекомендация департамента</a:t>
            </a:r>
          </a:p>
          <a:p>
            <a:r>
              <a:rPr lang="ru-RU" sz="2100" dirty="0"/>
              <a:t>Рассмотрение претендентов профильными подкомиссиями КК НИУ ВШЭ – СПб: рекомендация для КК</a:t>
            </a:r>
          </a:p>
          <a:p>
            <a:r>
              <a:rPr lang="ru-RU" sz="2100" dirty="0"/>
              <a:t>Рассмотрение претендентов кадровой комиссией НИУ ВШЭ –СПб: предварительная рекомендация</a:t>
            </a:r>
          </a:p>
          <a:p>
            <a:r>
              <a:rPr lang="ru-RU" sz="2100" dirty="0"/>
              <a:t>Проректор НИУ ВШЭ, курирующий кадровые вопросы (</a:t>
            </a:r>
            <a:r>
              <a:rPr lang="ru-RU" sz="2100" dirty="0" err="1"/>
              <a:t>Радаев</a:t>
            </a:r>
            <a:r>
              <a:rPr lang="ru-RU" sz="2100" dirty="0"/>
              <a:t> Вадим Валерьевич): согласование</a:t>
            </a:r>
          </a:p>
          <a:p>
            <a:r>
              <a:rPr lang="ru-RU" sz="2100" dirty="0"/>
              <a:t>Повторное рассмотрение претендентов КК: рекомендация для ученого совета НИУ ВШЭ-СПб или НИУ ВШЭ (профессора)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87CC1C1-6C46-41A6-B92F-D926F7B64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7527-0A3F-4325-B1FD-C42086324AC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120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D673D8-67C6-4F66-A1E8-137C3F746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0694"/>
          </a:xfrm>
        </p:spPr>
        <p:txBody>
          <a:bodyPr/>
          <a:lstStyle/>
          <a:p>
            <a:r>
              <a:rPr lang="ru-RU" dirty="0"/>
              <a:t>Деятельность КК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EF0EC2-2A5D-4827-80E2-535C42E7A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4769"/>
            <a:ext cx="10515600" cy="4904754"/>
          </a:xfrm>
        </p:spPr>
        <p:txBody>
          <a:bodyPr>
            <a:normAutofit/>
          </a:bodyPr>
          <a:lstStyle/>
          <a:p>
            <a:r>
              <a:rPr lang="ru-RU" sz="2100" dirty="0"/>
              <a:t>Рекомендация КК по каждой кандидатуре:</a:t>
            </a:r>
          </a:p>
          <a:p>
            <a:pPr lvl="1"/>
            <a:r>
              <a:rPr lang="ru-RU" sz="2100" dirty="0"/>
              <a:t>Рекомендован </a:t>
            </a:r>
            <a:r>
              <a:rPr lang="en-US" sz="2100" dirty="0"/>
              <a:t>/ </a:t>
            </a:r>
            <a:r>
              <a:rPr lang="ru-RU" sz="2100" dirty="0"/>
              <a:t>не рекомендован</a:t>
            </a:r>
          </a:p>
          <a:p>
            <a:pPr lvl="1"/>
            <a:r>
              <a:rPr lang="ru-RU" sz="2100" dirty="0"/>
              <a:t>На какой срок (1…5 лет)</a:t>
            </a:r>
          </a:p>
          <a:p>
            <a:pPr lvl="1"/>
            <a:r>
              <a:rPr lang="ru-RU" sz="2100" dirty="0"/>
              <a:t>Карьерная траектория (академическая, практико-ориентированная, образовательно-методическая) </a:t>
            </a:r>
          </a:p>
          <a:p>
            <a:r>
              <a:rPr lang="ru-RU" sz="2100" dirty="0"/>
              <a:t>Кадровый резерв 2020: 36 претендентов</a:t>
            </a:r>
            <a:r>
              <a:rPr lang="en-US" sz="2100" dirty="0"/>
              <a:t>/</a:t>
            </a:r>
            <a:r>
              <a:rPr lang="ru-RU" sz="2100" dirty="0"/>
              <a:t> отчетов </a:t>
            </a:r>
          </a:p>
          <a:p>
            <a:r>
              <a:rPr lang="ru-RU" sz="2100" dirty="0"/>
              <a:t>Зимний конкурс ППС 2020: 89 претендентов</a:t>
            </a:r>
          </a:p>
          <a:p>
            <a:r>
              <a:rPr lang="ru-RU" sz="2100" dirty="0"/>
              <a:t>Летний конкурс ППС 2021: 170 претендентов</a:t>
            </a:r>
          </a:p>
          <a:p>
            <a:r>
              <a:rPr lang="ru-RU" sz="2100" dirty="0"/>
              <a:t>Предстоящая:</a:t>
            </a:r>
          </a:p>
          <a:p>
            <a:pPr lvl="1"/>
            <a:r>
              <a:rPr lang="ru-RU" sz="2100" dirty="0"/>
              <a:t>Кадровый резерв 2021</a:t>
            </a:r>
            <a:r>
              <a:rPr lang="ru-RU" sz="2100"/>
              <a:t>: 23 </a:t>
            </a:r>
            <a:r>
              <a:rPr lang="ru-RU" sz="2100" dirty="0"/>
              <a:t>претендента</a:t>
            </a:r>
            <a:r>
              <a:rPr lang="en-US" sz="2100" dirty="0"/>
              <a:t>/</a:t>
            </a:r>
            <a:r>
              <a:rPr lang="ru-RU" sz="2100" dirty="0"/>
              <a:t> отчета</a:t>
            </a:r>
          </a:p>
          <a:p>
            <a:pPr lvl="1"/>
            <a:r>
              <a:rPr lang="ru-RU" sz="2100" dirty="0"/>
              <a:t>Зимний конкур ППС 2021: 90 вакансий</a:t>
            </a:r>
            <a:endParaRPr lang="en-US" sz="21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739FFA-9EFD-4859-8FBE-51FDDDCA8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7527-0A3F-4325-B1FD-C42086324AC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538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690E52-DFBD-4B33-8CE0-948BA447E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/>
              <a:t>Летний конкурс ППС 2021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295AEF0C-B984-4348-8686-69C2601D61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588928"/>
              </p:ext>
            </p:extLst>
          </p:nvPr>
        </p:nvGraphicFramePr>
        <p:xfrm>
          <a:off x="838200" y="1073785"/>
          <a:ext cx="10876280" cy="479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9320">
                  <a:extLst>
                    <a:ext uri="{9D8B030D-6E8A-4147-A177-3AD203B41FA5}">
                      <a16:colId xmlns:a16="http://schemas.microsoft.com/office/drawing/2014/main" val="2560458974"/>
                    </a:ext>
                  </a:extLst>
                </a:gridCol>
                <a:gridCol w="1808480">
                  <a:extLst>
                    <a:ext uri="{9D8B030D-6E8A-4147-A177-3AD203B41FA5}">
                      <a16:colId xmlns:a16="http://schemas.microsoft.com/office/drawing/2014/main" val="966371819"/>
                    </a:ext>
                  </a:extLst>
                </a:gridCol>
                <a:gridCol w="4013200">
                  <a:extLst>
                    <a:ext uri="{9D8B030D-6E8A-4147-A177-3AD203B41FA5}">
                      <a16:colId xmlns:a16="http://schemas.microsoft.com/office/drawing/2014/main" val="2315733731"/>
                    </a:ext>
                  </a:extLst>
                </a:gridCol>
                <a:gridCol w="1605280">
                  <a:extLst>
                    <a:ext uri="{9D8B030D-6E8A-4147-A177-3AD203B41FA5}">
                      <a16:colId xmlns:a16="http://schemas.microsoft.com/office/drawing/2014/main" val="12152129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Подразделение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Кол-во претендентов </a:t>
                      </a:r>
                      <a:r>
                        <a:rPr lang="en-US" dirty="0"/>
                        <a:t>/ </a:t>
                      </a:r>
                      <a:r>
                        <a:rPr lang="ru-RU" dirty="0"/>
                        <a:t>вакансий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Подразделение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Кол-во претендентов </a:t>
                      </a:r>
                      <a:r>
                        <a:rPr lang="en-US" dirty="0"/>
                        <a:t>/ </a:t>
                      </a:r>
                      <a:r>
                        <a:rPr lang="ru-RU" dirty="0"/>
                        <a:t>вакансий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865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Каф</a:t>
                      </a:r>
                      <a:r>
                        <a:rPr lang="en-US" dirty="0"/>
                        <a:t>.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физ</a:t>
                      </a:r>
                      <a:r>
                        <a:rPr lang="en-US" dirty="0"/>
                        <a:t>.</a:t>
                      </a:r>
                      <a:r>
                        <a:rPr lang="ru-RU" dirty="0"/>
                        <a:t> воспитания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 </a:t>
                      </a:r>
                      <a:r>
                        <a:rPr lang="en-US" dirty="0"/>
                        <a:t>/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Юридический ф-т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</a:t>
                      </a:r>
                      <a:r>
                        <a:rPr lang="en-US" dirty="0"/>
                        <a:t> / 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846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/>
                        <a:t>Деп</a:t>
                      </a:r>
                      <a:r>
                        <a:rPr lang="ru-RU" dirty="0"/>
                        <a:t>. Филологии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</a:t>
                      </a:r>
                      <a:r>
                        <a:rPr lang="en-US" dirty="0"/>
                        <a:t> / 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Деп</a:t>
                      </a:r>
                      <a:r>
                        <a:rPr lang="ru-RU" dirty="0"/>
                        <a:t>. физики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 </a:t>
                      </a:r>
                      <a:r>
                        <a:rPr lang="en-US" dirty="0"/>
                        <a:t>/ 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8335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/>
                        <a:t>Деп</a:t>
                      </a:r>
                      <a:r>
                        <a:rPr lang="ru-RU" dirty="0"/>
                        <a:t>. Ин. Языков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</a:t>
                      </a:r>
                      <a:r>
                        <a:rPr lang="en-US" dirty="0"/>
                        <a:t> / 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Деп</a:t>
                      </a:r>
                      <a:r>
                        <a:rPr lang="en-US" dirty="0"/>
                        <a:t>.</a:t>
                      </a:r>
                      <a:r>
                        <a:rPr lang="ru-RU" dirty="0"/>
                        <a:t> информатики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 / 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77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/>
                        <a:t>Деп</a:t>
                      </a:r>
                      <a:r>
                        <a:rPr lang="ru-RU" dirty="0"/>
                        <a:t>. Истории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 / 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Деп</a:t>
                      </a:r>
                      <a:r>
                        <a:rPr lang="en-US" dirty="0"/>
                        <a:t>.</a:t>
                      </a:r>
                      <a:r>
                        <a:rPr lang="ru-RU" dirty="0"/>
                        <a:t> Математики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 / 11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136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Отд. дизайна и совр. Искусства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</a:t>
                      </a:r>
                      <a:r>
                        <a:rPr lang="en-US" dirty="0"/>
                        <a:t> / 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Деп</a:t>
                      </a:r>
                      <a:r>
                        <a:rPr lang="en-US" dirty="0"/>
                        <a:t>.</a:t>
                      </a:r>
                      <a:r>
                        <a:rPr lang="ru-RU" dirty="0"/>
                        <a:t> логистики и </a:t>
                      </a:r>
                      <a:r>
                        <a:rPr lang="ru-RU" dirty="0" err="1"/>
                        <a:t>упр</a:t>
                      </a:r>
                      <a:r>
                        <a:rPr lang="en-US" dirty="0"/>
                        <a:t>.</a:t>
                      </a:r>
                      <a:r>
                        <a:rPr lang="ru-RU" dirty="0"/>
                        <a:t> цепями поставок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 / 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7763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/>
                        <a:t>Деп</a:t>
                      </a:r>
                      <a:r>
                        <a:rPr lang="ru-RU" dirty="0"/>
                        <a:t>. востоковедения и африканистики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</a:t>
                      </a:r>
                      <a:r>
                        <a:rPr lang="en-US" dirty="0"/>
                        <a:t> / 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Деп</a:t>
                      </a:r>
                      <a:r>
                        <a:rPr lang="ru-RU" dirty="0"/>
                        <a:t>. менеджмента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28 </a:t>
                      </a:r>
                      <a:r>
                        <a:rPr lang="en-US" dirty="0"/>
                        <a:t>/ 16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240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/>
                        <a:t>Деп</a:t>
                      </a:r>
                      <a:r>
                        <a:rPr lang="ru-RU" dirty="0"/>
                        <a:t>. Гос. Админ.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</a:t>
                      </a:r>
                      <a:r>
                        <a:rPr lang="en-US" dirty="0"/>
                        <a:t> / 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Деп</a:t>
                      </a:r>
                      <a:r>
                        <a:rPr lang="ru-RU" dirty="0"/>
                        <a:t>. финансов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 </a:t>
                      </a:r>
                      <a:r>
                        <a:rPr lang="en-US" dirty="0"/>
                        <a:t>/ 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239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/>
                        <a:t>Деп</a:t>
                      </a:r>
                      <a:r>
                        <a:rPr lang="ru-RU" dirty="0"/>
                        <a:t>. политологии и межд. Отношений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</a:t>
                      </a:r>
                      <a:r>
                        <a:rPr lang="en-US" dirty="0"/>
                        <a:t> / 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Деп</a:t>
                      </a:r>
                      <a:r>
                        <a:rPr lang="ru-RU" dirty="0"/>
                        <a:t>. экономики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 / 17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1992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/>
                        <a:t>Деп</a:t>
                      </a:r>
                      <a:r>
                        <a:rPr lang="ru-RU" dirty="0"/>
                        <a:t>. Социологии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</a:t>
                      </a:r>
                      <a:r>
                        <a:rPr lang="en-US" dirty="0"/>
                        <a:t> / 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ИТОГО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  <a:r>
                        <a:rPr lang="en-US" dirty="0"/>
                        <a:t>70</a:t>
                      </a:r>
                      <a:r>
                        <a:rPr lang="ru-RU" dirty="0"/>
                        <a:t> </a:t>
                      </a:r>
                      <a:r>
                        <a:rPr lang="en-US" dirty="0"/>
                        <a:t>/ </a:t>
                      </a:r>
                      <a:r>
                        <a:rPr lang="ru-RU" dirty="0"/>
                        <a:t>145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722367"/>
                  </a:ext>
                </a:extLst>
              </a:tr>
            </a:tbl>
          </a:graphicData>
        </a:graphic>
      </p:graphicFrame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9DC2938-1284-429E-8D19-69EBE9A73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7527-0A3F-4325-B1FD-C42086324AC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178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68263F-B94F-43F3-BBDF-4694EDC43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352" y="129206"/>
            <a:ext cx="10515600" cy="879846"/>
          </a:xfrm>
        </p:spPr>
        <p:txBody>
          <a:bodyPr>
            <a:noAutofit/>
          </a:bodyPr>
          <a:lstStyle/>
          <a:p>
            <a:r>
              <a:rPr lang="ru-RU" sz="3200" dirty="0"/>
              <a:t>                                                                                                  </a:t>
            </a:r>
            <a:r>
              <a:rPr lang="ru-RU" sz="1800" i="1" dirty="0"/>
              <a:t>Проект</a:t>
            </a:r>
            <a:r>
              <a:rPr lang="ru-RU" sz="1800" dirty="0"/>
              <a:t> </a:t>
            </a:r>
            <a:br>
              <a:rPr lang="ru-RU" sz="2700" dirty="0"/>
            </a:br>
            <a:r>
              <a:rPr lang="ru-RU" sz="2700" dirty="0"/>
              <a:t>Решение ученого совета НИУ ВШЭ – Санкт-Петербург (18.11.2021)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D23DA2-EF89-4031-A0AC-2C663F14B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839" y="1009052"/>
            <a:ext cx="11638625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/>
              <a:t>Отчет о работе кадровой комиссии НИУ ВШЭ - Санкт-Петербург.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/>
              <a:t>ПОСТАНОВИЛИ: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/>
              <a:t>1.	Принять к сведению отчет о работе кадровой комиссии НИУ ВШЭ - Санкт-Петербург.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F82FAF3-D150-4E81-B8CB-25F62634D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7527-0A3F-4325-B1FD-C42086324AC5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5336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4A08CA35F91CD41BFD9BC316C8B2348" ma:contentTypeVersion="10" ma:contentTypeDescription="Создание документа." ma:contentTypeScope="" ma:versionID="2c2a699debbcd5b9ccb78469dd536a6d">
  <xsd:schema xmlns:xsd="http://www.w3.org/2001/XMLSchema" xmlns:xs="http://www.w3.org/2001/XMLSchema" xmlns:p="http://schemas.microsoft.com/office/2006/metadata/properties" xmlns:ns2="e84e18c2-cad4-41f6-a57a-074345da137c" targetNamespace="http://schemas.microsoft.com/office/2006/metadata/properties" ma:root="true" ma:fieldsID="44d3adee0c89ca22242f593e0ccb325a" ns2:_="">
    <xsd:import namespace="e84e18c2-cad4-41f6-a57a-074345da13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4e18c2-cad4-41f6-a57a-074345da13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9A07D29-8834-4380-855C-E887B02B0535}"/>
</file>

<file path=customXml/itemProps2.xml><?xml version="1.0" encoding="utf-8"?>
<ds:datastoreItem xmlns:ds="http://schemas.openxmlformats.org/officeDocument/2006/customXml" ds:itemID="{1A31F6B1-416F-40AE-8D24-0FFDDC5A55B2}"/>
</file>

<file path=customXml/itemProps3.xml><?xml version="1.0" encoding="utf-8"?>
<ds:datastoreItem xmlns:ds="http://schemas.openxmlformats.org/officeDocument/2006/customXml" ds:itemID="{9D177F76-223E-4ED7-BA13-A8694452ADED}"/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898</Words>
  <Application>Microsoft Office PowerPoint</Application>
  <PresentationFormat>Широкоэкранный</PresentationFormat>
  <Paragraphs>118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Кадровая комиссия  НИУ ВШЭ – СПб: отчет о работе</vt:lpstr>
      <vt:lpstr>Формирование и состав</vt:lpstr>
      <vt:lpstr>Профильные подкомиссии</vt:lpstr>
      <vt:lpstr>Деятельность КК</vt:lpstr>
      <vt:lpstr>Деятельность КК</vt:lpstr>
      <vt:lpstr>Летний конкурс ППС 2021</vt:lpstr>
      <vt:lpstr>                                                                                                  Проект  Решение ученого совета НИУ ВШЭ – Санкт-Петербург (18.11.2021)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Кадровая комиссия  НИУ ВШЭ - СПб</dc:title>
  <dc:creator>Алексей Жуков</dc:creator>
  <cp:lastModifiedBy>Алексей Жуков</cp:lastModifiedBy>
  <cp:revision>13</cp:revision>
  <dcterms:created xsi:type="dcterms:W3CDTF">2021-10-29T07:15:04Z</dcterms:created>
  <dcterms:modified xsi:type="dcterms:W3CDTF">2021-11-12T08:18:28Z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0x010100E4A08CA35F91CD41BFD9BC316C8B2348</vt:lpwstr>
  </property>
</Properties>
</file>