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71" r:id="rId3"/>
    <p:sldId id="273" r:id="rId4"/>
    <p:sldId id="257" r:id="rId5"/>
    <p:sldId id="258" r:id="rId6"/>
    <p:sldId id="261" r:id="rId7"/>
    <p:sldId id="265" r:id="rId8"/>
    <p:sldId id="262" r:id="rId9"/>
    <p:sldId id="266" r:id="rId10"/>
    <p:sldId id="267" r:id="rId11"/>
    <p:sldId id="268" r:id="rId12"/>
    <p:sldId id="269" r:id="rId13"/>
    <p:sldId id="270" r:id="rId14"/>
    <p:sldId id="272" r:id="rId15"/>
    <p:sldId id="263"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p:cViewPr varScale="1">
        <p:scale>
          <a:sx n="43" d="100"/>
          <a:sy n="43" d="100"/>
        </p:scale>
        <p:origin x="708" y="60"/>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6509003" y="2262859"/>
            <a:ext cx="16225225" cy="57139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defRPr sz="7000" b="1" cap="all">
                <a:solidFill>
                  <a:srgbClr val="253957"/>
                </a:solidFill>
                <a:latin typeface="+mn-lt"/>
                <a:ea typeface="+mn-ea"/>
                <a:cs typeface="+mn-cs"/>
                <a:sym typeface="Arial Narrow"/>
              </a:defRPr>
            </a:pPr>
            <a:r>
              <a:rPr lang="en-US" dirty="0">
                <a:ea typeface="+mj-lt"/>
                <a:cs typeface="+mj-lt"/>
              </a:rPr>
              <a:t>The Assessment OF the Probability of Enterprise Bankruptcy in Pandemic as a part of Systemic Risk Management (based on the airline companies case) </a:t>
            </a:r>
            <a:endParaRPr lang="ru-RU" dirty="0"/>
          </a:p>
        </p:txBody>
      </p:sp>
      <p:sp>
        <p:nvSpPr>
          <p:cNvPr id="53" name="Очень крутой подзаголовок презентации"/>
          <p:cNvSpPr txBox="1"/>
          <p:nvPr/>
        </p:nvSpPr>
        <p:spPr>
          <a:xfrm>
            <a:off x="9356978" y="7976772"/>
            <a:ext cx="10529274" cy="3476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t"/>
          <a:lstStyle>
            <a:lvl1pPr algn="l">
              <a:defRPr sz="4200">
                <a:solidFill>
                  <a:srgbClr val="253957"/>
                </a:solidFill>
                <a:latin typeface="+mn-lt"/>
                <a:ea typeface="+mn-ea"/>
                <a:cs typeface="+mn-cs"/>
                <a:sym typeface="Arial Narrow"/>
              </a:defRPr>
            </a:lvl1pPr>
          </a:lstStyle>
          <a:p>
            <a:pPr algn="ctr"/>
            <a:r>
              <a:rPr lang="en-US" dirty="0" err="1">
                <a:ea typeface="+mn-lt"/>
                <a:cs typeface="+mn-lt"/>
              </a:rPr>
              <a:t>Markovskaya</a:t>
            </a:r>
            <a:r>
              <a:rPr lang="en-US" dirty="0">
                <a:ea typeface="+mn-lt"/>
                <a:cs typeface="+mn-lt"/>
              </a:rPr>
              <a:t> Elizaveta </a:t>
            </a:r>
            <a:r>
              <a:rPr lang="en-US" dirty="0" err="1">
                <a:ea typeface="+mn-lt"/>
                <a:cs typeface="+mn-lt"/>
              </a:rPr>
              <a:t>Igorevnа</a:t>
            </a:r>
            <a:r>
              <a:rPr lang="en-US" dirty="0">
                <a:ea typeface="+mn-lt"/>
                <a:cs typeface="+mn-lt"/>
              </a:rPr>
              <a:t>, PhD of Economics,</a:t>
            </a:r>
          </a:p>
          <a:p>
            <a:pPr algn="ctr"/>
            <a:r>
              <a:rPr lang="en-US" dirty="0">
                <a:ea typeface="+mn-lt"/>
                <a:cs typeface="+mn-lt"/>
              </a:rPr>
              <a:t> Associate Professor, Department of Finance , NRU HSE ,emarkovskaya@hse.ru</a:t>
            </a:r>
          </a:p>
          <a:p>
            <a:pPr algn="ctr"/>
            <a:r>
              <a:rPr lang="en-US" dirty="0" err="1">
                <a:ea typeface="+mn-lt"/>
                <a:cs typeface="+mn-lt"/>
              </a:rPr>
              <a:t>Smolina</a:t>
            </a:r>
            <a:r>
              <a:rPr lang="en-US" dirty="0">
                <a:ea typeface="+mn-lt"/>
                <a:cs typeface="+mn-lt"/>
              </a:rPr>
              <a:t> Elena </a:t>
            </a:r>
            <a:r>
              <a:rPr lang="en-US" dirty="0" err="1">
                <a:ea typeface="+mn-lt"/>
                <a:cs typeface="+mn-lt"/>
              </a:rPr>
              <a:t>Sergeevna</a:t>
            </a:r>
            <a:r>
              <a:rPr lang="en-US" dirty="0">
                <a:ea typeface="+mn-lt"/>
                <a:cs typeface="+mn-lt"/>
              </a:rPr>
              <a:t>, credit officer of the large clients, Sberbank, master student, NRU HSE</a:t>
            </a:r>
          </a:p>
          <a:p>
            <a:pPr algn="ctr"/>
            <a:endParaRPr lang="en-US" dirty="0"/>
          </a:p>
          <a:p>
            <a:pPr algn="ctr"/>
            <a:endParaRPr lang="en-US" dirty="0">
              <a:ea typeface="+mn-lt"/>
              <a:cs typeface="+mn-lt"/>
            </a:endParaRPr>
          </a:p>
          <a:p>
            <a:endParaRPr lang="en-US" dirty="0"/>
          </a:p>
        </p:txBody>
      </p:sp>
      <p:sp>
        <p:nvSpPr>
          <p:cNvPr id="55" name="Москва, 2017"/>
          <p:cNvSpPr txBox="1"/>
          <p:nvPr/>
        </p:nvSpPr>
        <p:spPr>
          <a:xfrm>
            <a:off x="10663003" y="12132864"/>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pPr algn="ctr"/>
            <a:r>
              <a:rPr lang="en-US" dirty="0"/>
              <a:t>Saint Petersburg, 2021</a:t>
            </a:r>
          </a:p>
        </p:txBody>
      </p:sp>
      <p:pic>
        <p:nvPicPr>
          <p:cNvPr id="9" name="Изображение" descr="Изображение"/>
          <p:cNvPicPr>
            <a:picLocks noChangeAspect="1"/>
          </p:cNvPicPr>
          <p:nvPr/>
        </p:nvPicPr>
        <p:blipFill>
          <a:blip r:embed="rId2"/>
          <a:stretch>
            <a:fillRect/>
          </a:stretch>
        </p:blipFill>
        <p:spPr>
          <a:xfrm>
            <a:off x="1506855" y="1330739"/>
            <a:ext cx="2166348" cy="279280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15554" y="2434374"/>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 sz="6600" dirty="0">
                <a:solidFill>
                  <a:schemeClr val="tx2">
                    <a:lumMod val="10000"/>
                  </a:schemeClr>
                </a:solidFill>
              </a:rPr>
              <a:t>BANKRUPTCY PREDICTION MODEL IN PRACTICE</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11" name="TextBox 10">
            <a:extLst>
              <a:ext uri="{FF2B5EF4-FFF2-40B4-BE49-F238E27FC236}">
                <a16:creationId xmlns:a16="http://schemas.microsoft.com/office/drawing/2014/main" id="{B1AAFB98-0920-43E3-849F-A883ED5FBB16}"/>
              </a:ext>
            </a:extLst>
          </p:cNvPr>
          <p:cNvSpPr txBox="1"/>
          <p:nvPr/>
        </p:nvSpPr>
        <p:spPr>
          <a:xfrm>
            <a:off x="972416" y="3994411"/>
            <a:ext cx="22439168" cy="75405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rtl="0" fontAlgn="base"/>
            <a:r>
              <a:rPr lang="en-US" sz="4400" dirty="0">
                <a:solidFill>
                  <a:schemeClr val="tx1"/>
                </a:solidFill>
                <a:latin typeface="+mn-lt"/>
              </a:rPr>
              <a:t>*</a:t>
            </a:r>
            <a:r>
              <a:rPr lang="en-US" sz="4400" b="1" u="sng" dirty="0" err="1">
                <a:solidFill>
                  <a:schemeClr val="tx1"/>
                </a:solidFill>
                <a:latin typeface="+mn-lt"/>
              </a:rPr>
              <a:t>Deutch</a:t>
            </a:r>
            <a:r>
              <a:rPr lang="en-US" sz="4400" b="1" u="sng" dirty="0">
                <a:solidFill>
                  <a:schemeClr val="tx1"/>
                </a:solidFill>
                <a:latin typeface="+mn-lt"/>
              </a:rPr>
              <a:t> Lufthansa </a:t>
            </a:r>
            <a:r>
              <a:rPr lang="en-US" sz="4400" dirty="0">
                <a:solidFill>
                  <a:schemeClr val="tx1"/>
                </a:solidFill>
                <a:latin typeface="+mn-lt"/>
              </a:rPr>
              <a:t>( P=1,53 in 2019 and P=0,31 in 2020): At the end of 2020, the Coordinating Board of the company claimed to the German media that they seriously thought about the bankruptcy. </a:t>
            </a:r>
          </a:p>
          <a:p>
            <a:pPr algn="just" rtl="0" fontAlgn="base"/>
            <a:endParaRPr lang="en-US" sz="4400" dirty="0">
              <a:solidFill>
                <a:schemeClr val="tx1"/>
              </a:solidFill>
              <a:latin typeface="+mn-lt"/>
              <a:sym typeface="Manjari"/>
            </a:endParaRPr>
          </a:p>
          <a:p>
            <a:pPr algn="just" rtl="0" fontAlgn="base"/>
            <a:r>
              <a:rPr lang="en-US" sz="4400" dirty="0">
                <a:solidFill>
                  <a:schemeClr val="tx1"/>
                </a:solidFill>
                <a:latin typeface="+mn-lt"/>
                <a:sym typeface="Manjari"/>
              </a:rPr>
              <a:t>*</a:t>
            </a:r>
            <a:r>
              <a:rPr lang="en-US" sz="4400" b="1" u="sng" dirty="0">
                <a:solidFill>
                  <a:schemeClr val="tx1"/>
                </a:solidFill>
                <a:latin typeface="+mn-lt"/>
                <a:sym typeface="Manjari"/>
              </a:rPr>
              <a:t>Finnair </a:t>
            </a:r>
            <a:r>
              <a:rPr lang="en-US" sz="4400" dirty="0">
                <a:solidFill>
                  <a:schemeClr val="tx1"/>
                </a:solidFill>
                <a:latin typeface="+mn-lt"/>
                <a:sym typeface="Manjari"/>
              </a:rPr>
              <a:t>(</a:t>
            </a:r>
            <a:r>
              <a:rPr lang="en-US" sz="4400" dirty="0">
                <a:solidFill>
                  <a:schemeClr val="tx1"/>
                </a:solidFill>
                <a:latin typeface="+mn-lt"/>
              </a:rPr>
              <a:t>P =1,36 in 2019 and P=0,11 in 2020</a:t>
            </a:r>
            <a:r>
              <a:rPr lang="en-US" sz="4400" dirty="0">
                <a:solidFill>
                  <a:schemeClr val="tx1"/>
                </a:solidFill>
                <a:latin typeface="+mn-lt"/>
                <a:sym typeface="Manjari"/>
              </a:rPr>
              <a:t>): </a:t>
            </a:r>
            <a:r>
              <a:rPr lang="en-US" sz="4400" dirty="0">
                <a:solidFill>
                  <a:schemeClr val="tx1"/>
                </a:solidFill>
                <a:latin typeface="+mn-lt"/>
              </a:rPr>
              <a:t>The information about its possible bankruptcy has not been given by the official representatives to mass media. </a:t>
            </a:r>
          </a:p>
          <a:p>
            <a:pPr algn="just" rtl="0" fontAlgn="base"/>
            <a:endParaRPr lang="en-US" sz="4400" dirty="0">
              <a:solidFill>
                <a:schemeClr val="tx1"/>
              </a:solidFill>
              <a:latin typeface="+mn-lt"/>
            </a:endParaRPr>
          </a:p>
          <a:p>
            <a:pPr algn="just" rtl="0" fontAlgn="base"/>
            <a:r>
              <a:rPr lang="en-US" sz="4400" dirty="0">
                <a:solidFill>
                  <a:schemeClr val="tx1"/>
                </a:solidFill>
                <a:latin typeface="+mn-lt"/>
              </a:rPr>
              <a:t>*</a:t>
            </a:r>
            <a:r>
              <a:rPr lang="en-US" sz="4400" b="1" u="sng" dirty="0">
                <a:solidFill>
                  <a:schemeClr val="tx1"/>
                </a:solidFill>
                <a:latin typeface="+mn-lt"/>
              </a:rPr>
              <a:t>Norwegian Air </a:t>
            </a:r>
            <a:r>
              <a:rPr lang="en-US" sz="4400" dirty="0">
                <a:solidFill>
                  <a:schemeClr val="tx1"/>
                </a:solidFill>
                <a:latin typeface="+mn-lt"/>
              </a:rPr>
              <a:t>(P=1,36 in 2019 and P= 0,11 in 2020): In 2020 Norwegian airlines claimed about its possible bankruptcy because Pandenic-19.</a:t>
            </a:r>
          </a:p>
          <a:p>
            <a:pPr algn="just" rtl="0" fontAlgn="base"/>
            <a:endParaRPr lang="en-US" sz="4400" dirty="0">
              <a:solidFill>
                <a:schemeClr val="tx1"/>
              </a:solidFill>
              <a:latin typeface="+mn-lt"/>
            </a:endParaRPr>
          </a:p>
          <a:p>
            <a:pPr algn="just" rtl="0" fontAlgn="base"/>
            <a:r>
              <a:rPr lang="en-US" sz="4400" dirty="0">
                <a:solidFill>
                  <a:schemeClr val="tx1"/>
                </a:solidFill>
                <a:latin typeface="+mn-lt"/>
              </a:rPr>
              <a:t>*</a:t>
            </a:r>
            <a:r>
              <a:rPr lang="en-US" sz="4400" b="1" u="sng" dirty="0">
                <a:solidFill>
                  <a:schemeClr val="tx1"/>
                </a:solidFill>
                <a:latin typeface="+mn-lt"/>
              </a:rPr>
              <a:t>Air France KLM </a:t>
            </a:r>
            <a:r>
              <a:rPr lang="en-US" sz="4400" dirty="0">
                <a:solidFill>
                  <a:schemeClr val="tx1"/>
                </a:solidFill>
                <a:latin typeface="+mn-lt"/>
              </a:rPr>
              <a:t>has the worst situation which was also announced in all mass medias and known all over the world because of the huge loss in 2020 equaled to 7 billion euros.</a:t>
            </a:r>
          </a:p>
        </p:txBody>
      </p:sp>
      <p:sp>
        <p:nvSpPr>
          <p:cNvPr id="12" name="Заголовок основного текста">
            <a:extLst>
              <a:ext uri="{FF2B5EF4-FFF2-40B4-BE49-F238E27FC236}">
                <a16:creationId xmlns:a16="http://schemas.microsoft.com/office/drawing/2014/main" id="{03E8C223-AB5F-4549-9B95-CAEE2950A630}"/>
              </a:ext>
            </a:extLst>
          </p:cNvPr>
          <p:cNvSpPr txBox="1"/>
          <p:nvPr/>
        </p:nvSpPr>
        <p:spPr>
          <a:xfrm>
            <a:off x="1201065" y="11534937"/>
            <a:ext cx="22210519" cy="1953491"/>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0" indent="0" algn="ctr">
              <a:buFont typeface="Manjari"/>
              <a:buNone/>
            </a:pPr>
            <a:r>
              <a:rPr lang="en-US" sz="3600" b="0" dirty="0">
                <a:solidFill>
                  <a:schemeClr val="tx1"/>
                </a:solidFill>
              </a:rPr>
              <a:t>    </a:t>
            </a:r>
            <a:r>
              <a:rPr lang="en-US" sz="4000" b="0" dirty="0">
                <a:solidFill>
                  <a:schemeClr val="tx1"/>
                </a:solidFill>
                <a:cs typeface="Arial"/>
                <a:sym typeface="Arial"/>
              </a:rPr>
              <a:t>For all 4 companies, the serious decline in P from 2019 to 2020 is explained mostly by the </a:t>
            </a:r>
            <a:r>
              <a:rPr lang="en-US" sz="4000" dirty="0">
                <a:solidFill>
                  <a:schemeClr val="tx1"/>
                </a:solidFill>
                <a:cs typeface="Arial"/>
                <a:sym typeface="Arial"/>
              </a:rPr>
              <a:t>increase</a:t>
            </a:r>
            <a:r>
              <a:rPr lang="en-US" sz="4000" b="0" dirty="0">
                <a:solidFill>
                  <a:schemeClr val="tx1"/>
                </a:solidFill>
                <a:cs typeface="Arial"/>
                <a:sym typeface="Arial"/>
              </a:rPr>
              <a:t> of </a:t>
            </a:r>
            <a:r>
              <a:rPr lang="en-US" sz="4000" dirty="0">
                <a:solidFill>
                  <a:schemeClr val="tx1"/>
                </a:solidFill>
                <a:cs typeface="Arial"/>
                <a:sym typeface="Arial"/>
              </a:rPr>
              <a:t>sales/total assets </a:t>
            </a:r>
            <a:r>
              <a:rPr lang="en-US" sz="4000" b="0" dirty="0">
                <a:solidFill>
                  <a:schemeClr val="tx1"/>
                </a:solidFill>
                <a:cs typeface="Arial"/>
                <a:sym typeface="Arial"/>
              </a:rPr>
              <a:t>and </a:t>
            </a:r>
            <a:r>
              <a:rPr lang="en-US" sz="4000" dirty="0">
                <a:solidFill>
                  <a:schemeClr val="tx1"/>
                </a:solidFill>
                <a:cs typeface="Arial"/>
                <a:sym typeface="Arial"/>
              </a:rPr>
              <a:t>negative change in EBIT</a:t>
            </a:r>
            <a:r>
              <a:rPr lang="en-US" sz="4000" b="0" dirty="0">
                <a:solidFill>
                  <a:schemeClr val="tx1"/>
                </a:solidFill>
                <a:cs typeface="Arial"/>
                <a:sym typeface="Arial"/>
              </a:rPr>
              <a:t>.</a:t>
            </a:r>
            <a:endParaRPr lang="en-US" sz="4000" b="0" dirty="0">
              <a:solidFill>
                <a:schemeClr val="tx1"/>
              </a:solidFill>
            </a:endParaRPr>
          </a:p>
          <a:p>
            <a:endParaRPr lang="en-US" dirty="0"/>
          </a:p>
        </p:txBody>
      </p:sp>
    </p:spTree>
    <p:extLst>
      <p:ext uri="{BB962C8B-B14F-4D97-AF65-F5344CB8AC3E}">
        <p14:creationId xmlns:p14="http://schemas.microsoft.com/office/powerpoint/2010/main" val="283267066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15554" y="2434374"/>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GB" sz="6600" dirty="0">
                <a:solidFill>
                  <a:schemeClr val="tx2">
                    <a:lumMod val="10000"/>
                  </a:schemeClr>
                </a:solidFill>
              </a:rPr>
              <a:t>NORMATIVE VALUES OF FINANCIAL INDICATORS</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12" name="Заголовок основного текста">
            <a:extLst>
              <a:ext uri="{FF2B5EF4-FFF2-40B4-BE49-F238E27FC236}">
                <a16:creationId xmlns:a16="http://schemas.microsoft.com/office/drawing/2014/main" id="{03E8C223-AB5F-4549-9B95-CAEE2950A630}"/>
              </a:ext>
            </a:extLst>
          </p:cNvPr>
          <p:cNvSpPr txBox="1"/>
          <p:nvPr/>
        </p:nvSpPr>
        <p:spPr>
          <a:xfrm>
            <a:off x="13905683" y="5065127"/>
            <a:ext cx="9594809" cy="2587465"/>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0" indent="0">
              <a:buFont typeface="Manjari"/>
              <a:buNone/>
            </a:pPr>
            <a:r>
              <a:rPr lang="en-US" sz="4000" dirty="0">
                <a:solidFill>
                  <a:schemeClr val="tx2">
                    <a:lumMod val="10000"/>
                  </a:schemeClr>
                </a:solidFill>
              </a:rPr>
              <a:t>Current liquidity ratio, debt to EBITDA </a:t>
            </a:r>
            <a:r>
              <a:rPr lang="en-US" sz="4000" b="0" dirty="0">
                <a:solidFill>
                  <a:schemeClr val="tx2">
                    <a:lumMod val="10000"/>
                  </a:schemeClr>
                </a:solidFill>
              </a:rPr>
              <a:t>and</a:t>
            </a:r>
            <a:r>
              <a:rPr lang="en-US" sz="4000" dirty="0">
                <a:solidFill>
                  <a:schemeClr val="tx2">
                    <a:lumMod val="10000"/>
                  </a:schemeClr>
                </a:solidFill>
              </a:rPr>
              <a:t> accounts receivable turnover </a:t>
            </a:r>
            <a:r>
              <a:rPr lang="en-US" sz="4000" b="0" dirty="0">
                <a:solidFill>
                  <a:schemeClr val="tx2">
                    <a:lumMod val="10000"/>
                  </a:schemeClr>
                </a:solidFill>
              </a:rPr>
              <a:t>have been added by the authors.</a:t>
            </a:r>
          </a:p>
          <a:p>
            <a:endParaRPr lang="en-US" dirty="0"/>
          </a:p>
        </p:txBody>
      </p:sp>
      <p:graphicFrame>
        <p:nvGraphicFramePr>
          <p:cNvPr id="2" name="Таблица 1">
            <a:extLst>
              <a:ext uri="{FF2B5EF4-FFF2-40B4-BE49-F238E27FC236}">
                <a16:creationId xmlns:a16="http://schemas.microsoft.com/office/drawing/2014/main" id="{3C128B89-B954-4181-B0BE-28B599809D25}"/>
              </a:ext>
            </a:extLst>
          </p:cNvPr>
          <p:cNvGraphicFramePr>
            <a:graphicFrameLocks noGrp="1"/>
          </p:cNvGraphicFramePr>
          <p:nvPr>
            <p:extLst>
              <p:ext uri="{D42A27DB-BD31-4B8C-83A1-F6EECF244321}">
                <p14:modId xmlns:p14="http://schemas.microsoft.com/office/powerpoint/2010/main" val="385630417"/>
              </p:ext>
            </p:extLst>
          </p:nvPr>
        </p:nvGraphicFramePr>
        <p:xfrm>
          <a:off x="883508" y="3631577"/>
          <a:ext cx="12375291" cy="10038592"/>
        </p:xfrm>
        <a:graphic>
          <a:graphicData uri="http://schemas.openxmlformats.org/drawingml/2006/table">
            <a:tbl>
              <a:tblPr firstRow="1" firstCol="1" bandRow="1">
                <a:tableStyleId>{5940675A-B579-460E-94D1-54222C63F5DA}</a:tableStyleId>
              </a:tblPr>
              <a:tblGrid>
                <a:gridCol w="3450360">
                  <a:extLst>
                    <a:ext uri="{9D8B030D-6E8A-4147-A177-3AD203B41FA5}">
                      <a16:colId xmlns:a16="http://schemas.microsoft.com/office/drawing/2014/main" val="2995156649"/>
                    </a:ext>
                  </a:extLst>
                </a:gridCol>
                <a:gridCol w="3220336">
                  <a:extLst>
                    <a:ext uri="{9D8B030D-6E8A-4147-A177-3AD203B41FA5}">
                      <a16:colId xmlns:a16="http://schemas.microsoft.com/office/drawing/2014/main" val="1272661031"/>
                    </a:ext>
                  </a:extLst>
                </a:gridCol>
                <a:gridCol w="2208230">
                  <a:extLst>
                    <a:ext uri="{9D8B030D-6E8A-4147-A177-3AD203B41FA5}">
                      <a16:colId xmlns:a16="http://schemas.microsoft.com/office/drawing/2014/main" val="770507558"/>
                    </a:ext>
                  </a:extLst>
                </a:gridCol>
                <a:gridCol w="3496365">
                  <a:extLst>
                    <a:ext uri="{9D8B030D-6E8A-4147-A177-3AD203B41FA5}">
                      <a16:colId xmlns:a16="http://schemas.microsoft.com/office/drawing/2014/main" val="4204854033"/>
                    </a:ext>
                  </a:extLst>
                </a:gridCol>
              </a:tblGrid>
              <a:tr h="824993">
                <a:tc>
                  <a:txBody>
                    <a:bodyPr/>
                    <a:lstStyle/>
                    <a:p>
                      <a:pPr algn="ctr">
                        <a:lnSpc>
                          <a:spcPct val="107000"/>
                        </a:lnSpc>
                        <a:spcAft>
                          <a:spcPts val="800"/>
                        </a:spcAft>
                      </a:pPr>
                      <a:r>
                        <a:rPr lang="en-US" sz="4000" dirty="0">
                          <a:effectLst/>
                          <a:latin typeface="+mn-lt"/>
                        </a:rPr>
                        <a:t>Ratio</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en-US" sz="4000">
                          <a:effectLst/>
                          <a:latin typeface="+mn-lt"/>
                        </a:rPr>
                        <a:t>Optimal value</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en-US" sz="4000" dirty="0">
                          <a:effectLst/>
                          <a:latin typeface="+mn-lt"/>
                        </a:rPr>
                        <a:t>Critical value</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dirty="0">
                          <a:effectLst/>
                          <a:latin typeface="+mn-lt"/>
                        </a:rPr>
                        <a:t>International </a:t>
                      </a:r>
                      <a:r>
                        <a:rPr lang="en-US" sz="4000" dirty="0">
                          <a:effectLst/>
                          <a:latin typeface="+mn-lt"/>
                        </a:rPr>
                        <a:t>practice (max value)</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1492326114"/>
                  </a:ext>
                </a:extLst>
              </a:tr>
              <a:tr h="594161">
                <a:tc>
                  <a:txBody>
                    <a:bodyPr/>
                    <a:lstStyle/>
                    <a:p>
                      <a:pPr algn="ctr">
                        <a:lnSpc>
                          <a:spcPct val="107000"/>
                        </a:lnSpc>
                        <a:spcAft>
                          <a:spcPts val="800"/>
                        </a:spcAft>
                      </a:pPr>
                      <a:r>
                        <a:rPr lang="ru-RU" sz="4000" dirty="0">
                          <a:effectLst/>
                          <a:latin typeface="+mn-lt"/>
                        </a:rPr>
                        <a:t>Current </a:t>
                      </a:r>
                      <a:r>
                        <a:rPr lang="en-US" sz="4000" dirty="0">
                          <a:effectLst/>
                          <a:latin typeface="+mn-lt"/>
                        </a:rPr>
                        <a:t>liquidity ratio</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dirty="0">
                          <a:effectLst/>
                          <a:latin typeface="+mn-lt"/>
                        </a:rPr>
                        <a:t>0,93</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latin typeface="+mn-lt"/>
                        </a:rPr>
                        <a:t>0,59</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latin typeface="+mn-lt"/>
                        </a:rPr>
                        <a:t>1</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36576232"/>
                  </a:ext>
                </a:extLst>
              </a:tr>
              <a:tr h="594161">
                <a:tc>
                  <a:txBody>
                    <a:bodyPr/>
                    <a:lstStyle/>
                    <a:p>
                      <a:pPr algn="ctr">
                        <a:lnSpc>
                          <a:spcPct val="107000"/>
                        </a:lnSpc>
                        <a:spcAft>
                          <a:spcPts val="800"/>
                        </a:spcAft>
                      </a:pPr>
                      <a:r>
                        <a:rPr lang="en-US" sz="4000">
                          <a:effectLst/>
                          <a:latin typeface="+mn-lt"/>
                        </a:rPr>
                        <a:t>Sales to total assets ratio</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a:effectLst/>
                          <a:latin typeface="+mn-lt"/>
                        </a:rPr>
                        <a:t>0,82</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latin typeface="+mn-lt"/>
                        </a:rPr>
                        <a:t>2,3</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4000">
                          <a:effectLst/>
                          <a:latin typeface="+mn-lt"/>
                        </a:rPr>
                        <a:t>Depends on industry</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8035479"/>
                  </a:ext>
                </a:extLst>
              </a:tr>
              <a:tr h="594161">
                <a:tc>
                  <a:txBody>
                    <a:bodyPr/>
                    <a:lstStyle/>
                    <a:p>
                      <a:pPr algn="ctr">
                        <a:lnSpc>
                          <a:spcPct val="107000"/>
                        </a:lnSpc>
                        <a:spcAft>
                          <a:spcPts val="800"/>
                        </a:spcAft>
                      </a:pPr>
                      <a:r>
                        <a:rPr lang="en-US" sz="4000" dirty="0">
                          <a:effectLst/>
                          <a:latin typeface="+mn-lt"/>
                        </a:rPr>
                        <a:t>Total debt to total assets</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a:effectLst/>
                          <a:latin typeface="+mn-lt"/>
                        </a:rPr>
                        <a:t>0,31</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dirty="0">
                          <a:effectLst/>
                          <a:latin typeface="+mn-lt"/>
                        </a:rPr>
                        <a:t>0,6</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latin typeface="+mn-lt"/>
                        </a:rPr>
                        <a:t>0,4</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7364443"/>
                  </a:ext>
                </a:extLst>
              </a:tr>
              <a:tr h="891241">
                <a:tc>
                  <a:txBody>
                    <a:bodyPr/>
                    <a:lstStyle/>
                    <a:p>
                      <a:pPr algn="ctr">
                        <a:lnSpc>
                          <a:spcPct val="107000"/>
                        </a:lnSpc>
                        <a:spcAft>
                          <a:spcPts val="800"/>
                        </a:spcAft>
                      </a:pPr>
                      <a:r>
                        <a:rPr lang="en-US" sz="4000" dirty="0">
                          <a:effectLst/>
                          <a:latin typeface="+mn-lt"/>
                        </a:rPr>
                        <a:t>Accounts receivable turnover (days)</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a:effectLst/>
                          <a:latin typeface="+mn-lt"/>
                        </a:rPr>
                        <a:t>18</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dirty="0">
                          <a:effectLst/>
                          <a:latin typeface="+mn-lt"/>
                        </a:rPr>
                        <a:t>43</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latin typeface="+mn-lt"/>
                        </a:rPr>
                        <a:t>30</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3283116"/>
                  </a:ext>
                </a:extLst>
              </a:tr>
              <a:tr h="1188322">
                <a:tc>
                  <a:txBody>
                    <a:bodyPr/>
                    <a:lstStyle/>
                    <a:p>
                      <a:pPr algn="ctr">
                        <a:lnSpc>
                          <a:spcPct val="107000"/>
                        </a:lnSpc>
                        <a:spcAft>
                          <a:spcPts val="800"/>
                        </a:spcAft>
                      </a:pPr>
                      <a:r>
                        <a:rPr lang="en-US" sz="4000" dirty="0">
                          <a:effectLst/>
                          <a:latin typeface="+mn-lt"/>
                        </a:rPr>
                        <a:t>Accounts payable turnover (days)</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dirty="0">
                          <a:effectLst/>
                          <a:latin typeface="+mn-lt"/>
                        </a:rPr>
                        <a:t>25</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dirty="0">
                          <a:effectLst/>
                          <a:latin typeface="+mn-lt"/>
                        </a:rPr>
                        <a:t>61</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dirty="0">
                          <a:effectLst/>
                          <a:latin typeface="+mn-lt"/>
                        </a:rPr>
                        <a:t>30</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4081112"/>
                  </a:ext>
                </a:extLst>
              </a:tr>
              <a:tr h="297080">
                <a:tc>
                  <a:txBody>
                    <a:bodyPr/>
                    <a:lstStyle/>
                    <a:p>
                      <a:pPr algn="ctr">
                        <a:lnSpc>
                          <a:spcPct val="107000"/>
                        </a:lnSpc>
                        <a:spcAft>
                          <a:spcPts val="800"/>
                        </a:spcAft>
                      </a:pPr>
                      <a:r>
                        <a:rPr lang="ru-RU" sz="4000" dirty="0">
                          <a:effectLst/>
                          <a:latin typeface="+mn-lt"/>
                        </a:rPr>
                        <a:t>EBIT </a:t>
                      </a:r>
                      <a:r>
                        <a:rPr lang="en-US" sz="4000" dirty="0">
                          <a:effectLst/>
                          <a:latin typeface="+mn-lt"/>
                        </a:rPr>
                        <a:t>change</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a:effectLst/>
                          <a:latin typeface="+mn-lt"/>
                        </a:rPr>
                        <a:t>14%</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latin typeface="+mn-lt"/>
                        </a:rPr>
                        <a:t>&lt;0</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ru-RU" sz="4000" dirty="0">
                        <a:effectLst/>
                        <a:latin typeface="+mn-lt"/>
                        <a:cs typeface="Times New Roman" panose="02020603050405020304" pitchFamily="18" charset="0"/>
                      </a:endParaRPr>
                    </a:p>
                  </a:txBody>
                  <a:tcPr marL="68580" marR="68580" marT="0" marB="0" anchor="ctr"/>
                </a:tc>
                <a:extLst>
                  <a:ext uri="{0D108BD9-81ED-4DB2-BD59-A6C34878D82A}">
                    <a16:rowId xmlns:a16="http://schemas.microsoft.com/office/drawing/2014/main" val="2304210155"/>
                  </a:ext>
                </a:extLst>
              </a:tr>
              <a:tr h="297080">
                <a:tc>
                  <a:txBody>
                    <a:bodyPr/>
                    <a:lstStyle/>
                    <a:p>
                      <a:pPr algn="ctr">
                        <a:lnSpc>
                          <a:spcPct val="107000"/>
                        </a:lnSpc>
                        <a:spcAft>
                          <a:spcPts val="800"/>
                        </a:spcAft>
                      </a:pPr>
                      <a:r>
                        <a:rPr lang="en-US" sz="4000" dirty="0">
                          <a:effectLst/>
                          <a:latin typeface="+mn-lt"/>
                        </a:rPr>
                        <a:t>Debt to EBITDA </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a:effectLst/>
                          <a:latin typeface="+mn-lt"/>
                        </a:rPr>
                        <a:t>2,6</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latin typeface="+mn-lt"/>
                        </a:rPr>
                        <a:t>&lt;0</a:t>
                      </a:r>
                      <a:endParaRPr lang="ru-RU" sz="4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4000" dirty="0">
                          <a:effectLst/>
                          <a:latin typeface="+mn-lt"/>
                        </a:rPr>
                        <a:t>5</a:t>
                      </a:r>
                      <a:endParaRPr lang="ru-RU" sz="4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50611060"/>
                  </a:ext>
                </a:extLst>
              </a:tr>
            </a:tbl>
          </a:graphicData>
        </a:graphic>
      </p:graphicFrame>
      <p:sp>
        <p:nvSpPr>
          <p:cNvPr id="13" name="Заголовок основного текста">
            <a:extLst>
              <a:ext uri="{FF2B5EF4-FFF2-40B4-BE49-F238E27FC236}">
                <a16:creationId xmlns:a16="http://schemas.microsoft.com/office/drawing/2014/main" id="{0FD62D34-1645-4E76-ABC4-B8DBD9A90250}"/>
              </a:ext>
            </a:extLst>
          </p:cNvPr>
          <p:cNvSpPr txBox="1"/>
          <p:nvPr/>
        </p:nvSpPr>
        <p:spPr>
          <a:xfrm>
            <a:off x="13905683" y="8650873"/>
            <a:ext cx="9594809" cy="3244855"/>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0" indent="0">
              <a:buFont typeface="Manjari"/>
              <a:buNone/>
            </a:pPr>
            <a:r>
              <a:rPr lang="en-US" sz="4000" dirty="0">
                <a:solidFill>
                  <a:schemeClr val="tx1"/>
                </a:solidFill>
                <a:cs typeface="Arial"/>
                <a:sym typeface="Arial"/>
              </a:rPr>
              <a:t>Main airlines’ features</a:t>
            </a:r>
            <a:r>
              <a:rPr lang="en-US" sz="4000" b="0" dirty="0">
                <a:solidFill>
                  <a:schemeClr val="tx1"/>
                </a:solidFill>
                <a:cs typeface="Arial"/>
                <a:sym typeface="Arial"/>
              </a:rPr>
              <a:t>:</a:t>
            </a:r>
          </a:p>
          <a:p>
            <a:pPr marL="0" indent="0">
              <a:buFont typeface="Manjari"/>
              <a:buNone/>
            </a:pPr>
            <a:r>
              <a:rPr lang="en-US" sz="4000" b="0" dirty="0">
                <a:solidFill>
                  <a:schemeClr val="tx1"/>
                </a:solidFill>
                <a:cs typeface="Arial"/>
                <a:sym typeface="Arial"/>
              </a:rPr>
              <a:t>*less than 1 optimal current liquidity ratio,</a:t>
            </a:r>
          </a:p>
          <a:p>
            <a:pPr marL="0" indent="0">
              <a:buFont typeface="Manjari"/>
              <a:buNone/>
            </a:pPr>
            <a:r>
              <a:rPr lang="en-US" sz="4000" b="0" dirty="0">
                <a:solidFill>
                  <a:schemeClr val="tx1"/>
                </a:solidFill>
                <a:cs typeface="Arial"/>
                <a:sym typeface="Arial"/>
              </a:rPr>
              <a:t>*tendency to have lower sales to total assets ratio in good times.</a:t>
            </a:r>
            <a:endParaRPr lang="en-US" sz="4000" b="0" dirty="0">
              <a:solidFill>
                <a:schemeClr val="tx1"/>
              </a:solidFill>
            </a:endParaRPr>
          </a:p>
          <a:p>
            <a:endParaRPr lang="en-US" dirty="0"/>
          </a:p>
        </p:txBody>
      </p:sp>
    </p:spTree>
    <p:extLst>
      <p:ext uri="{BB962C8B-B14F-4D97-AF65-F5344CB8AC3E}">
        <p14:creationId xmlns:p14="http://schemas.microsoft.com/office/powerpoint/2010/main" val="281921730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15554" y="2434374"/>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US" sz="6600" cap="all" dirty="0">
                <a:solidFill>
                  <a:schemeClr val="tx2">
                    <a:lumMod val="10000"/>
                  </a:schemeClr>
                </a:solidFill>
              </a:rPr>
              <a:t>Development of the Economic Approach to Assessing the Probability of Bankruptcy</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10" name="Google Shape;940;p94">
            <a:extLst>
              <a:ext uri="{FF2B5EF4-FFF2-40B4-BE49-F238E27FC236}">
                <a16:creationId xmlns:a16="http://schemas.microsoft.com/office/drawing/2014/main" id="{7FF8563E-B281-4CE1-9324-4EC6D371A5DE}"/>
              </a:ext>
            </a:extLst>
          </p:cNvPr>
          <p:cNvSpPr txBox="1"/>
          <p:nvPr/>
        </p:nvSpPr>
        <p:spPr>
          <a:xfrm>
            <a:off x="1429665" y="5548938"/>
            <a:ext cx="5251439" cy="10390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solidFill>
                  <a:schemeClr val="accent1"/>
                </a:solidFill>
                <a:latin typeface="Arial Narrow" panose="020B0606020202030204" pitchFamily="34" charset="0"/>
                <a:ea typeface="Rozha One"/>
                <a:cs typeface="Rozha One"/>
                <a:sym typeface="Rozha One"/>
              </a:rPr>
              <a:t>MODEL APPLICATION</a:t>
            </a:r>
            <a:endParaRPr sz="4000" dirty="0">
              <a:solidFill>
                <a:schemeClr val="accent1"/>
              </a:solidFill>
              <a:latin typeface="Arial Narrow" panose="020B0606020202030204" pitchFamily="34" charset="0"/>
              <a:ea typeface="Rozha One"/>
              <a:cs typeface="Rozha One"/>
              <a:sym typeface="Rozha One"/>
            </a:endParaRPr>
          </a:p>
        </p:txBody>
      </p:sp>
      <p:sp>
        <p:nvSpPr>
          <p:cNvPr id="13" name="Google Shape;944;p94">
            <a:extLst>
              <a:ext uri="{FF2B5EF4-FFF2-40B4-BE49-F238E27FC236}">
                <a16:creationId xmlns:a16="http://schemas.microsoft.com/office/drawing/2014/main" id="{032885E7-306D-463C-B42E-F4A708358ED6}"/>
              </a:ext>
            </a:extLst>
          </p:cNvPr>
          <p:cNvSpPr txBox="1"/>
          <p:nvPr/>
        </p:nvSpPr>
        <p:spPr>
          <a:xfrm>
            <a:off x="-710425" y="6588015"/>
            <a:ext cx="9899832" cy="2805368"/>
          </a:xfrm>
          <a:prstGeom prst="rect">
            <a:avLst/>
          </a:prstGeom>
          <a:noFill/>
          <a:ln>
            <a:noFill/>
          </a:ln>
        </p:spPr>
        <p:txBody>
          <a:bodyPr spcFirstLastPara="1" wrap="square" lIns="91425" tIns="91425" rIns="91425" bIns="91425" anchor="t" anchorCtr="0">
            <a:noAutofit/>
          </a:bodyPr>
          <a:lstStyle/>
          <a:p>
            <a:pPr algn="ctr"/>
            <a:r>
              <a:rPr lang="en-US" sz="3600" dirty="0">
                <a:solidFill>
                  <a:schemeClr val="tx1"/>
                </a:solidFill>
                <a:latin typeface="Arial Narrow" panose="020B0606020202030204" pitchFamily="34" charset="0"/>
                <a:ea typeface="+mn-ea"/>
              </a:rPr>
              <a:t>To define if the company is stable and </a:t>
            </a:r>
          </a:p>
          <a:p>
            <a:pPr algn="ctr"/>
            <a:r>
              <a:rPr lang="en-US" sz="3600" dirty="0">
                <a:solidFill>
                  <a:schemeClr val="tx1"/>
                </a:solidFill>
                <a:latin typeface="Arial Narrow" panose="020B0606020202030204" pitchFamily="34" charset="0"/>
                <a:ea typeface="+mn-ea"/>
              </a:rPr>
              <a:t>does not have serious problems (P&gt;=1)</a:t>
            </a:r>
          </a:p>
          <a:p>
            <a:pPr algn="ctr"/>
            <a:r>
              <a:rPr lang="en-US" sz="3600" dirty="0">
                <a:solidFill>
                  <a:schemeClr val="tx1"/>
                </a:solidFill>
                <a:latin typeface="Arial Narrow" panose="020B0606020202030204" pitchFamily="34" charset="0"/>
                <a:ea typeface="+mn-ea"/>
              </a:rPr>
              <a:t> or not (P&lt;1) using the formula:</a:t>
            </a:r>
          </a:p>
          <a:p>
            <a:pPr marL="0" lvl="0" indent="0" algn="ctr" rtl="0">
              <a:spcBef>
                <a:spcPts val="0"/>
              </a:spcBef>
              <a:spcAft>
                <a:spcPts val="0"/>
              </a:spcAft>
              <a:buNone/>
            </a:pPr>
            <a:endParaRPr lang="en-US" b="0" i="0" dirty="0">
              <a:solidFill>
                <a:srgbClr val="000000"/>
              </a:solidFill>
              <a:effectLst/>
              <a:latin typeface="Times New Roman" panose="02020603050405020304" pitchFamily="18" charset="0"/>
            </a:endParaRPr>
          </a:p>
        </p:txBody>
      </p:sp>
      <p:sp>
        <p:nvSpPr>
          <p:cNvPr id="14" name="Google Shape;944;p94">
            <a:extLst>
              <a:ext uri="{FF2B5EF4-FFF2-40B4-BE49-F238E27FC236}">
                <a16:creationId xmlns:a16="http://schemas.microsoft.com/office/drawing/2014/main" id="{E01F1BF9-066D-42DE-A214-11052107385F}"/>
              </a:ext>
            </a:extLst>
          </p:cNvPr>
          <p:cNvSpPr txBox="1"/>
          <p:nvPr/>
        </p:nvSpPr>
        <p:spPr>
          <a:xfrm>
            <a:off x="-151618" y="8729569"/>
            <a:ext cx="10106109" cy="764339"/>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600" b="1" dirty="0">
                <a:solidFill>
                  <a:schemeClr val="tx1"/>
                </a:solidFill>
                <a:latin typeface="Arial Narrow" panose="020B0606020202030204" pitchFamily="34" charset="0"/>
                <a:ea typeface="+mn-ea"/>
              </a:rPr>
              <a:t>P = 0,949 + 0,044 logX1-0,21 logX2 + 0,033X3-0,478X4</a:t>
            </a:r>
            <a:endParaRPr sz="3600" b="1" dirty="0">
              <a:solidFill>
                <a:schemeClr val="tx1"/>
              </a:solidFill>
              <a:latin typeface="Arial Narrow" panose="020B0606020202030204" pitchFamily="34" charset="0"/>
              <a:ea typeface="+mn-ea"/>
              <a:sym typeface="Manjari"/>
            </a:endParaRPr>
          </a:p>
        </p:txBody>
      </p:sp>
      <p:cxnSp>
        <p:nvCxnSpPr>
          <p:cNvPr id="15" name="Google Shape;947;p94">
            <a:extLst>
              <a:ext uri="{FF2B5EF4-FFF2-40B4-BE49-F238E27FC236}">
                <a16:creationId xmlns:a16="http://schemas.microsoft.com/office/drawing/2014/main" id="{09EECFB7-0B4F-44C4-A506-3D59C62C455B}"/>
              </a:ext>
            </a:extLst>
          </p:cNvPr>
          <p:cNvCxnSpPr>
            <a:cxnSpLocks/>
          </p:cNvCxnSpPr>
          <p:nvPr/>
        </p:nvCxnSpPr>
        <p:spPr>
          <a:xfrm>
            <a:off x="8478981" y="6858000"/>
            <a:ext cx="876680" cy="0"/>
          </a:xfrm>
          <a:prstGeom prst="straightConnector1">
            <a:avLst/>
          </a:prstGeom>
          <a:noFill/>
          <a:ln w="19050" cap="flat" cmpd="sng">
            <a:solidFill>
              <a:schemeClr val="accent4"/>
            </a:solidFill>
            <a:prstDash val="solid"/>
            <a:round/>
            <a:headEnd type="none" w="med" len="med"/>
            <a:tailEnd type="triangle" w="med" len="med"/>
          </a:ln>
        </p:spPr>
      </p:cxnSp>
      <p:sp>
        <p:nvSpPr>
          <p:cNvPr id="16" name="Google Shape;940;p94">
            <a:extLst>
              <a:ext uri="{FF2B5EF4-FFF2-40B4-BE49-F238E27FC236}">
                <a16:creationId xmlns:a16="http://schemas.microsoft.com/office/drawing/2014/main" id="{0EDF59DE-E713-4FFD-BC6D-5413AE4FB655}"/>
              </a:ext>
            </a:extLst>
          </p:cNvPr>
          <p:cNvSpPr txBox="1"/>
          <p:nvPr/>
        </p:nvSpPr>
        <p:spPr>
          <a:xfrm>
            <a:off x="10351992" y="5645836"/>
            <a:ext cx="5251439" cy="10390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solidFill>
                  <a:schemeClr val="accent1"/>
                </a:solidFill>
                <a:latin typeface="Arial Narrow" panose="020B0606020202030204" pitchFamily="34" charset="0"/>
                <a:ea typeface="Rozha One"/>
                <a:cs typeface="Rozha One"/>
                <a:sym typeface="Rozha One"/>
              </a:rPr>
              <a:t>COMPARISON</a:t>
            </a:r>
            <a:endParaRPr sz="4000" dirty="0">
              <a:solidFill>
                <a:schemeClr val="accent1"/>
              </a:solidFill>
              <a:latin typeface="Arial Narrow" panose="020B0606020202030204" pitchFamily="34" charset="0"/>
              <a:ea typeface="Rozha One"/>
              <a:cs typeface="Rozha One"/>
              <a:sym typeface="Rozha One"/>
            </a:endParaRPr>
          </a:p>
        </p:txBody>
      </p:sp>
      <p:sp>
        <p:nvSpPr>
          <p:cNvPr id="18" name="Google Shape;944;p94">
            <a:extLst>
              <a:ext uri="{FF2B5EF4-FFF2-40B4-BE49-F238E27FC236}">
                <a16:creationId xmlns:a16="http://schemas.microsoft.com/office/drawing/2014/main" id="{611CE755-BE48-4B6B-B285-EF9BAB036461}"/>
              </a:ext>
            </a:extLst>
          </p:cNvPr>
          <p:cNvSpPr txBox="1"/>
          <p:nvPr/>
        </p:nvSpPr>
        <p:spPr>
          <a:xfrm>
            <a:off x="7837830" y="6514758"/>
            <a:ext cx="9899832" cy="2805368"/>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a:solidFill>
                  <a:schemeClr val="tx1"/>
                </a:solidFill>
                <a:latin typeface="Arial Narrow" panose="020B0606020202030204" pitchFamily="34" charset="0"/>
                <a:ea typeface="+mn-ea"/>
              </a:rPr>
              <a:t>7 financial indicators of the company </a:t>
            </a:r>
          </a:p>
          <a:p>
            <a:pPr marL="0" lvl="0" indent="0" algn="ctr" rtl="0">
              <a:spcBef>
                <a:spcPts val="0"/>
              </a:spcBef>
              <a:spcAft>
                <a:spcPts val="0"/>
              </a:spcAft>
              <a:buNone/>
            </a:pPr>
            <a:r>
              <a:rPr lang="en-US" sz="3600" dirty="0">
                <a:solidFill>
                  <a:schemeClr val="tx1"/>
                </a:solidFill>
                <a:latin typeface="Arial Narrow" panose="020B0606020202030204" pitchFamily="34" charset="0"/>
                <a:ea typeface="+mn-ea"/>
              </a:rPr>
              <a:t>are compared with </a:t>
            </a:r>
          </a:p>
          <a:p>
            <a:pPr marL="0" lvl="0" indent="0" algn="ctr" rtl="0">
              <a:spcBef>
                <a:spcPts val="0"/>
              </a:spcBef>
              <a:spcAft>
                <a:spcPts val="0"/>
              </a:spcAft>
              <a:buNone/>
            </a:pPr>
            <a:r>
              <a:rPr lang="en-US" sz="3600" dirty="0">
                <a:solidFill>
                  <a:schemeClr val="tx1"/>
                </a:solidFill>
                <a:latin typeface="Arial Narrow" panose="020B0606020202030204" pitchFamily="34" charset="0"/>
                <a:ea typeface="+mn-ea"/>
              </a:rPr>
              <a:t>the normative values</a:t>
            </a:r>
            <a:endParaRPr lang="en-US" sz="3600" dirty="0">
              <a:solidFill>
                <a:schemeClr val="tx1"/>
              </a:solidFill>
              <a:latin typeface="Arial Narrow" panose="020B0606020202030204" pitchFamily="34" charset="0"/>
              <a:ea typeface="+mn-ea"/>
              <a:sym typeface="Manjari"/>
            </a:endParaRPr>
          </a:p>
          <a:p>
            <a:pPr marL="0" lvl="0" indent="0" algn="ctr" rtl="0">
              <a:spcBef>
                <a:spcPts val="0"/>
              </a:spcBef>
              <a:spcAft>
                <a:spcPts val="0"/>
              </a:spcAft>
              <a:buNone/>
            </a:pPr>
            <a:endParaRPr lang="en-US" b="0" i="0" dirty="0">
              <a:solidFill>
                <a:srgbClr val="000000"/>
              </a:solidFill>
              <a:effectLst/>
              <a:latin typeface="Times New Roman" panose="02020603050405020304" pitchFamily="18" charset="0"/>
            </a:endParaRPr>
          </a:p>
        </p:txBody>
      </p:sp>
      <p:cxnSp>
        <p:nvCxnSpPr>
          <p:cNvPr id="19" name="Google Shape;947;p94">
            <a:extLst>
              <a:ext uri="{FF2B5EF4-FFF2-40B4-BE49-F238E27FC236}">
                <a16:creationId xmlns:a16="http://schemas.microsoft.com/office/drawing/2014/main" id="{B6877260-B496-4B91-804D-0E47AA6001F6}"/>
              </a:ext>
            </a:extLst>
          </p:cNvPr>
          <p:cNvCxnSpPr>
            <a:cxnSpLocks/>
          </p:cNvCxnSpPr>
          <p:nvPr/>
        </p:nvCxnSpPr>
        <p:spPr>
          <a:xfrm flipV="1">
            <a:off x="16011480" y="5739857"/>
            <a:ext cx="754536" cy="774901"/>
          </a:xfrm>
          <a:prstGeom prst="straightConnector1">
            <a:avLst/>
          </a:prstGeom>
          <a:noFill/>
          <a:ln w="19050" cap="flat" cmpd="sng">
            <a:solidFill>
              <a:schemeClr val="accent4"/>
            </a:solidFill>
            <a:prstDash val="solid"/>
            <a:round/>
            <a:headEnd type="none" w="med" len="med"/>
            <a:tailEnd type="triangle" w="med" len="med"/>
          </a:ln>
        </p:spPr>
      </p:cxnSp>
      <p:sp>
        <p:nvSpPr>
          <p:cNvPr id="23" name="Google Shape;942;p94">
            <a:extLst>
              <a:ext uri="{FF2B5EF4-FFF2-40B4-BE49-F238E27FC236}">
                <a16:creationId xmlns:a16="http://schemas.microsoft.com/office/drawing/2014/main" id="{DFD32BC6-316A-4F30-9439-C3E12E694964}"/>
              </a:ext>
            </a:extLst>
          </p:cNvPr>
          <p:cNvSpPr txBox="1"/>
          <p:nvPr/>
        </p:nvSpPr>
        <p:spPr>
          <a:xfrm>
            <a:off x="16469405" y="5016906"/>
            <a:ext cx="4665138" cy="78089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a:solidFill>
                  <a:schemeClr val="tx1"/>
                </a:solidFill>
                <a:latin typeface="Arial Narrow" panose="020B0606020202030204" pitchFamily="34" charset="0"/>
                <a:ea typeface="+mn-ea"/>
              </a:rPr>
              <a:t>fully correspond to the optimal values</a:t>
            </a:r>
            <a:endParaRPr sz="3600" dirty="0">
              <a:solidFill>
                <a:schemeClr val="tx1"/>
              </a:solidFill>
              <a:latin typeface="Arial Narrow" panose="020B0606020202030204" pitchFamily="34" charset="0"/>
              <a:ea typeface="+mn-ea"/>
              <a:sym typeface="Manjari"/>
            </a:endParaRPr>
          </a:p>
        </p:txBody>
      </p:sp>
      <p:cxnSp>
        <p:nvCxnSpPr>
          <p:cNvPr id="24" name="Google Shape;947;p94">
            <a:extLst>
              <a:ext uri="{FF2B5EF4-FFF2-40B4-BE49-F238E27FC236}">
                <a16:creationId xmlns:a16="http://schemas.microsoft.com/office/drawing/2014/main" id="{0AC1C527-8EDF-4C88-A371-ACBA1E9FB937}"/>
              </a:ext>
            </a:extLst>
          </p:cNvPr>
          <p:cNvCxnSpPr>
            <a:cxnSpLocks/>
          </p:cNvCxnSpPr>
          <p:nvPr/>
        </p:nvCxnSpPr>
        <p:spPr>
          <a:xfrm>
            <a:off x="21134543" y="5449916"/>
            <a:ext cx="665584" cy="0"/>
          </a:xfrm>
          <a:prstGeom prst="straightConnector1">
            <a:avLst/>
          </a:prstGeom>
          <a:noFill/>
          <a:ln w="19050" cap="flat" cmpd="sng">
            <a:solidFill>
              <a:schemeClr val="accent4"/>
            </a:solidFill>
            <a:prstDash val="solid"/>
            <a:round/>
            <a:headEnd type="none" w="med" len="med"/>
            <a:tailEnd type="triangle" w="med" len="med"/>
          </a:ln>
        </p:spPr>
      </p:cxnSp>
      <p:sp>
        <p:nvSpPr>
          <p:cNvPr id="27" name="Google Shape;942;p94">
            <a:extLst>
              <a:ext uri="{FF2B5EF4-FFF2-40B4-BE49-F238E27FC236}">
                <a16:creationId xmlns:a16="http://schemas.microsoft.com/office/drawing/2014/main" id="{E88B2E95-66CF-4F7E-BD14-A8CE3CA4164E}"/>
              </a:ext>
            </a:extLst>
          </p:cNvPr>
          <p:cNvSpPr txBox="1"/>
          <p:nvPr/>
        </p:nvSpPr>
        <p:spPr>
          <a:xfrm>
            <a:off x="22000517" y="5029399"/>
            <a:ext cx="2044047" cy="1039077"/>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a:solidFill>
                  <a:schemeClr val="tx1"/>
                </a:solidFill>
                <a:latin typeface="Arial Narrow" panose="020B0606020202030204" pitchFamily="34" charset="0"/>
                <a:ea typeface="+mn-ea"/>
              </a:rPr>
              <a:t>HEALTHY company</a:t>
            </a:r>
            <a:endParaRPr sz="3600" dirty="0">
              <a:solidFill>
                <a:schemeClr val="tx1"/>
              </a:solidFill>
              <a:latin typeface="Arial Narrow" panose="020B0606020202030204" pitchFamily="34" charset="0"/>
              <a:ea typeface="+mn-ea"/>
              <a:sym typeface="Manjari"/>
            </a:endParaRPr>
          </a:p>
        </p:txBody>
      </p:sp>
      <p:cxnSp>
        <p:nvCxnSpPr>
          <p:cNvPr id="28" name="Google Shape;947;p94">
            <a:extLst>
              <a:ext uri="{FF2B5EF4-FFF2-40B4-BE49-F238E27FC236}">
                <a16:creationId xmlns:a16="http://schemas.microsoft.com/office/drawing/2014/main" id="{E3C22E0A-DA17-461E-A0AE-E29B23926902}"/>
              </a:ext>
            </a:extLst>
          </p:cNvPr>
          <p:cNvCxnSpPr>
            <a:cxnSpLocks/>
          </p:cNvCxnSpPr>
          <p:nvPr/>
        </p:nvCxnSpPr>
        <p:spPr>
          <a:xfrm>
            <a:off x="16011480" y="7490029"/>
            <a:ext cx="1167375" cy="16985"/>
          </a:xfrm>
          <a:prstGeom prst="straightConnector1">
            <a:avLst/>
          </a:prstGeom>
          <a:noFill/>
          <a:ln w="19050" cap="flat" cmpd="sng">
            <a:solidFill>
              <a:schemeClr val="accent4"/>
            </a:solidFill>
            <a:prstDash val="solid"/>
            <a:round/>
            <a:headEnd type="none" w="med" len="med"/>
            <a:tailEnd type="triangle" w="med" len="med"/>
          </a:ln>
        </p:spPr>
      </p:cxnSp>
      <p:sp>
        <p:nvSpPr>
          <p:cNvPr id="31" name="Google Shape;942;p94">
            <a:extLst>
              <a:ext uri="{FF2B5EF4-FFF2-40B4-BE49-F238E27FC236}">
                <a16:creationId xmlns:a16="http://schemas.microsoft.com/office/drawing/2014/main" id="{22F766D1-D18E-49FE-8945-977C0C11EC33}"/>
              </a:ext>
            </a:extLst>
          </p:cNvPr>
          <p:cNvSpPr txBox="1"/>
          <p:nvPr/>
        </p:nvSpPr>
        <p:spPr>
          <a:xfrm>
            <a:off x="17021952" y="6939782"/>
            <a:ext cx="3897408" cy="844800"/>
          </a:xfrm>
          <a:prstGeom prst="rect">
            <a:avLst/>
          </a:prstGeom>
          <a:noFill/>
          <a:ln>
            <a:noFill/>
          </a:ln>
        </p:spPr>
        <p:txBody>
          <a:bodyPr spcFirstLastPara="1" wrap="square" lIns="91425" tIns="91425" rIns="91425" bIns="91425" anchor="t" anchorCtr="0">
            <a:noAutofit/>
          </a:bodyPr>
          <a:lstStyle/>
          <a:p>
            <a:pPr algn="ctr"/>
            <a:r>
              <a:rPr lang="en-US" sz="3600" dirty="0">
                <a:solidFill>
                  <a:schemeClr val="tx1"/>
                </a:solidFill>
                <a:latin typeface="Arial Narrow" panose="020B0606020202030204" pitchFamily="34" charset="0"/>
                <a:ea typeface="+mn-ea"/>
              </a:rPr>
              <a:t>coincide with the critical values</a:t>
            </a:r>
            <a:endParaRPr sz="3600" dirty="0">
              <a:solidFill>
                <a:schemeClr val="tx1"/>
              </a:solidFill>
              <a:latin typeface="Arial Narrow" panose="020B0606020202030204" pitchFamily="34" charset="0"/>
              <a:ea typeface="+mn-ea"/>
              <a:sym typeface="Manjari"/>
            </a:endParaRPr>
          </a:p>
        </p:txBody>
      </p:sp>
      <p:cxnSp>
        <p:nvCxnSpPr>
          <p:cNvPr id="34" name="Google Shape;947;p94">
            <a:extLst>
              <a:ext uri="{FF2B5EF4-FFF2-40B4-BE49-F238E27FC236}">
                <a16:creationId xmlns:a16="http://schemas.microsoft.com/office/drawing/2014/main" id="{BF0715B4-A1CE-46D9-B1F0-F56DA37A7D42}"/>
              </a:ext>
            </a:extLst>
          </p:cNvPr>
          <p:cNvCxnSpPr>
            <a:cxnSpLocks/>
          </p:cNvCxnSpPr>
          <p:nvPr/>
        </p:nvCxnSpPr>
        <p:spPr>
          <a:xfrm>
            <a:off x="21134543" y="7439690"/>
            <a:ext cx="665584" cy="0"/>
          </a:xfrm>
          <a:prstGeom prst="straightConnector1">
            <a:avLst/>
          </a:prstGeom>
          <a:noFill/>
          <a:ln w="19050" cap="flat" cmpd="sng">
            <a:solidFill>
              <a:schemeClr val="accent4"/>
            </a:solidFill>
            <a:prstDash val="solid"/>
            <a:round/>
            <a:headEnd type="none" w="med" len="med"/>
            <a:tailEnd type="triangle" w="med" len="med"/>
          </a:ln>
        </p:spPr>
      </p:cxnSp>
      <p:sp>
        <p:nvSpPr>
          <p:cNvPr id="35" name="TextBox 34">
            <a:extLst>
              <a:ext uri="{FF2B5EF4-FFF2-40B4-BE49-F238E27FC236}">
                <a16:creationId xmlns:a16="http://schemas.microsoft.com/office/drawing/2014/main" id="{0775B871-3823-424A-88E5-710517ACA1CB}"/>
              </a:ext>
            </a:extLst>
          </p:cNvPr>
          <p:cNvSpPr txBox="1"/>
          <p:nvPr/>
        </p:nvSpPr>
        <p:spPr>
          <a:xfrm>
            <a:off x="21730325" y="7074538"/>
            <a:ext cx="2584429" cy="1754326"/>
          </a:xfrm>
          <a:prstGeom prst="rect">
            <a:avLst/>
          </a:prstGeom>
          <a:noFill/>
        </p:spPr>
        <p:txBody>
          <a:bodyPr wrap="square">
            <a:spAutoFit/>
          </a:bodyPr>
          <a:lstStyle/>
          <a:p>
            <a:r>
              <a:rPr lang="en-US" sz="3600" dirty="0">
                <a:solidFill>
                  <a:schemeClr val="tx1"/>
                </a:solidFill>
                <a:latin typeface="Arial Narrow" panose="020B0606020202030204" pitchFamily="34" charset="0"/>
                <a:ea typeface="+mn-ea"/>
              </a:rPr>
              <a:t>possible financial problems</a:t>
            </a:r>
            <a:endParaRPr lang="ru-RU" sz="3600" dirty="0">
              <a:solidFill>
                <a:schemeClr val="tx1"/>
              </a:solidFill>
              <a:latin typeface="Arial Narrow" panose="020B0606020202030204" pitchFamily="34" charset="0"/>
              <a:ea typeface="+mn-ea"/>
            </a:endParaRPr>
          </a:p>
        </p:txBody>
      </p:sp>
      <p:cxnSp>
        <p:nvCxnSpPr>
          <p:cNvPr id="36" name="Google Shape;947;p94">
            <a:extLst>
              <a:ext uri="{FF2B5EF4-FFF2-40B4-BE49-F238E27FC236}">
                <a16:creationId xmlns:a16="http://schemas.microsoft.com/office/drawing/2014/main" id="{6B640ED3-0D76-4BAC-831C-2F7B9ED326D4}"/>
              </a:ext>
            </a:extLst>
          </p:cNvPr>
          <p:cNvCxnSpPr>
            <a:cxnSpLocks/>
          </p:cNvCxnSpPr>
          <p:nvPr/>
        </p:nvCxnSpPr>
        <p:spPr>
          <a:xfrm>
            <a:off x="16011480" y="8721076"/>
            <a:ext cx="1010472" cy="850388"/>
          </a:xfrm>
          <a:prstGeom prst="straightConnector1">
            <a:avLst/>
          </a:prstGeom>
          <a:noFill/>
          <a:ln w="19050" cap="flat" cmpd="sng">
            <a:solidFill>
              <a:schemeClr val="accent4"/>
            </a:solidFill>
            <a:prstDash val="solid"/>
            <a:round/>
            <a:headEnd type="none" w="med" len="med"/>
            <a:tailEnd type="triangle" w="med" len="med"/>
          </a:ln>
        </p:spPr>
      </p:cxnSp>
      <p:sp>
        <p:nvSpPr>
          <p:cNvPr id="38" name="TextBox 37">
            <a:extLst>
              <a:ext uri="{FF2B5EF4-FFF2-40B4-BE49-F238E27FC236}">
                <a16:creationId xmlns:a16="http://schemas.microsoft.com/office/drawing/2014/main" id="{882072B9-7489-46B0-8E6E-4AEAE831843D}"/>
              </a:ext>
            </a:extLst>
          </p:cNvPr>
          <p:cNvSpPr txBox="1"/>
          <p:nvPr/>
        </p:nvSpPr>
        <p:spPr>
          <a:xfrm>
            <a:off x="17229628" y="9774829"/>
            <a:ext cx="3409601" cy="1754326"/>
          </a:xfrm>
          <a:prstGeom prst="rect">
            <a:avLst/>
          </a:prstGeom>
          <a:noFill/>
        </p:spPr>
        <p:txBody>
          <a:bodyPr wrap="square">
            <a:spAutoFit/>
          </a:bodyPr>
          <a:lstStyle/>
          <a:p>
            <a:pPr algn="ctr"/>
            <a:r>
              <a:rPr lang="en-US" sz="3600" dirty="0">
                <a:solidFill>
                  <a:schemeClr val="tx1"/>
                </a:solidFill>
                <a:latin typeface="Arial Narrow" panose="020B0606020202030204" pitchFamily="34" charset="0"/>
                <a:ea typeface="+mn-ea"/>
              </a:rPr>
              <a:t>do not completely match than compare X1-X4</a:t>
            </a:r>
            <a:endParaRPr lang="ru-RU" sz="3600" dirty="0">
              <a:solidFill>
                <a:schemeClr val="tx1"/>
              </a:solidFill>
              <a:latin typeface="Arial Narrow" panose="020B0606020202030204" pitchFamily="34" charset="0"/>
              <a:ea typeface="+mn-ea"/>
            </a:endParaRPr>
          </a:p>
        </p:txBody>
      </p:sp>
      <p:cxnSp>
        <p:nvCxnSpPr>
          <p:cNvPr id="39" name="Google Shape;947;p94">
            <a:extLst>
              <a:ext uri="{FF2B5EF4-FFF2-40B4-BE49-F238E27FC236}">
                <a16:creationId xmlns:a16="http://schemas.microsoft.com/office/drawing/2014/main" id="{3DDBD111-F68F-4F61-80DB-113C959A6B18}"/>
              </a:ext>
            </a:extLst>
          </p:cNvPr>
          <p:cNvCxnSpPr>
            <a:cxnSpLocks/>
          </p:cNvCxnSpPr>
          <p:nvPr/>
        </p:nvCxnSpPr>
        <p:spPr>
          <a:xfrm flipV="1">
            <a:off x="20843048" y="10164090"/>
            <a:ext cx="1157469" cy="487901"/>
          </a:xfrm>
          <a:prstGeom prst="straightConnector1">
            <a:avLst/>
          </a:prstGeom>
          <a:noFill/>
          <a:ln w="19050" cap="flat" cmpd="sng">
            <a:solidFill>
              <a:schemeClr val="accent4"/>
            </a:solidFill>
            <a:prstDash val="solid"/>
            <a:round/>
            <a:headEnd type="none" w="med" len="med"/>
            <a:tailEnd type="triangle" w="med" len="med"/>
          </a:ln>
        </p:spPr>
      </p:cxnSp>
      <p:sp>
        <p:nvSpPr>
          <p:cNvPr id="46" name="TextBox 45">
            <a:extLst>
              <a:ext uri="{FF2B5EF4-FFF2-40B4-BE49-F238E27FC236}">
                <a16:creationId xmlns:a16="http://schemas.microsoft.com/office/drawing/2014/main" id="{35152DDE-1116-4944-9B2F-37B9A5077AD7}"/>
              </a:ext>
            </a:extLst>
          </p:cNvPr>
          <p:cNvSpPr txBox="1"/>
          <p:nvPr/>
        </p:nvSpPr>
        <p:spPr>
          <a:xfrm>
            <a:off x="22118688" y="9220831"/>
            <a:ext cx="2096919" cy="28623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3600" dirty="0">
                <a:solidFill>
                  <a:schemeClr val="tx1"/>
                </a:solidFill>
                <a:latin typeface="Arial Narrow" panose="020B0606020202030204" pitchFamily="34" charset="0"/>
                <a:ea typeface="+mn-ea"/>
              </a:rPr>
              <a:t>HEALTHY, if all values correspond to optimal ones</a:t>
            </a:r>
            <a:endParaRPr lang="ru-RU" sz="3600" dirty="0">
              <a:solidFill>
                <a:schemeClr val="tx1"/>
              </a:solidFill>
              <a:latin typeface="Arial Narrow" panose="020B0606020202030204" pitchFamily="34" charset="0"/>
              <a:ea typeface="+mn-ea"/>
            </a:endParaRPr>
          </a:p>
        </p:txBody>
      </p:sp>
      <p:cxnSp>
        <p:nvCxnSpPr>
          <p:cNvPr id="47" name="Google Shape;947;p94">
            <a:extLst>
              <a:ext uri="{FF2B5EF4-FFF2-40B4-BE49-F238E27FC236}">
                <a16:creationId xmlns:a16="http://schemas.microsoft.com/office/drawing/2014/main" id="{3B81435C-15D9-4E7D-BB2A-84C0F2129D64}"/>
              </a:ext>
            </a:extLst>
          </p:cNvPr>
          <p:cNvCxnSpPr>
            <a:cxnSpLocks/>
          </p:cNvCxnSpPr>
          <p:nvPr/>
        </p:nvCxnSpPr>
        <p:spPr>
          <a:xfrm>
            <a:off x="20905548" y="11856035"/>
            <a:ext cx="1032467" cy="767018"/>
          </a:xfrm>
          <a:prstGeom prst="straightConnector1">
            <a:avLst/>
          </a:prstGeom>
          <a:noFill/>
          <a:ln w="19050" cap="flat" cmpd="sng">
            <a:solidFill>
              <a:schemeClr val="accent4"/>
            </a:solidFill>
            <a:prstDash val="solid"/>
            <a:round/>
            <a:headEnd type="none" w="med" len="med"/>
            <a:tailEnd type="triangle" w="med" len="med"/>
          </a:ln>
        </p:spPr>
      </p:cxnSp>
      <p:sp>
        <p:nvSpPr>
          <p:cNvPr id="51" name="TextBox 50">
            <a:extLst>
              <a:ext uri="{FF2B5EF4-FFF2-40B4-BE49-F238E27FC236}">
                <a16:creationId xmlns:a16="http://schemas.microsoft.com/office/drawing/2014/main" id="{34F0D0AA-CDC5-41CD-9246-05BA18760BFA}"/>
              </a:ext>
            </a:extLst>
          </p:cNvPr>
          <p:cNvSpPr txBox="1"/>
          <p:nvPr/>
        </p:nvSpPr>
        <p:spPr>
          <a:xfrm>
            <a:off x="21682068" y="12037795"/>
            <a:ext cx="2970157" cy="1754326"/>
          </a:xfrm>
          <a:prstGeom prst="rect">
            <a:avLst/>
          </a:prstGeom>
          <a:noFill/>
        </p:spPr>
        <p:txBody>
          <a:bodyPr wrap="square">
            <a:spAutoFit/>
          </a:bodyPr>
          <a:lstStyle/>
          <a:p>
            <a:r>
              <a:rPr lang="en-US" sz="3600" dirty="0">
                <a:solidFill>
                  <a:schemeClr val="tx1"/>
                </a:solidFill>
                <a:latin typeface="Arial Narrow" panose="020B0606020202030204" pitchFamily="34" charset="0"/>
                <a:ea typeface="+mn-ea"/>
              </a:rPr>
              <a:t>otherwise, financial problems</a:t>
            </a:r>
            <a:endParaRPr lang="ru-RU" sz="3600" dirty="0">
              <a:solidFill>
                <a:schemeClr val="tx1"/>
              </a:solidFill>
              <a:latin typeface="Arial Narrow" panose="020B0606020202030204" pitchFamily="34" charset="0"/>
              <a:ea typeface="+mn-ea"/>
            </a:endParaRPr>
          </a:p>
        </p:txBody>
      </p:sp>
    </p:spTree>
    <p:extLst>
      <p:ext uri="{BB962C8B-B14F-4D97-AF65-F5344CB8AC3E}">
        <p14:creationId xmlns:p14="http://schemas.microsoft.com/office/powerpoint/2010/main" val="270659583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01065" y="2509191"/>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 sz="6600" dirty="0">
                <a:solidFill>
                  <a:schemeClr val="tx2">
                    <a:lumMod val="10000"/>
                  </a:schemeClr>
                </a:solidFill>
              </a:rPr>
              <a:t>CONCLUSION</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11" name="TextBox 10">
            <a:extLst>
              <a:ext uri="{FF2B5EF4-FFF2-40B4-BE49-F238E27FC236}">
                <a16:creationId xmlns:a16="http://schemas.microsoft.com/office/drawing/2014/main" id="{B1AAFB98-0920-43E3-849F-A883ED5FBB16}"/>
              </a:ext>
            </a:extLst>
          </p:cNvPr>
          <p:cNvSpPr txBox="1"/>
          <p:nvPr/>
        </p:nvSpPr>
        <p:spPr>
          <a:xfrm>
            <a:off x="379268" y="3890475"/>
            <a:ext cx="22937932" cy="136345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571500" indent="-571500" algn="just" rtl="0" fontAlgn="base">
              <a:buFont typeface="Arial" panose="020B0604020202020204" pitchFamily="34" charset="0"/>
              <a:buChar char="•"/>
            </a:pPr>
            <a:r>
              <a:rPr lang="en-US" sz="4400" dirty="0">
                <a:solidFill>
                  <a:schemeClr val="bg2">
                    <a:lumMod val="10000"/>
                  </a:schemeClr>
                </a:solidFill>
                <a:latin typeface="+mn-lt"/>
                <a:sym typeface="Manjari"/>
              </a:rPr>
              <a:t>The </a:t>
            </a:r>
            <a:r>
              <a:rPr lang="en-US" sz="4400" b="1" dirty="0">
                <a:solidFill>
                  <a:schemeClr val="bg2">
                    <a:lumMod val="10000"/>
                  </a:schemeClr>
                </a:solidFill>
                <a:latin typeface="+mn-lt"/>
                <a:sym typeface="Manjari"/>
              </a:rPr>
              <a:t>approach</a:t>
            </a:r>
            <a:r>
              <a:rPr lang="en-US" sz="4400" dirty="0">
                <a:solidFill>
                  <a:schemeClr val="bg2">
                    <a:lumMod val="10000"/>
                  </a:schemeClr>
                </a:solidFill>
                <a:latin typeface="+mn-lt"/>
                <a:sym typeface="Manjari"/>
              </a:rPr>
              <a:t> to assessing bankruptcy prediction of the European airlines has been </a:t>
            </a:r>
            <a:r>
              <a:rPr lang="en-US" sz="4400" b="1" dirty="0">
                <a:solidFill>
                  <a:schemeClr val="bg2">
                    <a:lumMod val="10000"/>
                  </a:schemeClr>
                </a:solidFill>
                <a:latin typeface="+mn-lt"/>
                <a:sym typeface="Manjari"/>
              </a:rPr>
              <a:t>provided</a:t>
            </a:r>
          </a:p>
          <a:p>
            <a:pPr algn="just" rtl="0" fontAlgn="base"/>
            <a:endParaRPr lang="en-US" sz="4400" b="1" dirty="0">
              <a:solidFill>
                <a:schemeClr val="bg2">
                  <a:lumMod val="10000"/>
                </a:schemeClr>
              </a:solidFill>
              <a:latin typeface="+mn-lt"/>
              <a:sym typeface="Manjari"/>
            </a:endParaRPr>
          </a:p>
          <a:p>
            <a:pPr marL="571500" indent="-571500" algn="just" fontAlgn="base">
              <a:buFont typeface="Arial" panose="020B0604020202020204" pitchFamily="34" charset="0"/>
              <a:buChar char="•"/>
            </a:pPr>
            <a:r>
              <a:rPr lang="en-US" sz="4400" b="1" dirty="0">
                <a:solidFill>
                  <a:schemeClr val="bg2">
                    <a:lumMod val="10000"/>
                  </a:schemeClr>
                </a:solidFill>
                <a:latin typeface="+mn-lt"/>
                <a:sym typeface="Manjari"/>
              </a:rPr>
              <a:t>H0</a:t>
            </a:r>
            <a:r>
              <a:rPr lang="en-US" sz="4400" dirty="0">
                <a:solidFill>
                  <a:schemeClr val="bg2">
                    <a:lumMod val="10000"/>
                  </a:schemeClr>
                </a:solidFill>
                <a:latin typeface="+mn-lt"/>
                <a:sym typeface="Manjari"/>
              </a:rPr>
              <a:t>:</a:t>
            </a:r>
            <a:r>
              <a:rPr lang="en-US" sz="4400" b="0" dirty="0">
                <a:latin typeface="+mn-lt"/>
                <a:ea typeface="+mn-lt"/>
                <a:cs typeface="+mn-lt"/>
              </a:rPr>
              <a:t>The global existing model of the bankruptcy prediction of the European companies is inaccurate in the prediction of the European airlines. </a:t>
            </a:r>
            <a:r>
              <a:rPr lang="en-US" sz="4400" b="1" dirty="0">
                <a:latin typeface="+mn-lt"/>
                <a:ea typeface="+mn-lt"/>
                <a:cs typeface="+mn-lt"/>
              </a:rPr>
              <a:t>APPROVED</a:t>
            </a:r>
          </a:p>
          <a:p>
            <a:pPr marL="571500" indent="-571500" algn="just" fontAlgn="base">
              <a:buFont typeface="Arial" panose="020B0604020202020204" pitchFamily="34" charset="0"/>
              <a:buChar char="•"/>
            </a:pPr>
            <a:r>
              <a:rPr lang="en-US" sz="4400" b="1" dirty="0">
                <a:solidFill>
                  <a:schemeClr val="tx2">
                    <a:lumMod val="10000"/>
                  </a:schemeClr>
                </a:solidFill>
                <a:latin typeface="+mn-lt"/>
              </a:rPr>
              <a:t>H1</a:t>
            </a:r>
            <a:r>
              <a:rPr lang="en-US" sz="4400" b="0" dirty="0">
                <a:solidFill>
                  <a:schemeClr val="tx2">
                    <a:lumMod val="10000"/>
                  </a:schemeClr>
                </a:solidFill>
                <a:latin typeface="+mn-lt"/>
              </a:rPr>
              <a:t>:The existing model of bankruptcy prediction of the European airlines developed in 2012 is actual for the current reality. </a:t>
            </a:r>
            <a:r>
              <a:rPr lang="en-US" sz="4400" b="1" dirty="0">
                <a:solidFill>
                  <a:schemeClr val="tx2">
                    <a:lumMod val="10000"/>
                  </a:schemeClr>
                </a:solidFill>
                <a:latin typeface="+mn-lt"/>
              </a:rPr>
              <a:t>REJECTED</a:t>
            </a:r>
          </a:p>
          <a:p>
            <a:pPr marL="571500" indent="-571500" algn="just" fontAlgn="base">
              <a:buFont typeface="Arial" panose="020B0604020202020204" pitchFamily="34" charset="0"/>
              <a:buChar char="•"/>
            </a:pPr>
            <a:r>
              <a:rPr lang="en-US" sz="4400" b="1" dirty="0">
                <a:solidFill>
                  <a:schemeClr val="tx2">
                    <a:lumMod val="10000"/>
                  </a:schemeClr>
                </a:solidFill>
                <a:latin typeface="+mn-lt"/>
                <a:sym typeface="Manjari"/>
              </a:rPr>
              <a:t>H2</a:t>
            </a:r>
            <a:r>
              <a:rPr lang="en-US" sz="4400" dirty="0">
                <a:solidFill>
                  <a:schemeClr val="tx2">
                    <a:lumMod val="10000"/>
                  </a:schemeClr>
                </a:solidFill>
                <a:latin typeface="+mn-lt"/>
                <a:sym typeface="Manjari"/>
              </a:rPr>
              <a:t>: </a:t>
            </a:r>
            <a:r>
              <a:rPr lang="en-US" sz="4400" b="0" dirty="0">
                <a:latin typeface="+mn-lt"/>
                <a:ea typeface="+mn-lt"/>
                <a:cs typeface="+mn-lt"/>
              </a:rPr>
              <a:t>High probability of bankruptcy of the European airlines directly connected with the decrease of sales to total assets ratio.</a:t>
            </a:r>
            <a:r>
              <a:rPr lang="en-US" sz="4400" b="0" dirty="0">
                <a:solidFill>
                  <a:schemeClr val="tx2">
                    <a:lumMod val="10000"/>
                  </a:schemeClr>
                </a:solidFill>
                <a:latin typeface="+mn-lt"/>
              </a:rPr>
              <a:t> </a:t>
            </a:r>
            <a:r>
              <a:rPr lang="en-US" sz="4400" b="1" dirty="0">
                <a:solidFill>
                  <a:schemeClr val="tx2">
                    <a:lumMod val="10000"/>
                  </a:schemeClr>
                </a:solidFill>
                <a:latin typeface="+mn-lt"/>
              </a:rPr>
              <a:t>REJECTED</a:t>
            </a:r>
          </a:p>
          <a:p>
            <a:pPr marL="571500" indent="-571500" algn="just" fontAlgn="base">
              <a:buFont typeface="Arial" panose="020B0604020202020204" pitchFamily="34" charset="0"/>
              <a:buChar char="•"/>
            </a:pPr>
            <a:endParaRPr lang="en-US" sz="4400" b="1" dirty="0">
              <a:solidFill>
                <a:schemeClr val="tx2">
                  <a:lumMod val="10000"/>
                </a:schemeClr>
              </a:solidFill>
              <a:latin typeface="+mn-lt"/>
              <a:ea typeface="+mn-lt"/>
              <a:cs typeface="+mn-lt"/>
            </a:endParaRPr>
          </a:p>
          <a:p>
            <a:pPr marL="571500" indent="-571500" algn="just" fontAlgn="base">
              <a:buFont typeface="Arial" panose="020B0604020202020204" pitchFamily="34" charset="0"/>
              <a:buChar char="•"/>
            </a:pPr>
            <a:r>
              <a:rPr lang="en-US" sz="4400" b="1" dirty="0">
                <a:solidFill>
                  <a:schemeClr val="tx2">
                    <a:lumMod val="10000"/>
                  </a:schemeClr>
                </a:solidFill>
                <a:latin typeface="+mn-lt"/>
                <a:ea typeface="+mn-lt"/>
                <a:cs typeface="+mn-lt"/>
              </a:rPr>
              <a:t>Possible implications for future investigation:</a:t>
            </a:r>
          </a:p>
          <a:p>
            <a:pPr marL="571500" indent="-571500" algn="just" fontAlgn="base">
              <a:buFont typeface="Arial" panose="020B0604020202020204" pitchFamily="34" charset="0"/>
              <a:buChar char="•"/>
            </a:pPr>
            <a:r>
              <a:rPr lang="en-US" sz="4400" dirty="0">
                <a:solidFill>
                  <a:schemeClr val="tx2">
                    <a:lumMod val="10000"/>
                  </a:schemeClr>
                </a:solidFill>
                <a:latin typeface="+mn-lt"/>
                <a:ea typeface="+mn-lt"/>
                <a:cs typeface="+mn-lt"/>
              </a:rPr>
              <a:t>To </a:t>
            </a:r>
            <a:r>
              <a:rPr lang="en-GB" sz="4400" dirty="0">
                <a:solidFill>
                  <a:schemeClr val="tx2">
                    <a:lumMod val="10000"/>
                  </a:schemeClr>
                </a:solidFill>
                <a:latin typeface="+mn-lt"/>
                <a:ea typeface="+mn-lt"/>
                <a:cs typeface="+mn-lt"/>
              </a:rPr>
              <a:t>build models for America, Asia and global one to identify the differences in regional aspect</a:t>
            </a:r>
          </a:p>
          <a:p>
            <a:pPr marL="571500" indent="-571500" algn="just" fontAlgn="base">
              <a:buFont typeface="Arial" panose="020B0604020202020204" pitchFamily="34" charset="0"/>
              <a:buChar char="•"/>
            </a:pPr>
            <a:r>
              <a:rPr lang="en-GB" sz="4400" dirty="0">
                <a:solidFill>
                  <a:schemeClr val="tx2">
                    <a:lumMod val="10000"/>
                  </a:schemeClr>
                </a:solidFill>
                <a:latin typeface="+mn-lt"/>
                <a:ea typeface="+mn-lt"/>
                <a:cs typeface="+mn-lt"/>
              </a:rPr>
              <a:t>To broaden the considered time period to 2011-2021 to compare the crises of 2015 and COVID-19 Pandemic</a:t>
            </a:r>
          </a:p>
          <a:p>
            <a:pPr marL="571500" indent="-571500" algn="just" fontAlgn="base">
              <a:buFont typeface="Arial" panose="020B0604020202020204" pitchFamily="34" charset="0"/>
              <a:buChar char="•"/>
            </a:pPr>
            <a:endParaRPr lang="ru-RU" sz="4400" dirty="0">
              <a:latin typeface="+mn-lt"/>
              <a:ea typeface="+mn-lt"/>
              <a:cs typeface="+mn-lt"/>
            </a:endParaRPr>
          </a:p>
          <a:p>
            <a:pPr marL="571500" indent="-571500" algn="just" fontAlgn="base">
              <a:buFont typeface="Arial" panose="020B0604020202020204" pitchFamily="34" charset="0"/>
              <a:buChar char="•"/>
            </a:pPr>
            <a:endParaRPr lang="ru-RU" sz="4400" b="0" dirty="0">
              <a:solidFill>
                <a:schemeClr val="tx2">
                  <a:lumMod val="10000"/>
                </a:schemeClr>
              </a:solidFill>
              <a:sym typeface="Manjari"/>
            </a:endParaRPr>
          </a:p>
          <a:p>
            <a:pPr algn="ctr"/>
            <a:endParaRPr lang="en-US" sz="4400" b="0" dirty="0"/>
          </a:p>
          <a:p>
            <a:pPr algn="ctr"/>
            <a:endParaRPr lang="en-US" sz="4400" b="0" dirty="0"/>
          </a:p>
          <a:p>
            <a:pPr marL="571500" indent="-571500" algn="just" fontAlgn="base">
              <a:buFont typeface="Arial" panose="020B0604020202020204" pitchFamily="34" charset="0"/>
              <a:buChar char="•"/>
            </a:pPr>
            <a:endParaRPr lang="en-US" sz="4400" b="1" dirty="0">
              <a:ea typeface="+mn-lt"/>
              <a:cs typeface="+mn-lt"/>
            </a:endParaRPr>
          </a:p>
          <a:p>
            <a:pPr marL="571500" indent="-571500" algn="just" fontAlgn="base">
              <a:buFont typeface="Arial" panose="020B0604020202020204" pitchFamily="34" charset="0"/>
              <a:buChar char="•"/>
            </a:pPr>
            <a:endParaRPr lang="ru-RU" sz="4400" b="1" dirty="0"/>
          </a:p>
          <a:p>
            <a:pPr marL="571500" indent="-571500" algn="just" rtl="0" fontAlgn="base">
              <a:buFont typeface="Arial" panose="020B0604020202020204" pitchFamily="34" charset="0"/>
              <a:buChar char="•"/>
            </a:pPr>
            <a:endParaRPr lang="en-US" sz="4400" dirty="0">
              <a:solidFill>
                <a:schemeClr val="bg2">
                  <a:lumMod val="10000"/>
                </a:schemeClr>
              </a:solidFill>
              <a:latin typeface="+mn-lt"/>
              <a:sym typeface="Manjari"/>
            </a:endParaRPr>
          </a:p>
        </p:txBody>
      </p:sp>
    </p:spTree>
    <p:extLst>
      <p:ext uri="{BB962C8B-B14F-4D97-AF65-F5344CB8AC3E}">
        <p14:creationId xmlns:p14="http://schemas.microsoft.com/office/powerpoint/2010/main" val="127940257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01065" y="2509191"/>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 sz="6600" dirty="0">
                <a:solidFill>
                  <a:schemeClr val="tx2">
                    <a:lumMod val="10000"/>
                  </a:schemeClr>
                </a:solidFill>
              </a:rPr>
              <a:t>CONCLUSION</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11" name="TextBox 10">
            <a:extLst>
              <a:ext uri="{FF2B5EF4-FFF2-40B4-BE49-F238E27FC236}">
                <a16:creationId xmlns:a16="http://schemas.microsoft.com/office/drawing/2014/main" id="{B1AAFB98-0920-43E3-849F-A883ED5FBB16}"/>
              </a:ext>
            </a:extLst>
          </p:cNvPr>
          <p:cNvSpPr txBox="1"/>
          <p:nvPr/>
        </p:nvSpPr>
        <p:spPr>
          <a:xfrm>
            <a:off x="379268" y="3890475"/>
            <a:ext cx="22937932" cy="82176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571500" indent="-571500" algn="just" fontAlgn="base">
              <a:buFont typeface="Arial" panose="020B0604020202020204" pitchFamily="34" charset="0"/>
              <a:buChar char="•"/>
            </a:pPr>
            <a:r>
              <a:rPr lang="en-US" sz="4400" dirty="0">
                <a:latin typeface="+mn-lt"/>
                <a:ea typeface="+mn-lt"/>
                <a:cs typeface="+mn-lt"/>
              </a:rPr>
              <a:t>On January 1, 2022, systemically important banks will have to switch to a new standard for assessing the risk of large clients</a:t>
            </a:r>
            <a:r>
              <a:rPr lang="ru-RU" sz="4400" dirty="0">
                <a:latin typeface="+mn-lt"/>
                <a:ea typeface="+mn-lt"/>
                <a:cs typeface="+mn-lt"/>
              </a:rPr>
              <a:t> </a:t>
            </a:r>
            <a:r>
              <a:rPr lang="en-US" sz="4400" dirty="0">
                <a:latin typeface="+mn-lt"/>
                <a:ea typeface="+mn-lt"/>
                <a:cs typeface="+mn-lt"/>
              </a:rPr>
              <a:t>designed to prevent situations where the default of a large counterparty of the bank may lead to the insolvency of other clients</a:t>
            </a:r>
            <a:endParaRPr lang="ru-RU" sz="4400" dirty="0">
              <a:latin typeface="+mn-lt"/>
              <a:ea typeface="+mn-lt"/>
              <a:cs typeface="+mn-lt"/>
            </a:endParaRPr>
          </a:p>
          <a:p>
            <a:pPr marL="571500" indent="-571500" algn="just" fontAlgn="base">
              <a:buFont typeface="Arial" panose="020B0604020202020204" pitchFamily="34" charset="0"/>
              <a:buChar char="•"/>
            </a:pPr>
            <a:r>
              <a:rPr lang="en-US" sz="4400" dirty="0">
                <a:latin typeface="+mn-lt"/>
                <a:ea typeface="+mn-lt"/>
                <a:cs typeface="+mn-lt"/>
              </a:rPr>
              <a:t>In this regard, the integration of the model for assessing the likelihood of bankruptcy, built on the basis of updated information and taking into account industry specifics, into the organizational and economic mechanism for assessing the creditworthiness of borrowers is relevant.</a:t>
            </a:r>
            <a:endParaRPr lang="ru-RU" sz="4400" dirty="0">
              <a:latin typeface="+mn-lt"/>
              <a:ea typeface="+mn-lt"/>
              <a:cs typeface="+mn-lt"/>
            </a:endParaRPr>
          </a:p>
          <a:p>
            <a:pPr marL="571500" indent="-571500" algn="just" fontAlgn="base">
              <a:buFont typeface="Arial" panose="020B0604020202020204" pitchFamily="34" charset="0"/>
              <a:buChar char="•"/>
            </a:pPr>
            <a:endParaRPr lang="ru-RU" sz="4400" b="0" dirty="0">
              <a:solidFill>
                <a:schemeClr val="tx2">
                  <a:lumMod val="10000"/>
                </a:schemeClr>
              </a:solidFill>
              <a:sym typeface="Manjari"/>
            </a:endParaRPr>
          </a:p>
          <a:p>
            <a:pPr algn="ctr"/>
            <a:endParaRPr lang="en-US" sz="4400" b="0" dirty="0"/>
          </a:p>
          <a:p>
            <a:pPr algn="ctr"/>
            <a:endParaRPr lang="en-US" sz="4400" b="0" dirty="0"/>
          </a:p>
          <a:p>
            <a:pPr marL="571500" indent="-571500" algn="just" fontAlgn="base">
              <a:buFont typeface="Arial" panose="020B0604020202020204" pitchFamily="34" charset="0"/>
              <a:buChar char="•"/>
            </a:pPr>
            <a:endParaRPr lang="en-US" sz="4400" b="1" dirty="0">
              <a:ea typeface="+mn-lt"/>
              <a:cs typeface="+mn-lt"/>
            </a:endParaRPr>
          </a:p>
          <a:p>
            <a:pPr marL="571500" indent="-571500" algn="just" fontAlgn="base">
              <a:buFont typeface="Arial" panose="020B0604020202020204" pitchFamily="34" charset="0"/>
              <a:buChar char="•"/>
            </a:pPr>
            <a:endParaRPr lang="ru-RU" sz="4400" b="1" dirty="0"/>
          </a:p>
          <a:p>
            <a:pPr marL="571500" indent="-571500" algn="just" rtl="0" fontAlgn="base">
              <a:buFont typeface="Arial" panose="020B0604020202020204" pitchFamily="34" charset="0"/>
              <a:buChar char="•"/>
            </a:pPr>
            <a:endParaRPr lang="en-US" sz="4400" dirty="0">
              <a:solidFill>
                <a:schemeClr val="bg2">
                  <a:lumMod val="10000"/>
                </a:schemeClr>
              </a:solidFill>
              <a:latin typeface="+mn-lt"/>
              <a:sym typeface="Manjari"/>
            </a:endParaRPr>
          </a:p>
        </p:txBody>
      </p:sp>
    </p:spTree>
    <p:extLst>
      <p:ext uri="{BB962C8B-B14F-4D97-AF65-F5344CB8AC3E}">
        <p14:creationId xmlns:p14="http://schemas.microsoft.com/office/powerpoint/2010/main" val="33774145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www.text"/>
          <p:cNvSpPr txBox="1"/>
          <p:nvPr/>
        </p:nvSpPr>
        <p:spPr>
          <a:xfrm>
            <a:off x="9312935" y="4851590"/>
            <a:ext cx="12542610" cy="45762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en-GB" sz="9600" dirty="0"/>
              <a:t>THANK YOU</a:t>
            </a:r>
          </a:p>
          <a:p>
            <a:r>
              <a:rPr lang="en-GB" sz="9600" dirty="0"/>
              <a:t> FOR YOUR</a:t>
            </a:r>
          </a:p>
          <a:p>
            <a:r>
              <a:rPr lang="en-GB" sz="9600" dirty="0"/>
              <a:t> ATTENTION!</a:t>
            </a:r>
            <a:endParaRPr sz="9600" dirty="0"/>
          </a:p>
        </p:txBody>
      </p:sp>
      <p:pic>
        <p:nvPicPr>
          <p:cNvPr id="7" name="Изображение" descr="Изображение"/>
          <p:cNvPicPr>
            <a:picLocks noChangeAspect="1"/>
          </p:cNvPicPr>
          <p:nvPr/>
        </p:nvPicPr>
        <p:blipFill>
          <a:blip r:embed="rId2"/>
          <a:stretch>
            <a:fillRect/>
          </a:stretch>
        </p:blipFill>
        <p:spPr>
          <a:xfrm>
            <a:off x="20729497" y="971519"/>
            <a:ext cx="2252097" cy="290334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11199" y="2289000"/>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7688849" y="2298095"/>
            <a:ext cx="16073440" cy="1537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t"/>
          <a:lstStyle/>
          <a:p>
            <a:pPr algn="l">
              <a:defRPr sz="5000" b="1" cap="all">
                <a:solidFill>
                  <a:srgbClr val="253957"/>
                </a:solidFill>
                <a:latin typeface="+mn-lt"/>
                <a:ea typeface="+mn-ea"/>
                <a:cs typeface="+mn-cs"/>
                <a:sym typeface="Arial Narrow"/>
              </a:defRPr>
            </a:pPr>
            <a:r>
              <a:rPr lang="en-US" sz="6600" dirty="0">
                <a:ea typeface="+mj-lt"/>
                <a:cs typeface="+mj-lt"/>
              </a:rPr>
              <a:t>introduction</a:t>
            </a:r>
            <a:endParaRPr lang="ru-RU" sz="6600" dirty="0"/>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pic>
        <p:nvPicPr>
          <p:cNvPr id="11" name="Рисунок 11">
            <a:extLst>
              <a:ext uri="{FF2B5EF4-FFF2-40B4-BE49-F238E27FC236}">
                <a16:creationId xmlns:a16="http://schemas.microsoft.com/office/drawing/2014/main" id="{E2AE2AF5-F6CD-49CE-924F-AB20DBFF5702}"/>
              </a:ext>
            </a:extLst>
          </p:cNvPr>
          <p:cNvPicPr>
            <a:picLocks noChangeAspect="1"/>
          </p:cNvPicPr>
          <p:nvPr/>
        </p:nvPicPr>
        <p:blipFill>
          <a:blip r:embed="rId3"/>
          <a:stretch>
            <a:fillRect/>
          </a:stretch>
        </p:blipFill>
        <p:spPr>
          <a:xfrm>
            <a:off x="5418933" y="10500231"/>
            <a:ext cx="390525" cy="352425"/>
          </a:xfrm>
          <a:prstGeom prst="rect">
            <a:avLst/>
          </a:prstGeom>
        </p:spPr>
      </p:pic>
      <p:sp>
        <p:nvSpPr>
          <p:cNvPr id="14" name="Заголовок основного текста">
            <a:extLst>
              <a:ext uri="{FF2B5EF4-FFF2-40B4-BE49-F238E27FC236}">
                <a16:creationId xmlns:a16="http://schemas.microsoft.com/office/drawing/2014/main" id="{C8122E4D-B8E4-4677-98D3-17B29F7EE6D3}"/>
              </a:ext>
            </a:extLst>
          </p:cNvPr>
          <p:cNvSpPr txBox="1"/>
          <p:nvPr/>
        </p:nvSpPr>
        <p:spPr>
          <a:xfrm>
            <a:off x="108241" y="7496540"/>
            <a:ext cx="10621384" cy="3002034"/>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en-US" sz="3600" b="0" dirty="0">
                <a:ea typeface="+mn-lt"/>
                <a:cs typeface="+mn-lt"/>
              </a:rPr>
              <a:t>Focusing on large borrowers and modeling the likelihood of insolvency and bankruptcy, taking into account their industry specifics as part of the system for monitoring and controlling systemic risks, is very important for Russian systemically important banks</a:t>
            </a:r>
          </a:p>
        </p:txBody>
      </p:sp>
      <p:sp>
        <p:nvSpPr>
          <p:cNvPr id="21" name="Заголовок основного текста">
            <a:extLst>
              <a:ext uri="{FF2B5EF4-FFF2-40B4-BE49-F238E27FC236}">
                <a16:creationId xmlns:a16="http://schemas.microsoft.com/office/drawing/2014/main" id="{0F061F02-BF88-408B-A27E-30241B7B1A5A}"/>
              </a:ext>
            </a:extLst>
          </p:cNvPr>
          <p:cNvSpPr txBox="1"/>
          <p:nvPr/>
        </p:nvSpPr>
        <p:spPr>
          <a:xfrm>
            <a:off x="12192000" y="7496540"/>
            <a:ext cx="10621384" cy="2639393"/>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en-US" sz="3600" b="0" dirty="0">
                <a:ea typeface="+mn-lt"/>
                <a:cs typeface="+mn-lt"/>
              </a:rPr>
              <a:t>From January 1, 2022, systemically important banks will have to switch to a new standard for assessing the risk of large clients. To do this, they will have to comply with the risk concentration standard (H30), which did not exist before,. </a:t>
            </a:r>
            <a:endParaRPr lang="en-US" dirty="0"/>
          </a:p>
        </p:txBody>
      </p:sp>
      <p:sp>
        <p:nvSpPr>
          <p:cNvPr id="38" name="Google Shape;736;p82">
            <a:extLst>
              <a:ext uri="{FF2B5EF4-FFF2-40B4-BE49-F238E27FC236}">
                <a16:creationId xmlns:a16="http://schemas.microsoft.com/office/drawing/2014/main" id="{689C30D7-EC91-4570-8B2F-89B7D302FD72}"/>
              </a:ext>
            </a:extLst>
          </p:cNvPr>
          <p:cNvSpPr txBox="1">
            <a:spLocks/>
          </p:cNvSpPr>
          <p:nvPr/>
        </p:nvSpPr>
        <p:spPr>
          <a:xfrm>
            <a:off x="442376" y="4078466"/>
            <a:ext cx="8769238" cy="2501978"/>
          </a:xfrm>
          <a:prstGeom prst="rect">
            <a:avLst/>
          </a:prstGeom>
          <a:gradFill>
            <a:gsLst>
              <a:gs pos="0">
                <a:srgbClr val="9EDDEF">
                  <a:lumMod val="40000"/>
                  <a:lumOff val="60000"/>
                </a:srgbClr>
              </a:gs>
              <a:gs pos="74000">
                <a:srgbClr val="9EDDEF">
                  <a:lumMod val="45000"/>
                  <a:lumOff val="55000"/>
                </a:srgbClr>
              </a:gs>
              <a:gs pos="83000">
                <a:srgbClr val="9EDDEF">
                  <a:lumMod val="45000"/>
                  <a:lumOff val="55000"/>
                </a:srgbClr>
              </a:gs>
              <a:gs pos="100000">
                <a:srgbClr val="9EDDEF">
                  <a:lumMod val="30000"/>
                  <a:lumOff val="70000"/>
                </a:srgbClr>
              </a:gs>
            </a:gsLst>
            <a:lin ang="5400000" scaled="1"/>
          </a:gra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hlink"/>
              </a:buClr>
              <a:buSzPts val="1200"/>
              <a:buFont typeface="Manjari"/>
              <a:buChar char="●"/>
              <a:defRPr sz="1400" b="0" i="0" u="none" strike="noStrike" cap="none">
                <a:solidFill>
                  <a:schemeClr val="hlink"/>
                </a:solidFill>
                <a:latin typeface="Manjari"/>
                <a:ea typeface="Manjari"/>
                <a:cs typeface="Manjari"/>
                <a:sym typeface="Manjari"/>
              </a:defRPr>
            </a:lvl1pPr>
            <a:lvl2pPr marL="914400" marR="0" lvl="1"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2pPr>
            <a:lvl3pPr marL="1371600" marR="0" lvl="2"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3pPr>
            <a:lvl4pPr marL="1828800" marR="0" lvl="3"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4pPr>
            <a:lvl5pPr marL="2286000" marR="0" lvl="4"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5pPr>
            <a:lvl6pPr marL="2743200" marR="0" lvl="5"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6pPr>
            <a:lvl7pPr marL="3200400" marR="0" lvl="6"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7pPr>
            <a:lvl8pPr marL="3657600" marR="0" lvl="7"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8pPr>
            <a:lvl9pPr marL="4114800" marR="0" lvl="8" indent="-304800" algn="l" rtl="0">
              <a:lnSpc>
                <a:spcPct val="115000"/>
              </a:lnSpc>
              <a:spcBef>
                <a:spcPts val="1600"/>
              </a:spcBef>
              <a:spcAft>
                <a:spcPts val="160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9pPr>
          </a:lstStyle>
          <a:p>
            <a:pPr marL="0" indent="0" algn="ctr">
              <a:buClrTx/>
              <a:buSzTx/>
              <a:buNone/>
            </a:pPr>
            <a:r>
              <a:rPr lang="en-US" sz="3600" dirty="0">
                <a:solidFill>
                  <a:srgbClr val="253957"/>
                </a:solidFill>
                <a:latin typeface="+mn-lt"/>
                <a:ea typeface="+mn-lt"/>
                <a:cs typeface="+mn-lt"/>
                <a:sym typeface="Arial Narrow"/>
              </a:rPr>
              <a:t>As defined by Kaufman (1995) 16, systemic risk is the likelihood of an event that triggers a chain of counterparty defaults (domino effect).</a:t>
            </a:r>
            <a:endParaRPr lang="ru-RU" sz="3600" dirty="0">
              <a:solidFill>
                <a:srgbClr val="253957"/>
              </a:solidFill>
              <a:latin typeface="+mn-lt"/>
              <a:ea typeface="+mn-lt"/>
              <a:cs typeface="+mn-lt"/>
              <a:sym typeface="Arial Narrow"/>
            </a:endParaRPr>
          </a:p>
        </p:txBody>
      </p:sp>
      <p:sp>
        <p:nvSpPr>
          <p:cNvPr id="19" name="Google Shape;736;p82">
            <a:extLst>
              <a:ext uri="{FF2B5EF4-FFF2-40B4-BE49-F238E27FC236}">
                <a16:creationId xmlns:a16="http://schemas.microsoft.com/office/drawing/2014/main" id="{1ABDA769-6CE5-4D49-843F-22261077A24F}"/>
              </a:ext>
            </a:extLst>
          </p:cNvPr>
          <p:cNvSpPr txBox="1">
            <a:spLocks/>
          </p:cNvSpPr>
          <p:nvPr/>
        </p:nvSpPr>
        <p:spPr>
          <a:xfrm>
            <a:off x="11574966" y="4031148"/>
            <a:ext cx="11238417" cy="2501978"/>
          </a:xfrm>
          <a:prstGeom prst="rect">
            <a:avLst/>
          </a:prstGeom>
          <a:gradFill>
            <a:gsLst>
              <a:gs pos="0">
                <a:srgbClr val="9EDDEF">
                  <a:lumMod val="40000"/>
                  <a:lumOff val="60000"/>
                </a:srgbClr>
              </a:gs>
              <a:gs pos="74000">
                <a:srgbClr val="9EDDEF">
                  <a:lumMod val="45000"/>
                  <a:lumOff val="55000"/>
                </a:srgbClr>
              </a:gs>
              <a:gs pos="83000">
                <a:srgbClr val="9EDDEF">
                  <a:lumMod val="45000"/>
                  <a:lumOff val="55000"/>
                </a:srgbClr>
              </a:gs>
              <a:gs pos="100000">
                <a:srgbClr val="9EDDEF">
                  <a:lumMod val="30000"/>
                  <a:lumOff val="70000"/>
                </a:srgbClr>
              </a:gs>
            </a:gsLst>
            <a:lin ang="5400000" scaled="1"/>
          </a:gra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hlink"/>
              </a:buClr>
              <a:buSzPts val="1200"/>
              <a:buFont typeface="Manjari"/>
              <a:buChar char="●"/>
              <a:defRPr sz="1400" b="0" i="0" u="none" strike="noStrike" cap="none">
                <a:solidFill>
                  <a:schemeClr val="hlink"/>
                </a:solidFill>
                <a:latin typeface="Manjari"/>
                <a:ea typeface="Manjari"/>
                <a:cs typeface="Manjari"/>
                <a:sym typeface="Manjari"/>
              </a:defRPr>
            </a:lvl1pPr>
            <a:lvl2pPr marL="914400" marR="0" lvl="1"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2pPr>
            <a:lvl3pPr marL="1371600" marR="0" lvl="2"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3pPr>
            <a:lvl4pPr marL="1828800" marR="0" lvl="3"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4pPr>
            <a:lvl5pPr marL="2286000" marR="0" lvl="4"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5pPr>
            <a:lvl6pPr marL="2743200" marR="0" lvl="5"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6pPr>
            <a:lvl7pPr marL="3200400" marR="0" lvl="6"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7pPr>
            <a:lvl8pPr marL="3657600" marR="0" lvl="7"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8pPr>
            <a:lvl9pPr marL="4114800" marR="0" lvl="8" indent="-304800" algn="l" rtl="0">
              <a:lnSpc>
                <a:spcPct val="115000"/>
              </a:lnSpc>
              <a:spcBef>
                <a:spcPts val="1600"/>
              </a:spcBef>
              <a:spcAft>
                <a:spcPts val="160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9pPr>
          </a:lstStyle>
          <a:p>
            <a:pPr marL="0" indent="0" algn="ctr">
              <a:buClrTx/>
              <a:buSzTx/>
              <a:buNone/>
            </a:pPr>
            <a:r>
              <a:rPr lang="en-US" sz="3600" dirty="0" err="1">
                <a:solidFill>
                  <a:srgbClr val="253957"/>
                </a:solidFill>
                <a:latin typeface="+mn-lt"/>
                <a:ea typeface="+mn-lt"/>
                <a:cs typeface="+mn-lt"/>
                <a:sym typeface="Arial Narrow"/>
              </a:rPr>
              <a:t>Rosnano</a:t>
            </a:r>
            <a:r>
              <a:rPr lang="en-US" sz="3600" dirty="0">
                <a:solidFill>
                  <a:srgbClr val="253957"/>
                </a:solidFill>
                <a:latin typeface="+mn-lt"/>
                <a:ea typeface="+mn-lt"/>
                <a:cs typeface="+mn-lt"/>
                <a:sym typeface="Arial Narrow"/>
              </a:rPr>
              <a:t> Case (November 2021, Russia)</a:t>
            </a:r>
          </a:p>
          <a:p>
            <a:pPr marL="0" indent="0" algn="ctr">
              <a:buClrTx/>
              <a:buSzTx/>
              <a:buNone/>
            </a:pPr>
            <a:r>
              <a:rPr lang="en-US" sz="3600" dirty="0">
                <a:solidFill>
                  <a:srgbClr val="253957"/>
                </a:solidFill>
                <a:latin typeface="+mn-lt"/>
                <a:ea typeface="+mn-lt"/>
                <a:cs typeface="+mn-lt"/>
                <a:sym typeface="Arial Narrow"/>
              </a:rPr>
              <a:t>Despite the fact that the Central Bank of Russia did not see systemic risks in this case, this case illustrates a situation in which the emergence of such risks for the system is possible. </a:t>
            </a:r>
            <a:endParaRPr lang="ru-RU" sz="3600" dirty="0">
              <a:solidFill>
                <a:srgbClr val="253957"/>
              </a:solidFill>
              <a:latin typeface="+mn-lt"/>
              <a:ea typeface="+mn-lt"/>
              <a:cs typeface="+mn-lt"/>
              <a:sym typeface="Arial Narrow"/>
            </a:endParaRPr>
          </a:p>
        </p:txBody>
      </p:sp>
      <p:sp>
        <p:nvSpPr>
          <p:cNvPr id="22" name="Заголовок основного текста">
            <a:extLst>
              <a:ext uri="{FF2B5EF4-FFF2-40B4-BE49-F238E27FC236}">
                <a16:creationId xmlns:a16="http://schemas.microsoft.com/office/drawing/2014/main" id="{D87E361B-EE5C-4E66-8C5F-215AE5159163}"/>
              </a:ext>
            </a:extLst>
          </p:cNvPr>
          <p:cNvSpPr txBox="1"/>
          <p:nvPr/>
        </p:nvSpPr>
        <p:spPr>
          <a:xfrm>
            <a:off x="3791415" y="11157059"/>
            <a:ext cx="18354907" cy="2639393"/>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742950" indent="-742950" algn="ctr">
              <a:buAutoNum type="arabicParenR"/>
            </a:pPr>
            <a:r>
              <a:rPr lang="en-US" sz="3600" b="0" dirty="0">
                <a:ea typeface="+mn-lt"/>
                <a:cs typeface="+mn-lt"/>
              </a:rPr>
              <a:t>Well-known models for assessing the likelihood of insolvency and bankruptcy may not take into account the industry specifics and therefore may not "work" not for companies in the chosen industry</a:t>
            </a:r>
            <a:endParaRPr lang="ru-RU" sz="3600" b="0" dirty="0">
              <a:ea typeface="+mn-lt"/>
              <a:cs typeface="+mn-lt"/>
            </a:endParaRPr>
          </a:p>
          <a:p>
            <a:pPr marL="742950" indent="-742950" algn="ctr">
              <a:buAutoNum type="arabicParenR"/>
            </a:pPr>
            <a:r>
              <a:rPr lang="en-US" sz="3600" b="0" dirty="0">
                <a:ea typeface="+mn-lt"/>
                <a:cs typeface="+mn-lt"/>
              </a:rPr>
              <a:t>New factors appear that need to be included in the model. For example, the situation of a pandemic opens up space for new research in the field of modeling and assessing the likelihood of bankruptcy.</a:t>
            </a:r>
            <a:endParaRPr lang="en-US" dirty="0"/>
          </a:p>
        </p:txBody>
      </p:sp>
    </p:spTree>
    <p:extLst>
      <p:ext uri="{BB962C8B-B14F-4D97-AF65-F5344CB8AC3E}">
        <p14:creationId xmlns:p14="http://schemas.microsoft.com/office/powerpoint/2010/main" val="13916617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11199" y="2289000"/>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7688849" y="2298095"/>
            <a:ext cx="16073440" cy="1537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t"/>
          <a:lstStyle/>
          <a:p>
            <a:pPr algn="l">
              <a:defRPr sz="5000" b="1" cap="all">
                <a:solidFill>
                  <a:srgbClr val="253957"/>
                </a:solidFill>
                <a:latin typeface="+mn-lt"/>
                <a:ea typeface="+mn-ea"/>
                <a:cs typeface="+mn-cs"/>
                <a:sym typeface="Arial Narrow"/>
              </a:defRPr>
            </a:pPr>
            <a:r>
              <a:rPr lang="en-US" sz="6600" dirty="0">
                <a:ea typeface="+mj-lt"/>
                <a:cs typeface="+mj-lt"/>
              </a:rPr>
              <a:t>introduction</a:t>
            </a:r>
            <a:endParaRPr lang="ru-RU" sz="6600" dirty="0"/>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pic>
        <p:nvPicPr>
          <p:cNvPr id="11" name="Рисунок 11">
            <a:extLst>
              <a:ext uri="{FF2B5EF4-FFF2-40B4-BE49-F238E27FC236}">
                <a16:creationId xmlns:a16="http://schemas.microsoft.com/office/drawing/2014/main" id="{E2AE2AF5-F6CD-49CE-924F-AB20DBFF5702}"/>
              </a:ext>
            </a:extLst>
          </p:cNvPr>
          <p:cNvPicPr>
            <a:picLocks noChangeAspect="1"/>
          </p:cNvPicPr>
          <p:nvPr/>
        </p:nvPicPr>
        <p:blipFill>
          <a:blip r:embed="rId3"/>
          <a:stretch>
            <a:fillRect/>
          </a:stretch>
        </p:blipFill>
        <p:spPr>
          <a:xfrm>
            <a:off x="5418933" y="10500231"/>
            <a:ext cx="390525" cy="352425"/>
          </a:xfrm>
          <a:prstGeom prst="rect">
            <a:avLst/>
          </a:prstGeom>
        </p:spPr>
      </p:pic>
      <p:sp>
        <p:nvSpPr>
          <p:cNvPr id="22" name="Заголовок основного текста">
            <a:extLst>
              <a:ext uri="{FF2B5EF4-FFF2-40B4-BE49-F238E27FC236}">
                <a16:creationId xmlns:a16="http://schemas.microsoft.com/office/drawing/2014/main" id="{D87E361B-EE5C-4E66-8C5F-215AE5159163}"/>
              </a:ext>
            </a:extLst>
          </p:cNvPr>
          <p:cNvSpPr txBox="1"/>
          <p:nvPr/>
        </p:nvSpPr>
        <p:spPr>
          <a:xfrm>
            <a:off x="2074127" y="4220779"/>
            <a:ext cx="18354907" cy="1863571"/>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en-US" sz="3600" b="0" dirty="0">
                <a:ea typeface="+mn-lt"/>
                <a:cs typeface="+mn-lt"/>
              </a:rPr>
              <a:t>The research algorithm presented in our research can be used by banks to model the likelihood of bankruptcy for groups of significant substitutes from certain industries.</a:t>
            </a:r>
            <a:endParaRPr lang="ru-RU" sz="3600" b="0" dirty="0">
              <a:ea typeface="+mn-lt"/>
              <a:cs typeface="+mn-lt"/>
            </a:endParaRPr>
          </a:p>
        </p:txBody>
      </p:sp>
      <p:sp>
        <p:nvSpPr>
          <p:cNvPr id="12" name="Заголовок основного текста">
            <a:extLst>
              <a:ext uri="{FF2B5EF4-FFF2-40B4-BE49-F238E27FC236}">
                <a16:creationId xmlns:a16="http://schemas.microsoft.com/office/drawing/2014/main" id="{548B1294-9A5D-4180-9D2D-783F8A99BCAE}"/>
              </a:ext>
            </a:extLst>
          </p:cNvPr>
          <p:cNvSpPr txBox="1"/>
          <p:nvPr/>
        </p:nvSpPr>
        <p:spPr>
          <a:xfrm>
            <a:off x="2074127" y="7542441"/>
            <a:ext cx="18354907" cy="4795025"/>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en-US" sz="3600" dirty="0">
                <a:ea typeface="+mn-lt"/>
                <a:cs typeface="+mn-lt"/>
              </a:rPr>
              <a:t>Steps of our algorithm:</a:t>
            </a:r>
          </a:p>
          <a:p>
            <a:r>
              <a:rPr lang="en-US" sz="3600" b="0" dirty="0">
                <a:ea typeface="+mn-lt"/>
                <a:cs typeface="+mn-lt"/>
              </a:rPr>
              <a:t>1)The existing basic models that assess the likelihood of bankruptcy in the analyzed industry are determined</a:t>
            </a:r>
          </a:p>
          <a:p>
            <a:r>
              <a:rPr lang="en-US" sz="3600" b="0" dirty="0">
                <a:ea typeface="+mn-lt"/>
                <a:cs typeface="+mn-lt"/>
              </a:rPr>
              <a:t>2)Indicators are determined that are significant for the industry company and that it makes sense to add to the model </a:t>
            </a:r>
          </a:p>
          <a:p>
            <a:r>
              <a:rPr lang="en-US" sz="3600" b="0" dirty="0">
                <a:ea typeface="+mn-lt"/>
                <a:cs typeface="+mn-lt"/>
              </a:rPr>
              <a:t>3)The model is verified</a:t>
            </a:r>
          </a:p>
          <a:p>
            <a:r>
              <a:rPr lang="en-US" sz="3600" b="0" dirty="0">
                <a:ea typeface="+mn-lt"/>
                <a:cs typeface="+mn-lt"/>
              </a:rPr>
              <a:t>4)The standard values ​​(optimal and critical) of the indicators included in the model are determined</a:t>
            </a:r>
          </a:p>
          <a:p>
            <a:r>
              <a:rPr lang="en-US" sz="3600" b="0" dirty="0">
                <a:ea typeface="+mn-lt"/>
                <a:cs typeface="+mn-lt"/>
              </a:rPr>
              <a:t>4)The model is integrated into the organizational and economic mechanism for assessing the creditworthiness of the borrowers </a:t>
            </a:r>
            <a:endParaRPr lang="ru-RU" sz="3600" b="0" dirty="0">
              <a:ea typeface="+mn-lt"/>
              <a:cs typeface="+mn-lt"/>
            </a:endParaRPr>
          </a:p>
        </p:txBody>
      </p:sp>
    </p:spTree>
    <p:extLst>
      <p:ext uri="{BB962C8B-B14F-4D97-AF65-F5344CB8AC3E}">
        <p14:creationId xmlns:p14="http://schemas.microsoft.com/office/powerpoint/2010/main" val="164777639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11199" y="2289000"/>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7688849" y="2298094"/>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t"/>
          <a:lstStyle/>
          <a:p>
            <a:pPr algn="l">
              <a:defRPr sz="5000" b="1" cap="all">
                <a:solidFill>
                  <a:srgbClr val="253957"/>
                </a:solidFill>
                <a:latin typeface="+mn-lt"/>
                <a:ea typeface="+mn-ea"/>
                <a:cs typeface="+mn-cs"/>
                <a:sym typeface="Arial Narrow"/>
              </a:defRPr>
            </a:pPr>
            <a:r>
              <a:rPr lang="en-US" sz="6600" dirty="0">
                <a:ea typeface="+mj-lt"/>
                <a:cs typeface="+mj-lt"/>
              </a:rPr>
              <a:t>ABOUT THE RESEARCH</a:t>
            </a:r>
            <a:endParaRPr lang="ru-RU" sz="6600" dirty="0"/>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pic>
        <p:nvPicPr>
          <p:cNvPr id="5" name="Рисунок 5" descr="Изображение выглядит как текст&#10;&#10;Автоматически созданное описание">
            <a:extLst>
              <a:ext uri="{FF2B5EF4-FFF2-40B4-BE49-F238E27FC236}">
                <a16:creationId xmlns:a16="http://schemas.microsoft.com/office/drawing/2014/main" id="{55AFA75B-D0A2-4E31-B088-E49863FC1F78}"/>
              </a:ext>
            </a:extLst>
          </p:cNvPr>
          <p:cNvPicPr>
            <a:picLocks noChangeAspect="1"/>
          </p:cNvPicPr>
          <p:nvPr/>
        </p:nvPicPr>
        <p:blipFill>
          <a:blip r:embed="rId3"/>
          <a:stretch>
            <a:fillRect/>
          </a:stretch>
        </p:blipFill>
        <p:spPr>
          <a:xfrm>
            <a:off x="13874330" y="4037318"/>
            <a:ext cx="7200900" cy="2639393"/>
          </a:xfrm>
          <a:prstGeom prst="rect">
            <a:avLst/>
          </a:prstGeom>
        </p:spPr>
      </p:pic>
      <p:pic>
        <p:nvPicPr>
          <p:cNvPr id="11" name="Рисунок 11">
            <a:extLst>
              <a:ext uri="{FF2B5EF4-FFF2-40B4-BE49-F238E27FC236}">
                <a16:creationId xmlns:a16="http://schemas.microsoft.com/office/drawing/2014/main" id="{E2AE2AF5-F6CD-49CE-924F-AB20DBFF5702}"/>
              </a:ext>
            </a:extLst>
          </p:cNvPr>
          <p:cNvPicPr>
            <a:picLocks noChangeAspect="1"/>
          </p:cNvPicPr>
          <p:nvPr/>
        </p:nvPicPr>
        <p:blipFill>
          <a:blip r:embed="rId4"/>
          <a:stretch>
            <a:fillRect/>
          </a:stretch>
        </p:blipFill>
        <p:spPr>
          <a:xfrm>
            <a:off x="5418933" y="10500231"/>
            <a:ext cx="390525" cy="352425"/>
          </a:xfrm>
          <a:prstGeom prst="rect">
            <a:avLst/>
          </a:prstGeom>
        </p:spPr>
      </p:pic>
      <p:pic>
        <p:nvPicPr>
          <p:cNvPr id="12" name="Рисунок 12">
            <a:extLst>
              <a:ext uri="{FF2B5EF4-FFF2-40B4-BE49-F238E27FC236}">
                <a16:creationId xmlns:a16="http://schemas.microsoft.com/office/drawing/2014/main" id="{1D4CE3EA-915A-4772-97EE-ED3EACE3A626}"/>
              </a:ext>
            </a:extLst>
          </p:cNvPr>
          <p:cNvPicPr>
            <a:picLocks noChangeAspect="1"/>
          </p:cNvPicPr>
          <p:nvPr/>
        </p:nvPicPr>
        <p:blipFill>
          <a:blip r:embed="rId5"/>
          <a:stretch>
            <a:fillRect/>
          </a:stretch>
        </p:blipFill>
        <p:spPr>
          <a:xfrm>
            <a:off x="5082264" y="10088995"/>
            <a:ext cx="781050" cy="800100"/>
          </a:xfrm>
          <a:prstGeom prst="rect">
            <a:avLst/>
          </a:prstGeom>
        </p:spPr>
      </p:pic>
      <p:sp>
        <p:nvSpPr>
          <p:cNvPr id="14" name="Заголовок основного текста">
            <a:extLst>
              <a:ext uri="{FF2B5EF4-FFF2-40B4-BE49-F238E27FC236}">
                <a16:creationId xmlns:a16="http://schemas.microsoft.com/office/drawing/2014/main" id="{C8122E4D-B8E4-4677-98D3-17B29F7EE6D3}"/>
              </a:ext>
            </a:extLst>
          </p:cNvPr>
          <p:cNvSpPr txBox="1"/>
          <p:nvPr/>
        </p:nvSpPr>
        <p:spPr>
          <a:xfrm>
            <a:off x="442376" y="7188795"/>
            <a:ext cx="10621384" cy="2639393"/>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en-US" sz="3600" b="0" dirty="0">
                <a:ea typeface="+mn-lt"/>
                <a:cs typeface="+mn-lt"/>
              </a:rPr>
              <a:t>The global existing model of the bankruptcy prediction of the European companies is inaccurate in the prediction of the European airlines.</a:t>
            </a:r>
            <a:endParaRPr lang="ru-RU" sz="3600" dirty="0"/>
          </a:p>
          <a:p>
            <a:endParaRPr lang="en-US" dirty="0"/>
          </a:p>
        </p:txBody>
      </p:sp>
      <p:sp>
        <p:nvSpPr>
          <p:cNvPr id="21" name="Заголовок основного текста">
            <a:extLst>
              <a:ext uri="{FF2B5EF4-FFF2-40B4-BE49-F238E27FC236}">
                <a16:creationId xmlns:a16="http://schemas.microsoft.com/office/drawing/2014/main" id="{0F061F02-BF88-408B-A27E-30241B7B1A5A}"/>
              </a:ext>
            </a:extLst>
          </p:cNvPr>
          <p:cNvSpPr txBox="1"/>
          <p:nvPr/>
        </p:nvSpPr>
        <p:spPr>
          <a:xfrm>
            <a:off x="12192000" y="7162225"/>
            <a:ext cx="10621384" cy="2639393"/>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en-US" sz="3600" b="0" dirty="0">
                <a:ea typeface="+mn-lt"/>
                <a:cs typeface="+mn-lt"/>
              </a:rPr>
              <a:t>High probability of bankruptcy of the European airlines directly connected with the decrease of sales to total assets ratio.</a:t>
            </a:r>
            <a:endParaRPr lang="ru-RU" dirty="0">
              <a:ea typeface="+mn-lt"/>
              <a:cs typeface="+mn-lt"/>
            </a:endParaRPr>
          </a:p>
          <a:p>
            <a:pPr algn="ctr"/>
            <a:endParaRPr lang="en-US" sz="3600" b="0" dirty="0"/>
          </a:p>
          <a:p>
            <a:endParaRPr lang="en-US" dirty="0"/>
          </a:p>
        </p:txBody>
      </p:sp>
      <p:sp>
        <p:nvSpPr>
          <p:cNvPr id="15" name="Заголовок основного текста">
            <a:extLst>
              <a:ext uri="{FF2B5EF4-FFF2-40B4-BE49-F238E27FC236}">
                <a16:creationId xmlns:a16="http://schemas.microsoft.com/office/drawing/2014/main" id="{E4159DD6-6E9A-4C75-A7A7-3555AFD7C956}"/>
              </a:ext>
            </a:extLst>
          </p:cNvPr>
          <p:cNvSpPr txBox="1"/>
          <p:nvPr/>
        </p:nvSpPr>
        <p:spPr>
          <a:xfrm>
            <a:off x="6483928" y="11252058"/>
            <a:ext cx="10621384" cy="2489271"/>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ctr"/>
            <a:r>
              <a:rPr lang="en-US" sz="3600" b="0" dirty="0">
                <a:solidFill>
                  <a:schemeClr val="tx2">
                    <a:lumMod val="10000"/>
                  </a:schemeClr>
                </a:solidFill>
              </a:rPr>
              <a:t>The existing model of bankruptcy prediction of the European airlines developed in 2012 is actual for the current reality.</a:t>
            </a:r>
            <a:endParaRPr lang="ru-RU" sz="3600" b="0" dirty="0">
              <a:solidFill>
                <a:schemeClr val="tx2">
                  <a:lumMod val="10000"/>
                </a:schemeClr>
              </a:solidFill>
              <a:sym typeface="Manjari"/>
            </a:endParaRPr>
          </a:p>
          <a:p>
            <a:pPr algn="ctr"/>
            <a:endParaRPr lang="en-US" sz="3600" b="0" dirty="0"/>
          </a:p>
          <a:p>
            <a:endParaRPr lang="en-US" dirty="0"/>
          </a:p>
        </p:txBody>
      </p:sp>
      <p:pic>
        <p:nvPicPr>
          <p:cNvPr id="16" name="Рисунок 12">
            <a:extLst>
              <a:ext uri="{FF2B5EF4-FFF2-40B4-BE49-F238E27FC236}">
                <a16:creationId xmlns:a16="http://schemas.microsoft.com/office/drawing/2014/main" id="{E515BEA1-5649-4C4C-918B-FB94255DCE5F}"/>
              </a:ext>
            </a:extLst>
          </p:cNvPr>
          <p:cNvPicPr>
            <a:picLocks noChangeAspect="1"/>
          </p:cNvPicPr>
          <p:nvPr/>
        </p:nvPicPr>
        <p:blipFill>
          <a:blip r:embed="rId5"/>
          <a:stretch>
            <a:fillRect/>
          </a:stretch>
        </p:blipFill>
        <p:spPr>
          <a:xfrm>
            <a:off x="11240715" y="10125524"/>
            <a:ext cx="781050" cy="800100"/>
          </a:xfrm>
          <a:prstGeom prst="rect">
            <a:avLst/>
          </a:prstGeom>
        </p:spPr>
      </p:pic>
      <p:pic>
        <p:nvPicPr>
          <p:cNvPr id="17" name="Рисунок 12">
            <a:extLst>
              <a:ext uri="{FF2B5EF4-FFF2-40B4-BE49-F238E27FC236}">
                <a16:creationId xmlns:a16="http://schemas.microsoft.com/office/drawing/2014/main" id="{D16C492C-01D8-44D3-B9E9-8A4BA24A5BBD}"/>
              </a:ext>
            </a:extLst>
          </p:cNvPr>
          <p:cNvPicPr>
            <a:picLocks noChangeAspect="1"/>
          </p:cNvPicPr>
          <p:nvPr/>
        </p:nvPicPr>
        <p:blipFill>
          <a:blip r:embed="rId5"/>
          <a:stretch>
            <a:fillRect/>
          </a:stretch>
        </p:blipFill>
        <p:spPr>
          <a:xfrm>
            <a:off x="17345828" y="10122487"/>
            <a:ext cx="781050" cy="800100"/>
          </a:xfrm>
          <a:prstGeom prst="rect">
            <a:avLst/>
          </a:prstGeom>
        </p:spPr>
      </p:pic>
      <p:cxnSp>
        <p:nvCxnSpPr>
          <p:cNvPr id="20" name="Google Shape;757;p84">
            <a:extLst>
              <a:ext uri="{FF2B5EF4-FFF2-40B4-BE49-F238E27FC236}">
                <a16:creationId xmlns:a16="http://schemas.microsoft.com/office/drawing/2014/main" id="{FA494B38-2522-4D34-8AAD-C7FA2A470AD7}"/>
              </a:ext>
            </a:extLst>
          </p:cNvPr>
          <p:cNvCxnSpPr>
            <a:cxnSpLocks/>
            <a:endCxn id="16" idx="1"/>
          </p:cNvCxnSpPr>
          <p:nvPr/>
        </p:nvCxnSpPr>
        <p:spPr>
          <a:xfrm flipV="1">
            <a:off x="5809458" y="10525574"/>
            <a:ext cx="5431257" cy="16700"/>
          </a:xfrm>
          <a:prstGeom prst="straightConnector1">
            <a:avLst/>
          </a:prstGeom>
          <a:noFill/>
          <a:ln w="19050" cap="flat" cmpd="sng">
            <a:solidFill>
              <a:schemeClr val="accent4"/>
            </a:solidFill>
            <a:prstDash val="solid"/>
            <a:round/>
            <a:headEnd type="none" w="med" len="med"/>
            <a:tailEnd type="none" w="med" len="med"/>
          </a:ln>
        </p:spPr>
      </p:cxnSp>
      <p:cxnSp>
        <p:nvCxnSpPr>
          <p:cNvPr id="24" name="Google Shape;757;p84">
            <a:extLst>
              <a:ext uri="{FF2B5EF4-FFF2-40B4-BE49-F238E27FC236}">
                <a16:creationId xmlns:a16="http://schemas.microsoft.com/office/drawing/2014/main" id="{D6A906FC-50C1-43B5-80F0-A141B89336C9}"/>
              </a:ext>
            </a:extLst>
          </p:cNvPr>
          <p:cNvCxnSpPr>
            <a:cxnSpLocks/>
            <a:stCxn id="16" idx="3"/>
          </p:cNvCxnSpPr>
          <p:nvPr/>
        </p:nvCxnSpPr>
        <p:spPr>
          <a:xfrm>
            <a:off x="12021765" y="10525574"/>
            <a:ext cx="5377919" cy="8350"/>
          </a:xfrm>
          <a:prstGeom prst="straightConnector1">
            <a:avLst/>
          </a:prstGeom>
          <a:noFill/>
          <a:ln w="19050" cap="flat" cmpd="sng">
            <a:solidFill>
              <a:schemeClr val="accent4"/>
            </a:solidFill>
            <a:prstDash val="solid"/>
            <a:round/>
            <a:headEnd type="none" w="med" len="med"/>
            <a:tailEnd type="none" w="med" len="med"/>
          </a:ln>
        </p:spPr>
      </p:cxnSp>
      <p:sp>
        <p:nvSpPr>
          <p:cNvPr id="29" name="TextBox 28">
            <a:extLst>
              <a:ext uri="{FF2B5EF4-FFF2-40B4-BE49-F238E27FC236}">
                <a16:creationId xmlns:a16="http://schemas.microsoft.com/office/drawing/2014/main" id="{B2DD23E0-000F-48A9-821E-C186F24027DB}"/>
              </a:ext>
            </a:extLst>
          </p:cNvPr>
          <p:cNvSpPr txBox="1"/>
          <p:nvPr/>
        </p:nvSpPr>
        <p:spPr>
          <a:xfrm>
            <a:off x="-557296" y="10251346"/>
            <a:ext cx="12188536"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rtl="0">
              <a:spcBef>
                <a:spcPts val="0"/>
              </a:spcBef>
              <a:spcAft>
                <a:spcPts val="0"/>
              </a:spcAft>
              <a:buNone/>
            </a:pPr>
            <a:r>
              <a:rPr lang="en-US" sz="2400" b="1" dirty="0">
                <a:solidFill>
                  <a:schemeClr val="tx2">
                    <a:lumMod val="10000"/>
                  </a:schemeClr>
                </a:solidFill>
                <a:latin typeface="+mn-lt"/>
                <a:ea typeface="Rozha One"/>
                <a:cs typeface="Rozha One"/>
                <a:sym typeface="Rozha One"/>
              </a:rPr>
              <a:t>H0</a:t>
            </a:r>
          </a:p>
        </p:txBody>
      </p:sp>
      <p:sp>
        <p:nvSpPr>
          <p:cNvPr id="31" name="TextBox 30">
            <a:extLst>
              <a:ext uri="{FF2B5EF4-FFF2-40B4-BE49-F238E27FC236}">
                <a16:creationId xmlns:a16="http://schemas.microsoft.com/office/drawing/2014/main" id="{BDA7108D-B27C-4EE3-BAAF-293FB79F5146}"/>
              </a:ext>
            </a:extLst>
          </p:cNvPr>
          <p:cNvSpPr txBox="1"/>
          <p:nvPr/>
        </p:nvSpPr>
        <p:spPr>
          <a:xfrm>
            <a:off x="10078839" y="10311441"/>
            <a:ext cx="3181001"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rtl="0">
              <a:spcBef>
                <a:spcPts val="0"/>
              </a:spcBef>
              <a:spcAft>
                <a:spcPts val="0"/>
              </a:spcAft>
              <a:buNone/>
            </a:pPr>
            <a:r>
              <a:rPr lang="en-US" sz="2400" b="1" dirty="0">
                <a:solidFill>
                  <a:schemeClr val="tx2">
                    <a:lumMod val="10000"/>
                  </a:schemeClr>
                </a:solidFill>
                <a:latin typeface="+mn-lt"/>
                <a:ea typeface="Rozha One"/>
                <a:cs typeface="Rozha One"/>
                <a:sym typeface="Rozha One"/>
              </a:rPr>
              <a:t>H1</a:t>
            </a:r>
          </a:p>
        </p:txBody>
      </p:sp>
      <p:sp>
        <p:nvSpPr>
          <p:cNvPr id="33" name="TextBox 32">
            <a:extLst>
              <a:ext uri="{FF2B5EF4-FFF2-40B4-BE49-F238E27FC236}">
                <a16:creationId xmlns:a16="http://schemas.microsoft.com/office/drawing/2014/main" id="{D750ABD0-F995-439B-88A7-4B9E91776E63}"/>
              </a:ext>
            </a:extLst>
          </p:cNvPr>
          <p:cNvSpPr txBox="1"/>
          <p:nvPr/>
        </p:nvSpPr>
        <p:spPr>
          <a:xfrm>
            <a:off x="15424651" y="10320085"/>
            <a:ext cx="4710039" cy="4616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rtl="0">
              <a:spcBef>
                <a:spcPts val="0"/>
              </a:spcBef>
              <a:spcAft>
                <a:spcPts val="0"/>
              </a:spcAft>
              <a:buNone/>
            </a:pPr>
            <a:r>
              <a:rPr lang="en-US" sz="2400" b="1" dirty="0">
                <a:solidFill>
                  <a:schemeClr val="tx2">
                    <a:lumMod val="10000"/>
                  </a:schemeClr>
                </a:solidFill>
                <a:latin typeface="+mn-lt"/>
                <a:ea typeface="Rozha One"/>
                <a:cs typeface="Rozha One"/>
                <a:sym typeface="Rozha One"/>
              </a:rPr>
              <a:t>H2</a:t>
            </a:r>
          </a:p>
        </p:txBody>
      </p:sp>
      <p:sp>
        <p:nvSpPr>
          <p:cNvPr id="38" name="Google Shape;736;p82">
            <a:extLst>
              <a:ext uri="{FF2B5EF4-FFF2-40B4-BE49-F238E27FC236}">
                <a16:creationId xmlns:a16="http://schemas.microsoft.com/office/drawing/2014/main" id="{689C30D7-EC91-4570-8B2F-89B7D302FD72}"/>
              </a:ext>
            </a:extLst>
          </p:cNvPr>
          <p:cNvSpPr txBox="1">
            <a:spLocks/>
          </p:cNvSpPr>
          <p:nvPr/>
        </p:nvSpPr>
        <p:spPr>
          <a:xfrm>
            <a:off x="1626252" y="4078466"/>
            <a:ext cx="7585362" cy="2501978"/>
          </a:xfrm>
          <a:prstGeom prst="rect">
            <a:avLst/>
          </a:prstGeom>
          <a:gradFill>
            <a:gsLst>
              <a:gs pos="0">
                <a:srgbClr val="9EDDEF">
                  <a:lumMod val="40000"/>
                  <a:lumOff val="60000"/>
                </a:srgbClr>
              </a:gs>
              <a:gs pos="74000">
                <a:srgbClr val="9EDDEF">
                  <a:lumMod val="45000"/>
                  <a:lumOff val="55000"/>
                </a:srgbClr>
              </a:gs>
              <a:gs pos="83000">
                <a:srgbClr val="9EDDEF">
                  <a:lumMod val="45000"/>
                  <a:lumOff val="55000"/>
                </a:srgbClr>
              </a:gs>
              <a:gs pos="100000">
                <a:srgbClr val="9EDDEF">
                  <a:lumMod val="30000"/>
                  <a:lumOff val="70000"/>
                </a:srgbClr>
              </a:gs>
            </a:gsLst>
            <a:lin ang="5400000" scaled="1"/>
          </a:gra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chemeClr val="hlink"/>
              </a:buClr>
              <a:buSzPts val="1200"/>
              <a:buFont typeface="Manjari"/>
              <a:buChar char="●"/>
              <a:defRPr sz="1400" b="0" i="0" u="none" strike="noStrike" cap="none">
                <a:solidFill>
                  <a:schemeClr val="hlink"/>
                </a:solidFill>
                <a:latin typeface="Manjari"/>
                <a:ea typeface="Manjari"/>
                <a:cs typeface="Manjari"/>
                <a:sym typeface="Manjari"/>
              </a:defRPr>
            </a:lvl1pPr>
            <a:lvl2pPr marL="914400" marR="0" lvl="1"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2pPr>
            <a:lvl3pPr marL="1371600" marR="0" lvl="2"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3pPr>
            <a:lvl4pPr marL="1828800" marR="0" lvl="3"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4pPr>
            <a:lvl5pPr marL="2286000" marR="0" lvl="4"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5pPr>
            <a:lvl6pPr marL="2743200" marR="0" lvl="5"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6pPr>
            <a:lvl7pPr marL="3200400" marR="0" lvl="6"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7pPr>
            <a:lvl8pPr marL="3657600" marR="0" lvl="7" indent="-304800" algn="l" rtl="0">
              <a:lnSpc>
                <a:spcPct val="115000"/>
              </a:lnSpc>
              <a:spcBef>
                <a:spcPts val="1600"/>
              </a:spcBef>
              <a:spcAft>
                <a:spcPts val="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8pPr>
            <a:lvl9pPr marL="4114800" marR="0" lvl="8" indent="-304800" algn="l" rtl="0">
              <a:lnSpc>
                <a:spcPct val="115000"/>
              </a:lnSpc>
              <a:spcBef>
                <a:spcPts val="1600"/>
              </a:spcBef>
              <a:spcAft>
                <a:spcPts val="1600"/>
              </a:spcAft>
              <a:buClr>
                <a:schemeClr val="hlink"/>
              </a:buClr>
              <a:buSzPts val="1200"/>
              <a:buFont typeface="Manjari"/>
              <a:buChar char="■"/>
              <a:defRPr sz="1200" b="0" i="0" u="none" strike="noStrike" cap="none">
                <a:solidFill>
                  <a:schemeClr val="hlink"/>
                </a:solidFill>
                <a:latin typeface="Manjari"/>
                <a:ea typeface="Manjari"/>
                <a:cs typeface="Manjari"/>
                <a:sym typeface="Manjari"/>
              </a:defRPr>
            </a:lvl9pPr>
          </a:lstStyle>
          <a:p>
            <a:pPr marL="0" marR="0" lvl="0" indent="0" algn="ctr" defTabSz="914400" rtl="0" eaLnBrk="1" fontAlgn="auto" latinLnBrk="0" hangingPunct="1">
              <a:lnSpc>
                <a:spcPct val="100000"/>
              </a:lnSpc>
              <a:spcBef>
                <a:spcPts val="0"/>
              </a:spcBef>
              <a:spcAft>
                <a:spcPts val="0"/>
              </a:spcAft>
              <a:buClr>
                <a:srgbClr val="1D262D"/>
              </a:buClr>
              <a:buSzPts val="1200"/>
              <a:buFont typeface="Manjari"/>
              <a:buNone/>
              <a:tabLst/>
              <a:defRPr/>
            </a:pPr>
            <a:r>
              <a:rPr kumimoji="0" lang="en-US" sz="3200" b="1" i="0" u="sng" strike="noStrike" kern="0" cap="none" spc="0" normalizeH="0" baseline="0" noProof="0" dirty="0">
                <a:ln>
                  <a:noFill/>
                </a:ln>
                <a:solidFill>
                  <a:srgbClr val="EEEEEE">
                    <a:lumMod val="10000"/>
                  </a:srgbClr>
                </a:solidFill>
                <a:effectLst/>
                <a:uLnTx/>
                <a:uFillTx/>
                <a:latin typeface="Arial Narrow" panose="020B0606020202030204" pitchFamily="34" charset="0"/>
                <a:sym typeface="Manjari"/>
              </a:rPr>
              <a:t>GOAL OF THE RESEARCH</a:t>
            </a:r>
          </a:p>
          <a:p>
            <a:pPr marL="0" marR="0" lvl="0" indent="0" algn="ctr" defTabSz="914400" rtl="0" eaLnBrk="1" fontAlgn="auto" latinLnBrk="0" hangingPunct="1">
              <a:lnSpc>
                <a:spcPct val="100000"/>
              </a:lnSpc>
              <a:spcBef>
                <a:spcPts val="0"/>
              </a:spcBef>
              <a:spcAft>
                <a:spcPts val="0"/>
              </a:spcAft>
              <a:buClr>
                <a:srgbClr val="1D262D"/>
              </a:buClr>
              <a:buSzPts val="1200"/>
              <a:buFont typeface="Manjari"/>
              <a:buNone/>
              <a:tabLst/>
              <a:defRPr/>
            </a:pPr>
            <a:r>
              <a:rPr kumimoji="0" lang="en-US" sz="3200" b="0" i="0" u="none" strike="noStrike" kern="0" cap="none" spc="0" normalizeH="0" baseline="0" noProof="0" dirty="0">
                <a:ln>
                  <a:noFill/>
                </a:ln>
                <a:solidFill>
                  <a:srgbClr val="EEEEEE">
                    <a:lumMod val="10000"/>
                  </a:srgbClr>
                </a:solidFill>
                <a:effectLst/>
                <a:uLnTx/>
                <a:uFillTx/>
                <a:latin typeface="Arial Narrow" panose="020B0606020202030204" pitchFamily="34" charset="0"/>
                <a:sym typeface="Manjari"/>
              </a:rPr>
              <a:t>To develop the approaches and the model of the bankruptcy prediction for the European airline companies</a:t>
            </a:r>
            <a:r>
              <a:rPr kumimoji="0" lang="en-US" sz="1400" b="0" i="0" u="none" strike="noStrike" kern="0" cap="none" spc="0" normalizeH="0" baseline="0" noProof="0" dirty="0">
                <a:ln>
                  <a:noFill/>
                </a:ln>
                <a:solidFill>
                  <a:srgbClr val="EEEEEE">
                    <a:lumMod val="10000"/>
                  </a:srgbClr>
                </a:solidFill>
                <a:effectLst/>
                <a:uLnTx/>
                <a:uFillTx/>
                <a:latin typeface="Arial Narrow" panose="020B0606020202030204" pitchFamily="34" charset="0"/>
                <a:sym typeface="Manjari"/>
              </a:rPr>
              <a:t>.</a:t>
            </a:r>
          </a:p>
          <a:p>
            <a:pPr marL="0" marR="0" lvl="0" indent="0" algn="l" defTabSz="914400" rtl="0" eaLnBrk="1" fontAlgn="auto" latinLnBrk="0" hangingPunct="1">
              <a:lnSpc>
                <a:spcPct val="100000"/>
              </a:lnSpc>
              <a:spcBef>
                <a:spcPts val="0"/>
              </a:spcBef>
              <a:spcAft>
                <a:spcPts val="0"/>
              </a:spcAft>
              <a:buClr>
                <a:srgbClr val="1D262D"/>
              </a:buClr>
              <a:buSzPts val="1200"/>
              <a:buFont typeface="Manjari"/>
              <a:buNone/>
              <a:tabLst/>
              <a:defRPr/>
            </a:pPr>
            <a:endParaRPr kumimoji="0" lang="en-US" sz="1400" b="0" i="0" u="none" strike="noStrike" kern="0" cap="none" spc="0" normalizeH="0" baseline="0" noProof="0" dirty="0">
              <a:ln>
                <a:noFill/>
              </a:ln>
              <a:solidFill>
                <a:srgbClr val="696E72"/>
              </a:solidFill>
              <a:effectLst/>
              <a:uLnTx/>
              <a:uFillTx/>
              <a:latin typeface="Manjari"/>
              <a:sym typeface="Manjari"/>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endParaRPr lang="en-US" dirty="0"/>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graphicFrame>
        <p:nvGraphicFramePr>
          <p:cNvPr id="2" name="Таблица 2">
            <a:extLst>
              <a:ext uri="{FF2B5EF4-FFF2-40B4-BE49-F238E27FC236}">
                <a16:creationId xmlns:a16="http://schemas.microsoft.com/office/drawing/2014/main" id="{D9BB97A6-40A7-47BA-96E6-E8291A29AC04}"/>
              </a:ext>
            </a:extLst>
          </p:cNvPr>
          <p:cNvGraphicFramePr>
            <a:graphicFrameLocks noGrp="1"/>
          </p:cNvGraphicFramePr>
          <p:nvPr>
            <p:extLst>
              <p:ext uri="{D42A27DB-BD31-4B8C-83A1-F6EECF244321}">
                <p14:modId xmlns:p14="http://schemas.microsoft.com/office/powerpoint/2010/main" val="3763076634"/>
              </p:ext>
            </p:extLst>
          </p:nvPr>
        </p:nvGraphicFramePr>
        <p:xfrm>
          <a:off x="1201064" y="2214563"/>
          <a:ext cx="21504094" cy="4787405"/>
        </p:xfrm>
        <a:graphic>
          <a:graphicData uri="http://schemas.openxmlformats.org/drawingml/2006/table">
            <a:tbl>
              <a:tblPr firstRow="1" bandRow="1">
                <a:tableStyleId>{5940675A-B579-460E-94D1-54222C63F5DA}</a:tableStyleId>
              </a:tblPr>
              <a:tblGrid>
                <a:gridCol w="10752047">
                  <a:extLst>
                    <a:ext uri="{9D8B030D-6E8A-4147-A177-3AD203B41FA5}">
                      <a16:colId xmlns:a16="http://schemas.microsoft.com/office/drawing/2014/main" val="1894019256"/>
                    </a:ext>
                  </a:extLst>
                </a:gridCol>
                <a:gridCol w="10752047">
                  <a:extLst>
                    <a:ext uri="{9D8B030D-6E8A-4147-A177-3AD203B41FA5}">
                      <a16:colId xmlns:a16="http://schemas.microsoft.com/office/drawing/2014/main" val="57270397"/>
                    </a:ext>
                  </a:extLst>
                </a:gridCol>
              </a:tblGrid>
              <a:tr h="912183">
                <a:tc>
                  <a:txBody>
                    <a:bodyPr/>
                    <a:lstStyle/>
                    <a:p>
                      <a:r>
                        <a:rPr lang="en-US" sz="3200" b="1" dirty="0">
                          <a:solidFill>
                            <a:schemeClr val="tx2">
                              <a:lumMod val="10000"/>
                            </a:schemeClr>
                          </a:solidFill>
                          <a:latin typeface="+mn-lt"/>
                        </a:rPr>
                        <a:t>Alaminos et Al. (2016) model of bankruptcy prediction</a:t>
                      </a:r>
                      <a:endParaRPr lang="ru-RU" sz="3200" dirty="0"/>
                    </a:p>
                  </a:txBody>
                  <a:tcPr/>
                </a:tc>
                <a:tc>
                  <a:txBody>
                    <a:bodyPr/>
                    <a:lstStyle/>
                    <a:p>
                      <a:r>
                        <a:rPr lang="en-US" sz="3200" b="1" dirty="0">
                          <a:solidFill>
                            <a:schemeClr val="tx2">
                              <a:lumMod val="10000"/>
                            </a:schemeClr>
                          </a:solidFill>
                          <a:latin typeface="+mn-lt"/>
                        </a:rPr>
                        <a:t>Lee and </a:t>
                      </a:r>
                      <a:r>
                        <a:rPr lang="en-US" sz="3200" b="1" dirty="0" err="1">
                          <a:solidFill>
                            <a:schemeClr val="tx2">
                              <a:lumMod val="10000"/>
                            </a:schemeClr>
                          </a:solidFill>
                          <a:latin typeface="+mn-lt"/>
                        </a:rPr>
                        <a:t>Hooy</a:t>
                      </a:r>
                      <a:r>
                        <a:rPr lang="en-US" sz="3200" b="1" dirty="0">
                          <a:solidFill>
                            <a:schemeClr val="tx2">
                              <a:lumMod val="10000"/>
                            </a:schemeClr>
                          </a:solidFill>
                          <a:latin typeface="+mn-lt"/>
                        </a:rPr>
                        <a:t> (2012) approach for bankruptcy prediction of airline companies</a:t>
                      </a:r>
                      <a:endParaRPr lang="ru-RU" sz="3200" dirty="0"/>
                    </a:p>
                  </a:txBody>
                  <a:tcPr/>
                </a:tc>
                <a:extLst>
                  <a:ext uri="{0D108BD9-81ED-4DB2-BD59-A6C34878D82A}">
                    <a16:rowId xmlns:a16="http://schemas.microsoft.com/office/drawing/2014/main" val="2687227516"/>
                  </a:ext>
                </a:extLst>
              </a:tr>
              <a:tr h="1064107">
                <a:tc>
                  <a:txBody>
                    <a:bodyPr/>
                    <a:lstStyle/>
                    <a:p>
                      <a:r>
                        <a:rPr lang="en" sz="3200" b="0" u="sng" dirty="0">
                          <a:solidFill>
                            <a:schemeClr val="tx2">
                              <a:lumMod val="10000"/>
                            </a:schemeClr>
                          </a:solidFill>
                          <a:sym typeface="Manjari"/>
                        </a:rPr>
                        <a:t>Studying</a:t>
                      </a:r>
                      <a:r>
                        <a:rPr lang="en" sz="3200" b="0" dirty="0">
                          <a:solidFill>
                            <a:schemeClr val="tx2">
                              <a:lumMod val="10000"/>
                            </a:schemeClr>
                          </a:solidFill>
                          <a:sym typeface="Manjari"/>
                        </a:rPr>
                        <a:t> of 440 bankrupt and non-bankrupt companies of Europe, Asia, USA</a:t>
                      </a:r>
                      <a:endParaRPr lang="ru-RU" sz="3200" dirty="0"/>
                    </a:p>
                  </a:txBody>
                  <a:tcPr/>
                </a:tc>
                <a:tc>
                  <a:txBody>
                    <a:bodyPr/>
                    <a:lstStyle/>
                    <a:p>
                      <a:r>
                        <a:rPr lang="en" sz="3200" b="0" u="sng" dirty="0">
                          <a:solidFill>
                            <a:schemeClr val="tx2">
                              <a:lumMod val="10000"/>
                            </a:schemeClr>
                          </a:solidFill>
                          <a:sym typeface="Manjari"/>
                        </a:rPr>
                        <a:t>Studying</a:t>
                      </a:r>
                      <a:r>
                        <a:rPr lang="en" sz="3200" b="0" dirty="0">
                          <a:solidFill>
                            <a:schemeClr val="tx2">
                              <a:lumMod val="10000"/>
                            </a:schemeClr>
                          </a:solidFill>
                          <a:sym typeface="Manjari"/>
                        </a:rPr>
                        <a:t> of bankrupt and non-bankrupt airline companies of Europe, Asia, Northern America from 1990 to 2010</a:t>
                      </a:r>
                      <a:endParaRPr lang="ru-RU" sz="3200" dirty="0"/>
                    </a:p>
                  </a:txBody>
                  <a:tcPr/>
                </a:tc>
                <a:extLst>
                  <a:ext uri="{0D108BD9-81ED-4DB2-BD59-A6C34878D82A}">
                    <a16:rowId xmlns:a16="http://schemas.microsoft.com/office/drawing/2014/main" val="1548288372"/>
                  </a:ext>
                </a:extLst>
              </a:tr>
              <a:tr h="912183">
                <a:tc>
                  <a:txBody>
                    <a:bodyPr/>
                    <a:lstStyle/>
                    <a:p>
                      <a:r>
                        <a:rPr lang="en" sz="3200" b="0" u="sng" dirty="0">
                          <a:solidFill>
                            <a:schemeClr val="tx2">
                              <a:lumMod val="10000"/>
                            </a:schemeClr>
                          </a:solidFill>
                          <a:sym typeface="Manjari"/>
                        </a:rPr>
                        <a:t>Development</a:t>
                      </a:r>
                      <a:r>
                        <a:rPr lang="en" sz="3200" b="0" dirty="0">
                          <a:solidFill>
                            <a:schemeClr val="tx2">
                              <a:lumMod val="10000"/>
                            </a:schemeClr>
                          </a:solidFill>
                          <a:sym typeface="Manjari"/>
                        </a:rPr>
                        <a:t> of 1 model for each region and 1 global model</a:t>
                      </a:r>
                      <a:endParaRPr lang="ru-RU" sz="3200" dirty="0"/>
                    </a:p>
                  </a:txBody>
                  <a:tcPr/>
                </a:tc>
                <a:tc>
                  <a:txBody>
                    <a:bodyPr/>
                    <a:lstStyle/>
                    <a:p>
                      <a:r>
                        <a:rPr lang="en" sz="3200" b="0" u="sng" dirty="0">
                          <a:solidFill>
                            <a:schemeClr val="tx2">
                              <a:lumMod val="10000"/>
                            </a:schemeClr>
                          </a:solidFill>
                          <a:sym typeface="Manjari"/>
                        </a:rPr>
                        <a:t>Identification</a:t>
                      </a:r>
                      <a:r>
                        <a:rPr lang="en" sz="3200" b="0" dirty="0">
                          <a:solidFill>
                            <a:schemeClr val="tx2">
                              <a:lumMod val="10000"/>
                            </a:schemeClr>
                          </a:solidFill>
                          <a:sym typeface="Manjari"/>
                        </a:rPr>
                        <a:t> of the most significant financial indicators for airlines of every region</a:t>
                      </a:r>
                      <a:endParaRPr lang="ru-RU" sz="3200" dirty="0"/>
                    </a:p>
                  </a:txBody>
                  <a:tcPr/>
                </a:tc>
                <a:extLst>
                  <a:ext uri="{0D108BD9-81ED-4DB2-BD59-A6C34878D82A}">
                    <a16:rowId xmlns:a16="http://schemas.microsoft.com/office/drawing/2014/main" val="376657288"/>
                  </a:ext>
                </a:extLst>
              </a:tr>
              <a:tr h="1587005">
                <a:tc>
                  <a:txBody>
                    <a:bodyPr/>
                    <a:lstStyle/>
                    <a:p>
                      <a:r>
                        <a:rPr lang="en" sz="3200" b="0" u="sng" dirty="0">
                          <a:solidFill>
                            <a:schemeClr val="tx2">
                              <a:lumMod val="10000"/>
                            </a:schemeClr>
                          </a:solidFill>
                          <a:sym typeface="Manjari"/>
                        </a:rPr>
                        <a:t>Conclusion</a:t>
                      </a:r>
                      <a:r>
                        <a:rPr lang="en" sz="3200" b="0" dirty="0">
                          <a:solidFill>
                            <a:schemeClr val="tx2">
                              <a:lumMod val="10000"/>
                            </a:schemeClr>
                          </a:solidFill>
                          <a:sym typeface="Manjari"/>
                        </a:rPr>
                        <a:t> of the research: the regional factor provides the most accurate assessment for bankruptcy prediction </a:t>
                      </a:r>
                      <a:endParaRPr lang="ru-RU" sz="3200" dirty="0"/>
                    </a:p>
                  </a:txBody>
                  <a:tcPr/>
                </a:tc>
                <a:tc>
                  <a:txBody>
                    <a:bodyPr/>
                    <a:lstStyle/>
                    <a:p>
                      <a:r>
                        <a:rPr lang="en" sz="3200" b="0" u="sng" dirty="0">
                          <a:solidFill>
                            <a:schemeClr val="tx2">
                              <a:lumMod val="10000"/>
                            </a:schemeClr>
                          </a:solidFill>
                          <a:sym typeface="Manjari"/>
                        </a:rPr>
                        <a:t>Conclusion</a:t>
                      </a:r>
                      <a:r>
                        <a:rPr lang="en" sz="3200" b="0" dirty="0">
                          <a:solidFill>
                            <a:schemeClr val="tx2">
                              <a:lumMod val="10000"/>
                            </a:schemeClr>
                          </a:solidFill>
                          <a:sym typeface="Manjari"/>
                        </a:rPr>
                        <a:t> of the research: the indicators which influence the probability of airlines’ bankruptcy are different according to the region</a:t>
                      </a:r>
                      <a:endParaRPr lang="ru-RU" sz="3200" dirty="0"/>
                    </a:p>
                  </a:txBody>
                  <a:tcPr/>
                </a:tc>
                <a:extLst>
                  <a:ext uri="{0D108BD9-81ED-4DB2-BD59-A6C34878D82A}">
                    <a16:rowId xmlns:a16="http://schemas.microsoft.com/office/drawing/2014/main" val="2454125855"/>
                  </a:ext>
                </a:extLst>
              </a:tr>
            </a:tbl>
          </a:graphicData>
        </a:graphic>
      </p:graphicFrame>
      <p:graphicFrame>
        <p:nvGraphicFramePr>
          <p:cNvPr id="3" name="Таблица 3">
            <a:extLst>
              <a:ext uri="{FF2B5EF4-FFF2-40B4-BE49-F238E27FC236}">
                <a16:creationId xmlns:a16="http://schemas.microsoft.com/office/drawing/2014/main" id="{CA604691-99A7-4769-9115-A51ACE47B761}"/>
              </a:ext>
            </a:extLst>
          </p:cNvPr>
          <p:cNvGraphicFramePr>
            <a:graphicFrameLocks noGrp="1"/>
          </p:cNvGraphicFramePr>
          <p:nvPr>
            <p:extLst>
              <p:ext uri="{D42A27DB-BD31-4B8C-83A1-F6EECF244321}">
                <p14:modId xmlns:p14="http://schemas.microsoft.com/office/powerpoint/2010/main" val="138321135"/>
              </p:ext>
            </p:extLst>
          </p:nvPr>
        </p:nvGraphicFramePr>
        <p:xfrm>
          <a:off x="3504164" y="43037851"/>
          <a:ext cx="16256000" cy="7569200"/>
        </p:xfrm>
        <a:graphic>
          <a:graphicData uri="http://schemas.openxmlformats.org/drawingml/2006/table">
            <a:tbl>
              <a:tblPr firstRow="1" bandRow="1">
                <a:tableStyleId>{5940675A-B579-460E-94D1-54222C63F5DA}</a:tableStyleId>
              </a:tblPr>
              <a:tblGrid>
                <a:gridCol w="8128000">
                  <a:extLst>
                    <a:ext uri="{9D8B030D-6E8A-4147-A177-3AD203B41FA5}">
                      <a16:colId xmlns:a16="http://schemas.microsoft.com/office/drawing/2014/main" val="3053656198"/>
                    </a:ext>
                  </a:extLst>
                </a:gridCol>
                <a:gridCol w="8128000">
                  <a:extLst>
                    <a:ext uri="{9D8B030D-6E8A-4147-A177-3AD203B41FA5}">
                      <a16:colId xmlns:a16="http://schemas.microsoft.com/office/drawing/2014/main" val="3010411189"/>
                    </a:ext>
                  </a:extLst>
                </a:gridCol>
              </a:tblGrid>
              <a:tr h="0">
                <a:tc>
                  <a:txBody>
                    <a:bodyPr/>
                    <a:lstStyle/>
                    <a:p>
                      <a:pPr marL="0" lvl="0" indent="0" algn="l" rtl="0">
                        <a:spcBef>
                          <a:spcPts val="0"/>
                        </a:spcBef>
                        <a:spcAft>
                          <a:spcPts val="1600"/>
                        </a:spcAft>
                        <a:buNone/>
                      </a:pPr>
                      <a:r>
                        <a:rPr lang="en-US" sz="3200" b="1" dirty="0">
                          <a:solidFill>
                            <a:schemeClr val="tx2">
                              <a:lumMod val="10000"/>
                            </a:schemeClr>
                          </a:solidFill>
                          <a:cs typeface="Rozha One"/>
                          <a:sym typeface="Rozha One"/>
                        </a:rPr>
                        <a:t>Bankruptcy prediction model for European companies:</a:t>
                      </a:r>
                    </a:p>
                    <a:p>
                      <a:pPr marL="0" lvl="0" indent="0" algn="l" rtl="0">
                        <a:spcBef>
                          <a:spcPts val="0"/>
                        </a:spcBef>
                        <a:spcAft>
                          <a:spcPts val="1600"/>
                        </a:spcAft>
                        <a:buNone/>
                      </a:pPr>
                      <a:r>
                        <a:rPr lang="en-US" sz="3200" b="1" dirty="0">
                          <a:solidFill>
                            <a:schemeClr val="tx2">
                              <a:lumMod val="10000"/>
                            </a:schemeClr>
                          </a:solidFill>
                          <a:cs typeface="Rozha One"/>
                          <a:sym typeface="Rozha One"/>
                        </a:rPr>
                        <a:t>P = -1,465+1,852*X1 + 2,166* X2-16,299* X3+ 0,803*X4+ 3,468*X5</a:t>
                      </a:r>
                      <a:r>
                        <a:rPr lang="ru-RU" sz="3200" b="1" dirty="0">
                          <a:solidFill>
                            <a:schemeClr val="tx2">
                              <a:lumMod val="10000"/>
                            </a:schemeClr>
                          </a:solidFill>
                          <a:cs typeface="Rozha One"/>
                          <a:sym typeface="Rozha One"/>
                        </a:rPr>
                        <a:t> </a:t>
                      </a:r>
                      <a:r>
                        <a:rPr lang="ru-RU" sz="3200" baseline="30000" dirty="0">
                          <a:solidFill>
                            <a:schemeClr val="tx1"/>
                          </a:solidFill>
                          <a:cs typeface="Rozha One"/>
                          <a:sym typeface="Rozha One"/>
                        </a:rPr>
                        <a:t>1</a:t>
                      </a:r>
                      <a:r>
                        <a:rPr lang="en-US" sz="3200" dirty="0">
                          <a:solidFill>
                            <a:schemeClr val="tx2">
                              <a:lumMod val="10000"/>
                            </a:schemeClr>
                          </a:solidFill>
                          <a:cs typeface="Rozha One"/>
                          <a:sym typeface="Rozha One"/>
                        </a:rPr>
                        <a:t> </a:t>
                      </a:r>
                      <a:r>
                        <a:rPr lang="ru-RU" sz="3200" dirty="0">
                          <a:solidFill>
                            <a:schemeClr val="tx2">
                              <a:lumMod val="10000"/>
                            </a:schemeClr>
                          </a:solidFill>
                          <a:cs typeface="Rozha One"/>
                          <a:sym typeface="Rozha One"/>
                        </a:rPr>
                        <a:t>,</a:t>
                      </a:r>
                      <a:r>
                        <a:rPr lang="en-GB" sz="3200" dirty="0">
                          <a:solidFill>
                            <a:schemeClr val="tx2">
                              <a:lumMod val="10000"/>
                            </a:schemeClr>
                          </a:solidFill>
                          <a:cs typeface="Rozha One"/>
                          <a:sym typeface="Rozha One"/>
                        </a:rPr>
                        <a:t>where </a:t>
                      </a:r>
                    </a:p>
                    <a:p>
                      <a:pPr marL="0" lvl="0" indent="0" algn="ctr" rtl="0">
                        <a:spcBef>
                          <a:spcPts val="0"/>
                        </a:spcBef>
                        <a:spcAft>
                          <a:spcPts val="1600"/>
                        </a:spcAft>
                        <a:buNone/>
                      </a:pPr>
                      <a:r>
                        <a:rPr lang="en-US" sz="3200" dirty="0">
                          <a:solidFill>
                            <a:schemeClr val="tx2">
                              <a:lumMod val="10000"/>
                            </a:schemeClr>
                          </a:solidFill>
                          <a:latin typeface="+mn-lt"/>
                          <a:cs typeface="Rozha One"/>
                          <a:sym typeface="Rozha One"/>
                        </a:rPr>
                        <a:t>P -the probability of bankruptcy (binary variable, 1-bankrupt, 0-not bankrupt), </a:t>
                      </a:r>
                    </a:p>
                    <a:p>
                      <a:pPr marL="0" lvl="0" indent="0" algn="ctr" rtl="0">
                        <a:spcBef>
                          <a:spcPts val="0"/>
                        </a:spcBef>
                        <a:spcAft>
                          <a:spcPts val="1600"/>
                        </a:spcAft>
                        <a:buNone/>
                      </a:pPr>
                      <a:r>
                        <a:rPr lang="en-US" sz="3200" dirty="0">
                          <a:solidFill>
                            <a:schemeClr val="tx2">
                              <a:lumMod val="10000"/>
                            </a:schemeClr>
                          </a:solidFill>
                          <a:latin typeface="+mn-lt"/>
                          <a:cs typeface="Rozha One"/>
                          <a:sym typeface="Rozha One"/>
                        </a:rPr>
                        <a:t>X1 – Working Capital/Total assets,</a:t>
                      </a:r>
                    </a:p>
                    <a:p>
                      <a:pPr marL="0" lvl="0" indent="0" algn="ctr" rtl="0">
                        <a:spcBef>
                          <a:spcPts val="0"/>
                        </a:spcBef>
                        <a:spcAft>
                          <a:spcPts val="1600"/>
                        </a:spcAft>
                        <a:buNone/>
                      </a:pPr>
                      <a:r>
                        <a:rPr lang="en-US" sz="3200" dirty="0">
                          <a:solidFill>
                            <a:schemeClr val="tx2">
                              <a:lumMod val="10000"/>
                            </a:schemeClr>
                          </a:solidFill>
                          <a:latin typeface="+mn-lt"/>
                          <a:cs typeface="Rozha One"/>
                          <a:sym typeface="Rozha One"/>
                        </a:rPr>
                        <a:t>X2 – Retained earnings/Total assets,</a:t>
                      </a:r>
                    </a:p>
                    <a:p>
                      <a:pPr marL="0" lvl="0" indent="0" algn="ctr" rtl="0">
                        <a:spcBef>
                          <a:spcPts val="0"/>
                        </a:spcBef>
                        <a:spcAft>
                          <a:spcPts val="1600"/>
                        </a:spcAft>
                        <a:buNone/>
                      </a:pPr>
                      <a:r>
                        <a:rPr lang="en-US" sz="3200" dirty="0">
                          <a:solidFill>
                            <a:schemeClr val="tx2">
                              <a:lumMod val="10000"/>
                            </a:schemeClr>
                          </a:solidFill>
                          <a:latin typeface="+mn-lt"/>
                          <a:cs typeface="Rozha One"/>
                          <a:sym typeface="Rozha One"/>
                        </a:rPr>
                        <a:t>X3 – EBIT/Total assets,</a:t>
                      </a:r>
                    </a:p>
                    <a:p>
                      <a:pPr algn="ctr"/>
                      <a:r>
                        <a:rPr lang="en-US" sz="3200" dirty="0">
                          <a:solidFill>
                            <a:schemeClr val="tx2">
                              <a:lumMod val="10000"/>
                            </a:schemeClr>
                          </a:solidFill>
                          <a:latin typeface="+mn-lt"/>
                          <a:cs typeface="Rozha One"/>
                          <a:sym typeface="Rozha One"/>
                        </a:rPr>
                        <a:t>X4 – Sales/Total assets,</a:t>
                      </a:r>
                    </a:p>
                    <a:p>
                      <a:pPr algn="ctr"/>
                      <a:r>
                        <a:rPr lang="en-US" sz="3200" dirty="0">
                          <a:solidFill>
                            <a:schemeClr val="tx2">
                              <a:lumMod val="10000"/>
                            </a:schemeClr>
                          </a:solidFill>
                          <a:latin typeface="+mn-lt"/>
                          <a:cs typeface="Rozha One"/>
                          <a:sym typeface="Rozha One"/>
                        </a:rPr>
                        <a:t>X5 – Total debt/Total assets.</a:t>
                      </a:r>
                    </a:p>
                    <a:p>
                      <a:endParaRPr lang="ru-RU" sz="3200" dirty="0"/>
                    </a:p>
                  </a:txBody>
                  <a:tcPr/>
                </a:tc>
                <a:tc>
                  <a:txBody>
                    <a:bodyPr/>
                    <a:lstStyle/>
                    <a:p>
                      <a:r>
                        <a:rPr lang="en-US" sz="3200" b="1" dirty="0">
                          <a:solidFill>
                            <a:schemeClr val="tx2">
                              <a:lumMod val="10000"/>
                            </a:schemeClr>
                          </a:solidFill>
                          <a:cs typeface="Rozha One"/>
                          <a:sym typeface="Rozha One"/>
                        </a:rPr>
                        <a:t>The most significant indicators for the European airlines for period 1990-2010</a:t>
                      </a:r>
                      <a:r>
                        <a:rPr lang="ru-RU" sz="3200" b="1" baseline="30000" dirty="0">
                          <a:solidFill>
                            <a:schemeClr val="tx2">
                              <a:lumMod val="10000"/>
                            </a:schemeClr>
                          </a:solidFill>
                          <a:cs typeface="Rozha One"/>
                          <a:sym typeface="Rozha One"/>
                        </a:rPr>
                        <a:t>2</a:t>
                      </a:r>
                      <a:r>
                        <a:rPr lang="en-GB" sz="3200" b="1" baseline="30000" dirty="0">
                          <a:solidFill>
                            <a:schemeClr val="tx2">
                              <a:lumMod val="10000"/>
                            </a:schemeClr>
                          </a:solidFill>
                          <a:cs typeface="Rozha One"/>
                          <a:sym typeface="Rozha One"/>
                        </a:rPr>
                        <a:t>:</a:t>
                      </a:r>
                    </a:p>
                    <a:p>
                      <a:pPr>
                        <a:spcAft>
                          <a:spcPts val="1600"/>
                        </a:spcAft>
                      </a:pPr>
                      <a:r>
                        <a:rPr lang="en-US" sz="3200" dirty="0">
                          <a:solidFill>
                            <a:schemeClr val="tx2">
                              <a:lumMod val="10000"/>
                            </a:schemeClr>
                          </a:solidFill>
                          <a:latin typeface="+mn-lt"/>
                          <a:cs typeface="Rozha One"/>
                        </a:rPr>
                        <a:t>X1 - the size of total assets,</a:t>
                      </a:r>
                    </a:p>
                    <a:p>
                      <a:pPr>
                        <a:spcAft>
                          <a:spcPts val="1600"/>
                        </a:spcAft>
                      </a:pPr>
                      <a:r>
                        <a:rPr lang="en-US" sz="3200" dirty="0">
                          <a:solidFill>
                            <a:schemeClr val="tx2">
                              <a:lumMod val="10000"/>
                            </a:schemeClr>
                          </a:solidFill>
                          <a:latin typeface="+mn-lt"/>
                          <a:cs typeface="Rozha One"/>
                        </a:rPr>
                        <a:t>X2 – quick liquidity ratio,</a:t>
                      </a:r>
                    </a:p>
                    <a:p>
                      <a:pPr>
                        <a:spcAft>
                          <a:spcPts val="1600"/>
                        </a:spcAft>
                      </a:pPr>
                      <a:r>
                        <a:rPr lang="en-US" sz="3200" dirty="0">
                          <a:solidFill>
                            <a:schemeClr val="tx2">
                              <a:lumMod val="10000"/>
                            </a:schemeClr>
                          </a:solidFill>
                          <a:latin typeface="+mn-lt"/>
                          <a:cs typeface="Rozha One"/>
                        </a:rPr>
                        <a:t>X3 – return on assets,</a:t>
                      </a:r>
                    </a:p>
                    <a:p>
                      <a:pPr>
                        <a:spcAft>
                          <a:spcPts val="1600"/>
                        </a:spcAft>
                      </a:pPr>
                      <a:r>
                        <a:rPr lang="en-US" sz="3200" dirty="0">
                          <a:solidFill>
                            <a:schemeClr val="tx2">
                              <a:lumMod val="10000"/>
                            </a:schemeClr>
                          </a:solidFill>
                          <a:latin typeface="+mn-lt"/>
                          <a:cs typeface="Rozha One"/>
                        </a:rPr>
                        <a:t>X4 – total debt to total assets,</a:t>
                      </a:r>
                    </a:p>
                    <a:p>
                      <a:pPr>
                        <a:spcAft>
                          <a:spcPts val="1600"/>
                        </a:spcAft>
                      </a:pPr>
                      <a:r>
                        <a:rPr lang="en-US" sz="3200" dirty="0">
                          <a:solidFill>
                            <a:schemeClr val="tx2">
                              <a:lumMod val="10000"/>
                            </a:schemeClr>
                          </a:solidFill>
                          <a:latin typeface="+mn-lt"/>
                          <a:cs typeface="Rozha One"/>
                        </a:rPr>
                        <a:t>X5 – operational leverage (change of EBIT divided be change of Sales),</a:t>
                      </a:r>
                    </a:p>
                    <a:p>
                      <a:pPr>
                        <a:spcAft>
                          <a:spcPts val="1600"/>
                        </a:spcAft>
                      </a:pPr>
                      <a:r>
                        <a:rPr lang="en-US" sz="3200" dirty="0">
                          <a:solidFill>
                            <a:schemeClr val="tx2">
                              <a:lumMod val="10000"/>
                            </a:schemeClr>
                          </a:solidFill>
                          <a:latin typeface="+mn-lt"/>
                          <a:cs typeface="Rozha One"/>
                        </a:rPr>
                        <a:t>X6 – the change of EBIT (%),</a:t>
                      </a:r>
                    </a:p>
                    <a:p>
                      <a:pPr>
                        <a:spcAft>
                          <a:spcPts val="1600"/>
                        </a:spcAft>
                      </a:pPr>
                      <a:r>
                        <a:rPr lang="en-US" sz="3200" dirty="0">
                          <a:solidFill>
                            <a:schemeClr val="tx2">
                              <a:lumMod val="10000"/>
                            </a:schemeClr>
                          </a:solidFill>
                          <a:latin typeface="+mn-lt"/>
                          <a:cs typeface="Rozha One"/>
                        </a:rPr>
                        <a:t>X7 -operating lease costs.</a:t>
                      </a:r>
                    </a:p>
                    <a:p>
                      <a:pPr>
                        <a:spcAft>
                          <a:spcPts val="1600"/>
                        </a:spcAft>
                      </a:pPr>
                      <a:endParaRPr lang="en-US" sz="3200" dirty="0">
                        <a:solidFill>
                          <a:schemeClr val="tx2">
                            <a:lumMod val="10000"/>
                          </a:schemeClr>
                        </a:solidFill>
                        <a:latin typeface="+mn-lt"/>
                        <a:cs typeface="Rozha One"/>
                      </a:endParaRPr>
                    </a:p>
                    <a:p>
                      <a:endParaRPr lang="ru-RU" sz="3200" dirty="0"/>
                    </a:p>
                  </a:txBody>
                  <a:tcPr/>
                </a:tc>
                <a:extLst>
                  <a:ext uri="{0D108BD9-81ED-4DB2-BD59-A6C34878D82A}">
                    <a16:rowId xmlns:a16="http://schemas.microsoft.com/office/drawing/2014/main" val="582015951"/>
                  </a:ext>
                </a:extLst>
              </a:tr>
            </a:tbl>
          </a:graphicData>
        </a:graphic>
      </p:graphicFrame>
      <p:graphicFrame>
        <p:nvGraphicFramePr>
          <p:cNvPr id="4" name="Таблица 4">
            <a:extLst>
              <a:ext uri="{FF2B5EF4-FFF2-40B4-BE49-F238E27FC236}">
                <a16:creationId xmlns:a16="http://schemas.microsoft.com/office/drawing/2014/main" id="{FC4CF06D-E3B1-46C5-BE03-CCA2591AAE9F}"/>
              </a:ext>
            </a:extLst>
          </p:cNvPr>
          <p:cNvGraphicFramePr>
            <a:graphicFrameLocks noGrp="1"/>
          </p:cNvGraphicFramePr>
          <p:nvPr>
            <p:extLst>
              <p:ext uri="{D42A27DB-BD31-4B8C-83A1-F6EECF244321}">
                <p14:modId xmlns:p14="http://schemas.microsoft.com/office/powerpoint/2010/main" val="951059851"/>
              </p:ext>
            </p:extLst>
          </p:nvPr>
        </p:nvGraphicFramePr>
        <p:xfrm>
          <a:off x="1211198" y="7001968"/>
          <a:ext cx="21493960" cy="5842000"/>
        </p:xfrm>
        <a:graphic>
          <a:graphicData uri="http://schemas.openxmlformats.org/drawingml/2006/table">
            <a:tbl>
              <a:tblPr firstRow="1" bandRow="1">
                <a:tableStyleId>{5940675A-B579-460E-94D1-54222C63F5DA}</a:tableStyleId>
              </a:tblPr>
              <a:tblGrid>
                <a:gridCol w="10746980">
                  <a:extLst>
                    <a:ext uri="{9D8B030D-6E8A-4147-A177-3AD203B41FA5}">
                      <a16:colId xmlns:a16="http://schemas.microsoft.com/office/drawing/2014/main" val="762417120"/>
                    </a:ext>
                  </a:extLst>
                </a:gridCol>
                <a:gridCol w="10746980">
                  <a:extLst>
                    <a:ext uri="{9D8B030D-6E8A-4147-A177-3AD203B41FA5}">
                      <a16:colId xmlns:a16="http://schemas.microsoft.com/office/drawing/2014/main" val="1370290482"/>
                    </a:ext>
                  </a:extLst>
                </a:gridCol>
              </a:tblGrid>
              <a:tr h="5295779">
                <a:tc>
                  <a:txBody>
                    <a:bodyPr/>
                    <a:lstStyle/>
                    <a:p>
                      <a:r>
                        <a:rPr lang="en-GB" sz="3200" dirty="0"/>
                        <a:t>Bankruptcy prediction model for European companies:</a:t>
                      </a:r>
                    </a:p>
                    <a:p>
                      <a:pPr marL="0" marR="0" lvl="0" indent="0" algn="ctr" defTabSz="821531" rtl="0" eaLnBrk="1" fontAlgn="auto" latinLnBrk="0" hangingPunct="1">
                        <a:lnSpc>
                          <a:spcPct val="100000"/>
                        </a:lnSpc>
                        <a:spcBef>
                          <a:spcPts val="0"/>
                        </a:spcBef>
                        <a:spcAft>
                          <a:spcPts val="0"/>
                        </a:spcAft>
                        <a:buClrTx/>
                        <a:buSzTx/>
                        <a:buFontTx/>
                        <a:buNone/>
                        <a:tabLst/>
                        <a:defRPr/>
                      </a:pPr>
                      <a:r>
                        <a:rPr lang="en-US" sz="3200" b="1" dirty="0">
                          <a:solidFill>
                            <a:schemeClr val="tx2">
                              <a:lumMod val="10000"/>
                            </a:schemeClr>
                          </a:solidFill>
                          <a:cs typeface="Rozha One"/>
                          <a:sym typeface="Rozha One"/>
                        </a:rPr>
                        <a:t>P = -1,465+1,852*X1 + 2,166* X2-16,299* X3+ 0,803*X4+ 3,468*X5</a:t>
                      </a:r>
                      <a:r>
                        <a:rPr lang="ru-RU" sz="2800" b="1" dirty="0">
                          <a:solidFill>
                            <a:schemeClr val="tx2">
                              <a:lumMod val="10000"/>
                            </a:schemeClr>
                          </a:solidFill>
                          <a:cs typeface="Rozha One"/>
                          <a:sym typeface="Rozha One"/>
                        </a:rPr>
                        <a:t> </a:t>
                      </a:r>
                      <a:r>
                        <a:rPr lang="ru-RU" sz="2800" baseline="30000" dirty="0">
                          <a:solidFill>
                            <a:schemeClr val="tx1"/>
                          </a:solidFill>
                          <a:cs typeface="Rozha One"/>
                          <a:sym typeface="Rozha One"/>
                        </a:rPr>
                        <a:t>1</a:t>
                      </a:r>
                      <a:r>
                        <a:rPr lang="en-US" sz="2800" dirty="0">
                          <a:solidFill>
                            <a:schemeClr val="tx2">
                              <a:lumMod val="10000"/>
                            </a:schemeClr>
                          </a:solidFill>
                          <a:cs typeface="Rozha One"/>
                          <a:sym typeface="Rozha One"/>
                        </a:rPr>
                        <a:t> </a:t>
                      </a:r>
                      <a:r>
                        <a:rPr lang="ru-RU" sz="2800" dirty="0">
                          <a:solidFill>
                            <a:schemeClr val="tx2">
                              <a:lumMod val="10000"/>
                            </a:schemeClr>
                          </a:solidFill>
                          <a:cs typeface="Rozha One"/>
                          <a:sym typeface="Rozha One"/>
                        </a:rPr>
                        <a:t>,</a:t>
                      </a:r>
                      <a:endParaRPr lang="en-GB" sz="2800" dirty="0">
                        <a:solidFill>
                          <a:schemeClr val="tx2">
                            <a:lumMod val="10000"/>
                          </a:schemeClr>
                        </a:solidFill>
                        <a:cs typeface="Rozha One"/>
                        <a:sym typeface="Rozha One"/>
                      </a:endParaRPr>
                    </a:p>
                    <a:p>
                      <a:pPr marL="0" marR="0" lvl="0" indent="0" algn="ctr" defTabSz="821531" rtl="0" eaLnBrk="1" fontAlgn="auto" latinLnBrk="0" hangingPunct="1">
                        <a:lnSpc>
                          <a:spcPct val="100000"/>
                        </a:lnSpc>
                        <a:spcBef>
                          <a:spcPts val="0"/>
                        </a:spcBef>
                        <a:spcAft>
                          <a:spcPts val="0"/>
                        </a:spcAft>
                        <a:buClrTx/>
                        <a:buSzTx/>
                        <a:buFontTx/>
                        <a:buNone/>
                        <a:tabLst/>
                        <a:defRPr/>
                      </a:pPr>
                      <a:r>
                        <a:rPr lang="en-US" sz="2800" b="0" dirty="0">
                          <a:solidFill>
                            <a:schemeClr val="tx2">
                              <a:lumMod val="10000"/>
                            </a:schemeClr>
                          </a:solidFill>
                          <a:cs typeface="Rozha One"/>
                          <a:sym typeface="Rozha One"/>
                        </a:rPr>
                        <a:t>where</a:t>
                      </a:r>
                    </a:p>
                    <a:p>
                      <a:pPr marL="0" lvl="0" indent="0" algn="ctr" rtl="0">
                        <a:spcBef>
                          <a:spcPts val="0"/>
                        </a:spcBef>
                        <a:spcAft>
                          <a:spcPts val="1600"/>
                        </a:spcAft>
                        <a:buNone/>
                      </a:pPr>
                      <a:r>
                        <a:rPr lang="en-US" sz="2800" dirty="0">
                          <a:solidFill>
                            <a:schemeClr val="tx2">
                              <a:lumMod val="10000"/>
                            </a:schemeClr>
                          </a:solidFill>
                          <a:latin typeface="+mn-lt"/>
                          <a:cs typeface="Rozha One"/>
                          <a:sym typeface="Rozha One"/>
                        </a:rPr>
                        <a:t>P -the probability of bankruptcy (binary variable, 1-bankrupt, 0-not bankrupt), </a:t>
                      </a:r>
                    </a:p>
                    <a:p>
                      <a:pPr marL="0" lvl="0" indent="0" algn="ctr" rtl="0">
                        <a:spcBef>
                          <a:spcPts val="0"/>
                        </a:spcBef>
                        <a:spcAft>
                          <a:spcPts val="1600"/>
                        </a:spcAft>
                        <a:buNone/>
                      </a:pPr>
                      <a:r>
                        <a:rPr lang="en-US" sz="2800" dirty="0">
                          <a:solidFill>
                            <a:schemeClr val="tx2">
                              <a:lumMod val="10000"/>
                            </a:schemeClr>
                          </a:solidFill>
                          <a:latin typeface="+mn-lt"/>
                          <a:cs typeface="Rozha One"/>
                          <a:sym typeface="Rozha One"/>
                        </a:rPr>
                        <a:t>X1 – Working Capital/Total assets,</a:t>
                      </a:r>
                    </a:p>
                    <a:p>
                      <a:pPr marL="0" lvl="0" indent="0" algn="ctr" rtl="0">
                        <a:spcBef>
                          <a:spcPts val="0"/>
                        </a:spcBef>
                        <a:spcAft>
                          <a:spcPts val="1600"/>
                        </a:spcAft>
                        <a:buNone/>
                      </a:pPr>
                      <a:r>
                        <a:rPr lang="en-US" sz="2800" dirty="0">
                          <a:solidFill>
                            <a:schemeClr val="tx2">
                              <a:lumMod val="10000"/>
                            </a:schemeClr>
                          </a:solidFill>
                          <a:latin typeface="+mn-lt"/>
                          <a:cs typeface="Rozha One"/>
                          <a:sym typeface="Rozha One"/>
                        </a:rPr>
                        <a:t>X2 – Retained earnings/Total assets,</a:t>
                      </a:r>
                    </a:p>
                    <a:p>
                      <a:pPr marL="0" lvl="0" indent="0" algn="ctr" rtl="0">
                        <a:spcBef>
                          <a:spcPts val="0"/>
                        </a:spcBef>
                        <a:spcAft>
                          <a:spcPts val="1600"/>
                        </a:spcAft>
                        <a:buNone/>
                      </a:pPr>
                      <a:r>
                        <a:rPr lang="en-US" sz="2800" dirty="0">
                          <a:solidFill>
                            <a:schemeClr val="tx2">
                              <a:lumMod val="10000"/>
                            </a:schemeClr>
                          </a:solidFill>
                          <a:latin typeface="+mn-lt"/>
                          <a:cs typeface="Rozha One"/>
                          <a:sym typeface="Rozha One"/>
                        </a:rPr>
                        <a:t>X3 – EBIT/Total assets,</a:t>
                      </a:r>
                    </a:p>
                    <a:p>
                      <a:pPr algn="ctr"/>
                      <a:r>
                        <a:rPr lang="en-US" sz="2800" dirty="0">
                          <a:solidFill>
                            <a:schemeClr val="tx2">
                              <a:lumMod val="10000"/>
                            </a:schemeClr>
                          </a:solidFill>
                          <a:latin typeface="+mn-lt"/>
                          <a:cs typeface="Rozha One"/>
                          <a:sym typeface="Rozha One"/>
                        </a:rPr>
                        <a:t>X4 – Sales/Total assets,</a:t>
                      </a:r>
                    </a:p>
                    <a:p>
                      <a:pPr algn="ctr"/>
                      <a:r>
                        <a:rPr lang="en-US" sz="2800" dirty="0">
                          <a:solidFill>
                            <a:schemeClr val="tx2">
                              <a:lumMod val="10000"/>
                            </a:schemeClr>
                          </a:solidFill>
                          <a:latin typeface="+mn-lt"/>
                          <a:cs typeface="Rozha One"/>
                          <a:sym typeface="Rozha One"/>
                        </a:rPr>
                        <a:t>X5 – Total debt/Total assets.</a:t>
                      </a:r>
                      <a:endParaRPr lang="en-US" sz="2800" b="0" dirty="0">
                        <a:solidFill>
                          <a:schemeClr val="tx2">
                            <a:lumMod val="10000"/>
                          </a:schemeClr>
                        </a:solidFill>
                        <a:cs typeface="Rozha One"/>
                        <a:sym typeface="Rozha One"/>
                      </a:endParaRPr>
                    </a:p>
                    <a:p>
                      <a:endParaRPr lang="ru-RU" sz="3200" dirty="0"/>
                    </a:p>
                  </a:txBody>
                  <a:tcPr/>
                </a:tc>
                <a:tc>
                  <a:txBody>
                    <a:bodyPr/>
                    <a:lstStyle/>
                    <a:p>
                      <a:pPr marL="0" marR="0" lvl="0" indent="0" algn="ctr" defTabSz="821531" rtl="0" eaLnBrk="1" fontAlgn="auto" latinLnBrk="0" hangingPunct="1">
                        <a:lnSpc>
                          <a:spcPct val="100000"/>
                        </a:lnSpc>
                        <a:spcBef>
                          <a:spcPts val="0"/>
                        </a:spcBef>
                        <a:spcAft>
                          <a:spcPts val="0"/>
                        </a:spcAft>
                        <a:buClrTx/>
                        <a:buSzTx/>
                        <a:buFontTx/>
                        <a:buNone/>
                        <a:tabLst/>
                        <a:defRPr/>
                      </a:pPr>
                      <a:r>
                        <a:rPr lang="en-US" sz="3200" b="1" dirty="0">
                          <a:solidFill>
                            <a:schemeClr val="tx2">
                              <a:lumMod val="10000"/>
                            </a:schemeClr>
                          </a:solidFill>
                          <a:cs typeface="Rozha One"/>
                          <a:sym typeface="Rozha One"/>
                        </a:rPr>
                        <a:t>The most significant indicators for the European airlines for period 1990-2010</a:t>
                      </a:r>
                      <a:r>
                        <a:rPr lang="ru-RU" sz="3200" b="1" baseline="30000" dirty="0">
                          <a:solidFill>
                            <a:schemeClr val="tx2">
                              <a:lumMod val="10000"/>
                            </a:schemeClr>
                          </a:solidFill>
                          <a:cs typeface="Rozha One"/>
                          <a:sym typeface="Rozha One"/>
                        </a:rPr>
                        <a:t>2</a:t>
                      </a:r>
                      <a:r>
                        <a:rPr lang="en-US" sz="3200" b="1" dirty="0">
                          <a:solidFill>
                            <a:schemeClr val="tx2">
                              <a:lumMod val="10000"/>
                            </a:schemeClr>
                          </a:solidFill>
                          <a:cs typeface="Rozha One"/>
                          <a:sym typeface="Rozha One"/>
                        </a:rPr>
                        <a:t>:  </a:t>
                      </a:r>
                      <a:endParaRPr lang="en-US" sz="3200" dirty="0">
                        <a:solidFill>
                          <a:schemeClr val="tx2">
                            <a:lumMod val="10000"/>
                          </a:schemeClr>
                        </a:solidFill>
                        <a:cs typeface="Rozha One"/>
                        <a:sym typeface="Rozha One"/>
                      </a:endParaRPr>
                    </a:p>
                    <a:p>
                      <a:pPr>
                        <a:spcAft>
                          <a:spcPts val="1600"/>
                        </a:spcAft>
                      </a:pPr>
                      <a:r>
                        <a:rPr lang="en-US" sz="2800" dirty="0">
                          <a:solidFill>
                            <a:schemeClr val="tx2">
                              <a:lumMod val="10000"/>
                            </a:schemeClr>
                          </a:solidFill>
                          <a:latin typeface="+mn-lt"/>
                          <a:cs typeface="Rozha One"/>
                        </a:rPr>
                        <a:t>X1 - the size of total assets,</a:t>
                      </a:r>
                    </a:p>
                    <a:p>
                      <a:pPr>
                        <a:spcAft>
                          <a:spcPts val="1600"/>
                        </a:spcAft>
                      </a:pPr>
                      <a:r>
                        <a:rPr lang="en-US" sz="2800" dirty="0">
                          <a:solidFill>
                            <a:schemeClr val="tx2">
                              <a:lumMod val="10000"/>
                            </a:schemeClr>
                          </a:solidFill>
                          <a:latin typeface="+mn-lt"/>
                          <a:cs typeface="Rozha One"/>
                        </a:rPr>
                        <a:t>X2 – quick liquidity ratio,</a:t>
                      </a:r>
                    </a:p>
                    <a:p>
                      <a:pPr>
                        <a:spcAft>
                          <a:spcPts val="1600"/>
                        </a:spcAft>
                      </a:pPr>
                      <a:r>
                        <a:rPr lang="en-US" sz="2800" dirty="0">
                          <a:solidFill>
                            <a:schemeClr val="tx2">
                              <a:lumMod val="10000"/>
                            </a:schemeClr>
                          </a:solidFill>
                          <a:latin typeface="+mn-lt"/>
                          <a:cs typeface="Rozha One"/>
                        </a:rPr>
                        <a:t>X3 – return on assets,</a:t>
                      </a:r>
                    </a:p>
                    <a:p>
                      <a:pPr>
                        <a:spcAft>
                          <a:spcPts val="1600"/>
                        </a:spcAft>
                      </a:pPr>
                      <a:r>
                        <a:rPr lang="en-US" sz="2800" dirty="0">
                          <a:solidFill>
                            <a:schemeClr val="tx2">
                              <a:lumMod val="10000"/>
                            </a:schemeClr>
                          </a:solidFill>
                          <a:latin typeface="+mn-lt"/>
                          <a:cs typeface="Rozha One"/>
                        </a:rPr>
                        <a:t>X4 – total debt to total assets,</a:t>
                      </a:r>
                    </a:p>
                    <a:p>
                      <a:pPr>
                        <a:spcAft>
                          <a:spcPts val="1600"/>
                        </a:spcAft>
                      </a:pPr>
                      <a:r>
                        <a:rPr lang="en-US" sz="2800" dirty="0">
                          <a:solidFill>
                            <a:schemeClr val="tx2">
                              <a:lumMod val="10000"/>
                            </a:schemeClr>
                          </a:solidFill>
                          <a:latin typeface="+mn-lt"/>
                          <a:cs typeface="Rozha One"/>
                        </a:rPr>
                        <a:t>X5 – operational leverage (change of EBIT divided be change of Sales),</a:t>
                      </a:r>
                    </a:p>
                    <a:p>
                      <a:pPr>
                        <a:spcAft>
                          <a:spcPts val="1600"/>
                        </a:spcAft>
                      </a:pPr>
                      <a:r>
                        <a:rPr lang="en-US" sz="2800" dirty="0">
                          <a:solidFill>
                            <a:schemeClr val="tx2">
                              <a:lumMod val="10000"/>
                            </a:schemeClr>
                          </a:solidFill>
                          <a:latin typeface="+mn-lt"/>
                          <a:cs typeface="Rozha One"/>
                        </a:rPr>
                        <a:t>X6 – the change of EBIT (%),</a:t>
                      </a:r>
                    </a:p>
                    <a:p>
                      <a:pPr>
                        <a:spcAft>
                          <a:spcPts val="1600"/>
                        </a:spcAft>
                      </a:pPr>
                      <a:r>
                        <a:rPr lang="en-US" sz="2800" dirty="0">
                          <a:solidFill>
                            <a:schemeClr val="tx2">
                              <a:lumMod val="10000"/>
                            </a:schemeClr>
                          </a:solidFill>
                          <a:latin typeface="+mn-lt"/>
                          <a:cs typeface="Rozha One"/>
                        </a:rPr>
                        <a:t>X7 -operating lease costs.</a:t>
                      </a:r>
                    </a:p>
                    <a:p>
                      <a:endParaRPr lang="ru-RU" dirty="0"/>
                    </a:p>
                  </a:txBody>
                  <a:tcPr/>
                </a:tc>
                <a:extLst>
                  <a:ext uri="{0D108BD9-81ED-4DB2-BD59-A6C34878D82A}">
                    <a16:rowId xmlns:a16="http://schemas.microsoft.com/office/drawing/2014/main" val="2048009221"/>
                  </a:ext>
                </a:extLst>
              </a:tr>
            </a:tbl>
          </a:graphicData>
        </a:graphic>
      </p:graphicFrame>
      <p:sp>
        <p:nvSpPr>
          <p:cNvPr id="11" name="Очень крутой заголовок…">
            <a:extLst>
              <a:ext uri="{FF2B5EF4-FFF2-40B4-BE49-F238E27FC236}">
                <a16:creationId xmlns:a16="http://schemas.microsoft.com/office/drawing/2014/main" id="{8DE38D0D-0FD1-4BCA-B8E8-ABBDF140E09C}"/>
              </a:ext>
            </a:extLst>
          </p:cNvPr>
          <p:cNvSpPr txBox="1"/>
          <p:nvPr/>
        </p:nvSpPr>
        <p:spPr>
          <a:xfrm>
            <a:off x="3917532" y="71343"/>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t"/>
          <a:lstStyle/>
          <a:p>
            <a:pPr>
              <a:defRPr sz="5000" b="1" cap="all">
                <a:solidFill>
                  <a:srgbClr val="253957"/>
                </a:solidFill>
                <a:latin typeface="+mn-lt"/>
                <a:ea typeface="+mn-ea"/>
                <a:cs typeface="+mn-cs"/>
                <a:sym typeface="Arial Narrow"/>
              </a:defRPr>
            </a:pPr>
            <a:r>
              <a:rPr lang="en-GB" sz="6600" dirty="0">
                <a:ea typeface="+mj-lt"/>
                <a:cs typeface="+mj-lt"/>
              </a:rPr>
              <a:t>Existing approaches for European companies</a:t>
            </a:r>
            <a:endParaRPr lang="ru-RU" sz="6600" dirty="0"/>
          </a:p>
          <a:p>
            <a:pPr>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13" name="Заголовок основного текста">
            <a:extLst>
              <a:ext uri="{FF2B5EF4-FFF2-40B4-BE49-F238E27FC236}">
                <a16:creationId xmlns:a16="http://schemas.microsoft.com/office/drawing/2014/main" id="{99A1BD7D-538D-4530-8850-E3CC4C9D0709}"/>
              </a:ext>
            </a:extLst>
          </p:cNvPr>
          <p:cNvSpPr txBox="1"/>
          <p:nvPr/>
        </p:nvSpPr>
        <p:spPr>
          <a:xfrm>
            <a:off x="0" y="12982185"/>
            <a:ext cx="20927434"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0" lvl="0" indent="0" rtl="0">
              <a:spcBef>
                <a:spcPts val="0"/>
              </a:spcBef>
              <a:spcAft>
                <a:spcPts val="1600"/>
              </a:spcAft>
              <a:buNone/>
            </a:pPr>
            <a:r>
              <a:rPr lang="ru-RU" sz="2000" baseline="30000" dirty="0">
                <a:solidFill>
                  <a:schemeClr val="tx1"/>
                </a:solidFill>
                <a:cs typeface="Rozha One"/>
                <a:sym typeface="Rozha One"/>
              </a:rPr>
              <a:t>1</a:t>
            </a:r>
            <a:r>
              <a:rPr lang="en-US" sz="2000" dirty="0">
                <a:effectLst/>
                <a:ea typeface="Calibri" panose="020F0502020204030204" pitchFamily="34" charset="0"/>
              </a:rPr>
              <a:t>Alaminos D., Del Castillo A., Fernandez M.A. A Global Model for Bankruptcy Prediction // </a:t>
            </a:r>
            <a:r>
              <a:rPr lang="en-US" sz="2000" dirty="0" err="1">
                <a:effectLst/>
                <a:ea typeface="Calibri" panose="020F0502020204030204" pitchFamily="34" charset="0"/>
              </a:rPr>
              <a:t>PLoS</a:t>
            </a:r>
            <a:r>
              <a:rPr lang="en-US" sz="2000" dirty="0">
                <a:effectLst/>
                <a:ea typeface="Calibri" panose="020F0502020204030204" pitchFamily="34" charset="0"/>
              </a:rPr>
              <a:t> One. 2016 Р. 1–18</a:t>
            </a:r>
          </a:p>
          <a:p>
            <a:pPr>
              <a:spcAft>
                <a:spcPts val="1600"/>
              </a:spcAft>
            </a:pPr>
            <a:r>
              <a:rPr lang="en-GB" sz="2400" baseline="30000" dirty="0">
                <a:solidFill>
                  <a:schemeClr val="tx1"/>
                </a:solidFill>
                <a:effectLst/>
                <a:latin typeface="Times New Roman" panose="02020603050405020304" pitchFamily="18" charset="0"/>
                <a:ea typeface="Calibri" panose="020F0502020204030204" pitchFamily="34" charset="0"/>
                <a:cs typeface="Rozha One"/>
                <a:sym typeface="Rozha One"/>
              </a:rPr>
              <a:t>2</a:t>
            </a:r>
            <a:r>
              <a:rPr lang="en-US" sz="2000" dirty="0">
                <a:effectLst/>
                <a:latin typeface="Times New Roman" panose="02020603050405020304" pitchFamily="18" charset="0"/>
                <a:ea typeface="Calibri" panose="020F0502020204030204" pitchFamily="34" charset="0"/>
              </a:rPr>
              <a:t>Lee C.-H., </a:t>
            </a:r>
            <a:r>
              <a:rPr lang="en-US" sz="2000" dirty="0" err="1">
                <a:effectLst/>
                <a:latin typeface="Times New Roman" panose="02020603050405020304" pitchFamily="18" charset="0"/>
                <a:ea typeface="Calibri" panose="020F0502020204030204" pitchFamily="34" charset="0"/>
              </a:rPr>
              <a:t>Hooy</a:t>
            </a:r>
            <a:r>
              <a:rPr lang="en-US" sz="2000" dirty="0">
                <a:effectLst/>
                <a:latin typeface="Times New Roman" panose="02020603050405020304" pitchFamily="18" charset="0"/>
                <a:ea typeface="Calibri" panose="020F0502020204030204" pitchFamily="34" charset="0"/>
              </a:rPr>
              <a:t> C.-W. Determinants of Systematic Financial Risk Exposures of Airlines in North America, Europe and Asia // Journal of Air Transport Management. 2012 Vol. 24 Р. 31–35</a:t>
            </a:r>
            <a:endParaRPr lang="en-US" sz="2400" b="0" dirty="0">
              <a:solidFill>
                <a:schemeClr val="tx2">
                  <a:lumMod val="10000"/>
                </a:schemeClr>
              </a:solidFill>
              <a:cs typeface="Rozha One"/>
              <a:sym typeface="Rozha One"/>
            </a:endParaRPr>
          </a:p>
          <a:p>
            <a:pPr marL="0" lvl="0" indent="0" rtl="0">
              <a:spcBef>
                <a:spcPts val="0"/>
              </a:spcBef>
              <a:spcAft>
                <a:spcPts val="1600"/>
              </a:spcAft>
              <a:buNone/>
            </a:pPr>
            <a:endParaRPr lang="en-US" sz="2000" b="0" dirty="0">
              <a:solidFill>
                <a:schemeClr val="tx2">
                  <a:lumMod val="10000"/>
                </a:schemeClr>
              </a:solidFill>
              <a:cs typeface="Rozha One"/>
              <a:sym typeface="Rozha One"/>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Очень крутой заголовок…"/>
          <p:cNvSpPr txBox="1"/>
          <p:nvPr/>
        </p:nvSpPr>
        <p:spPr>
          <a:xfrm>
            <a:off x="6758195" y="2432458"/>
            <a:ext cx="21489608"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en" sz="6600" dirty="0">
                <a:solidFill>
                  <a:schemeClr val="tx2">
                    <a:lumMod val="10000"/>
                  </a:schemeClr>
                </a:solidFill>
              </a:rPr>
              <a:t>DATA FOR THE RESEARCH</a:t>
            </a:r>
            <a:endParaRPr lang="en-US" sz="6600" dirty="0">
              <a:latin typeface="Arial Narrow" charset="0"/>
              <a:ea typeface="Arial Narrow" charset="0"/>
              <a:cs typeface="Arial Narrow" charset="0"/>
            </a:endParaRP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graphicFrame>
        <p:nvGraphicFramePr>
          <p:cNvPr id="4" name="Таблица 3">
            <a:extLst>
              <a:ext uri="{FF2B5EF4-FFF2-40B4-BE49-F238E27FC236}">
                <a16:creationId xmlns:a16="http://schemas.microsoft.com/office/drawing/2014/main" id="{F5309422-44EB-4EC6-8348-09AC8F069882}"/>
              </a:ext>
            </a:extLst>
          </p:cNvPr>
          <p:cNvGraphicFramePr>
            <a:graphicFrameLocks noGrp="1"/>
          </p:cNvGraphicFramePr>
          <p:nvPr>
            <p:extLst>
              <p:ext uri="{D42A27DB-BD31-4B8C-83A1-F6EECF244321}">
                <p14:modId xmlns:p14="http://schemas.microsoft.com/office/powerpoint/2010/main" val="2943445616"/>
              </p:ext>
            </p:extLst>
          </p:nvPr>
        </p:nvGraphicFramePr>
        <p:xfrm>
          <a:off x="510396" y="4278146"/>
          <a:ext cx="10721757" cy="7538015"/>
        </p:xfrm>
        <a:graphic>
          <a:graphicData uri="http://schemas.openxmlformats.org/drawingml/2006/table">
            <a:tbl>
              <a:tblPr firstRow="1" firstCol="1" bandRow="1">
                <a:tableStyleId>{5940675A-B579-460E-94D1-54222C63F5DA}</a:tableStyleId>
              </a:tblPr>
              <a:tblGrid>
                <a:gridCol w="1594485">
                  <a:extLst>
                    <a:ext uri="{9D8B030D-6E8A-4147-A177-3AD203B41FA5}">
                      <a16:colId xmlns:a16="http://schemas.microsoft.com/office/drawing/2014/main" val="2582898909"/>
                    </a:ext>
                  </a:extLst>
                </a:gridCol>
                <a:gridCol w="4078332">
                  <a:extLst>
                    <a:ext uri="{9D8B030D-6E8A-4147-A177-3AD203B41FA5}">
                      <a16:colId xmlns:a16="http://schemas.microsoft.com/office/drawing/2014/main" val="717169676"/>
                    </a:ext>
                  </a:extLst>
                </a:gridCol>
                <a:gridCol w="2840585">
                  <a:extLst>
                    <a:ext uri="{9D8B030D-6E8A-4147-A177-3AD203B41FA5}">
                      <a16:colId xmlns:a16="http://schemas.microsoft.com/office/drawing/2014/main" val="3659996338"/>
                    </a:ext>
                  </a:extLst>
                </a:gridCol>
                <a:gridCol w="2208355">
                  <a:extLst>
                    <a:ext uri="{9D8B030D-6E8A-4147-A177-3AD203B41FA5}">
                      <a16:colId xmlns:a16="http://schemas.microsoft.com/office/drawing/2014/main" val="1754000135"/>
                    </a:ext>
                  </a:extLst>
                </a:gridCol>
              </a:tblGrid>
              <a:tr h="523186">
                <a:tc>
                  <a:txBody>
                    <a:bodyPr/>
                    <a:lstStyle/>
                    <a:p>
                      <a:pPr algn="ctr">
                        <a:lnSpc>
                          <a:spcPct val="107000"/>
                        </a:lnSpc>
                        <a:spcAft>
                          <a:spcPts val="800"/>
                        </a:spcAft>
                      </a:pPr>
                      <a:r>
                        <a:rPr lang="en-US" sz="4000" dirty="0">
                          <a:effectLst/>
                        </a:rPr>
                        <a:t> </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gridSpan="2">
                  <a:txBody>
                    <a:bodyPr/>
                    <a:lstStyle/>
                    <a:p>
                      <a:pPr algn="ctr">
                        <a:lnSpc>
                          <a:spcPct val="107000"/>
                        </a:lnSpc>
                        <a:spcAft>
                          <a:spcPts val="800"/>
                        </a:spcAft>
                      </a:pPr>
                      <a:r>
                        <a:rPr lang="ru-RU" sz="4000" dirty="0">
                          <a:effectLst/>
                        </a:rPr>
                        <a:t>Company</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hMerge="1">
                  <a:txBody>
                    <a:bodyPr/>
                    <a:lstStyle/>
                    <a:p>
                      <a:endParaRPr lang="ru-RU"/>
                    </a:p>
                  </a:txBody>
                  <a:tcPr/>
                </a:tc>
                <a:tc>
                  <a:txBody>
                    <a:bodyPr/>
                    <a:lstStyle/>
                    <a:p>
                      <a:pPr algn="ctr">
                        <a:lnSpc>
                          <a:spcPct val="107000"/>
                        </a:lnSpc>
                        <a:spcAft>
                          <a:spcPts val="800"/>
                        </a:spcAft>
                      </a:pPr>
                      <a:r>
                        <a:rPr lang="ru-RU" sz="4000" dirty="0">
                          <a:effectLst/>
                        </a:rPr>
                        <a:t> </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2985720883"/>
                  </a:ext>
                </a:extLst>
              </a:tr>
              <a:tr h="1046372">
                <a:tc>
                  <a:txBody>
                    <a:bodyPr/>
                    <a:lstStyle/>
                    <a:p>
                      <a:pPr algn="ctr">
                        <a:lnSpc>
                          <a:spcPct val="107000"/>
                        </a:lnSpc>
                        <a:spcAft>
                          <a:spcPts val="800"/>
                        </a:spcAft>
                      </a:pPr>
                      <a:r>
                        <a:rPr lang="ru-RU" sz="4000">
                          <a:effectLst/>
                        </a:rPr>
                        <a:t>Region</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a:effectLst/>
                        </a:rPr>
                        <a:t>Not bankrupt</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Bankrupt</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Year of bankruptcy</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1994134"/>
                  </a:ext>
                </a:extLst>
              </a:tr>
              <a:tr h="1046372">
                <a:tc rowSpan="6">
                  <a:txBody>
                    <a:bodyPr/>
                    <a:lstStyle/>
                    <a:p>
                      <a:pPr algn="ctr">
                        <a:lnSpc>
                          <a:spcPct val="107000"/>
                        </a:lnSpc>
                        <a:spcAft>
                          <a:spcPts val="800"/>
                        </a:spcAft>
                      </a:pPr>
                      <a:r>
                        <a:rPr lang="ru-RU" sz="4000" dirty="0">
                          <a:effectLst/>
                        </a:rPr>
                        <a:t>Europe</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algn="ctr">
                        <a:lnSpc>
                          <a:spcPct val="107000"/>
                        </a:lnSpc>
                        <a:spcAft>
                          <a:spcPts val="800"/>
                        </a:spcAft>
                      </a:pPr>
                      <a:r>
                        <a:rPr lang="ru-RU" sz="4000">
                          <a:effectLst/>
                        </a:rPr>
                        <a:t>Deutch Lufthansa</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Air Berlin</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2017</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6336975"/>
                  </a:ext>
                </a:extLst>
              </a:tr>
              <a:tr h="1046372">
                <a:tc vMerge="1">
                  <a:txBody>
                    <a:bodyPr/>
                    <a:lstStyle/>
                    <a:p>
                      <a:endParaRPr lang="ru-RU"/>
                    </a:p>
                  </a:txBody>
                  <a:tcPr/>
                </a:tc>
                <a:tc>
                  <a:txBody>
                    <a:bodyPr/>
                    <a:lstStyle/>
                    <a:p>
                      <a:pPr algn="ctr">
                        <a:lnSpc>
                          <a:spcPct val="107000"/>
                        </a:lnSpc>
                        <a:spcAft>
                          <a:spcPts val="800"/>
                        </a:spcAft>
                      </a:pPr>
                      <a:r>
                        <a:rPr lang="ru-RU" sz="4000">
                          <a:effectLst/>
                        </a:rPr>
                        <a:t>Aegean Airlines</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Monarch Airlines</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2017</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7347360"/>
                  </a:ext>
                </a:extLst>
              </a:tr>
              <a:tr h="1046372">
                <a:tc vMerge="1">
                  <a:txBody>
                    <a:bodyPr/>
                    <a:lstStyle/>
                    <a:p>
                      <a:endParaRPr lang="ru-RU"/>
                    </a:p>
                  </a:txBody>
                  <a:tcPr/>
                </a:tc>
                <a:tc>
                  <a:txBody>
                    <a:bodyPr/>
                    <a:lstStyle/>
                    <a:p>
                      <a:pPr algn="ctr">
                        <a:lnSpc>
                          <a:spcPct val="107000"/>
                        </a:lnSpc>
                        <a:spcAft>
                          <a:spcPts val="800"/>
                        </a:spcAft>
                      </a:pPr>
                      <a:r>
                        <a:rPr lang="ru-RU" sz="4000">
                          <a:effectLst/>
                        </a:rPr>
                        <a:t>Air France-KLM</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 </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 </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7443378"/>
                  </a:ext>
                </a:extLst>
              </a:tr>
              <a:tr h="523186">
                <a:tc vMerge="1">
                  <a:txBody>
                    <a:bodyPr/>
                    <a:lstStyle/>
                    <a:p>
                      <a:endParaRPr lang="ru-RU"/>
                    </a:p>
                  </a:txBody>
                  <a:tcPr/>
                </a:tc>
                <a:tc>
                  <a:txBody>
                    <a:bodyPr/>
                    <a:lstStyle/>
                    <a:p>
                      <a:pPr algn="ctr">
                        <a:lnSpc>
                          <a:spcPct val="107000"/>
                        </a:lnSpc>
                        <a:spcAft>
                          <a:spcPts val="800"/>
                        </a:spcAft>
                      </a:pPr>
                      <a:r>
                        <a:rPr lang="ru-RU" sz="4000">
                          <a:effectLst/>
                        </a:rPr>
                        <a:t>Finnair</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 </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 </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2151934"/>
                  </a:ext>
                </a:extLst>
              </a:tr>
              <a:tr h="523186">
                <a:tc vMerge="1">
                  <a:txBody>
                    <a:bodyPr/>
                    <a:lstStyle/>
                    <a:p>
                      <a:endParaRPr lang="ru-RU"/>
                    </a:p>
                  </a:txBody>
                  <a:tcPr/>
                </a:tc>
                <a:tc>
                  <a:txBody>
                    <a:bodyPr/>
                    <a:lstStyle/>
                    <a:p>
                      <a:pPr algn="ctr">
                        <a:lnSpc>
                          <a:spcPct val="107000"/>
                        </a:lnSpc>
                        <a:spcAft>
                          <a:spcPts val="800"/>
                        </a:spcAft>
                      </a:pPr>
                      <a:r>
                        <a:rPr lang="ru-RU" sz="4000">
                          <a:effectLst/>
                        </a:rPr>
                        <a:t>Ryanair</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 </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a:effectLst/>
                        </a:rPr>
                        <a:t> </a:t>
                      </a:r>
                      <a:endParaRPr lang="ru-RU"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3752606"/>
                  </a:ext>
                </a:extLst>
              </a:tr>
              <a:tr h="1046372">
                <a:tc vMerge="1">
                  <a:txBody>
                    <a:bodyPr/>
                    <a:lstStyle/>
                    <a:p>
                      <a:endParaRPr lang="ru-RU"/>
                    </a:p>
                  </a:txBody>
                  <a:tcPr/>
                </a:tc>
                <a:tc>
                  <a:txBody>
                    <a:bodyPr/>
                    <a:lstStyle/>
                    <a:p>
                      <a:pPr algn="ctr">
                        <a:lnSpc>
                          <a:spcPct val="107000"/>
                        </a:lnSpc>
                        <a:spcAft>
                          <a:spcPts val="800"/>
                        </a:spcAft>
                      </a:pPr>
                      <a:r>
                        <a:rPr lang="ru-RU" sz="4000" dirty="0" err="1">
                          <a:effectLst/>
                        </a:rPr>
                        <a:t>Norwegian</a:t>
                      </a:r>
                      <a:r>
                        <a:rPr lang="ru-RU" sz="4000" dirty="0">
                          <a:effectLst/>
                        </a:rPr>
                        <a:t> </a:t>
                      </a:r>
                      <a:r>
                        <a:rPr lang="ru-RU" sz="4000" dirty="0" err="1">
                          <a:effectLst/>
                        </a:rPr>
                        <a:t>air</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dirty="0">
                          <a:effectLst/>
                        </a:rPr>
                        <a:t> </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4000" dirty="0">
                          <a:effectLst/>
                        </a:rPr>
                        <a:t> </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91232833"/>
                  </a:ext>
                </a:extLst>
              </a:tr>
            </a:tbl>
          </a:graphicData>
        </a:graphic>
      </p:graphicFrame>
      <p:sp>
        <p:nvSpPr>
          <p:cNvPr id="12" name="Заголовок основного текста">
            <a:extLst>
              <a:ext uri="{FF2B5EF4-FFF2-40B4-BE49-F238E27FC236}">
                <a16:creationId xmlns:a16="http://schemas.microsoft.com/office/drawing/2014/main" id="{821DE2E7-67E8-41FF-AD27-8134A2249EE0}"/>
              </a:ext>
            </a:extLst>
          </p:cNvPr>
          <p:cNvSpPr txBox="1"/>
          <p:nvPr/>
        </p:nvSpPr>
        <p:spPr>
          <a:xfrm>
            <a:off x="12192000" y="6213180"/>
            <a:ext cx="11404513" cy="2757136"/>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0" indent="0">
              <a:buNone/>
            </a:pPr>
            <a:r>
              <a:rPr lang="en-US" sz="4000" b="0" dirty="0">
                <a:solidFill>
                  <a:schemeClr val="tx2">
                    <a:lumMod val="10000"/>
                  </a:schemeClr>
                </a:solidFill>
              </a:rPr>
              <a:t>    *</a:t>
            </a:r>
            <a:r>
              <a:rPr lang="en-US" sz="4000" u="sng" dirty="0">
                <a:solidFill>
                  <a:schemeClr val="tx2">
                    <a:lumMod val="10000"/>
                  </a:schemeClr>
                </a:solidFill>
              </a:rPr>
              <a:t>Sample</a:t>
            </a:r>
            <a:r>
              <a:rPr lang="en-US" sz="4000" b="0" dirty="0">
                <a:solidFill>
                  <a:schemeClr val="tx2">
                    <a:lumMod val="10000"/>
                  </a:schemeClr>
                </a:solidFill>
              </a:rPr>
              <a:t>: 8 European airline companies (6 not bankrupt).</a:t>
            </a:r>
          </a:p>
          <a:p>
            <a:pPr marL="0" indent="0">
              <a:buNone/>
            </a:pPr>
            <a:r>
              <a:rPr lang="en-US" sz="4000" b="0" dirty="0">
                <a:solidFill>
                  <a:schemeClr val="tx2">
                    <a:lumMod val="10000"/>
                  </a:schemeClr>
                </a:solidFill>
              </a:rPr>
              <a:t>    *</a:t>
            </a:r>
            <a:r>
              <a:rPr lang="en-US" sz="4000" u="sng" dirty="0">
                <a:solidFill>
                  <a:schemeClr val="tx2">
                    <a:lumMod val="10000"/>
                  </a:schemeClr>
                </a:solidFill>
              </a:rPr>
              <a:t>Period of analysis</a:t>
            </a:r>
            <a:r>
              <a:rPr lang="en-US" sz="4000" b="0" dirty="0">
                <a:solidFill>
                  <a:schemeClr val="tx2">
                    <a:lumMod val="10000"/>
                  </a:schemeClr>
                </a:solidFill>
              </a:rPr>
              <a:t>: 2016-2020 (5 years).</a:t>
            </a:r>
          </a:p>
          <a:p>
            <a:pPr marL="0" indent="0">
              <a:buNone/>
            </a:pPr>
            <a:endParaRPr lang="en-US" sz="4000" b="0" dirty="0">
              <a:solidFill>
                <a:schemeClr val="tx2">
                  <a:lumMod val="10000"/>
                </a:schemeClr>
              </a:solidFill>
            </a:endParaRPr>
          </a:p>
          <a:p>
            <a:endParaRPr lang="en-US" dirty="0"/>
          </a:p>
        </p:txBody>
      </p:sp>
      <p:sp>
        <p:nvSpPr>
          <p:cNvPr id="13" name="Очень крутой заголовок…">
            <a:extLst>
              <a:ext uri="{FF2B5EF4-FFF2-40B4-BE49-F238E27FC236}">
                <a16:creationId xmlns:a16="http://schemas.microsoft.com/office/drawing/2014/main" id="{10B6161D-3128-4CCC-AAE6-E69FDAE5D22F}"/>
              </a:ext>
            </a:extLst>
          </p:cNvPr>
          <p:cNvSpPr txBox="1"/>
          <p:nvPr/>
        </p:nvSpPr>
        <p:spPr>
          <a:xfrm>
            <a:off x="2629541" y="3545521"/>
            <a:ext cx="7262605" cy="623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3200" dirty="0">
                <a:solidFill>
                  <a:schemeClr val="tx1"/>
                </a:solidFill>
                <a:latin typeface="Arial Narrow" charset="0"/>
                <a:ea typeface="Arial Narrow" charset="0"/>
                <a:cs typeface="Arial Narrow" charset="0"/>
              </a:rPr>
              <a:t>TABLE 1. LIST OF THE COMPANIES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 sz="6600" dirty="0">
                <a:solidFill>
                  <a:schemeClr val="tx2">
                    <a:lumMod val="10000"/>
                  </a:schemeClr>
                </a:solidFill>
              </a:rPr>
              <a:t>DATA FOR THE RESEARCH. FINANCIAL INDICATORS</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10" name="Google Shape;1684;p114">
            <a:extLst>
              <a:ext uri="{FF2B5EF4-FFF2-40B4-BE49-F238E27FC236}">
                <a16:creationId xmlns:a16="http://schemas.microsoft.com/office/drawing/2014/main" id="{30AB7353-DFD7-4054-81E7-70B8D879038E}"/>
              </a:ext>
            </a:extLst>
          </p:cNvPr>
          <p:cNvSpPr/>
          <p:nvPr/>
        </p:nvSpPr>
        <p:spPr>
          <a:xfrm>
            <a:off x="1852738" y="4510782"/>
            <a:ext cx="3490781" cy="1533451"/>
          </a:xfrm>
          <a:prstGeom prst="roundRect">
            <a:avLst>
              <a:gd name="adj" fmla="val 16667"/>
            </a:avLst>
          </a:prstGeom>
          <a:solidFill>
            <a:srgbClr val="C1CFE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tx2">
                    <a:lumMod val="10000"/>
                  </a:schemeClr>
                </a:solidFill>
                <a:latin typeface="+mn-lt"/>
              </a:rPr>
              <a:t>Alaminos study</a:t>
            </a:r>
            <a:endParaRPr dirty="0">
              <a:solidFill>
                <a:schemeClr val="tx2">
                  <a:lumMod val="10000"/>
                </a:schemeClr>
              </a:solidFill>
              <a:latin typeface="+mn-lt"/>
            </a:endParaRPr>
          </a:p>
        </p:txBody>
      </p:sp>
      <p:sp>
        <p:nvSpPr>
          <p:cNvPr id="11" name="Google Shape;1684;p114">
            <a:extLst>
              <a:ext uri="{FF2B5EF4-FFF2-40B4-BE49-F238E27FC236}">
                <a16:creationId xmlns:a16="http://schemas.microsoft.com/office/drawing/2014/main" id="{4AD020FB-DB12-4877-AABC-1BCCA57AEBD9}"/>
              </a:ext>
            </a:extLst>
          </p:cNvPr>
          <p:cNvSpPr/>
          <p:nvPr/>
        </p:nvSpPr>
        <p:spPr>
          <a:xfrm>
            <a:off x="17605379" y="4510781"/>
            <a:ext cx="3490781" cy="1533451"/>
          </a:xfrm>
          <a:prstGeom prst="roundRect">
            <a:avLst>
              <a:gd name="adj" fmla="val 16667"/>
            </a:avLst>
          </a:prstGeom>
          <a:solidFill>
            <a:srgbClr val="C1CFE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tx2">
                    <a:lumMod val="10000"/>
                  </a:schemeClr>
                </a:solidFill>
                <a:latin typeface="+mn-lt"/>
              </a:rPr>
              <a:t>Provided by the authors</a:t>
            </a:r>
            <a:endParaRPr dirty="0">
              <a:solidFill>
                <a:schemeClr val="tx2">
                  <a:lumMod val="10000"/>
                </a:schemeClr>
              </a:solidFill>
              <a:latin typeface="+mn-lt"/>
            </a:endParaRPr>
          </a:p>
        </p:txBody>
      </p:sp>
      <p:sp>
        <p:nvSpPr>
          <p:cNvPr id="12" name="Google Shape;1684;p114">
            <a:extLst>
              <a:ext uri="{FF2B5EF4-FFF2-40B4-BE49-F238E27FC236}">
                <a16:creationId xmlns:a16="http://schemas.microsoft.com/office/drawing/2014/main" id="{F37F9C69-E728-498F-9F1C-841A19F0C40C}"/>
              </a:ext>
            </a:extLst>
          </p:cNvPr>
          <p:cNvSpPr/>
          <p:nvPr/>
        </p:nvSpPr>
        <p:spPr>
          <a:xfrm>
            <a:off x="9501033" y="4510781"/>
            <a:ext cx="3490781" cy="1533451"/>
          </a:xfrm>
          <a:prstGeom prst="roundRect">
            <a:avLst>
              <a:gd name="adj" fmla="val 16667"/>
            </a:avLst>
          </a:prstGeom>
          <a:solidFill>
            <a:srgbClr val="C1CFE1"/>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r>
              <a:rPr lang="en-GB" dirty="0">
                <a:solidFill>
                  <a:schemeClr val="tx2">
                    <a:lumMod val="10000"/>
                  </a:schemeClr>
                </a:solidFill>
                <a:latin typeface="+mn-lt"/>
              </a:rPr>
              <a:t>Lee approach</a:t>
            </a:r>
            <a:endParaRPr dirty="0">
              <a:solidFill>
                <a:schemeClr val="tx2">
                  <a:lumMod val="10000"/>
                </a:schemeClr>
              </a:solidFill>
              <a:latin typeface="+mn-lt"/>
            </a:endParaRPr>
          </a:p>
        </p:txBody>
      </p:sp>
      <p:sp>
        <p:nvSpPr>
          <p:cNvPr id="13" name="Google Shape;755;p84">
            <a:extLst>
              <a:ext uri="{FF2B5EF4-FFF2-40B4-BE49-F238E27FC236}">
                <a16:creationId xmlns:a16="http://schemas.microsoft.com/office/drawing/2014/main" id="{CFCE1203-BDAD-4F34-A4D4-0A1F4A1E1447}"/>
              </a:ext>
            </a:extLst>
          </p:cNvPr>
          <p:cNvSpPr/>
          <p:nvPr/>
        </p:nvSpPr>
        <p:spPr>
          <a:xfrm>
            <a:off x="1818691" y="6987577"/>
            <a:ext cx="3490781" cy="684188"/>
          </a:xfrm>
          <a:prstGeom prst="ellipse">
            <a:avLst/>
          </a:prstGeom>
          <a:solidFill>
            <a:schemeClr val="accent4">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chemeClr val="tx2">
                    <a:lumMod val="10000"/>
                  </a:schemeClr>
                </a:solidFill>
                <a:latin typeface="Manjari"/>
                <a:sym typeface="Manjari"/>
              </a:rPr>
              <a:t>X-group</a:t>
            </a:r>
            <a:endParaRPr dirty="0">
              <a:solidFill>
                <a:schemeClr val="tx2">
                  <a:lumMod val="10000"/>
                </a:schemeClr>
              </a:solidFill>
              <a:latin typeface="Manjari"/>
              <a:sym typeface="Manjari"/>
            </a:endParaRPr>
          </a:p>
        </p:txBody>
      </p:sp>
      <p:sp>
        <p:nvSpPr>
          <p:cNvPr id="14" name="Google Shape;755;p84">
            <a:extLst>
              <a:ext uri="{FF2B5EF4-FFF2-40B4-BE49-F238E27FC236}">
                <a16:creationId xmlns:a16="http://schemas.microsoft.com/office/drawing/2014/main" id="{FA41A3C2-20EC-4844-98AF-7ADF394C6852}"/>
              </a:ext>
            </a:extLst>
          </p:cNvPr>
          <p:cNvSpPr/>
          <p:nvPr/>
        </p:nvSpPr>
        <p:spPr>
          <a:xfrm>
            <a:off x="17605381" y="6987579"/>
            <a:ext cx="3490781" cy="684188"/>
          </a:xfrm>
          <a:prstGeom prst="ellipse">
            <a:avLst/>
          </a:prstGeom>
          <a:solidFill>
            <a:schemeClr val="accent4">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chemeClr val="tx2">
                    <a:lumMod val="10000"/>
                  </a:schemeClr>
                </a:solidFill>
                <a:latin typeface="Manjari"/>
                <a:sym typeface="Manjari"/>
              </a:rPr>
              <a:t>Y-group</a:t>
            </a:r>
            <a:endParaRPr dirty="0">
              <a:solidFill>
                <a:schemeClr val="tx2">
                  <a:lumMod val="10000"/>
                </a:schemeClr>
              </a:solidFill>
              <a:latin typeface="Manjari"/>
              <a:sym typeface="Manjari"/>
            </a:endParaRPr>
          </a:p>
        </p:txBody>
      </p:sp>
      <p:sp>
        <p:nvSpPr>
          <p:cNvPr id="15" name="Google Shape;755;p84">
            <a:extLst>
              <a:ext uri="{FF2B5EF4-FFF2-40B4-BE49-F238E27FC236}">
                <a16:creationId xmlns:a16="http://schemas.microsoft.com/office/drawing/2014/main" id="{F6F6A11C-58D3-4C64-9E4C-5E37669FE782}"/>
              </a:ext>
            </a:extLst>
          </p:cNvPr>
          <p:cNvSpPr/>
          <p:nvPr/>
        </p:nvSpPr>
        <p:spPr>
          <a:xfrm>
            <a:off x="9501035" y="7046157"/>
            <a:ext cx="3490781" cy="684188"/>
          </a:xfrm>
          <a:prstGeom prst="ellipse">
            <a:avLst/>
          </a:prstGeom>
          <a:solidFill>
            <a:schemeClr val="accent4">
              <a:lumMod val="20000"/>
              <a:lumOff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chemeClr val="tx2">
                    <a:lumMod val="10000"/>
                  </a:schemeClr>
                </a:solidFill>
                <a:latin typeface="Manjari"/>
                <a:sym typeface="Manjari"/>
              </a:rPr>
              <a:t>Z-group</a:t>
            </a:r>
            <a:endParaRPr dirty="0">
              <a:solidFill>
                <a:schemeClr val="tx2">
                  <a:lumMod val="10000"/>
                </a:schemeClr>
              </a:solidFill>
              <a:latin typeface="Manjari"/>
              <a:sym typeface="Manjari"/>
            </a:endParaRPr>
          </a:p>
        </p:txBody>
      </p:sp>
      <p:sp>
        <p:nvSpPr>
          <p:cNvPr id="16" name="Google Shape;1682;p114">
            <a:extLst>
              <a:ext uri="{FF2B5EF4-FFF2-40B4-BE49-F238E27FC236}">
                <a16:creationId xmlns:a16="http://schemas.microsoft.com/office/drawing/2014/main" id="{2A6783D5-4304-48BB-A728-0C7050CD8063}"/>
              </a:ext>
            </a:extLst>
          </p:cNvPr>
          <p:cNvSpPr/>
          <p:nvPr/>
        </p:nvSpPr>
        <p:spPr>
          <a:xfrm>
            <a:off x="1211199" y="8146472"/>
            <a:ext cx="4123469" cy="5361709"/>
          </a:xfrm>
          <a:prstGeom prst="roundRect">
            <a:avLst>
              <a:gd name="adj" fmla="val 16667"/>
            </a:avLst>
          </a:prstGeom>
          <a:solidFill>
            <a:srgbClr val="F8C2B2"/>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lgn="l"/>
            <a:r>
              <a:rPr lang="en-US" sz="2800" dirty="0">
                <a:solidFill>
                  <a:schemeClr val="tx2">
                    <a:lumMod val="10000"/>
                  </a:schemeClr>
                </a:solidFill>
                <a:latin typeface="+mn-lt"/>
              </a:rPr>
              <a:t>X1 - Current assets/Current liabilities,</a:t>
            </a:r>
          </a:p>
          <a:p>
            <a:pPr algn="l"/>
            <a:r>
              <a:rPr lang="en-US" sz="2800" dirty="0">
                <a:solidFill>
                  <a:schemeClr val="tx2">
                    <a:lumMod val="10000"/>
                  </a:schemeClr>
                </a:solidFill>
                <a:latin typeface="+mn-lt"/>
              </a:rPr>
              <a:t>X2 – Working Capital/Total assets,</a:t>
            </a:r>
          </a:p>
          <a:p>
            <a:pPr algn="l"/>
            <a:r>
              <a:rPr lang="en-US" sz="2800" dirty="0">
                <a:solidFill>
                  <a:schemeClr val="tx2">
                    <a:lumMod val="10000"/>
                  </a:schemeClr>
                </a:solidFill>
                <a:latin typeface="+mn-lt"/>
              </a:rPr>
              <a:t>X3 – EBIT/Total assets,</a:t>
            </a:r>
          </a:p>
          <a:p>
            <a:pPr algn="l"/>
            <a:r>
              <a:rPr lang="en-US" sz="2800" dirty="0">
                <a:solidFill>
                  <a:schemeClr val="tx2">
                    <a:lumMod val="10000"/>
                  </a:schemeClr>
                </a:solidFill>
                <a:latin typeface="+mn-lt"/>
              </a:rPr>
              <a:t>X4 – Sales/Total assets,</a:t>
            </a:r>
          </a:p>
          <a:p>
            <a:pPr algn="l"/>
            <a:r>
              <a:rPr lang="en-US" sz="2800" dirty="0">
                <a:solidFill>
                  <a:schemeClr val="tx2">
                    <a:lumMod val="10000"/>
                  </a:schemeClr>
                </a:solidFill>
                <a:latin typeface="+mn-lt"/>
              </a:rPr>
              <a:t>X5 – Total debt/Total assets,</a:t>
            </a:r>
          </a:p>
          <a:p>
            <a:pPr algn="l"/>
            <a:r>
              <a:rPr lang="en-US" sz="2800" dirty="0">
                <a:solidFill>
                  <a:schemeClr val="tx2">
                    <a:lumMod val="10000"/>
                  </a:schemeClr>
                </a:solidFill>
                <a:latin typeface="+mn-lt"/>
              </a:rPr>
              <a:t>X6 - Current assets/Total assets,</a:t>
            </a:r>
          </a:p>
          <a:p>
            <a:pPr algn="l"/>
            <a:r>
              <a:rPr lang="en-US" sz="2800" dirty="0">
                <a:solidFill>
                  <a:schemeClr val="tx2">
                    <a:lumMod val="10000"/>
                  </a:schemeClr>
                </a:solidFill>
                <a:latin typeface="+mn-lt"/>
              </a:rPr>
              <a:t>X7 – Retained earnings/Total assets.</a:t>
            </a:r>
          </a:p>
        </p:txBody>
      </p:sp>
      <p:sp>
        <p:nvSpPr>
          <p:cNvPr id="17" name="Google Shape;1682;p114">
            <a:extLst>
              <a:ext uri="{FF2B5EF4-FFF2-40B4-BE49-F238E27FC236}">
                <a16:creationId xmlns:a16="http://schemas.microsoft.com/office/drawing/2014/main" id="{4F40F477-D653-4965-B5B0-1C9C0F1F5E2A}"/>
              </a:ext>
            </a:extLst>
          </p:cNvPr>
          <p:cNvSpPr/>
          <p:nvPr/>
        </p:nvSpPr>
        <p:spPr>
          <a:xfrm>
            <a:off x="17289036" y="8146472"/>
            <a:ext cx="4123469" cy="5361709"/>
          </a:xfrm>
          <a:prstGeom prst="roundRect">
            <a:avLst>
              <a:gd name="adj" fmla="val 16667"/>
            </a:avLst>
          </a:prstGeom>
          <a:solidFill>
            <a:srgbClr val="F8C2B2"/>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lgn="l"/>
            <a:r>
              <a:rPr lang="en-US" sz="2800" dirty="0">
                <a:solidFill>
                  <a:schemeClr val="tx2">
                    <a:lumMod val="10000"/>
                  </a:schemeClr>
                </a:solidFill>
                <a:latin typeface="+mn-lt"/>
              </a:rPr>
              <a:t>Y1 – Accounts receivables turnover,</a:t>
            </a:r>
          </a:p>
          <a:p>
            <a:pPr algn="l"/>
            <a:r>
              <a:rPr lang="en-US" sz="2800" dirty="0">
                <a:solidFill>
                  <a:schemeClr val="tx2">
                    <a:lumMod val="10000"/>
                  </a:schemeClr>
                </a:solidFill>
                <a:latin typeface="+mn-lt"/>
              </a:rPr>
              <a:t>Y2 – Accounts payable turnover,</a:t>
            </a:r>
          </a:p>
          <a:p>
            <a:pPr algn="l"/>
            <a:r>
              <a:rPr lang="en-US" sz="2800" dirty="0">
                <a:solidFill>
                  <a:schemeClr val="tx2">
                    <a:lumMod val="10000"/>
                  </a:schemeClr>
                </a:solidFill>
                <a:latin typeface="+mn-lt"/>
              </a:rPr>
              <a:t>Y 3 – Total equity/Total assets,</a:t>
            </a:r>
          </a:p>
          <a:p>
            <a:pPr algn="l"/>
            <a:r>
              <a:rPr lang="en-US" sz="2800" dirty="0">
                <a:solidFill>
                  <a:schemeClr val="tx2">
                    <a:lumMod val="10000"/>
                  </a:schemeClr>
                </a:solidFill>
                <a:latin typeface="+mn-lt"/>
              </a:rPr>
              <a:t>Y4 – Return on assets (ROA).</a:t>
            </a:r>
          </a:p>
        </p:txBody>
      </p:sp>
      <p:sp>
        <p:nvSpPr>
          <p:cNvPr id="18" name="Google Shape;1682;p114">
            <a:extLst>
              <a:ext uri="{FF2B5EF4-FFF2-40B4-BE49-F238E27FC236}">
                <a16:creationId xmlns:a16="http://schemas.microsoft.com/office/drawing/2014/main" id="{D87311DA-9C47-4B75-B7DA-73F4A57C4FCD}"/>
              </a:ext>
            </a:extLst>
          </p:cNvPr>
          <p:cNvSpPr/>
          <p:nvPr/>
        </p:nvSpPr>
        <p:spPr>
          <a:xfrm>
            <a:off x="9184690" y="8146472"/>
            <a:ext cx="4123469" cy="5361709"/>
          </a:xfrm>
          <a:prstGeom prst="roundRect">
            <a:avLst>
              <a:gd name="adj" fmla="val 16667"/>
            </a:avLst>
          </a:prstGeom>
          <a:solidFill>
            <a:srgbClr val="F8C2B2"/>
          </a:solidFill>
          <a:ln w="1905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algn="l"/>
            <a:r>
              <a:rPr lang="en-US" sz="2800" dirty="0">
                <a:solidFill>
                  <a:schemeClr val="tx2">
                    <a:lumMod val="10000"/>
                  </a:schemeClr>
                </a:solidFill>
                <a:latin typeface="+mn-lt"/>
              </a:rPr>
              <a:t>Z1 - the size of total assets,</a:t>
            </a:r>
          </a:p>
          <a:p>
            <a:pPr algn="l"/>
            <a:r>
              <a:rPr lang="en-US" sz="2800" dirty="0">
                <a:solidFill>
                  <a:schemeClr val="tx2">
                    <a:lumMod val="10000"/>
                  </a:schemeClr>
                </a:solidFill>
                <a:latin typeface="+mn-lt"/>
              </a:rPr>
              <a:t>Z2 – quick liquidity ratio,</a:t>
            </a:r>
          </a:p>
          <a:p>
            <a:pPr algn="l"/>
            <a:r>
              <a:rPr lang="en-US" sz="2800" dirty="0">
                <a:solidFill>
                  <a:schemeClr val="tx2">
                    <a:lumMod val="10000"/>
                  </a:schemeClr>
                </a:solidFill>
                <a:latin typeface="+mn-lt"/>
              </a:rPr>
              <a:t>Z3 – return on assets,</a:t>
            </a:r>
          </a:p>
          <a:p>
            <a:pPr algn="l"/>
            <a:r>
              <a:rPr lang="en-US" sz="2800" dirty="0">
                <a:solidFill>
                  <a:schemeClr val="tx2">
                    <a:lumMod val="10000"/>
                  </a:schemeClr>
                </a:solidFill>
                <a:latin typeface="+mn-lt"/>
              </a:rPr>
              <a:t>Z4 – operational leverage,</a:t>
            </a:r>
          </a:p>
          <a:p>
            <a:pPr algn="l"/>
            <a:r>
              <a:rPr lang="en-US" sz="2800" dirty="0">
                <a:solidFill>
                  <a:schemeClr val="tx2">
                    <a:lumMod val="10000"/>
                  </a:schemeClr>
                </a:solidFill>
                <a:latin typeface="+mn-lt"/>
              </a:rPr>
              <a:t>Z5 – the change of EBIT.</a:t>
            </a:r>
          </a:p>
        </p:txBody>
      </p:sp>
    </p:spTree>
    <p:extLst>
      <p:ext uri="{BB962C8B-B14F-4D97-AF65-F5344CB8AC3E}">
        <p14:creationId xmlns:p14="http://schemas.microsoft.com/office/powerpoint/2010/main" val="338007282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09449" y="2414870"/>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 sz="6600" dirty="0">
                <a:solidFill>
                  <a:schemeClr val="tx2">
                    <a:lumMod val="10000"/>
                  </a:schemeClr>
                </a:solidFill>
              </a:rPr>
              <a:t>REGRESSION MODEL</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pic>
        <p:nvPicPr>
          <p:cNvPr id="19" name="Picture 2">
            <a:extLst>
              <a:ext uri="{FF2B5EF4-FFF2-40B4-BE49-F238E27FC236}">
                <a16:creationId xmlns:a16="http://schemas.microsoft.com/office/drawing/2014/main" id="{50AF2ACD-95D1-49C9-B0E0-952FB7A824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8155" y="5875643"/>
            <a:ext cx="14175845" cy="6897993"/>
          </a:xfrm>
          <a:prstGeom prst="rect">
            <a:avLst/>
          </a:prstGeom>
          <a:noFill/>
          <a:extLst>
            <a:ext uri="{909E8E84-426E-40DD-AFC4-6F175D3DCCD1}">
              <a14:hiddenFill xmlns:a14="http://schemas.microsoft.com/office/drawing/2010/main">
                <a:solidFill>
                  <a:srgbClr val="FFFFFF"/>
                </a:solidFill>
              </a14:hiddenFill>
            </a:ext>
          </a:extLst>
        </p:spPr>
      </p:pic>
      <p:sp>
        <p:nvSpPr>
          <p:cNvPr id="21" name="Заголовок основного текста">
            <a:extLst>
              <a:ext uri="{FF2B5EF4-FFF2-40B4-BE49-F238E27FC236}">
                <a16:creationId xmlns:a16="http://schemas.microsoft.com/office/drawing/2014/main" id="{082694A8-0A81-43E6-B3C3-901C95BC05C3}"/>
              </a:ext>
            </a:extLst>
          </p:cNvPr>
          <p:cNvSpPr txBox="1"/>
          <p:nvPr/>
        </p:nvSpPr>
        <p:spPr>
          <a:xfrm>
            <a:off x="810490" y="4509655"/>
            <a:ext cx="7793182" cy="8263981"/>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l"/>
            <a:r>
              <a:rPr lang="en-US" sz="4400" b="0" i="0" dirty="0">
                <a:solidFill>
                  <a:schemeClr val="bg2">
                    <a:lumMod val="10000"/>
                  </a:schemeClr>
                </a:solidFill>
                <a:effectLst/>
              </a:rPr>
              <a:t>    *The model explains </a:t>
            </a:r>
            <a:r>
              <a:rPr lang="en-US" sz="4400" b="1" i="0" u="sng" dirty="0">
                <a:solidFill>
                  <a:schemeClr val="bg2">
                    <a:lumMod val="10000"/>
                  </a:schemeClr>
                </a:solidFill>
                <a:effectLst/>
              </a:rPr>
              <a:t>92,67%</a:t>
            </a:r>
            <a:r>
              <a:rPr lang="en-US" sz="4400" b="0" i="0" dirty="0">
                <a:solidFill>
                  <a:schemeClr val="bg2">
                    <a:lumMod val="10000"/>
                  </a:schemeClr>
                </a:solidFill>
                <a:effectLst/>
              </a:rPr>
              <a:t> of bankruptcies </a:t>
            </a:r>
            <a:r>
              <a:rPr lang="en-US" sz="4400" i="0" dirty="0">
                <a:solidFill>
                  <a:schemeClr val="bg2">
                    <a:lumMod val="10000"/>
                  </a:schemeClr>
                </a:solidFill>
                <a:effectLst/>
              </a:rPr>
              <a:t>(R-squared).</a:t>
            </a:r>
          </a:p>
          <a:p>
            <a:pPr algn="l"/>
            <a:endParaRPr lang="en-US" sz="4400" dirty="0">
              <a:solidFill>
                <a:schemeClr val="bg2">
                  <a:lumMod val="10000"/>
                </a:schemeClr>
              </a:solidFill>
            </a:endParaRPr>
          </a:p>
          <a:p>
            <a:pPr algn="l"/>
            <a:r>
              <a:rPr lang="en-US" sz="4400" dirty="0">
                <a:solidFill>
                  <a:schemeClr val="bg2">
                    <a:lumMod val="10000"/>
                  </a:schemeClr>
                </a:solidFill>
              </a:rPr>
              <a:t>   *</a:t>
            </a:r>
            <a:r>
              <a:rPr lang="en-US" sz="4400" b="1" u="sng" dirty="0">
                <a:solidFill>
                  <a:schemeClr val="bg2">
                    <a:lumMod val="10000"/>
                  </a:schemeClr>
                </a:solidFill>
              </a:rPr>
              <a:t>3 tests for heteroskedasticity </a:t>
            </a:r>
            <a:r>
              <a:rPr lang="en-US" sz="4400" b="0" dirty="0">
                <a:solidFill>
                  <a:schemeClr val="bg2">
                    <a:lumMod val="10000"/>
                  </a:schemeClr>
                </a:solidFill>
              </a:rPr>
              <a:t>(</a:t>
            </a:r>
            <a:r>
              <a:rPr lang="en-US" sz="4400" b="0" i="1" dirty="0" err="1">
                <a:solidFill>
                  <a:schemeClr val="bg2">
                    <a:lumMod val="10000"/>
                  </a:schemeClr>
                </a:solidFill>
              </a:rPr>
              <a:t>hettest</a:t>
            </a:r>
            <a:r>
              <a:rPr lang="en-US" sz="4400" b="0" i="1" dirty="0">
                <a:solidFill>
                  <a:schemeClr val="bg2">
                    <a:lumMod val="10000"/>
                  </a:schemeClr>
                </a:solidFill>
              </a:rPr>
              <a:t>, </a:t>
            </a:r>
            <a:r>
              <a:rPr lang="en-US" sz="4400" b="0" i="1" dirty="0" err="1">
                <a:solidFill>
                  <a:schemeClr val="bg2">
                    <a:lumMod val="10000"/>
                  </a:schemeClr>
                </a:solidFill>
              </a:rPr>
              <a:t>hettest</a:t>
            </a:r>
            <a:r>
              <a:rPr lang="en-US" sz="4400" b="0" i="1" dirty="0">
                <a:solidFill>
                  <a:schemeClr val="bg2">
                    <a:lumMod val="10000"/>
                  </a:schemeClr>
                </a:solidFill>
              </a:rPr>
              <a:t> </a:t>
            </a:r>
            <a:r>
              <a:rPr lang="en-US" sz="4400" b="0" i="1" dirty="0" err="1">
                <a:solidFill>
                  <a:schemeClr val="bg2">
                    <a:lumMod val="10000"/>
                  </a:schemeClr>
                </a:solidFill>
              </a:rPr>
              <a:t>rhs</a:t>
            </a:r>
            <a:r>
              <a:rPr lang="en-US" sz="4400" b="0" i="1" dirty="0">
                <a:solidFill>
                  <a:schemeClr val="bg2">
                    <a:lumMod val="10000"/>
                  </a:schemeClr>
                </a:solidFill>
              </a:rPr>
              <a:t>, </a:t>
            </a:r>
            <a:r>
              <a:rPr lang="en-US" sz="4400" b="0" i="1" dirty="0" err="1">
                <a:solidFill>
                  <a:schemeClr val="bg2">
                    <a:lumMod val="10000"/>
                  </a:schemeClr>
                </a:solidFill>
              </a:rPr>
              <a:t>imtest</a:t>
            </a:r>
            <a:r>
              <a:rPr lang="en-US" sz="4400" b="0" dirty="0">
                <a:solidFill>
                  <a:schemeClr val="bg2">
                    <a:lumMod val="10000"/>
                  </a:schemeClr>
                </a:solidFill>
              </a:rPr>
              <a:t>) were provided -&gt; there is homoskedasticity in the model.</a:t>
            </a:r>
          </a:p>
          <a:p>
            <a:pPr algn="l"/>
            <a:endParaRPr lang="en-US" sz="4400" b="0" dirty="0">
              <a:solidFill>
                <a:schemeClr val="bg2">
                  <a:lumMod val="10000"/>
                </a:schemeClr>
              </a:solidFill>
            </a:endParaRPr>
          </a:p>
          <a:p>
            <a:pPr algn="l"/>
            <a:r>
              <a:rPr lang="en-US" sz="4400" dirty="0">
                <a:solidFill>
                  <a:schemeClr val="bg2">
                    <a:lumMod val="10000"/>
                  </a:schemeClr>
                </a:solidFill>
              </a:rPr>
              <a:t>   *</a:t>
            </a:r>
            <a:r>
              <a:rPr lang="en-US" sz="4400" b="1" u="sng" dirty="0">
                <a:solidFill>
                  <a:schemeClr val="bg2">
                    <a:lumMod val="10000"/>
                  </a:schemeClr>
                </a:solidFill>
              </a:rPr>
              <a:t>Test on multicollinearity </a:t>
            </a:r>
            <a:r>
              <a:rPr lang="en-US" sz="4400" b="0" i="1" dirty="0">
                <a:solidFill>
                  <a:schemeClr val="bg2">
                    <a:lumMod val="10000"/>
                  </a:schemeClr>
                </a:solidFill>
              </a:rPr>
              <a:t>(</a:t>
            </a:r>
            <a:r>
              <a:rPr lang="en-US" sz="4400" b="0" i="1" dirty="0" err="1">
                <a:solidFill>
                  <a:schemeClr val="bg2">
                    <a:lumMod val="10000"/>
                  </a:schemeClr>
                </a:solidFill>
              </a:rPr>
              <a:t>vif</a:t>
            </a:r>
            <a:r>
              <a:rPr lang="en-US" sz="4400" b="0" i="1" dirty="0">
                <a:solidFill>
                  <a:schemeClr val="bg2">
                    <a:lumMod val="10000"/>
                  </a:schemeClr>
                </a:solidFill>
              </a:rPr>
              <a:t>)</a:t>
            </a:r>
            <a:r>
              <a:rPr lang="en-US" sz="4400" i="1" dirty="0">
                <a:solidFill>
                  <a:schemeClr val="bg2">
                    <a:lumMod val="10000"/>
                  </a:schemeClr>
                </a:solidFill>
              </a:rPr>
              <a:t> </a:t>
            </a:r>
            <a:r>
              <a:rPr lang="en-US" sz="4400" b="0" dirty="0">
                <a:solidFill>
                  <a:schemeClr val="bg2">
                    <a:lumMod val="10000"/>
                  </a:schemeClr>
                </a:solidFill>
              </a:rPr>
              <a:t>shows that there is no multicollinearity in the model. </a:t>
            </a:r>
          </a:p>
          <a:p>
            <a:pPr algn="ctr"/>
            <a:endParaRPr lang="en-US" sz="4400" b="0" dirty="0"/>
          </a:p>
        </p:txBody>
      </p:sp>
      <p:sp>
        <p:nvSpPr>
          <p:cNvPr id="22" name="Очень крутой заголовок…">
            <a:extLst>
              <a:ext uri="{FF2B5EF4-FFF2-40B4-BE49-F238E27FC236}">
                <a16:creationId xmlns:a16="http://schemas.microsoft.com/office/drawing/2014/main" id="{B40AAF93-7899-4FEC-A545-ED3907334962}"/>
              </a:ext>
            </a:extLst>
          </p:cNvPr>
          <p:cNvSpPr txBox="1"/>
          <p:nvPr/>
        </p:nvSpPr>
        <p:spPr>
          <a:xfrm>
            <a:off x="5497430" y="12922633"/>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US" sz="3200" dirty="0">
                <a:solidFill>
                  <a:schemeClr val="tx2">
                    <a:lumMod val="10000"/>
                  </a:schemeClr>
                </a:solidFill>
              </a:rPr>
              <a:t>Picture</a:t>
            </a:r>
            <a:r>
              <a:rPr lang="en" sz="3200" dirty="0">
                <a:solidFill>
                  <a:schemeClr val="tx2">
                    <a:lumMod val="10000"/>
                  </a:schemeClr>
                </a:solidFill>
              </a:rPr>
              <a:t> 1. REGRESSION MODEL</a:t>
            </a:r>
            <a:endParaRPr lang="en-US" sz="3200" dirty="0">
              <a:latin typeface="Arial Narrow" charset="0"/>
              <a:ea typeface="Arial Narrow" charset="0"/>
              <a:cs typeface="Arial Narrow"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01065" y="2509191"/>
            <a:ext cx="21489606"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5000" b="1" cap="all">
                <a:solidFill>
                  <a:srgbClr val="253957"/>
                </a:solidFill>
                <a:latin typeface="+mn-lt"/>
                <a:ea typeface="+mn-ea"/>
                <a:cs typeface="+mn-cs"/>
                <a:sym typeface="Arial Narrow"/>
              </a:defRPr>
            </a:pPr>
            <a:r>
              <a:rPr lang="en" sz="6600" dirty="0">
                <a:solidFill>
                  <a:schemeClr val="tx2">
                    <a:lumMod val="10000"/>
                  </a:schemeClr>
                </a:solidFill>
              </a:rPr>
              <a:t>BANKRUPTCY PREDICTION MODEL</a:t>
            </a:r>
            <a:endParaRPr lang="en-US" sz="6600" dirty="0">
              <a:latin typeface="Arial Narrow" charset="0"/>
              <a:ea typeface="Arial Narrow" charset="0"/>
              <a:cs typeface="Arial Narrow" charset="0"/>
            </a:endParaRP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
        <p:nvSpPr>
          <p:cNvPr id="10" name="TextBox 9">
            <a:extLst>
              <a:ext uri="{FF2B5EF4-FFF2-40B4-BE49-F238E27FC236}">
                <a16:creationId xmlns:a16="http://schemas.microsoft.com/office/drawing/2014/main" id="{3C4E6D65-BC8E-44BC-BA04-45CC10FA799F}"/>
              </a:ext>
            </a:extLst>
          </p:cNvPr>
          <p:cNvSpPr txBox="1"/>
          <p:nvPr/>
        </p:nvSpPr>
        <p:spPr>
          <a:xfrm>
            <a:off x="-555914" y="5120097"/>
            <a:ext cx="17991860" cy="923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rtl="0">
              <a:spcBef>
                <a:spcPts val="0"/>
              </a:spcBef>
              <a:spcAft>
                <a:spcPts val="1600"/>
              </a:spcAft>
              <a:buNone/>
            </a:pPr>
            <a:r>
              <a:rPr lang="fr-FR" sz="5400" b="1" dirty="0">
                <a:solidFill>
                  <a:schemeClr val="tx1"/>
                </a:solidFill>
                <a:latin typeface="+mn-lt"/>
                <a:sym typeface="Manjari"/>
              </a:rPr>
              <a:t>P = 0,949 + 0,044 logX1-0,21 logX2 + 0,033X3-0,478X4</a:t>
            </a:r>
            <a:r>
              <a:rPr lang="en-US" sz="5400" dirty="0">
                <a:solidFill>
                  <a:schemeClr val="tx1"/>
                </a:solidFill>
                <a:latin typeface="+mn-lt"/>
                <a:sym typeface="Rozha One"/>
              </a:rPr>
              <a:t>, where</a:t>
            </a:r>
          </a:p>
        </p:txBody>
      </p:sp>
      <p:sp>
        <p:nvSpPr>
          <p:cNvPr id="11" name="TextBox 10">
            <a:extLst>
              <a:ext uri="{FF2B5EF4-FFF2-40B4-BE49-F238E27FC236}">
                <a16:creationId xmlns:a16="http://schemas.microsoft.com/office/drawing/2014/main" id="{B1AAFB98-0920-43E3-849F-A883ED5FBB16}"/>
              </a:ext>
            </a:extLst>
          </p:cNvPr>
          <p:cNvSpPr txBox="1"/>
          <p:nvPr/>
        </p:nvSpPr>
        <p:spPr>
          <a:xfrm>
            <a:off x="711777" y="7264436"/>
            <a:ext cx="12188536" cy="55092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rtl="0" fontAlgn="base"/>
            <a:r>
              <a:rPr lang="en-US" sz="4400" dirty="0">
                <a:solidFill>
                  <a:schemeClr val="bg2">
                    <a:lumMod val="10000"/>
                  </a:schemeClr>
                </a:solidFill>
                <a:latin typeface="+mn-lt"/>
                <a:sym typeface="Manjari"/>
              </a:rPr>
              <a:t>X1 – accounts payable turnover, </a:t>
            </a:r>
          </a:p>
          <a:p>
            <a:pPr algn="just" rtl="0" fontAlgn="base"/>
            <a:r>
              <a:rPr lang="en-US" sz="4400" dirty="0">
                <a:solidFill>
                  <a:schemeClr val="bg2">
                    <a:lumMod val="10000"/>
                  </a:schemeClr>
                </a:solidFill>
                <a:latin typeface="+mn-lt"/>
                <a:sym typeface="Manjari"/>
              </a:rPr>
              <a:t>X2 – total debt/total assets, </a:t>
            </a:r>
          </a:p>
          <a:p>
            <a:pPr algn="just" rtl="0" fontAlgn="base"/>
            <a:r>
              <a:rPr lang="en-US" sz="4400" dirty="0">
                <a:solidFill>
                  <a:schemeClr val="bg2">
                    <a:lumMod val="10000"/>
                  </a:schemeClr>
                </a:solidFill>
                <a:latin typeface="+mn-lt"/>
                <a:sym typeface="Manjari"/>
              </a:rPr>
              <a:t>X3 – change in EBIT in %, </a:t>
            </a:r>
          </a:p>
          <a:p>
            <a:pPr algn="just" rtl="0" fontAlgn="base"/>
            <a:r>
              <a:rPr lang="en-US" sz="4400" dirty="0">
                <a:solidFill>
                  <a:schemeClr val="bg2">
                    <a:lumMod val="10000"/>
                  </a:schemeClr>
                </a:solidFill>
                <a:latin typeface="+mn-lt"/>
                <a:sym typeface="Manjari"/>
              </a:rPr>
              <a:t>X4 – sales/total assets. </a:t>
            </a:r>
          </a:p>
          <a:p>
            <a:pPr algn="just" rtl="0" fontAlgn="base"/>
            <a:endParaRPr lang="en-US" sz="4400" dirty="0">
              <a:solidFill>
                <a:schemeClr val="bg2">
                  <a:lumMod val="10000"/>
                </a:schemeClr>
              </a:solidFill>
              <a:latin typeface="+mn-lt"/>
              <a:sym typeface="Manjari"/>
            </a:endParaRPr>
          </a:p>
          <a:p>
            <a:pPr algn="just" rtl="0" fontAlgn="base"/>
            <a:r>
              <a:rPr lang="en-US" sz="4400" dirty="0">
                <a:solidFill>
                  <a:schemeClr val="bg2">
                    <a:lumMod val="10000"/>
                  </a:schemeClr>
                </a:solidFill>
                <a:latin typeface="+mn-lt"/>
                <a:sym typeface="Manjari"/>
              </a:rPr>
              <a:t>If </a:t>
            </a:r>
            <a:r>
              <a:rPr lang="en-US" sz="4400" b="1" dirty="0">
                <a:solidFill>
                  <a:schemeClr val="bg2">
                    <a:lumMod val="10000"/>
                  </a:schemeClr>
                </a:solidFill>
                <a:latin typeface="+mn-lt"/>
                <a:sym typeface="Manjari"/>
              </a:rPr>
              <a:t>P&gt;=1 </a:t>
            </a:r>
            <a:r>
              <a:rPr lang="en-US" sz="4400" dirty="0">
                <a:solidFill>
                  <a:schemeClr val="bg2">
                    <a:lumMod val="10000"/>
                  </a:schemeClr>
                </a:solidFill>
                <a:latin typeface="+mn-lt"/>
                <a:sym typeface="Manjari"/>
              </a:rPr>
              <a:t>– healthy company, </a:t>
            </a:r>
          </a:p>
          <a:p>
            <a:pPr algn="just" rtl="0" fontAlgn="base"/>
            <a:r>
              <a:rPr lang="en-US" sz="4400" dirty="0">
                <a:solidFill>
                  <a:schemeClr val="bg2">
                    <a:lumMod val="10000"/>
                  </a:schemeClr>
                </a:solidFill>
                <a:latin typeface="+mn-lt"/>
                <a:sym typeface="Manjari"/>
              </a:rPr>
              <a:t>if </a:t>
            </a:r>
            <a:r>
              <a:rPr lang="en-US" sz="4400" b="1" dirty="0">
                <a:solidFill>
                  <a:schemeClr val="bg2">
                    <a:lumMod val="10000"/>
                  </a:schemeClr>
                </a:solidFill>
                <a:latin typeface="+mn-lt"/>
                <a:sym typeface="Manjari"/>
              </a:rPr>
              <a:t>P&lt;1 </a:t>
            </a:r>
            <a:r>
              <a:rPr lang="en-US" sz="4400" dirty="0">
                <a:solidFill>
                  <a:schemeClr val="bg2">
                    <a:lumMod val="10000"/>
                  </a:schemeClr>
                </a:solidFill>
                <a:latin typeface="+mn-lt"/>
                <a:sym typeface="Manjari"/>
              </a:rPr>
              <a:t>- company has financial problems and the increasing possibility of bankruptcy.</a:t>
            </a:r>
          </a:p>
        </p:txBody>
      </p:sp>
      <p:sp>
        <p:nvSpPr>
          <p:cNvPr id="12" name="Заголовок основного текста">
            <a:extLst>
              <a:ext uri="{FF2B5EF4-FFF2-40B4-BE49-F238E27FC236}">
                <a16:creationId xmlns:a16="http://schemas.microsoft.com/office/drawing/2014/main" id="{03E8C223-AB5F-4549-9B95-CAEE2950A630}"/>
              </a:ext>
            </a:extLst>
          </p:cNvPr>
          <p:cNvSpPr txBox="1"/>
          <p:nvPr/>
        </p:nvSpPr>
        <p:spPr>
          <a:xfrm>
            <a:off x="15987655" y="8948961"/>
            <a:ext cx="7684568" cy="1736977"/>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0" indent="0" algn="ctr">
              <a:buFont typeface="Manjari"/>
              <a:buNone/>
            </a:pPr>
            <a:r>
              <a:rPr lang="en-US" sz="4000" b="0" dirty="0">
                <a:solidFill>
                  <a:schemeClr val="tx2">
                    <a:lumMod val="10000"/>
                  </a:schemeClr>
                </a:solidFill>
              </a:rPr>
              <a:t>    </a:t>
            </a:r>
            <a:r>
              <a:rPr lang="en-US" sz="4000" b="1" u="sng" dirty="0">
                <a:solidFill>
                  <a:schemeClr val="tx2">
                    <a:lumMod val="10000"/>
                  </a:schemeClr>
                </a:solidFill>
              </a:rPr>
              <a:t>Predictive power = 92,67%</a:t>
            </a:r>
          </a:p>
          <a:p>
            <a:endParaRPr lang="en-US" dirty="0"/>
          </a:p>
        </p:txBody>
      </p:sp>
      <p:sp>
        <p:nvSpPr>
          <p:cNvPr id="13" name="Заголовок основного текста">
            <a:extLst>
              <a:ext uri="{FF2B5EF4-FFF2-40B4-BE49-F238E27FC236}">
                <a16:creationId xmlns:a16="http://schemas.microsoft.com/office/drawing/2014/main" id="{BFB0FC41-0410-4C20-87EA-C9CA8AB952E1}"/>
              </a:ext>
            </a:extLst>
          </p:cNvPr>
          <p:cNvSpPr txBox="1"/>
          <p:nvPr/>
        </p:nvSpPr>
        <p:spPr>
          <a:xfrm>
            <a:off x="15987655" y="11206809"/>
            <a:ext cx="7684568" cy="1736977"/>
          </a:xfrm>
          <a:prstGeom prst="rect">
            <a:avLst/>
          </a:prstGeom>
          <a:gradFill>
            <a:gsLst>
              <a:gs pos="2115">
                <a:schemeClr val="accent1">
                  <a:lumMod val="20000"/>
                  <a:lumOff val="80000"/>
                </a:schemeClr>
              </a:gs>
              <a:gs pos="0">
                <a:schemeClr val="accent3">
                  <a:lumMod val="20000"/>
                  <a:lumOff val="80000"/>
                </a:schemeClr>
              </a:gs>
              <a:gs pos="100000">
                <a:schemeClr val="accent3">
                  <a:lumMod val="20000"/>
                  <a:lumOff val="80000"/>
                </a:schemeClr>
              </a:gs>
              <a:gs pos="100000">
                <a:schemeClr val="accent1">
                  <a:lumMod val="45000"/>
                  <a:lumOff val="55000"/>
                </a:schemeClr>
              </a:gs>
              <a:gs pos="100000">
                <a:schemeClr val="accent1">
                  <a:lumMod val="30000"/>
                  <a:lumOff val="70000"/>
                </a:schemeClr>
              </a:gs>
            </a:gsLst>
            <a:lin ang="5400000" scaled="1"/>
          </a:gra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0" indent="0" algn="ctr">
              <a:buFont typeface="Manjari"/>
              <a:buNone/>
            </a:pPr>
            <a:r>
              <a:rPr lang="en-US" sz="4000" b="0" dirty="0">
                <a:solidFill>
                  <a:schemeClr val="tx2">
                    <a:lumMod val="10000"/>
                  </a:schemeClr>
                </a:solidFill>
              </a:rPr>
              <a:t>    </a:t>
            </a:r>
            <a:r>
              <a:rPr lang="en-US" sz="4000" b="1" u="sng" dirty="0">
                <a:solidFill>
                  <a:schemeClr val="tx2">
                    <a:lumMod val="10000"/>
                  </a:schemeClr>
                </a:solidFill>
              </a:rPr>
              <a:t>H2 is rejected!</a:t>
            </a:r>
          </a:p>
          <a:p>
            <a:endParaRPr lang="en-US" dirty="0"/>
          </a:p>
        </p:txBody>
      </p:sp>
    </p:spTree>
    <p:extLst>
      <p:ext uri="{BB962C8B-B14F-4D97-AF65-F5344CB8AC3E}">
        <p14:creationId xmlns:p14="http://schemas.microsoft.com/office/powerpoint/2010/main" val="3602075160"/>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613</TotalTime>
  <Words>1955</Words>
  <Application>Microsoft Office PowerPoint</Application>
  <PresentationFormat>Произвольный</PresentationFormat>
  <Paragraphs>233</Paragraphs>
  <Slides>15</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15</vt:i4>
      </vt:variant>
    </vt:vector>
  </HeadingPairs>
  <TitlesOfParts>
    <vt:vector size="24" baseType="lpstr">
      <vt:lpstr>Arial</vt:lpstr>
      <vt:lpstr>Arial Narrow</vt:lpstr>
      <vt:lpstr>Calibri</vt:lpstr>
      <vt:lpstr>Helvetica</vt:lpstr>
      <vt:lpstr>Helvetica Light</vt:lpstr>
      <vt:lpstr>Helvetica Neue</vt:lpstr>
      <vt:lpstr>Manjari</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Елизавета</cp:lastModifiedBy>
  <cp:revision>97</cp:revision>
  <dcterms:modified xsi:type="dcterms:W3CDTF">2021-11-26T14:11:29Z</dcterms:modified>
</cp:coreProperties>
</file>