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73" r:id="rId4"/>
  </p:sldMasterIdLst>
  <p:notesMasterIdLst>
    <p:notesMasterId r:id="rId18"/>
  </p:notesMasterIdLst>
  <p:sldIdLst>
    <p:sldId id="303" r:id="rId5"/>
    <p:sldId id="256" r:id="rId6"/>
    <p:sldId id="275" r:id="rId7"/>
    <p:sldId id="315" r:id="rId8"/>
    <p:sldId id="314" r:id="rId9"/>
    <p:sldId id="276" r:id="rId10"/>
    <p:sldId id="259" r:id="rId11"/>
    <p:sldId id="316" r:id="rId12"/>
    <p:sldId id="304" r:id="rId13"/>
    <p:sldId id="305" r:id="rId14"/>
    <p:sldId id="298" r:id="rId15"/>
    <p:sldId id="291" r:id="rId16"/>
    <p:sldId id="31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66"/>
    <a:srgbClr val="D33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9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D898E-CA0F-4A11-BFD2-7536DF0596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701AD7-DF84-4BFA-9E84-3C5004E6CFFB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ru-RU" sz="18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Нефинансовые партнерства</a:t>
          </a:r>
        </a:p>
      </dgm:t>
    </dgm:pt>
    <dgm:pt modelId="{83C00AB5-1B8D-47CA-B483-74E7801A1370}" type="parTrans" cxnId="{3198860A-4CBC-4C75-AB88-D546A34A8086}">
      <dgm:prSet/>
      <dgm:spPr/>
      <dgm:t>
        <a:bodyPr/>
        <a:lstStyle/>
        <a:p>
          <a:endParaRPr lang="ru-RU"/>
        </a:p>
      </dgm:t>
    </dgm:pt>
    <dgm:pt modelId="{80FAAA8B-5F72-4739-9769-92F447B96379}" type="sibTrans" cxnId="{3198860A-4CBC-4C75-AB88-D546A34A8086}">
      <dgm:prSet/>
      <dgm:spPr/>
      <dgm:t>
        <a:bodyPr/>
        <a:lstStyle/>
        <a:p>
          <a:endParaRPr lang="ru-RU"/>
        </a:p>
      </dgm:t>
    </dgm:pt>
    <dgm:pt modelId="{DC3CABA6-A9FB-40B8-98A6-8AF5C95F41A8}">
      <dgm:prSet phldrT="[Текст]" custT="1"/>
      <dgm:spPr/>
      <dgm:t>
        <a:bodyPr/>
        <a:lstStyle/>
        <a:p>
          <a:r>
            <a:rPr lang="ru-RU" sz="16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Партнерства в области развития карьерных траекторий: востребованные на рынке труда выпускники</a:t>
          </a:r>
        </a:p>
      </dgm:t>
    </dgm:pt>
    <dgm:pt modelId="{E2E8824F-E799-4F53-BA97-32F2C70BCA4E}" type="parTrans" cxnId="{19217E8C-4807-416C-BD3A-0A05837E12D8}">
      <dgm:prSet/>
      <dgm:spPr/>
      <dgm:t>
        <a:bodyPr/>
        <a:lstStyle/>
        <a:p>
          <a:endParaRPr lang="ru-RU"/>
        </a:p>
      </dgm:t>
    </dgm:pt>
    <dgm:pt modelId="{E6F8017C-1879-48C2-AD53-F80AE27737F4}" type="sibTrans" cxnId="{19217E8C-4807-416C-BD3A-0A05837E12D8}">
      <dgm:prSet/>
      <dgm:spPr/>
      <dgm:t>
        <a:bodyPr/>
        <a:lstStyle/>
        <a:p>
          <a:endParaRPr lang="ru-RU"/>
        </a:p>
      </dgm:t>
    </dgm:pt>
    <dgm:pt modelId="{6285F3A5-46C7-4CAB-B411-C37A568986EA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ru-RU" sz="18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Финансовые партнерства</a:t>
          </a:r>
        </a:p>
      </dgm:t>
    </dgm:pt>
    <dgm:pt modelId="{6C1E66C1-33D3-4651-A764-2536BF9E842D}" type="parTrans" cxnId="{27F6BF86-43B1-49C1-8F0D-C6F31029BEC7}">
      <dgm:prSet/>
      <dgm:spPr/>
      <dgm:t>
        <a:bodyPr/>
        <a:lstStyle/>
        <a:p>
          <a:endParaRPr lang="ru-RU"/>
        </a:p>
      </dgm:t>
    </dgm:pt>
    <dgm:pt modelId="{BE1448B6-4513-4DAE-9BD0-E20D6279BC10}" type="sibTrans" cxnId="{27F6BF86-43B1-49C1-8F0D-C6F31029BEC7}">
      <dgm:prSet/>
      <dgm:spPr/>
      <dgm:t>
        <a:bodyPr/>
        <a:lstStyle/>
        <a:p>
          <a:endParaRPr lang="ru-RU"/>
        </a:p>
      </dgm:t>
    </dgm:pt>
    <dgm:pt modelId="{CCB86690-4A5E-4E32-9D64-3FFFD364FB11}">
      <dgm:prSet phldrT="[Текст]" custT="1"/>
      <dgm:spPr/>
      <dgm:t>
        <a:bodyPr/>
        <a:lstStyle/>
        <a:p>
          <a:r>
            <a:rPr lang="ru-RU" sz="16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Попечительский совет: поддержка членами попечительского совета направлений развития кампуса;</a:t>
          </a:r>
        </a:p>
      </dgm:t>
    </dgm:pt>
    <dgm:pt modelId="{D5A64BA3-04A6-4399-86A8-19186B381566}" type="parTrans" cxnId="{D196E20F-F236-40D1-9A2C-55C5D2E00318}">
      <dgm:prSet/>
      <dgm:spPr/>
      <dgm:t>
        <a:bodyPr/>
        <a:lstStyle/>
        <a:p>
          <a:endParaRPr lang="ru-RU"/>
        </a:p>
      </dgm:t>
    </dgm:pt>
    <dgm:pt modelId="{B06F1B49-CEFB-4600-8CF1-66EA88A9201A}" type="sibTrans" cxnId="{D196E20F-F236-40D1-9A2C-55C5D2E00318}">
      <dgm:prSet/>
      <dgm:spPr/>
      <dgm:t>
        <a:bodyPr/>
        <a:lstStyle/>
        <a:p>
          <a:endParaRPr lang="ru-RU"/>
        </a:p>
      </dgm:t>
    </dgm:pt>
    <dgm:pt modelId="{3FF865F4-6D7D-4BF4-9ABE-367EAF19E11D}">
      <dgm:prSet phldrT="[Текст]" custT="1"/>
      <dgm:spPr/>
      <dgm:t>
        <a:bodyPr/>
        <a:lstStyle/>
        <a:p>
          <a:r>
            <a:rPr lang="ru-RU" sz="16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Партнерства Школа – ВУЗ: качественные абитуриенты, выбравшие НИУ ВШЭ – Санкт-Петербург среди остальных предложений</a:t>
          </a:r>
        </a:p>
      </dgm:t>
    </dgm:pt>
    <dgm:pt modelId="{1BE3B050-B1F7-429F-8F56-BDF1AE005FC6}" type="parTrans" cxnId="{55E3A4E4-0DF0-41E7-A3EF-BD8C5CD21CF1}">
      <dgm:prSet/>
      <dgm:spPr/>
      <dgm:t>
        <a:bodyPr/>
        <a:lstStyle/>
        <a:p>
          <a:endParaRPr lang="ru-RU"/>
        </a:p>
      </dgm:t>
    </dgm:pt>
    <dgm:pt modelId="{856BD0C6-2986-452A-963A-2F9F9C02348A}" type="sibTrans" cxnId="{55E3A4E4-0DF0-41E7-A3EF-BD8C5CD21CF1}">
      <dgm:prSet/>
      <dgm:spPr/>
      <dgm:t>
        <a:bodyPr/>
        <a:lstStyle/>
        <a:p>
          <a:endParaRPr lang="ru-RU"/>
        </a:p>
      </dgm:t>
    </dgm:pt>
    <dgm:pt modelId="{4B167A10-F763-43EC-8BC6-470C804A66B2}">
      <dgm:prSet custT="1"/>
      <dgm:spPr/>
      <dgm:t>
        <a:bodyPr/>
        <a:lstStyle/>
        <a:p>
          <a:r>
            <a:rPr lang="ru-RU" sz="16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Продуктовые партнерства: финансовая поддержка продуктов кампуса. </a:t>
          </a:r>
        </a:p>
      </dgm:t>
    </dgm:pt>
    <dgm:pt modelId="{22AE1C10-7895-425A-B791-24D7665275E1}" type="sibTrans" cxnId="{B9AB4195-4DDF-4830-A46D-B6B9AEE0921D}">
      <dgm:prSet/>
      <dgm:spPr/>
      <dgm:t>
        <a:bodyPr/>
        <a:lstStyle/>
        <a:p>
          <a:endParaRPr lang="ru-RU"/>
        </a:p>
      </dgm:t>
    </dgm:pt>
    <dgm:pt modelId="{839FC1AA-25A0-49D5-872D-E74CAF98660A}" type="parTrans" cxnId="{B9AB4195-4DDF-4830-A46D-B6B9AEE0921D}">
      <dgm:prSet/>
      <dgm:spPr/>
      <dgm:t>
        <a:bodyPr/>
        <a:lstStyle/>
        <a:p>
          <a:endParaRPr lang="ru-RU"/>
        </a:p>
      </dgm:t>
    </dgm:pt>
    <dgm:pt modelId="{133B60CD-2563-4E7B-AAEC-FE24E8D7F21C}">
      <dgm:prSet custT="1"/>
      <dgm:spPr/>
      <dgm:t>
        <a:bodyPr/>
        <a:lstStyle/>
        <a:p>
          <a:r>
            <a:rPr lang="ru-RU" sz="16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Партнерства в области экспертизы: использование экспертизы сотрудников кампуса для решения задач партнера (прикладные исследования, повышение квалификации, консалтинг);</a:t>
          </a:r>
        </a:p>
      </dgm:t>
    </dgm:pt>
    <dgm:pt modelId="{6DC632E0-FADE-4102-B6F7-AC3F2664E37A}" type="sibTrans" cxnId="{A4180F09-D6C5-4367-AC9B-2E1F001D41CC}">
      <dgm:prSet/>
      <dgm:spPr/>
      <dgm:t>
        <a:bodyPr/>
        <a:lstStyle/>
        <a:p>
          <a:endParaRPr lang="ru-RU"/>
        </a:p>
      </dgm:t>
    </dgm:pt>
    <dgm:pt modelId="{A54B8F7F-3950-497E-A5AC-2B3536B75DC7}" type="parTrans" cxnId="{A4180F09-D6C5-4367-AC9B-2E1F001D41CC}">
      <dgm:prSet/>
      <dgm:spPr/>
      <dgm:t>
        <a:bodyPr/>
        <a:lstStyle/>
        <a:p>
          <a:endParaRPr lang="ru-RU"/>
        </a:p>
      </dgm:t>
    </dgm:pt>
    <dgm:pt modelId="{4930D7A2-AC2C-4F2F-B943-B73E62EBD090}">
      <dgm:prSet phldrT="[Текст]" custT="1"/>
      <dgm:spPr/>
      <dgm:t>
        <a:bodyPr/>
        <a:lstStyle/>
        <a:p>
          <a:endParaRPr lang="ru-RU" sz="1600" dirty="0">
            <a:solidFill>
              <a:schemeClr val="bg2">
                <a:lumMod val="25000"/>
              </a:schemeClr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gm:t>
    </dgm:pt>
    <dgm:pt modelId="{36007E3D-678E-4007-83E4-0C031863C581}" type="parTrans" cxnId="{AE6C0198-B7D4-452B-BB31-E89BCA19A8CA}">
      <dgm:prSet/>
      <dgm:spPr/>
      <dgm:t>
        <a:bodyPr/>
        <a:lstStyle/>
        <a:p>
          <a:endParaRPr lang="ru-RU"/>
        </a:p>
      </dgm:t>
    </dgm:pt>
    <dgm:pt modelId="{625B376E-7CA4-44FE-AEA0-ECB76E3EDE39}" type="sibTrans" cxnId="{AE6C0198-B7D4-452B-BB31-E89BCA19A8CA}">
      <dgm:prSet/>
      <dgm:spPr/>
      <dgm:t>
        <a:bodyPr/>
        <a:lstStyle/>
        <a:p>
          <a:endParaRPr lang="ru-RU"/>
        </a:p>
      </dgm:t>
    </dgm:pt>
    <dgm:pt modelId="{D76AA24F-3DA1-4423-9993-4A4044D7214C}" type="pres">
      <dgm:prSet presAssocID="{EB1D898E-CA0F-4A11-BFD2-7536DF0596B8}" presName="linear" presStyleCnt="0">
        <dgm:presLayoutVars>
          <dgm:animLvl val="lvl"/>
          <dgm:resizeHandles val="exact"/>
        </dgm:presLayoutVars>
      </dgm:prSet>
      <dgm:spPr/>
    </dgm:pt>
    <dgm:pt modelId="{4D9A1190-01D7-40EE-A87D-F715B248530E}" type="pres">
      <dgm:prSet presAssocID="{A1701AD7-DF84-4BFA-9E84-3C5004E6CFFB}" presName="parentText" presStyleLbl="node1" presStyleIdx="0" presStyleCnt="2" custScaleY="41646" custLinFactNeighborX="7515" custLinFactNeighborY="-7989">
        <dgm:presLayoutVars>
          <dgm:chMax val="0"/>
          <dgm:bulletEnabled val="1"/>
        </dgm:presLayoutVars>
      </dgm:prSet>
      <dgm:spPr/>
    </dgm:pt>
    <dgm:pt modelId="{686E0B29-ADFA-4394-A3C4-7E0F9110D330}" type="pres">
      <dgm:prSet presAssocID="{A1701AD7-DF84-4BFA-9E84-3C5004E6CFFB}" presName="childText" presStyleLbl="revTx" presStyleIdx="0" presStyleCnt="2">
        <dgm:presLayoutVars>
          <dgm:bulletEnabled val="1"/>
        </dgm:presLayoutVars>
      </dgm:prSet>
      <dgm:spPr/>
    </dgm:pt>
    <dgm:pt modelId="{59E2C54E-D879-4560-A86C-DFC8AC0EE5D9}" type="pres">
      <dgm:prSet presAssocID="{6285F3A5-46C7-4CAB-B411-C37A568986EA}" presName="parentText" presStyleLbl="node1" presStyleIdx="1" presStyleCnt="2" custScaleY="38527" custLinFactNeighborX="-47218" custLinFactNeighborY="-1196">
        <dgm:presLayoutVars>
          <dgm:chMax val="0"/>
          <dgm:bulletEnabled val="1"/>
        </dgm:presLayoutVars>
      </dgm:prSet>
      <dgm:spPr/>
    </dgm:pt>
    <dgm:pt modelId="{A02BFFB5-DF22-46DD-88C4-99941A7DC007}" type="pres">
      <dgm:prSet presAssocID="{6285F3A5-46C7-4CAB-B411-C37A568986E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4180F09-D6C5-4367-AC9B-2E1F001D41CC}" srcId="{6285F3A5-46C7-4CAB-B411-C37A568986EA}" destId="{133B60CD-2563-4E7B-AAEC-FE24E8D7F21C}" srcOrd="1" destOrd="0" parTransId="{A54B8F7F-3950-497E-A5AC-2B3536B75DC7}" sibTransId="{6DC632E0-FADE-4102-B6F7-AC3F2664E37A}"/>
    <dgm:cxn modelId="{3198860A-4CBC-4C75-AB88-D546A34A8086}" srcId="{EB1D898E-CA0F-4A11-BFD2-7536DF0596B8}" destId="{A1701AD7-DF84-4BFA-9E84-3C5004E6CFFB}" srcOrd="0" destOrd="0" parTransId="{83C00AB5-1B8D-47CA-B483-74E7801A1370}" sibTransId="{80FAAA8B-5F72-4739-9769-92F447B96379}"/>
    <dgm:cxn modelId="{D196E20F-F236-40D1-9A2C-55C5D2E00318}" srcId="{6285F3A5-46C7-4CAB-B411-C37A568986EA}" destId="{CCB86690-4A5E-4E32-9D64-3FFFD364FB11}" srcOrd="0" destOrd="0" parTransId="{D5A64BA3-04A6-4399-86A8-19186B381566}" sibTransId="{B06F1B49-CEFB-4600-8CF1-66EA88A9201A}"/>
    <dgm:cxn modelId="{72F22835-E077-4A60-9534-2DB7BC9CE1A0}" type="presOf" srcId="{DC3CABA6-A9FB-40B8-98A6-8AF5C95F41A8}" destId="{686E0B29-ADFA-4394-A3C4-7E0F9110D330}" srcOrd="0" destOrd="0" presId="urn:microsoft.com/office/officeart/2005/8/layout/vList2"/>
    <dgm:cxn modelId="{2DA4AC46-A6B0-438E-952A-CF642B7A6ED5}" type="presOf" srcId="{6285F3A5-46C7-4CAB-B411-C37A568986EA}" destId="{59E2C54E-D879-4560-A86C-DFC8AC0EE5D9}" srcOrd="0" destOrd="0" presId="urn:microsoft.com/office/officeart/2005/8/layout/vList2"/>
    <dgm:cxn modelId="{7585CB5A-6785-40A1-B6D7-68FAE1276FBB}" type="presOf" srcId="{CCB86690-4A5E-4E32-9D64-3FFFD364FB11}" destId="{A02BFFB5-DF22-46DD-88C4-99941A7DC007}" srcOrd="0" destOrd="0" presId="urn:microsoft.com/office/officeart/2005/8/layout/vList2"/>
    <dgm:cxn modelId="{C2A21876-6654-4512-A0CE-19F4F28FF2F2}" type="presOf" srcId="{3FF865F4-6D7D-4BF4-9ABE-367EAF19E11D}" destId="{686E0B29-ADFA-4394-A3C4-7E0F9110D330}" srcOrd="0" destOrd="1" presId="urn:microsoft.com/office/officeart/2005/8/layout/vList2"/>
    <dgm:cxn modelId="{EA386486-E2EE-49D4-BC50-92761D83800A}" type="presOf" srcId="{A1701AD7-DF84-4BFA-9E84-3C5004E6CFFB}" destId="{4D9A1190-01D7-40EE-A87D-F715B248530E}" srcOrd="0" destOrd="0" presId="urn:microsoft.com/office/officeart/2005/8/layout/vList2"/>
    <dgm:cxn modelId="{27F6BF86-43B1-49C1-8F0D-C6F31029BEC7}" srcId="{EB1D898E-CA0F-4A11-BFD2-7536DF0596B8}" destId="{6285F3A5-46C7-4CAB-B411-C37A568986EA}" srcOrd="1" destOrd="0" parTransId="{6C1E66C1-33D3-4651-A764-2536BF9E842D}" sibTransId="{BE1448B6-4513-4DAE-9BD0-E20D6279BC10}"/>
    <dgm:cxn modelId="{19217E8C-4807-416C-BD3A-0A05837E12D8}" srcId="{A1701AD7-DF84-4BFA-9E84-3C5004E6CFFB}" destId="{DC3CABA6-A9FB-40B8-98A6-8AF5C95F41A8}" srcOrd="0" destOrd="0" parTransId="{E2E8824F-E799-4F53-BA97-32F2C70BCA4E}" sibTransId="{E6F8017C-1879-48C2-AD53-F80AE27737F4}"/>
    <dgm:cxn modelId="{B9AB4195-4DDF-4830-A46D-B6B9AEE0921D}" srcId="{6285F3A5-46C7-4CAB-B411-C37A568986EA}" destId="{4B167A10-F763-43EC-8BC6-470C804A66B2}" srcOrd="2" destOrd="0" parTransId="{839FC1AA-25A0-49D5-872D-E74CAF98660A}" sibTransId="{22AE1C10-7895-425A-B791-24D7665275E1}"/>
    <dgm:cxn modelId="{AE6C0198-B7D4-452B-BB31-E89BCA19A8CA}" srcId="{A1701AD7-DF84-4BFA-9E84-3C5004E6CFFB}" destId="{4930D7A2-AC2C-4F2F-B943-B73E62EBD090}" srcOrd="2" destOrd="0" parTransId="{36007E3D-678E-4007-83E4-0C031863C581}" sibTransId="{625B376E-7CA4-44FE-AEA0-ECB76E3EDE39}"/>
    <dgm:cxn modelId="{D28E7BC2-755D-40CC-A981-7AFB30E8E606}" type="presOf" srcId="{4B167A10-F763-43EC-8BC6-470C804A66B2}" destId="{A02BFFB5-DF22-46DD-88C4-99941A7DC007}" srcOrd="0" destOrd="2" presId="urn:microsoft.com/office/officeart/2005/8/layout/vList2"/>
    <dgm:cxn modelId="{005435CD-7A0D-4432-8708-7FD64B1874B4}" type="presOf" srcId="{4930D7A2-AC2C-4F2F-B943-B73E62EBD090}" destId="{686E0B29-ADFA-4394-A3C4-7E0F9110D330}" srcOrd="0" destOrd="2" presId="urn:microsoft.com/office/officeart/2005/8/layout/vList2"/>
    <dgm:cxn modelId="{BE939CCE-FA21-44AC-945D-DEEF2876B27B}" type="presOf" srcId="{EB1D898E-CA0F-4A11-BFD2-7536DF0596B8}" destId="{D76AA24F-3DA1-4423-9993-4A4044D7214C}" srcOrd="0" destOrd="0" presId="urn:microsoft.com/office/officeart/2005/8/layout/vList2"/>
    <dgm:cxn modelId="{7B81A7D8-8267-4023-A757-75F067AB0944}" type="presOf" srcId="{133B60CD-2563-4E7B-AAEC-FE24E8D7F21C}" destId="{A02BFFB5-DF22-46DD-88C4-99941A7DC007}" srcOrd="0" destOrd="1" presId="urn:microsoft.com/office/officeart/2005/8/layout/vList2"/>
    <dgm:cxn modelId="{55E3A4E4-0DF0-41E7-A3EF-BD8C5CD21CF1}" srcId="{A1701AD7-DF84-4BFA-9E84-3C5004E6CFFB}" destId="{3FF865F4-6D7D-4BF4-9ABE-367EAF19E11D}" srcOrd="1" destOrd="0" parTransId="{1BE3B050-B1F7-429F-8F56-BDF1AE005FC6}" sibTransId="{856BD0C6-2986-452A-963A-2F9F9C02348A}"/>
    <dgm:cxn modelId="{0C5B1B5E-B175-4EF2-B7F7-AC40FEE767A8}" type="presParOf" srcId="{D76AA24F-3DA1-4423-9993-4A4044D7214C}" destId="{4D9A1190-01D7-40EE-A87D-F715B248530E}" srcOrd="0" destOrd="0" presId="urn:microsoft.com/office/officeart/2005/8/layout/vList2"/>
    <dgm:cxn modelId="{F28C3A67-2626-41AE-B88D-7DA92C0998FC}" type="presParOf" srcId="{D76AA24F-3DA1-4423-9993-4A4044D7214C}" destId="{686E0B29-ADFA-4394-A3C4-7E0F9110D330}" srcOrd="1" destOrd="0" presId="urn:microsoft.com/office/officeart/2005/8/layout/vList2"/>
    <dgm:cxn modelId="{078AD047-7186-4C46-85B0-382C1E5317A9}" type="presParOf" srcId="{D76AA24F-3DA1-4423-9993-4A4044D7214C}" destId="{59E2C54E-D879-4560-A86C-DFC8AC0EE5D9}" srcOrd="2" destOrd="0" presId="urn:microsoft.com/office/officeart/2005/8/layout/vList2"/>
    <dgm:cxn modelId="{140A96D1-910B-414B-8A43-6631562BABA5}" type="presParOf" srcId="{D76AA24F-3DA1-4423-9993-4A4044D7214C}" destId="{A02BFFB5-DF22-46DD-88C4-99941A7DC0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56DDD-63E9-4581-9AE8-4754A8EA356D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71A37-344A-4694-A610-6469F085003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Общеуниверситетский уровень</a:t>
          </a:r>
        </a:p>
      </dgm:t>
    </dgm:pt>
    <dgm:pt modelId="{48521652-6A55-4D8B-B99D-6C0538F7DC23}" type="parTrans" cxnId="{F796074D-FFB1-4B1B-B132-86F2A2CA14A8}">
      <dgm:prSet/>
      <dgm:spPr/>
      <dgm:t>
        <a:bodyPr/>
        <a:lstStyle/>
        <a:p>
          <a:endParaRPr lang="ru-RU"/>
        </a:p>
      </dgm:t>
    </dgm:pt>
    <dgm:pt modelId="{2D58AF12-9D47-4ED0-9523-7D629F037190}" type="sibTrans" cxnId="{F796074D-FFB1-4B1B-B132-86F2A2CA14A8}">
      <dgm:prSet/>
      <dgm:spPr/>
      <dgm:t>
        <a:bodyPr/>
        <a:lstStyle/>
        <a:p>
          <a:endParaRPr lang="ru-RU"/>
        </a:p>
      </dgm:t>
    </dgm:pt>
    <dgm:pt modelId="{7E6BE8F9-3E6B-41E7-99C5-F12BCA87407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err="1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Общекампусный</a:t>
          </a:r>
          <a:r>
            <a:rPr lang="ru-RU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уровень</a:t>
          </a:r>
        </a:p>
      </dgm:t>
    </dgm:pt>
    <dgm:pt modelId="{0B9176BC-691E-4A1A-B722-1C8B9E19B58C}" type="parTrans" cxnId="{5138F486-2302-444F-88E0-34422C34D310}">
      <dgm:prSet/>
      <dgm:spPr/>
      <dgm:t>
        <a:bodyPr/>
        <a:lstStyle/>
        <a:p>
          <a:endParaRPr lang="ru-RU"/>
        </a:p>
      </dgm:t>
    </dgm:pt>
    <dgm:pt modelId="{770CCFC1-573F-4208-9EAE-729B714D512E}" type="sibTrans" cxnId="{5138F486-2302-444F-88E0-34422C34D310}">
      <dgm:prSet/>
      <dgm:spPr/>
      <dgm:t>
        <a:bodyPr/>
        <a:lstStyle/>
        <a:p>
          <a:endParaRPr lang="ru-RU"/>
        </a:p>
      </dgm:t>
    </dgm:pt>
    <dgm:pt modelId="{C11944E9-4BB5-43C2-B231-7372E41BBAF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Уровень образовательных программ</a:t>
          </a:r>
        </a:p>
      </dgm:t>
    </dgm:pt>
    <dgm:pt modelId="{312D2938-C0F9-41FE-AE45-C319997B6EC6}" type="parTrans" cxnId="{A1C846AE-07B1-4134-9443-978FCB3BFF75}">
      <dgm:prSet/>
      <dgm:spPr/>
      <dgm:t>
        <a:bodyPr/>
        <a:lstStyle/>
        <a:p>
          <a:endParaRPr lang="ru-RU"/>
        </a:p>
      </dgm:t>
    </dgm:pt>
    <dgm:pt modelId="{D218DB75-4F5A-4132-8B7E-561291B285EA}" type="sibTrans" cxnId="{A1C846AE-07B1-4134-9443-978FCB3BFF75}">
      <dgm:prSet/>
      <dgm:spPr/>
      <dgm:t>
        <a:bodyPr/>
        <a:lstStyle/>
        <a:p>
          <a:endParaRPr lang="ru-RU"/>
        </a:p>
      </dgm:t>
    </dgm:pt>
    <dgm:pt modelId="{1F08DBFE-BA60-4C0F-B0A3-D3EFD496A33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Факультетский уровень</a:t>
          </a:r>
        </a:p>
      </dgm:t>
    </dgm:pt>
    <dgm:pt modelId="{C6675C9D-2DB2-4F80-BE45-BC1B2C235C6D}" type="sibTrans" cxnId="{BEFBCAEA-6621-44A2-8F12-7521E0D33311}">
      <dgm:prSet/>
      <dgm:spPr/>
      <dgm:t>
        <a:bodyPr/>
        <a:lstStyle/>
        <a:p>
          <a:endParaRPr lang="ru-RU"/>
        </a:p>
      </dgm:t>
    </dgm:pt>
    <dgm:pt modelId="{14B6C61C-D1CC-4405-931F-9388F9AB85EB}" type="parTrans" cxnId="{BEFBCAEA-6621-44A2-8F12-7521E0D33311}">
      <dgm:prSet/>
      <dgm:spPr/>
      <dgm:t>
        <a:bodyPr/>
        <a:lstStyle/>
        <a:p>
          <a:endParaRPr lang="ru-RU"/>
        </a:p>
      </dgm:t>
    </dgm:pt>
    <dgm:pt modelId="{64CE39F3-6A29-4749-82B1-61E6C29C4686}" type="pres">
      <dgm:prSet presAssocID="{18E56DDD-63E9-4581-9AE8-4754A8EA356D}" presName="Name0" presStyleCnt="0">
        <dgm:presLayoutVars>
          <dgm:dir/>
          <dgm:animLvl val="lvl"/>
          <dgm:resizeHandles val="exact"/>
        </dgm:presLayoutVars>
      </dgm:prSet>
      <dgm:spPr/>
    </dgm:pt>
    <dgm:pt modelId="{9E20C2C0-E622-4E6F-ADAD-2D072BECCDB4}" type="pres">
      <dgm:prSet presAssocID="{C11944E9-4BB5-43C2-B231-7372E41BBAF4}" presName="boxAndChildren" presStyleCnt="0"/>
      <dgm:spPr/>
    </dgm:pt>
    <dgm:pt modelId="{B80C5611-2EB8-4F83-B60E-5739D75F1A23}" type="pres">
      <dgm:prSet presAssocID="{C11944E9-4BB5-43C2-B231-7372E41BBAF4}" presName="parentTextBox" presStyleLbl="node1" presStyleIdx="0" presStyleCnt="4"/>
      <dgm:spPr/>
    </dgm:pt>
    <dgm:pt modelId="{4B0BCD47-FF86-4A0E-B656-5BB593901403}" type="pres">
      <dgm:prSet presAssocID="{C6675C9D-2DB2-4F80-BE45-BC1B2C235C6D}" presName="sp" presStyleCnt="0"/>
      <dgm:spPr/>
    </dgm:pt>
    <dgm:pt modelId="{5EEF9EA8-3733-4FD7-9C92-F124BB508E44}" type="pres">
      <dgm:prSet presAssocID="{1F08DBFE-BA60-4C0F-B0A3-D3EFD496A337}" presName="arrowAndChildren" presStyleCnt="0"/>
      <dgm:spPr/>
    </dgm:pt>
    <dgm:pt modelId="{727661CC-6291-4EE6-8974-F0868B96CECD}" type="pres">
      <dgm:prSet presAssocID="{1F08DBFE-BA60-4C0F-B0A3-D3EFD496A337}" presName="parentTextArrow" presStyleLbl="node1" presStyleIdx="1" presStyleCnt="4"/>
      <dgm:spPr/>
    </dgm:pt>
    <dgm:pt modelId="{64586F01-7C7E-4E96-A56C-6D3F58CF8760}" type="pres">
      <dgm:prSet presAssocID="{770CCFC1-573F-4208-9EAE-729B714D512E}" presName="sp" presStyleCnt="0"/>
      <dgm:spPr/>
    </dgm:pt>
    <dgm:pt modelId="{1A65EF39-04E2-44E3-B2EE-41EBDB13DF39}" type="pres">
      <dgm:prSet presAssocID="{7E6BE8F9-3E6B-41E7-99C5-F12BCA874078}" presName="arrowAndChildren" presStyleCnt="0"/>
      <dgm:spPr/>
    </dgm:pt>
    <dgm:pt modelId="{928F7994-D83E-4901-9E4E-5ABAC47A309F}" type="pres">
      <dgm:prSet presAssocID="{7E6BE8F9-3E6B-41E7-99C5-F12BCA874078}" presName="parentTextArrow" presStyleLbl="node1" presStyleIdx="2" presStyleCnt="4"/>
      <dgm:spPr/>
    </dgm:pt>
    <dgm:pt modelId="{C5776A0F-D336-4329-B3B3-4817BE4DE749}" type="pres">
      <dgm:prSet presAssocID="{2D58AF12-9D47-4ED0-9523-7D629F037190}" presName="sp" presStyleCnt="0"/>
      <dgm:spPr/>
    </dgm:pt>
    <dgm:pt modelId="{24234EF2-5A50-478F-8113-186CDA4879B5}" type="pres">
      <dgm:prSet presAssocID="{4A671A37-344A-4694-A610-6469F0850033}" presName="arrowAndChildren" presStyleCnt="0"/>
      <dgm:spPr/>
    </dgm:pt>
    <dgm:pt modelId="{748002EF-768F-43C5-8F8B-9793732A69F1}" type="pres">
      <dgm:prSet presAssocID="{4A671A37-344A-4694-A610-6469F0850033}" presName="parentTextArrow" presStyleLbl="node1" presStyleIdx="3" presStyleCnt="4"/>
      <dgm:spPr/>
    </dgm:pt>
  </dgm:ptLst>
  <dgm:cxnLst>
    <dgm:cxn modelId="{F934DA4B-DF69-4C4C-8667-C6E70623CBA6}" type="presOf" srcId="{4A671A37-344A-4694-A610-6469F0850033}" destId="{748002EF-768F-43C5-8F8B-9793732A69F1}" srcOrd="0" destOrd="0" presId="urn:microsoft.com/office/officeart/2005/8/layout/process4"/>
    <dgm:cxn modelId="{F796074D-FFB1-4B1B-B132-86F2A2CA14A8}" srcId="{18E56DDD-63E9-4581-9AE8-4754A8EA356D}" destId="{4A671A37-344A-4694-A610-6469F0850033}" srcOrd="0" destOrd="0" parTransId="{48521652-6A55-4D8B-B99D-6C0538F7DC23}" sibTransId="{2D58AF12-9D47-4ED0-9523-7D629F037190}"/>
    <dgm:cxn modelId="{5138F486-2302-444F-88E0-34422C34D310}" srcId="{18E56DDD-63E9-4581-9AE8-4754A8EA356D}" destId="{7E6BE8F9-3E6B-41E7-99C5-F12BCA874078}" srcOrd="1" destOrd="0" parTransId="{0B9176BC-691E-4A1A-B722-1C8B9E19B58C}" sibTransId="{770CCFC1-573F-4208-9EAE-729B714D512E}"/>
    <dgm:cxn modelId="{A1C846AE-07B1-4134-9443-978FCB3BFF75}" srcId="{18E56DDD-63E9-4581-9AE8-4754A8EA356D}" destId="{C11944E9-4BB5-43C2-B231-7372E41BBAF4}" srcOrd="3" destOrd="0" parTransId="{312D2938-C0F9-41FE-AE45-C319997B6EC6}" sibTransId="{D218DB75-4F5A-4132-8B7E-561291B285EA}"/>
    <dgm:cxn modelId="{8EFAA1BA-93C9-423E-B426-2F4E8F5BC5D1}" type="presOf" srcId="{7E6BE8F9-3E6B-41E7-99C5-F12BCA874078}" destId="{928F7994-D83E-4901-9E4E-5ABAC47A309F}" srcOrd="0" destOrd="0" presId="urn:microsoft.com/office/officeart/2005/8/layout/process4"/>
    <dgm:cxn modelId="{6434A6D1-5DD4-400F-A63A-37D6C1E474B3}" type="presOf" srcId="{1F08DBFE-BA60-4C0F-B0A3-D3EFD496A337}" destId="{727661CC-6291-4EE6-8974-F0868B96CECD}" srcOrd="0" destOrd="0" presId="urn:microsoft.com/office/officeart/2005/8/layout/process4"/>
    <dgm:cxn modelId="{41319CDA-ACE7-4C23-9B07-40C6959C405B}" type="presOf" srcId="{C11944E9-4BB5-43C2-B231-7372E41BBAF4}" destId="{B80C5611-2EB8-4F83-B60E-5739D75F1A23}" srcOrd="0" destOrd="0" presId="urn:microsoft.com/office/officeart/2005/8/layout/process4"/>
    <dgm:cxn modelId="{BEFBCAEA-6621-44A2-8F12-7521E0D33311}" srcId="{18E56DDD-63E9-4581-9AE8-4754A8EA356D}" destId="{1F08DBFE-BA60-4C0F-B0A3-D3EFD496A337}" srcOrd="2" destOrd="0" parTransId="{14B6C61C-D1CC-4405-931F-9388F9AB85EB}" sibTransId="{C6675C9D-2DB2-4F80-BE45-BC1B2C235C6D}"/>
    <dgm:cxn modelId="{58E23DFF-7FBE-4E2E-882B-AE07105298B7}" type="presOf" srcId="{18E56DDD-63E9-4581-9AE8-4754A8EA356D}" destId="{64CE39F3-6A29-4749-82B1-61E6C29C4686}" srcOrd="0" destOrd="0" presId="urn:microsoft.com/office/officeart/2005/8/layout/process4"/>
    <dgm:cxn modelId="{8647FB51-6A9A-4656-B4B9-46D8C1007998}" type="presParOf" srcId="{64CE39F3-6A29-4749-82B1-61E6C29C4686}" destId="{9E20C2C0-E622-4E6F-ADAD-2D072BECCDB4}" srcOrd="0" destOrd="0" presId="urn:microsoft.com/office/officeart/2005/8/layout/process4"/>
    <dgm:cxn modelId="{C96640BF-5914-4484-B152-DC7874116407}" type="presParOf" srcId="{9E20C2C0-E622-4E6F-ADAD-2D072BECCDB4}" destId="{B80C5611-2EB8-4F83-B60E-5739D75F1A23}" srcOrd="0" destOrd="0" presId="urn:microsoft.com/office/officeart/2005/8/layout/process4"/>
    <dgm:cxn modelId="{B9C7E3C7-8773-4A73-A234-CB910C42695D}" type="presParOf" srcId="{64CE39F3-6A29-4749-82B1-61E6C29C4686}" destId="{4B0BCD47-FF86-4A0E-B656-5BB593901403}" srcOrd="1" destOrd="0" presId="urn:microsoft.com/office/officeart/2005/8/layout/process4"/>
    <dgm:cxn modelId="{166B66A4-CDB4-41AE-87CA-551070EEDD6B}" type="presParOf" srcId="{64CE39F3-6A29-4749-82B1-61E6C29C4686}" destId="{5EEF9EA8-3733-4FD7-9C92-F124BB508E44}" srcOrd="2" destOrd="0" presId="urn:microsoft.com/office/officeart/2005/8/layout/process4"/>
    <dgm:cxn modelId="{21990CD6-8ED9-4E16-8DC0-77CC52F1B967}" type="presParOf" srcId="{5EEF9EA8-3733-4FD7-9C92-F124BB508E44}" destId="{727661CC-6291-4EE6-8974-F0868B96CECD}" srcOrd="0" destOrd="0" presId="urn:microsoft.com/office/officeart/2005/8/layout/process4"/>
    <dgm:cxn modelId="{4DA0B371-42A9-4C84-8137-6CB26844A655}" type="presParOf" srcId="{64CE39F3-6A29-4749-82B1-61E6C29C4686}" destId="{64586F01-7C7E-4E96-A56C-6D3F58CF8760}" srcOrd="3" destOrd="0" presId="urn:microsoft.com/office/officeart/2005/8/layout/process4"/>
    <dgm:cxn modelId="{83B10D94-4C9B-4154-A2CF-9416BA13DABE}" type="presParOf" srcId="{64CE39F3-6A29-4749-82B1-61E6C29C4686}" destId="{1A65EF39-04E2-44E3-B2EE-41EBDB13DF39}" srcOrd="4" destOrd="0" presId="urn:microsoft.com/office/officeart/2005/8/layout/process4"/>
    <dgm:cxn modelId="{812BD570-6457-4358-A8CC-9CF790CDAE05}" type="presParOf" srcId="{1A65EF39-04E2-44E3-B2EE-41EBDB13DF39}" destId="{928F7994-D83E-4901-9E4E-5ABAC47A309F}" srcOrd="0" destOrd="0" presId="urn:microsoft.com/office/officeart/2005/8/layout/process4"/>
    <dgm:cxn modelId="{F1C25326-F660-4FD1-9C3C-BD7E5983C97E}" type="presParOf" srcId="{64CE39F3-6A29-4749-82B1-61E6C29C4686}" destId="{C5776A0F-D336-4329-B3B3-4817BE4DE749}" srcOrd="5" destOrd="0" presId="urn:microsoft.com/office/officeart/2005/8/layout/process4"/>
    <dgm:cxn modelId="{C136C1E2-D886-4C45-908A-BA28DC065871}" type="presParOf" srcId="{64CE39F3-6A29-4749-82B1-61E6C29C4686}" destId="{24234EF2-5A50-478F-8113-186CDA4879B5}" srcOrd="6" destOrd="0" presId="urn:microsoft.com/office/officeart/2005/8/layout/process4"/>
    <dgm:cxn modelId="{6D5E1CC0-ADD7-430A-A4B4-FD5DBCCA3ACD}" type="presParOf" srcId="{24234EF2-5A50-478F-8113-186CDA4879B5}" destId="{748002EF-768F-43C5-8F8B-9793732A69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A1190-01D7-40EE-A87D-F715B248530E}">
      <dsp:nvSpPr>
        <dsp:cNvPr id="0" name=""/>
        <dsp:cNvSpPr/>
      </dsp:nvSpPr>
      <dsp:spPr>
        <a:xfrm>
          <a:off x="0" y="186565"/>
          <a:ext cx="7297501" cy="506748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Нефинансовые партнерства</a:t>
          </a:r>
        </a:p>
      </dsp:txBody>
      <dsp:txXfrm>
        <a:off x="24737" y="211302"/>
        <a:ext cx="7248027" cy="457274"/>
      </dsp:txXfrm>
    </dsp:sp>
    <dsp:sp modelId="{686E0B29-ADFA-4394-A3C4-7E0F9110D330}">
      <dsp:nvSpPr>
        <dsp:cNvPr id="0" name=""/>
        <dsp:cNvSpPr/>
      </dsp:nvSpPr>
      <dsp:spPr>
        <a:xfrm>
          <a:off x="0" y="806180"/>
          <a:ext cx="7297501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Партнерства в области развития карьерных траекторий: востребованные на рынке труда выпускники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Партнерства Школа – ВУЗ: качественные абитуриенты, выбравшие НИУ ВШЭ – Санкт-Петербург среди остальных предложений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600" kern="1200" dirty="0">
            <a:solidFill>
              <a:schemeClr val="bg2">
                <a:lumMod val="25000"/>
              </a:schemeClr>
            </a:solidFill>
            <a:latin typeface="Open Sans" panose="020B0604020202020204" charset="0"/>
            <a:ea typeface="Open Sans" panose="020B0604020202020204" charset="0"/>
            <a:cs typeface="Open Sans" panose="020B0604020202020204" charset="0"/>
          </a:endParaRPr>
        </a:p>
      </dsp:txBody>
      <dsp:txXfrm>
        <a:off x="0" y="806180"/>
        <a:ext cx="7297501" cy="1412775"/>
      </dsp:txXfrm>
    </dsp:sp>
    <dsp:sp modelId="{59E2C54E-D879-4560-A86C-DFC8AC0EE5D9}">
      <dsp:nvSpPr>
        <dsp:cNvPr id="0" name=""/>
        <dsp:cNvSpPr/>
      </dsp:nvSpPr>
      <dsp:spPr>
        <a:xfrm>
          <a:off x="0" y="2196023"/>
          <a:ext cx="7297501" cy="468796"/>
        </a:xfrm>
        <a:prstGeom prst="roundRect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Финансовые партнерства</a:t>
          </a:r>
        </a:p>
      </dsp:txBody>
      <dsp:txXfrm>
        <a:off x="22885" y="2218908"/>
        <a:ext cx="7251731" cy="423026"/>
      </dsp:txXfrm>
    </dsp:sp>
    <dsp:sp modelId="{A02BFFB5-DF22-46DD-88C4-99941A7DC007}">
      <dsp:nvSpPr>
        <dsp:cNvPr id="0" name=""/>
        <dsp:cNvSpPr/>
      </dsp:nvSpPr>
      <dsp:spPr>
        <a:xfrm>
          <a:off x="0" y="2687751"/>
          <a:ext cx="7297501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6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Попечительский совет: поддержка членами попечительского совета направлений развития кампуса;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Партнерства в области экспертизы: использование экспертизы сотрудников кампуса для решения задач партнера (прикладные исследования, повышение квалификации, консалтинг);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chemeClr val="bg2">
                  <a:lumMod val="2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Продуктовые партнерства: финансовая поддержка продуктов кампуса. </a:t>
          </a:r>
        </a:p>
      </dsp:txBody>
      <dsp:txXfrm>
        <a:off x="0" y="2687751"/>
        <a:ext cx="7297501" cy="1917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C5611-2EB8-4F83-B60E-5739D75F1A23}">
      <dsp:nvSpPr>
        <dsp:cNvPr id="0" name=""/>
        <dsp:cNvSpPr/>
      </dsp:nvSpPr>
      <dsp:spPr>
        <a:xfrm>
          <a:off x="0" y="3602141"/>
          <a:ext cx="3751655" cy="788060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Уровень образовательных программ</a:t>
          </a:r>
        </a:p>
      </dsp:txBody>
      <dsp:txXfrm>
        <a:off x="0" y="3602141"/>
        <a:ext cx="3751655" cy="788060"/>
      </dsp:txXfrm>
    </dsp:sp>
    <dsp:sp modelId="{727661CC-6291-4EE6-8974-F0868B96CECD}">
      <dsp:nvSpPr>
        <dsp:cNvPr id="0" name=""/>
        <dsp:cNvSpPr/>
      </dsp:nvSpPr>
      <dsp:spPr>
        <a:xfrm rot="10800000">
          <a:off x="0" y="2401925"/>
          <a:ext cx="3751655" cy="1212037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Факультетский уровень</a:t>
          </a:r>
        </a:p>
      </dsp:txBody>
      <dsp:txXfrm rot="10800000">
        <a:off x="0" y="2401925"/>
        <a:ext cx="3751655" cy="787545"/>
      </dsp:txXfrm>
    </dsp:sp>
    <dsp:sp modelId="{928F7994-D83E-4901-9E4E-5ABAC47A309F}">
      <dsp:nvSpPr>
        <dsp:cNvPr id="0" name=""/>
        <dsp:cNvSpPr/>
      </dsp:nvSpPr>
      <dsp:spPr>
        <a:xfrm rot="10800000">
          <a:off x="0" y="1201709"/>
          <a:ext cx="3751655" cy="1212037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Общекампусный</a:t>
          </a:r>
          <a:r>
            <a:rPr lang="ru-RU" sz="1600" kern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уровень</a:t>
          </a:r>
        </a:p>
      </dsp:txBody>
      <dsp:txXfrm rot="10800000">
        <a:off x="0" y="1201709"/>
        <a:ext cx="3751655" cy="787545"/>
      </dsp:txXfrm>
    </dsp:sp>
    <dsp:sp modelId="{748002EF-768F-43C5-8F8B-9793732A69F1}">
      <dsp:nvSpPr>
        <dsp:cNvPr id="0" name=""/>
        <dsp:cNvSpPr/>
      </dsp:nvSpPr>
      <dsp:spPr>
        <a:xfrm rot="10800000">
          <a:off x="0" y="1493"/>
          <a:ext cx="3751655" cy="1212037"/>
        </a:xfrm>
        <a:prstGeom prst="upArrowCallou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Общеуниверситетский уровень</a:t>
          </a:r>
        </a:p>
      </dsp:txBody>
      <dsp:txXfrm rot="10800000">
        <a:off x="0" y="1493"/>
        <a:ext cx="3751655" cy="787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3D025-64EB-4571-A38F-9FF9E1A2B33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654E-5D84-4C53-8DFA-37A7A8C94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0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654E-5D84-4C53-8DFA-37A7A8C942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5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654E-5D84-4C53-8DFA-37A7A8C942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654E-5D84-4C53-8DFA-37A7A8C942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2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654E-5D84-4C53-8DFA-37A7A8C942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87B8-C0F7-4B65-AE14-17B6423AF575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2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1EEA-CDA9-4492-BB9E-F96C3242BEB4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6C3B-6EA5-4840-8F96-2DA4F1F98907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7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A375-C72B-4074-AFA6-58004B06B86F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8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3820-AD5E-436F-B667-03370552F61B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0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A302-DEFD-4698-A662-8B7D9A5A4994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6AD9-E055-4664-A469-944B6ED88D50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5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2D8D-796D-4190-855D-8483E8633F31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1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0E94-219C-4861-9AF3-95CA08F7BA2D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5915-658B-4883-A12B-CED66750630B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3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65B9-E0C8-4A6E-BF07-AF53D1C4EA71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3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8A21-F231-4E6F-9CCF-57D5D971C9CC}" type="datetime1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1774-008E-42D0-B06C-CBE7D1968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>
            <a:fillRect/>
          </a:stretch>
        </p:blipFill>
        <p:spPr>
          <a:xfrm>
            <a:off x="1" y="0"/>
            <a:ext cx="10887072" cy="6858000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0" y="2802584"/>
            <a:ext cx="5962918" cy="2294368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>
            <a:off x="10887072" y="0"/>
            <a:ext cx="1304927" cy="6858000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1154567" y="3044031"/>
            <a:ext cx="769938" cy="769937"/>
            <a:chOff x="328" y="1219"/>
            <a:chExt cx="485" cy="48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6288" y="2986405"/>
            <a:ext cx="573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РАЗВИТИЕ ПАРТНЕРСТВ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НИУ ВШЭ – САНКТ-ПЕТРЕБУРГ</a:t>
            </a:r>
            <a:endParaRPr lang="en-US" sz="2800" b="1" dirty="0">
              <a:solidFill>
                <a:srgbClr val="FFFFFF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288" y="4370555"/>
            <a:ext cx="573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ОТНОШЕНИЯМИ НАДО ЗАНИМАТЬСЯ</a:t>
            </a:r>
            <a:endParaRPr lang="en-US" sz="1200" b="1" dirty="0">
              <a:solidFill>
                <a:srgbClr val="FFFFFF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27172" y="325167"/>
            <a:ext cx="752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Общая сумма финансирования, привлеченного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области экспертизы,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составила </a:t>
            </a:r>
            <a:r>
              <a:rPr lang="ru-RU" sz="1600" b="1" dirty="0">
                <a:solidFill>
                  <a:srgbClr val="FF5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12 </a:t>
            </a:r>
            <a:r>
              <a:rPr lang="en-US" sz="1600" b="1" dirty="0">
                <a:solidFill>
                  <a:srgbClr val="FF5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561</a:t>
            </a:r>
            <a:r>
              <a:rPr lang="ru-RU" sz="1600" b="1" dirty="0">
                <a:solidFill>
                  <a:srgbClr val="FF5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000 рублей.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16208"/>
              </p:ext>
            </p:extLst>
          </p:nvPr>
        </p:nvGraphicFramePr>
        <p:xfrm>
          <a:off x="455551" y="975512"/>
          <a:ext cx="11144519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Компания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Направление финансовой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Сумма финансирования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СУНЦ УРФУ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повышение квалификации преподавателей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8 360 000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УРФУ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повышение квалификации проректоров УРФУ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35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0 000 рубля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EMC DELL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поддержка факультета "Санкт-Петербургская школа физико-математических наук"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1 800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000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15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ООО «Лента»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оказание услуг по экспертизе системы оценки эффективности маркетинговых мероприятий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51 000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141220"/>
                  </a:ext>
                </a:extLst>
              </a:tr>
            </a:tbl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455551" y="156175"/>
            <a:ext cx="3224011" cy="6690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FFFFFF"/>
                </a:solidFill>
                <a:latin typeface="Open Sans"/>
                <a:cs typeface="Open Sans"/>
              </a:rPr>
              <a:t>Партнерства в области экспертизы</a:t>
            </a:r>
            <a:endParaRPr lang="en-US" sz="22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5550" y="3242638"/>
            <a:ext cx="3224011" cy="7033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  <a:t>Продуктовые партнерства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7172" y="3390541"/>
            <a:ext cx="752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Общая сумма, привлеченного финансирования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 продукты кампуса,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в 2020 году составила </a:t>
            </a:r>
            <a:r>
              <a:rPr lang="ru-RU" sz="1600" b="1" dirty="0">
                <a:solidFill>
                  <a:srgbClr val="FF5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2 852 720 рублей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38673"/>
              </p:ext>
            </p:extLst>
          </p:nvPr>
        </p:nvGraphicFramePr>
        <p:xfrm>
          <a:off x="455550" y="4065607"/>
          <a:ext cx="11144519" cy="265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345">
                  <a:extLst>
                    <a:ext uri="{9D8B030D-6E8A-4147-A177-3AD203B41FA5}">
                      <a16:colId xmlns:a16="http://schemas.microsoft.com/office/drawing/2014/main" val="4258499452"/>
                    </a:ext>
                  </a:extLst>
                </a:gridCol>
                <a:gridCol w="5682194">
                  <a:extLst>
                    <a:ext uri="{9D8B030D-6E8A-4147-A177-3AD203B41FA5}">
                      <a16:colId xmlns:a16="http://schemas.microsoft.com/office/drawing/2014/main" val="2849766323"/>
                    </a:ext>
                  </a:extLst>
                </a:gridCol>
                <a:gridCol w="2379980">
                  <a:extLst>
                    <a:ext uri="{9D8B030D-6E8A-4147-A177-3AD203B41FA5}">
                      <a16:colId xmlns:a16="http://schemas.microsoft.com/office/drawing/2014/main" val="3448500074"/>
                    </a:ext>
                  </a:extLst>
                </a:gridCol>
              </a:tblGrid>
              <a:tr h="331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Компания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Продукт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Сумма финансирования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56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23 компании участницы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участие в Неделе карьеры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1 218 720 рублей: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126 720 весна, 1092000 осень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41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Деловая Россия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партнер проекта «Академия студенческих лидеров»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700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000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85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ООО "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VEEAM"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партнерство с Центром развития карьеры ("Любимый работодатель"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180 000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57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ООО "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Селектел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партнер мероприятия "Всероссийский онлайн-фестиваль университетских технологических проектов"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120 000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12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ПАО "Мегафон"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партнер мероприятия "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Ted Ex"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84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000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16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ООО "Панасоник Рус"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партнер автоматизации дистанционных образовательных процессов (оснащение мультимедиа аудиторий и медиа лаборатории по спец. цене)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550 000 рублей (выгода в сделке)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75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" y="1441453"/>
            <a:ext cx="12188681" cy="54474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27986" y="4895728"/>
            <a:ext cx="4252486" cy="1949529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9" y="-1"/>
            <a:ext cx="12188681" cy="1441453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1142" y="5131828"/>
            <a:ext cx="41661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ru-RU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457200"/>
            <a:r>
              <a:rPr lang="ru-RU"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 РАБОТЫ </a:t>
            </a:r>
          </a:p>
          <a:p>
            <a:pPr algn="ctr" defTabSz="457200"/>
            <a:endParaRPr lang="ru-RU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457200"/>
            <a:r>
              <a:rPr lang="ru-RU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2021 ГОД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2777017" y="251204"/>
            <a:ext cx="835665" cy="835664"/>
            <a:chOff x="328" y="1219"/>
            <a:chExt cx="485" cy="485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srgbClr val="474747"/>
                </a:solidFill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srgbClr val="474747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srgbClr val="474747"/>
                </a:solidFill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srgbClr val="4747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66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77069" y="568436"/>
            <a:ext cx="846906" cy="84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296094" y="3851028"/>
            <a:ext cx="4914081" cy="9971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l"/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 о магистерских программах в режиме реального времени</a:t>
            </a: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04800" y="0"/>
            <a:ext cx="2952750" cy="140944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  <a:t>Плановые показатели деятельности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74817"/>
              </p:ext>
            </p:extLst>
          </p:nvPr>
        </p:nvGraphicFramePr>
        <p:xfrm>
          <a:off x="304800" y="2194571"/>
          <a:ext cx="11187953" cy="384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Категория партнеров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Держатель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KPI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Плановое значение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83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В сфере</a:t>
                      </a:r>
                      <a:r>
                        <a:rPr lang="ru-RU" sz="1500" baseline="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развития карьерных траекторий</a:t>
                      </a:r>
                      <a:endParaRPr lang="ru-RU" sz="1500" dirty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Центр</a:t>
                      </a:r>
                      <a:r>
                        <a:rPr lang="ru-RU" sz="1500" baseline="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развития карьеры</a:t>
                      </a:r>
                      <a:endParaRPr lang="ru-RU" sz="1500" dirty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Количество новых соглашений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+ 30%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Доля вовлеченности партнеров в деятельность кампуса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70% от общего количества действующих соглашений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8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В сфере Школа - ВУЗ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Центр </a:t>
                      </a:r>
                      <a:r>
                        <a:rPr lang="ru-RU" sz="1500" kern="1200" dirty="0" err="1">
                          <a:solidFill>
                            <a:schemeClr val="tx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довузовских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программ, проектов и организации приема в бакалавриат и магистратуру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Количество партнерских школ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+ 20%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8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Попечительский совет и продуктовые партнерства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Отдел партнерских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Привлеченное финансирование (</a:t>
                      </a:r>
                      <a:r>
                        <a:rPr lang="ru-RU" sz="1500" dirty="0" err="1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тыс</a:t>
                      </a: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ru-RU" sz="1500" dirty="0" err="1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руб</a:t>
                      </a: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70 000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7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0" y="3275851"/>
            <a:ext cx="5962918" cy="1180239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/>
          <p:nvPr/>
        </p:nvSpPr>
        <p:spPr>
          <a:xfrm>
            <a:off x="10887072" y="0"/>
            <a:ext cx="1304927" cy="6858000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1153381" y="3275851"/>
            <a:ext cx="769938" cy="769937"/>
            <a:chOff x="328" y="1219"/>
            <a:chExt cx="485" cy="485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6288" y="3595265"/>
            <a:ext cx="573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СПАСИБО ЗА ВНИМАНИЕ</a:t>
            </a:r>
            <a:endParaRPr lang="en-US" sz="1600" b="1" dirty="0">
              <a:solidFill>
                <a:srgbClr val="FFFFFF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26" y="0"/>
            <a:ext cx="10307574" cy="6858000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0" y="0"/>
            <a:ext cx="6029326" cy="6858000"/>
          </a:xfrm>
          <a:custGeom>
            <a:avLst/>
            <a:gdLst/>
            <a:ahLst/>
            <a:cxnLst/>
            <a:rect l="l" t="t" r="r" b="b"/>
            <a:pathLst>
              <a:path w="4231005" h="5746750">
                <a:moveTo>
                  <a:pt x="2625852" y="0"/>
                </a:moveTo>
                <a:lnTo>
                  <a:pt x="0" y="0"/>
                </a:lnTo>
                <a:lnTo>
                  <a:pt x="0" y="5746457"/>
                </a:lnTo>
                <a:lnTo>
                  <a:pt x="2625852" y="5746457"/>
                </a:lnTo>
                <a:lnTo>
                  <a:pt x="4231005" y="2873248"/>
                </a:lnTo>
                <a:lnTo>
                  <a:pt x="262585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069" y="568436"/>
            <a:ext cx="846906" cy="84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296094" y="2633465"/>
            <a:ext cx="4914081" cy="4154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l"/>
            <a:r>
              <a:rPr lang="ru-RU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Содержание: </a:t>
            </a: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296093" y="3876965"/>
            <a:ext cx="4914081" cy="6647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93200" indent="-457200" algn="l"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Отчет о работе за 2020 год</a:t>
            </a:r>
          </a:p>
          <a:p>
            <a:pPr marL="493200" indent="-457200" algn="l"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 работы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77110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6" name="Title 3"/>
          <p:cNvSpPr txBox="1">
            <a:spLocks/>
          </p:cNvSpPr>
          <p:nvPr/>
        </p:nvSpPr>
        <p:spPr>
          <a:xfrm>
            <a:off x="304800" y="0"/>
            <a:ext cx="2952750" cy="14094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  <a:t>Структура партнерств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7934416"/>
              </p:ext>
            </p:extLst>
          </p:nvPr>
        </p:nvGraphicFramePr>
        <p:xfrm>
          <a:off x="4690198" y="1535237"/>
          <a:ext cx="7297501" cy="490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07378" y="289224"/>
            <a:ext cx="7284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Категории партнерств по продуктам, получаемым в результате взаимодействия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4212875" y="1405891"/>
            <a:ext cx="463639" cy="5133021"/>
          </a:xfrm>
          <a:prstGeom prst="leftBrace">
            <a:avLst>
              <a:gd name="adj1" fmla="val 30188"/>
              <a:gd name="adj2" fmla="val 5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4091127"/>
              </p:ext>
            </p:extLst>
          </p:nvPr>
        </p:nvGraphicFramePr>
        <p:xfrm>
          <a:off x="304800" y="1791649"/>
          <a:ext cx="3751655" cy="439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206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77069" y="568436"/>
            <a:ext cx="846906" cy="84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296094" y="5925524"/>
            <a:ext cx="4914081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l"/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апреля 2020</a:t>
            </a: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04799" y="0"/>
            <a:ext cx="3903945" cy="107124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  <a:t>Партнерство с </a:t>
            </a:r>
            <a:b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</a:br>
            <a: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  <a:t>Санкт-Петербургом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2110" y="245270"/>
            <a:ext cx="793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Общая сумма привлеченного финансирования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b="1" dirty="0">
                <a:solidFill>
                  <a:srgbClr val="FF5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68 500 000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6094" y="1409699"/>
          <a:ext cx="11569522" cy="521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811"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Результаты</a:t>
                      </a: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работы за 2020 год</a:t>
                      </a:r>
                      <a:endParaRPr lang="ru-RU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План работы </a:t>
                      </a:r>
                      <a:r>
                        <a:rPr lang="ru-RU" sz="1500" b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на 2021 </a:t>
                      </a:r>
                      <a:r>
                        <a:rPr lang="ru-RU" sz="15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Финансовое партнерство: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Программа развития для победителей конкурса «Мой город – мои возможности» (самый крупный проект ДПО в НИУ ВШЭ):</a:t>
                      </a:r>
                      <a:r>
                        <a:rPr lang="ru-RU" sz="15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40 млн. рублей;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Прикладные исследования</a:t>
                      </a:r>
                      <a:r>
                        <a:rPr lang="ru-RU" sz="15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(Арктика, МРОТ , кадры, поддержка экспорта):  28,5  млн. рублей.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5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5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Нефинансовое партнерство: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5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Семинары для  Администрации Санкт-Петербурга (рынок труда, макроэкономика, образование);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5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Экспертно-аналитическая деятельность;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5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Просветительские и  культурные проекты: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Кочубеевские</a:t>
                      </a:r>
                      <a:r>
                        <a:rPr lang="ru-RU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чтения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33 знака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«Дизайн-триатлон. Графика. Плакат. </a:t>
                      </a:r>
                      <a:r>
                        <a:rPr lang="ru-RU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Объект».в</a:t>
                      </a:r>
                      <a:r>
                        <a:rPr lang="ru-RU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Этнографическом музее.</a:t>
                      </a:r>
                      <a:endParaRPr lang="ru-RU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Продолжение: исследования, просветительские мероприятия, учебные проекты, экспертно-аналитическая деятельность.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Проведение Всероссийского фестиваля университетских технологических проектов онлайн  при поддержке ПАО «Ростелеком»  в </a:t>
                      </a:r>
                      <a:r>
                        <a:rPr lang="ru-RU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партнерстве с  городом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Прикладные исследования и проекты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Рынок труда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Арктика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Развитие рынка СПО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Финансовая грамотность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Твой бюджет в школах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ru-RU" sz="1500" b="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Экспертный семинар  «Открытый кампус» в партнерстве с  корпоративным университетом Санкт-Петербурга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Активизация взаимодействия с  БИ «</a:t>
                      </a:r>
                      <a:r>
                        <a:rPr lang="ru-RU" sz="1500" b="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Ингрия</a:t>
                      </a: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»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Третья миссия университета в партнерстве с НКО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Просветительские и культурные проекты  (в первую очередь «Дизайнерский кластер»)</a:t>
                      </a:r>
                      <a:endParaRPr lang="ru-RU" sz="15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1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0"/>
            <a:ext cx="2952750" cy="14094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  <a:t>Итоги 2020 года в цифрах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797" y="3095426"/>
            <a:ext cx="4231341" cy="58270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Open Sans"/>
                <a:cs typeface="Open Sans"/>
              </a:rPr>
              <a:t>Партнерства Школа - ВУЗ</a:t>
            </a:r>
            <a:endParaRPr lang="en-US" sz="17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96" y="4016429"/>
            <a:ext cx="4231341" cy="58270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Open Sans"/>
                <a:cs typeface="Open Sans"/>
              </a:rPr>
              <a:t>Партнерства в области развития карьерных траекторий</a:t>
            </a:r>
            <a:endParaRPr lang="ru-RU" sz="17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798" y="4937432"/>
            <a:ext cx="4231341" cy="58270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FFFFFF"/>
                </a:solidFill>
                <a:latin typeface="Open Sans"/>
                <a:cs typeface="Open Sans"/>
              </a:rPr>
              <a:t>Финансовые партнерства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1259" y="3095426"/>
            <a:ext cx="2259106" cy="58270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20 %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1259" y="4016429"/>
            <a:ext cx="2259106" cy="58270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30%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1259" y="4937432"/>
            <a:ext cx="2259106" cy="58270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70 000 000 рублей</a:t>
            </a:r>
          </a:p>
          <a:p>
            <a:pPr algn="ctr"/>
            <a:r>
              <a:rPr lang="ru-RU" dirty="0"/>
              <a:t> (до секвестра)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23093" y="3095426"/>
            <a:ext cx="2259106" cy="582706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23%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23094" y="4016429"/>
            <a:ext cx="2259106" cy="582706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47%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23094" y="4937432"/>
            <a:ext cx="2259106" cy="582706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85 777 188 рублей*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04928" y="3095426"/>
            <a:ext cx="1716743" cy="582706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</a:t>
            </a:r>
            <a:r>
              <a:rPr lang="en-US" dirty="0"/>
              <a:t> 3%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304928" y="4016429"/>
            <a:ext cx="1716743" cy="582706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+ 17%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304928" y="4937432"/>
            <a:ext cx="1716743" cy="582706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</a:t>
            </a:r>
            <a:r>
              <a:rPr lang="en-US" dirty="0"/>
              <a:t> 2</a:t>
            </a:r>
            <a:r>
              <a:rPr lang="ru-RU" dirty="0"/>
              <a:t>2 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4797" y="2174423"/>
            <a:ext cx="4231341" cy="5827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solidFill>
                  <a:schemeClr val="accent1"/>
                </a:solidFill>
                <a:latin typeface="Open Sans"/>
                <a:cs typeface="Open Sans"/>
              </a:rPr>
              <a:t>Категория партнеров</a:t>
            </a:r>
            <a:endParaRPr lang="en-US" sz="1700" b="1" dirty="0">
              <a:solidFill>
                <a:schemeClr val="accent1"/>
              </a:solidFill>
              <a:latin typeface="Open Sans"/>
              <a:cs typeface="Open San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1259" y="2170813"/>
            <a:ext cx="2259106" cy="5827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solidFill>
                  <a:schemeClr val="accent1"/>
                </a:solidFill>
                <a:latin typeface="Open Sans"/>
                <a:cs typeface="Open Sans"/>
              </a:rPr>
              <a:t>План 2020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23093" y="2170813"/>
            <a:ext cx="2259106" cy="5827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solidFill>
                  <a:srgbClr val="FF5050"/>
                </a:solidFill>
                <a:latin typeface="Open Sans"/>
                <a:cs typeface="Open Sans"/>
              </a:rPr>
              <a:t>Факт 2020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304928" y="2170813"/>
            <a:ext cx="1716743" cy="5827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solidFill>
                  <a:srgbClr val="FF5050"/>
                </a:solidFill>
                <a:latin typeface="Open Sans"/>
                <a:cs typeface="Open Sans"/>
              </a:rPr>
              <a:t>Отклонение от плана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468471" y="3180217"/>
            <a:ext cx="466164" cy="3757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144435" y="3180216"/>
            <a:ext cx="466164" cy="3757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468471" y="4119926"/>
            <a:ext cx="466164" cy="3757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144435" y="4096575"/>
            <a:ext cx="466164" cy="3757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1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304800" y="0"/>
            <a:ext cx="2952750" cy="14094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  <a:t>Партнерства Школа - ВУЗ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2030707"/>
            <a:ext cx="115986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Общеобразовательные учреждения (91 организации: 87 Санкт-Петербург, 4 Ленинградская область)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Районные органы управления образованием (11 районов СПб, 2 региона: Карелия и ЯНАО)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Учреждения, разрабатывающие стратегию развития образовательной системы региона (6 организаций)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Фонд поддержки образования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7309" y="886227"/>
            <a:ext cx="628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Структура партнерств : </a:t>
            </a:r>
          </a:p>
        </p:txBody>
      </p:sp>
    </p:spTree>
    <p:extLst>
      <p:ext uri="{BB962C8B-B14F-4D97-AF65-F5344CB8AC3E}">
        <p14:creationId xmlns:p14="http://schemas.microsoft.com/office/powerpoint/2010/main" val="52276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77069" y="568436"/>
            <a:ext cx="846906" cy="84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296094" y="5925524"/>
            <a:ext cx="4914081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l"/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апреля 2020</a:t>
            </a: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04800" y="0"/>
            <a:ext cx="2952750" cy="140944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FFFF"/>
                </a:solidFill>
                <a:latin typeface="Open Sans"/>
                <a:cs typeface="Open Sans"/>
              </a:rPr>
              <a:t>Партнерства в области развития карьерных траекторий</a:t>
            </a:r>
            <a:endParaRPr lang="en-US" sz="20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388" y="250403"/>
            <a:ext cx="8036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Система отношений с заинтересованными участниками рынка труда (корпоративный бизнес, органы государственной власти, НКО, предприниматели) по содействию в формировании карьерных траекторий, получению практического опыта и содействию в трудоустройстве студентов и выпускников кампуса.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073499"/>
            <a:ext cx="3133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Количество партнеров с действующими соглашениями: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991" y="3336702"/>
            <a:ext cx="80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125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65016" y="3057494"/>
            <a:ext cx="137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rgbClr val="FF5050"/>
                  </a:solidFill>
                </a:ln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184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276791" y="3480486"/>
            <a:ext cx="880653" cy="77346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36118" y="2396664"/>
            <a:ext cx="55866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ФОРМАТЫ ВЗАИМОДЕЙСТВИЯ: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Программа менторства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Неделя карьеры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Банк практик/база практики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Высшая школа карьеры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Участие в ГАК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Проектная деятельность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Партнерские мероприятия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Привлечение экспертов в качестве спикеров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18565" y="4536141"/>
            <a:ext cx="4043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Принято решение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 продолжать сотрудничество с </a:t>
            </a:r>
            <a:r>
              <a:rPr lang="ru-RU" dirty="0">
                <a:solidFill>
                  <a:srgbClr val="FF5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7 компаниями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(3%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Реализован продукт «Любимый работодатель»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8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77069" y="568436"/>
            <a:ext cx="846906" cy="841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296094" y="5925524"/>
            <a:ext cx="4914081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l"/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апреля 2020</a:t>
            </a: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304800" y="0"/>
            <a:ext cx="2952750" cy="140944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FFFF"/>
                </a:solidFill>
                <a:latin typeface="Open Sans"/>
                <a:cs typeface="Open Sans"/>
              </a:rPr>
              <a:t>Партнерства в на уровне образовательных программ</a:t>
            </a:r>
            <a:endParaRPr lang="en-US" sz="20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396664"/>
            <a:ext cx="11518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ФОРМАТЫ ВЗАИМОДЕЙСТВИЯ: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Партнер факультета 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Jet Brains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Школа физико-математических и компьютерных наук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Партнер образовательной программы 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Unilever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Международный бизнес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Междисциплинарный проект (Царское село и Менеджмент в индустрии впечатлений, История)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Совместный курс 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Ernst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&amp;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Young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и Экономика)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49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1774-008E-42D0-B06C-CBE7D19686F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799" y="1"/>
            <a:ext cx="3224011" cy="5924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FFFF"/>
                </a:solidFill>
                <a:latin typeface="Open Sans"/>
                <a:cs typeface="Open Sans"/>
              </a:rPr>
              <a:t>Пожертвования 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1916" y="130763"/>
            <a:ext cx="800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Общая сумма привлеченных пожертвований </a:t>
            </a:r>
            <a:r>
              <a:rPr lang="ru-RU" sz="2400" b="1" dirty="0">
                <a:solidFill>
                  <a:srgbClr val="FF5050"/>
                </a:solidFill>
                <a:latin typeface="Open Sans"/>
                <a:ea typeface="+mj-ea"/>
                <a:cs typeface="Open Sans"/>
              </a:rPr>
              <a:t>70 077 468 рублей</a:t>
            </a:r>
            <a:endParaRPr lang="ru-RU" sz="1600" b="1" dirty="0">
              <a:solidFill>
                <a:srgbClr val="FF505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64201"/>
              </p:ext>
            </p:extLst>
          </p:nvPr>
        </p:nvGraphicFramePr>
        <p:xfrm>
          <a:off x="322832" y="1072060"/>
          <a:ext cx="11313356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Компания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Направление</a:t>
                      </a:r>
                      <a:r>
                        <a:rPr lang="ru-RU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финансовой поддержки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Сумма финансирования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ПАО «Ростелеком»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международная студенческая мобильность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поддержка </a:t>
                      </a:r>
                      <a:r>
                        <a:rPr lang="ru-RU" sz="11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олимпиадников</a:t>
                      </a: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в виде гранта на обучение в зарубежных вузах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финансирование и </a:t>
                      </a:r>
                      <a:r>
                        <a:rPr lang="ru-RU" sz="11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софинансирование</a:t>
                      </a: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международных научных лабораторий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международная академическая мобильность преподавателей и профессоров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межуниверситетское взаимодействие в области инновационного бизнеса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административные и иные расходы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QTEM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"Социальный лифт"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поддержка талантливых студентов - групп повышенной академической нагрузки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30 000 000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ООО "</a:t>
                      </a:r>
                      <a:r>
                        <a:rPr lang="ru-RU" sz="12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Сэтл</a:t>
                      </a:r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Групп"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ООО "</a:t>
                      </a:r>
                      <a:r>
                        <a:rPr lang="ru-RU" sz="12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Охта</a:t>
                      </a:r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Групп"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74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ООО "УК "Свиньин и партнеры"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16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Шестаков А.Н. (ООО "Первая мебельная")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The </a:t>
                      </a:r>
                      <a:r>
                        <a:rPr lang="en-US" sz="1200" dirty="0" err="1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JetBrains</a:t>
                      </a:r>
                      <a:r>
                        <a:rPr lang="en-US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Foundation</a:t>
                      </a:r>
                      <a:endParaRPr lang="ru-RU" sz="12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поддержка факультета "Санкт-Петербургская школа физико-математических наук"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21 123</a:t>
                      </a:r>
                      <a:r>
                        <a:rPr lang="ru-RU" sz="1200" baseline="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968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99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ООО "1С"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создание и функционирование проектного офиса на факультете "Санкт-Петербургская школа физико-математических наук"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5 000 000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76444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80883"/>
              </p:ext>
            </p:extLst>
          </p:nvPr>
        </p:nvGraphicFramePr>
        <p:xfrm>
          <a:off x="304799" y="4780915"/>
          <a:ext cx="1133138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495">
                  <a:extLst>
                    <a:ext uri="{9D8B030D-6E8A-4147-A177-3AD203B41FA5}">
                      <a16:colId xmlns:a16="http://schemas.microsoft.com/office/drawing/2014/main" val="1888032418"/>
                    </a:ext>
                  </a:extLst>
                </a:gridCol>
                <a:gridCol w="6140824">
                  <a:extLst>
                    <a:ext uri="{9D8B030D-6E8A-4147-A177-3AD203B41FA5}">
                      <a16:colId xmlns:a16="http://schemas.microsoft.com/office/drawing/2014/main" val="3092353907"/>
                    </a:ext>
                  </a:extLst>
                </a:gridCol>
                <a:gridCol w="2268070">
                  <a:extLst>
                    <a:ext uri="{9D8B030D-6E8A-4147-A177-3AD203B41FA5}">
                      <a16:colId xmlns:a16="http://schemas.microsoft.com/office/drawing/2014/main" val="2613804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Компания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Направление финансовой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Сумма финансирования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06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Twin Campus-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CursorOy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Безусловное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обязательство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по награждению победителей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"Всероссийского онлайн-фестиваля университетских технологических проектов"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389 000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Теле-2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финансирование деятельности контакт-центра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1 560 000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99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ПАО «Сбербанк»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финансирование усиленных мер по COVID-19, поддержка выпускного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504 500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40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ПАО «Газпром нефть»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создание и поддержка проектно-учебной лаборатории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3 000 000 рубля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8473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5297" y="4415072"/>
            <a:ext cx="7526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Компании – партнеры: 5 453 500 рублей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97" y="671140"/>
            <a:ext cx="7526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Попечительский совет: 64 623 968 рублей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59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23F2014DF77AB4EA4C9AAA327D1C21D" ma:contentTypeVersion="0" ma:contentTypeDescription="Создание документа." ma:contentTypeScope="" ma:versionID="f7c40b78e6396b86739eaba5fddd51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2fabbfca08c602fc194a16e91989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1B790F-522A-4BC4-8B94-39299BF58E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AB2FF0-DB54-4223-A6F5-1A2DC7281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D3E7EDC-2741-4DC0-BFD3-1B3D29AB1FB6}">
  <ds:schemaRefs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1104</Words>
  <Application>Microsoft Macintosh PowerPoint</Application>
  <PresentationFormat>Широкоэкранный</PresentationFormat>
  <Paragraphs>232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Wingdings</vt:lpstr>
      <vt:lpstr>Arial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Партнерство с  Санкт-Петербургом</vt:lpstr>
      <vt:lpstr>Презентация PowerPoint</vt:lpstr>
      <vt:lpstr>Презентация PowerPoint</vt:lpstr>
      <vt:lpstr>Партнерства в области развития карьерных траекторий</vt:lpstr>
      <vt:lpstr>Партнерства в на уровне образовательных программ</vt:lpstr>
      <vt:lpstr>Презентация PowerPoint</vt:lpstr>
      <vt:lpstr>Презентация PowerPoint</vt:lpstr>
      <vt:lpstr>Презентация PowerPoint</vt:lpstr>
      <vt:lpstr>Плановые показатели деятельности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Лыжина Елена Викторовна</dc:creator>
  <cp:lastModifiedBy>Иваницкая Раиса Людвиговна</cp:lastModifiedBy>
  <cp:revision>182</cp:revision>
  <dcterms:created xsi:type="dcterms:W3CDTF">2020-03-27T10:04:32Z</dcterms:created>
  <dcterms:modified xsi:type="dcterms:W3CDTF">2021-05-25T17:57:53Z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0x010100723F2014DF77AB4EA4C9AAA327D1C21D</vt:lpwstr>
  </property>
</Properties>
</file>