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9.xml" ContentType="application/vnd.openxmlformats-officedocument.drawingml.chart+xml"/>
  <Override PartName="/ppt/charts/colors24.xml" ContentType="application/vnd.ms-office.chartcolorstyle+xml"/>
  <Override PartName="/ppt/charts/style24.xml" ContentType="application/vnd.ms-office.chartstyle+xml"/>
  <Override PartName="/ppt/charts/chart28.xml" ContentType="application/vnd.openxmlformats-officedocument.drawingml.chart+xml"/>
  <Override PartName="/ppt/charts/colors23.xml" ContentType="application/vnd.ms-office.chartcolorstyle+xml"/>
  <Override PartName="/ppt/charts/style23.xml" ContentType="application/vnd.ms-office.chartstyle+xml"/>
  <Override PartName="/ppt/charts/chart27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6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5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charts/colors20.xml" ContentType="application/vnd.ms-office.chartcolorstyle+xml"/>
  <Override PartName="/ppt/charts/style20.xml" ContentType="application/vnd.ms-office.chartstyle+xml"/>
  <Override PartName="/ppt/charts/chart24.xml" ContentType="application/vnd.openxmlformats-officedocument.drawingml.chart+xml"/>
  <Override PartName="/ppt/charts/colors19.xml" ContentType="application/vnd.ms-office.chartcolorstyle+xml"/>
  <Override PartName="/ppt/charts/style19.xml" ContentType="application/vnd.ms-office.chartstyle+xml"/>
  <Override PartName="/ppt/charts/chart23.xml" ContentType="application/vnd.openxmlformats-officedocument.drawingml.chart+xml"/>
  <Override PartName="/ppt/theme/theme1.xml" ContentType="application/vnd.openxmlformats-officedocument.theme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21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20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hart18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7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6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5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charts/chart14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890" r:id="rId2"/>
    <p:sldMasterId id="2147483913" r:id="rId3"/>
    <p:sldMasterId id="2147483949" r:id="rId4"/>
  </p:sldMasterIdLst>
  <p:notesMasterIdLst>
    <p:notesMasterId r:id="rId32"/>
  </p:notesMasterIdLst>
  <p:sldIdLst>
    <p:sldId id="1890" r:id="rId5"/>
    <p:sldId id="1906" r:id="rId6"/>
    <p:sldId id="1897" r:id="rId7"/>
    <p:sldId id="1909" r:id="rId8"/>
    <p:sldId id="1910" r:id="rId9"/>
    <p:sldId id="1911" r:id="rId10"/>
    <p:sldId id="1891" r:id="rId11"/>
    <p:sldId id="1899" r:id="rId12"/>
    <p:sldId id="1892" r:id="rId13"/>
    <p:sldId id="1883" r:id="rId14"/>
    <p:sldId id="1868" r:id="rId15"/>
    <p:sldId id="1869" r:id="rId16"/>
    <p:sldId id="1912" r:id="rId17"/>
    <p:sldId id="1895" r:id="rId18"/>
    <p:sldId id="1908" r:id="rId19"/>
    <p:sldId id="1907" r:id="rId20"/>
    <p:sldId id="1893" r:id="rId21"/>
    <p:sldId id="1900" r:id="rId22"/>
    <p:sldId id="1898" r:id="rId23"/>
    <p:sldId id="1896" r:id="rId24"/>
    <p:sldId id="1894" r:id="rId25"/>
    <p:sldId id="1903" r:id="rId26"/>
    <p:sldId id="1874" r:id="rId27"/>
    <p:sldId id="1902" r:id="rId28"/>
    <p:sldId id="1901" r:id="rId29"/>
    <p:sldId id="1875" r:id="rId30"/>
    <p:sldId id="1876" r:id="rId31"/>
  </p:sldIdLst>
  <p:sldSz cx="12192000" cy="6858000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3FDE5DB-0203-4A9E-9624-A331C2B7F92B}">
          <p14:sldIdLst>
            <p14:sldId id="1890"/>
            <p14:sldId id="1906"/>
            <p14:sldId id="1897"/>
            <p14:sldId id="1909"/>
            <p14:sldId id="1910"/>
            <p14:sldId id="1911"/>
            <p14:sldId id="1891"/>
            <p14:sldId id="1899"/>
            <p14:sldId id="1892"/>
            <p14:sldId id="1883"/>
            <p14:sldId id="1868"/>
            <p14:sldId id="1869"/>
            <p14:sldId id="1912"/>
            <p14:sldId id="1895"/>
            <p14:sldId id="1908"/>
            <p14:sldId id="1907"/>
            <p14:sldId id="1893"/>
            <p14:sldId id="1900"/>
            <p14:sldId id="1898"/>
            <p14:sldId id="1896"/>
            <p14:sldId id="1894"/>
            <p14:sldId id="1903"/>
            <p14:sldId id="1874"/>
            <p14:sldId id="1902"/>
            <p14:sldId id="1901"/>
            <p14:sldId id="1875"/>
            <p14:sldId id="1876"/>
          </p14:sldIdLst>
        </p14:section>
        <p14:section name="Планы" id="{27C0733B-A1CA-4205-8D12-E27C6D18201F}">
          <p14:sldIdLst/>
        </p14:section>
      </p14:sectionLst>
    </p:ext>
    <p:ext uri="{EFAFB233-063F-42B5-8137-9DF3F51BA10A}">
      <p15:sldGuideLst xmlns:p15="http://schemas.microsoft.com/office/powerpoint/2012/main">
        <p15:guide id="2" pos="7348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y" initials="N" lastIdx="1" clrIdx="0"/>
  <p:cmAuthor id="1" name="Кузькина Анна Валерьевна" initials="КАВ" lastIdx="1" clrIdx="1">
    <p:extLst>
      <p:ext uri="{19B8F6BF-5375-455C-9EA6-DF929625EA0E}">
        <p15:presenceInfo xmlns:p15="http://schemas.microsoft.com/office/powerpoint/2012/main" userId="S-1-5-21-3216176602-679964643-1264669562-17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50"/>
    <a:srgbClr val="99FFCC"/>
    <a:srgbClr val="FF9966"/>
    <a:srgbClr val="FF99CC"/>
    <a:srgbClr val="FDFDFD"/>
    <a:srgbClr val="FFDE75"/>
    <a:srgbClr val="CB97FF"/>
    <a:srgbClr val="EEF2F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4490" autoAdjust="0"/>
  </p:normalViewPr>
  <p:slideViewPr>
    <p:cSldViewPr snapToGrid="0" snapToObjects="1">
      <p:cViewPr varScale="1">
        <p:scale>
          <a:sx n="120" d="100"/>
          <a:sy n="120" d="100"/>
        </p:scale>
        <p:origin x="184" y="176"/>
      </p:cViewPr>
      <p:guideLst>
        <p:guide pos="7348"/>
        <p:guide orient="horz" pos="2205"/>
      </p:guideLst>
    </p:cSldViewPr>
  </p:slideViewPr>
  <p:outlineViewPr>
    <p:cViewPr>
      <p:scale>
        <a:sx n="33" d="100"/>
        <a:sy n="33" d="100"/>
      </p:scale>
      <p:origin x="0" y="12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-1168"/>
    </p:cViewPr>
  </p:sorterViewPr>
  <p:notesViewPr>
    <p:cSldViewPr snapToGrid="0" snapToObjects="1">
      <p:cViewPr varScale="1">
        <p:scale>
          <a:sx n="95" d="100"/>
          <a:sy n="95" d="100"/>
        </p:scale>
        <p:origin x="36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(&#1040;&#1074;&#1090;&#1086;&#1089;&#1086;&#1093;&#1088;&#1072;&#1085;&#1077;&#1085;&#1085;&#1099;&#1081;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(&#1040;&#1074;&#1090;&#1086;&#1089;&#1086;&#1093;&#1088;&#1072;&#1085;&#1077;&#1085;&#1085;&#1099;&#1081;)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19_2020%20&#1091;&#1095;.&#1075;&#1086;&#1076;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19_2020%20&#1091;&#1095;.&#1075;&#1086;&#1076;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76;&#1072;&#1085;&#1085;&#1099;&#1077;%20&#1076;&#1083;&#1103;%20&#1086;&#1090;&#1095;&#1077;&#1090;&#1072;%20&#1059;&#1055;%20&#1086;&#1090;%20&#1076;&#1088;%20&#1087;&#1086;&#1076;&#1088;&#1072;&#1079;&#1076;&#1077;&#1083;&#1077;&#1085;&#1080;&#1081;\&#1057;&#1090;&#1072;&#1078;&#1077;&#1088;&#1099;%20&#1080;&#1079;%20&#1057;&#1055;&#1073;_27052021-%20&#1086;&#1090;%20&#1052;&#1072;&#1093;&#1086;&#1090;&#1072;&#1077;&#1074;&#1086;&#1081;%20&#1052;&#107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(&#1040;&#1074;&#1090;&#1086;&#1089;&#1086;&#1093;&#1088;&#1072;&#1085;&#1077;&#1085;&#1085;&#1099;&#1081;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8;&#1090;&#1086;&#1075;&#1080;%20&#1054;&#1055;&#1040;%20&#1074;%202020%20-%2030%20&#1076;&#1077;&#1082;%202020\10.02_&#1054;&#1055;&#1040;_&#1089;&#1090;&#1072;&#1090;_11.01.2021_v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esktop\&#1048;&#1090;&#1086;&#1075;&#1080;%20&#1054;&#1055;&#1040;%20&#1074;%202020%20-%2030%20&#1076;&#1077;&#1082;%202020\10.02_&#1054;&#1055;&#1040;_&#1089;&#1090;&#1072;&#1090;_11.01.2021_v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(&#1040;&#1074;&#1090;&#1086;&#1089;&#1086;&#1093;&#1088;&#1072;&#1085;&#1077;&#1085;&#1085;&#1099;&#1081;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2020-2021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172.20.0.78\Units\ok\NVolkova\&#1050;&#1072;&#1076;&#1088;&#1086;&#1074;&#1086;&#1077;%20&#1088;&#1072;&#1079;&#1074;&#1080;&#1090;&#1080;&#1077;\&#1054;&#1090;&#1095;&#1077;&#1090;&#1099;%20&#1080;%20&#1087;&#1088;&#1077;&#1079;&#1077;&#1085;&#1090;&#1072;&#1094;&#1080;&#1080;%20&#1043;&#1054;&#1044;&#1054;&#1042;&#1054;&#1049;%20&#1087;&#1086;%20&#1059;&#1055;\&#1054;&#1090;&#1095;&#1077;&#1090;%20&#1079;&#1072;%202020_2021%20&#1091;&#1095;.&#1075;&#1086;&#1076;\&#1050;%20&#1086;&#1090;&#1095;&#1077;&#1090;&#1091;%20&#1050;&#1072;&#1076;&#1088;&#1086;&#1074;&#1086;&#1077;%20&#1088;&#1072;&#1079;&#1074;&#1080;&#1090;&#1080;&#1077;%20(&#1040;&#1074;&#1090;&#1086;&#1089;&#1086;&#1093;&#1088;&#1072;&#1085;&#1077;&#1085;&#1085;&#1099;&#1081;)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861788276656389"/>
          <c:y val="0.10081176490759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'[К отчету Кадровое развитие 2020-2021.xls]распред по категориям'!$N$12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33A1-47F0-87D7-9AAD260FC9A6}"/>
              </c:ext>
            </c:extLst>
          </c:dPt>
          <c:dLbls>
            <c:dLbl>
              <c:idx val="1"/>
              <c:layout>
                <c:manualLayout>
                  <c:x val="-3.8078954243976865E-2"/>
                  <c:y val="-0.175240694042167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1-47F0-87D7-9AAD260FC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категориям'!$N$13:$N$17</c:f>
              <c:numCache>
                <c:formatCode>General</c:formatCode>
                <c:ptCount val="5"/>
                <c:pt idx="0">
                  <c:v>312</c:v>
                </c:pt>
                <c:pt idx="1">
                  <c:v>217</c:v>
                </c:pt>
                <c:pt idx="2">
                  <c:v>123</c:v>
                </c:pt>
                <c:pt idx="3">
                  <c:v>163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A1-47F0-87D7-9AAD260FC9A6}"/>
            </c:ext>
          </c:extLst>
        </c:ser>
        <c:ser>
          <c:idx val="3"/>
          <c:order val="1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E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0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2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33A1-47F0-87D7-9AAD260FC9A6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3A1-47F0-87D7-9AAD260FC9A6}"/>
            </c:ext>
          </c:extLst>
        </c:ser>
        <c:ser>
          <c:idx val="4"/>
          <c:order val="2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F-33A1-47F0-87D7-9AAD260FC9A6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3A1-47F0-87D7-9AAD260FC9A6}"/>
            </c:ext>
          </c:extLst>
        </c:ser>
        <c:ser>
          <c:idx val="5"/>
          <c:order val="3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4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6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8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A-33A1-47F0-87D7-9AAD260FC9A6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33A1-47F0-87D7-9AAD260FC9A6}"/>
            </c:ext>
          </c:extLst>
        </c:ser>
        <c:ser>
          <c:idx val="1"/>
          <c:order val="4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D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F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1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3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5-33A1-47F0-87D7-9AAD260FC9A6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33A1-47F0-87D7-9AAD260FC9A6}"/>
            </c:ext>
          </c:extLst>
        </c:ser>
        <c:ser>
          <c:idx val="0"/>
          <c:order val="5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8-33A1-47F0-87D7-9AAD260FC9A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A-33A1-47F0-87D7-9AAD260FC9A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C-33A1-47F0-87D7-9AAD260FC9A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E-33A1-47F0-87D7-9AAD260FC9A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40-33A1-47F0-87D7-9AAD260FC9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33A1-47F0-87D7-9AAD260FC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Доля НПР (штатные работники, без внешних совместителей), имеющих ученую степень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'[К отчету Кадровое развитие.xlsx]Степени'!$D$13</c:f>
              <c:strCache>
                <c:ptCount val="1"/>
                <c:pt idx="0">
                  <c:v>Доля НПР, имеющих ученую степень (штатные)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развитие.xlsx]Степени'!$A$14:$A$20</c:f>
              <c:strCache>
                <c:ptCount val="7"/>
                <c:pt idx="0">
                  <c:v>2014/2015 уч.год</c:v>
                </c:pt>
                <c:pt idx="1">
                  <c:v>2015/2016 уч.год</c:v>
                </c:pt>
                <c:pt idx="2">
                  <c:v>2016/2017 уч.год</c:v>
                </c:pt>
                <c:pt idx="3">
                  <c:v>2017/2018 уч.год</c:v>
                </c:pt>
                <c:pt idx="4">
                  <c:v>2018/2019 уч.год</c:v>
                </c:pt>
                <c:pt idx="5">
                  <c:v>2019/2020 уч.год</c:v>
                </c:pt>
                <c:pt idx="6">
                  <c:v>2020/2021 уч.год</c:v>
                </c:pt>
              </c:strCache>
            </c:strRef>
          </c:cat>
          <c:val>
            <c:numRef>
              <c:f>'[К отчету Кадровое развитие.xlsx]Степени'!$D$14:$D$20</c:f>
              <c:numCache>
                <c:formatCode>0%</c:formatCode>
                <c:ptCount val="7"/>
                <c:pt idx="0">
                  <c:v>0.58965517241379306</c:v>
                </c:pt>
                <c:pt idx="1">
                  <c:v>0.70329670329670335</c:v>
                </c:pt>
                <c:pt idx="2">
                  <c:v>0.71698113207547165</c:v>
                </c:pt>
                <c:pt idx="3">
                  <c:v>0.73615635179153094</c:v>
                </c:pt>
                <c:pt idx="4">
                  <c:v>0.66440677966101691</c:v>
                </c:pt>
                <c:pt idx="5">
                  <c:v>0.74038461538461542</c:v>
                </c:pt>
                <c:pt idx="6">
                  <c:v>0.7589285714285714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4-4A13-AC90-22C8FB649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100"/>
        <c:axId val="661051279"/>
        <c:axId val="661048367"/>
      </c:barChart>
      <c:catAx>
        <c:axId val="66105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048367"/>
        <c:crosses val="autoZero"/>
        <c:auto val="1"/>
        <c:lblAlgn val="ctr"/>
        <c:lblOffset val="100"/>
        <c:noMultiLvlLbl val="0"/>
      </c:catAx>
      <c:valAx>
        <c:axId val="661048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105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174172233697894E-2"/>
          <c:y val="3.9373629532758747E-2"/>
          <c:w val="0.71712584015980996"/>
          <c:h val="0.82726926827618474"/>
        </c:manualLayout>
      </c:layout>
      <c:lineChart>
        <c:grouping val="standard"/>
        <c:varyColors val="0"/>
        <c:ser>
          <c:idx val="1"/>
          <c:order val="0"/>
          <c:tx>
            <c:strRef>
              <c:f>'[К отчету Кадровое развитие 2020-2021.xls]Степени'!$E$13</c:f>
              <c:strCache>
                <c:ptCount val="1"/>
                <c:pt idx="0">
                  <c:v>Кандидаты наук, чел.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71034368142678E-2"/>
                  <c:y val="-2.863534272080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9-4D8E-BC12-6AA3F4E10BC5}"/>
                </c:ext>
              </c:extLst>
            </c:dLbl>
            <c:dLbl>
              <c:idx val="1"/>
              <c:layout>
                <c:manualLayout>
                  <c:x val="-2.6129124509736014E-2"/>
                  <c:y val="-4.653243192130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39-4D8E-BC12-6AA3F4E10BC5}"/>
                </c:ext>
              </c:extLst>
            </c:dLbl>
            <c:dLbl>
              <c:idx val="2"/>
              <c:layout>
                <c:manualLayout>
                  <c:x val="-2.322588845309868E-2"/>
                  <c:y val="-5.011184976140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39-4D8E-BC12-6AA3F4E10BC5}"/>
                </c:ext>
              </c:extLst>
            </c:dLbl>
            <c:dLbl>
              <c:idx val="3"/>
              <c:layout>
                <c:manualLayout>
                  <c:x val="-2.0322652396461343E-2"/>
                  <c:y val="-2.505592488070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39-4D8E-BC12-6AA3F4E10BC5}"/>
                </c:ext>
              </c:extLst>
            </c:dLbl>
            <c:dLbl>
              <c:idx val="4"/>
              <c:layout>
                <c:manualLayout>
                  <c:x val="-2.3225888453098732E-2"/>
                  <c:y val="-6.0850103281706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39-4D8E-BC12-6AA3F4E10BC5}"/>
                </c:ext>
              </c:extLst>
            </c:dLbl>
            <c:dLbl>
              <c:idx val="5"/>
              <c:layout>
                <c:manualLayout>
                  <c:x val="-2.4677506481417345E-2"/>
                  <c:y val="-3.221476056090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39-4D8E-BC12-6AA3F4E10BC5}"/>
                </c:ext>
              </c:extLst>
            </c:dLbl>
            <c:dLbl>
              <c:idx val="6"/>
              <c:layout>
                <c:manualLayout>
                  <c:x val="-2.903236056637335E-3"/>
                  <c:y val="-2.863534272080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39-4D8E-BC12-6AA3F4E10BC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2020-2021.xls]Степени'!$A$14:$A$20</c:f>
              <c:strCache>
                <c:ptCount val="7"/>
                <c:pt idx="0">
                  <c:v>2014/2015 уч.год</c:v>
                </c:pt>
                <c:pt idx="1">
                  <c:v>2015/2016 уч.год</c:v>
                </c:pt>
                <c:pt idx="2">
                  <c:v>2016/2017 уч.год</c:v>
                </c:pt>
                <c:pt idx="3">
                  <c:v>2017/2018 уч.год</c:v>
                </c:pt>
                <c:pt idx="4">
                  <c:v>2018/2019 уч.год</c:v>
                </c:pt>
                <c:pt idx="5">
                  <c:v>2019/2020 уч.год</c:v>
                </c:pt>
                <c:pt idx="6">
                  <c:v>2020/2021 уч.год</c:v>
                </c:pt>
              </c:strCache>
            </c:strRef>
          </c:cat>
          <c:val>
            <c:numRef>
              <c:f>'[К отчету Кадровое развитие 2020-2021.xls]Степени'!$E$14:$E$20</c:f>
              <c:numCache>
                <c:formatCode>General</c:formatCode>
                <c:ptCount val="7"/>
                <c:pt idx="0">
                  <c:v>136</c:v>
                </c:pt>
                <c:pt idx="1">
                  <c:v>147</c:v>
                </c:pt>
                <c:pt idx="2">
                  <c:v>137</c:v>
                </c:pt>
                <c:pt idx="3">
                  <c:v>167</c:v>
                </c:pt>
                <c:pt idx="4">
                  <c:v>129</c:v>
                </c:pt>
                <c:pt idx="5">
                  <c:v>155</c:v>
                </c:pt>
                <c:pt idx="6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9-4D8E-BC12-6AA3F4E10BC5}"/>
            </c:ext>
          </c:extLst>
        </c:ser>
        <c:ser>
          <c:idx val="2"/>
          <c:order val="1"/>
          <c:tx>
            <c:strRef>
              <c:f>'[К отчету Кадровое развитие 2020-2021.xls]Степени'!$G$13</c:f>
              <c:strCache>
                <c:ptCount val="1"/>
                <c:pt idx="0">
                  <c:v>Доктора наук, чел.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61294422654934E-2"/>
                  <c:y val="-3.5794178401003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39-4D8E-BC12-6AA3F4E10BC5}"/>
                </c:ext>
              </c:extLst>
            </c:dLbl>
            <c:dLbl>
              <c:idx val="1"/>
              <c:layout>
                <c:manualLayout>
                  <c:x val="-1.0161326198230671E-2"/>
                  <c:y val="-3.22147605609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39-4D8E-BC12-6AA3F4E10BC5}"/>
                </c:ext>
              </c:extLst>
            </c:dLbl>
            <c:dLbl>
              <c:idx val="2"/>
              <c:layout>
                <c:manualLayout>
                  <c:x val="-1.4516180283186674E-2"/>
                  <c:y val="-3.5794178401003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39-4D8E-BC12-6AA3F4E10BC5}"/>
                </c:ext>
              </c:extLst>
            </c:dLbl>
            <c:dLbl>
              <c:idx val="3"/>
              <c:layout>
                <c:manualLayout>
                  <c:x val="-7.2580901415933369E-3"/>
                  <c:y val="2.863534272080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39-4D8E-BC12-6AA3F4E10BC5}"/>
                </c:ext>
              </c:extLst>
            </c:dLbl>
            <c:dLbl>
              <c:idx val="4"/>
              <c:layout>
                <c:manualLayout>
                  <c:x val="-1.1612944226549392E-2"/>
                  <c:y val="3.579417840100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39-4D8E-BC12-6AA3F4E10BC5}"/>
                </c:ext>
              </c:extLst>
            </c:dLbl>
            <c:dLbl>
              <c:idx val="5"/>
              <c:layout>
                <c:manualLayout>
                  <c:x val="-8.7097081699120046E-3"/>
                  <c:y val="3.579417840100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39-4D8E-BC12-6AA3F4E10BC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2020-2021.xls]Степени'!$A$14:$A$20</c:f>
              <c:strCache>
                <c:ptCount val="7"/>
                <c:pt idx="0">
                  <c:v>2014/2015 уч.год</c:v>
                </c:pt>
                <c:pt idx="1">
                  <c:v>2015/2016 уч.год</c:v>
                </c:pt>
                <c:pt idx="2">
                  <c:v>2016/2017 уч.год</c:v>
                </c:pt>
                <c:pt idx="3">
                  <c:v>2017/2018 уч.год</c:v>
                </c:pt>
                <c:pt idx="4">
                  <c:v>2018/2019 уч.год</c:v>
                </c:pt>
                <c:pt idx="5">
                  <c:v>2019/2020 уч.год</c:v>
                </c:pt>
                <c:pt idx="6">
                  <c:v>2020/2021 уч.год</c:v>
                </c:pt>
              </c:strCache>
            </c:strRef>
          </c:cat>
          <c:val>
            <c:numRef>
              <c:f>'[К отчету Кадровое развитие 2020-2021.xls]Степени'!$G$14:$G$20</c:f>
              <c:numCache>
                <c:formatCode>General</c:formatCode>
                <c:ptCount val="7"/>
                <c:pt idx="0">
                  <c:v>26</c:v>
                </c:pt>
                <c:pt idx="1">
                  <c:v>28</c:v>
                </c:pt>
                <c:pt idx="2">
                  <c:v>28</c:v>
                </c:pt>
                <c:pt idx="3">
                  <c:v>27</c:v>
                </c:pt>
                <c:pt idx="4">
                  <c:v>29</c:v>
                </c:pt>
                <c:pt idx="5">
                  <c:v>34</c:v>
                </c:pt>
                <c:pt idx="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39-4D8E-BC12-6AA3F4E10BC5}"/>
            </c:ext>
          </c:extLst>
        </c:ser>
        <c:ser>
          <c:idx val="3"/>
          <c:order val="2"/>
          <c:tx>
            <c:strRef>
              <c:f>'[К отчету Кадровое развитие 2020-2021.xls]Степени'!$I$13</c:f>
              <c:strCache>
                <c:ptCount val="1"/>
                <c:pt idx="0">
                  <c:v>Степень PhD, чел.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5967798311505341E-2"/>
                  <c:y val="2.505592488070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39-4D8E-BC12-6AA3F4E10BC5}"/>
                </c:ext>
              </c:extLst>
            </c:dLbl>
            <c:dLbl>
              <c:idx val="3"/>
              <c:layout>
                <c:manualLayout>
                  <c:x val="-2.0322652396461343E-2"/>
                  <c:y val="-4.653243192130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39-4D8E-BC12-6AA3F4E10BC5}"/>
                </c:ext>
              </c:extLst>
            </c:dLbl>
            <c:dLbl>
              <c:idx val="4"/>
              <c:layout>
                <c:manualLayout>
                  <c:x val="-1.0161326198230725E-2"/>
                  <c:y val="-3.221476056090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639-4D8E-BC12-6AA3F4E10BC5}"/>
                </c:ext>
              </c:extLst>
            </c:dLbl>
            <c:dLbl>
              <c:idx val="5"/>
              <c:layout>
                <c:manualLayout>
                  <c:x val="-8.7097081699120046E-3"/>
                  <c:y val="-5.011184976140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39-4D8E-BC12-6AA3F4E10BC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2020-2021.xls]Степени'!$A$14:$A$20</c:f>
              <c:strCache>
                <c:ptCount val="7"/>
                <c:pt idx="0">
                  <c:v>2014/2015 уч.год</c:v>
                </c:pt>
                <c:pt idx="1">
                  <c:v>2015/2016 уч.год</c:v>
                </c:pt>
                <c:pt idx="2">
                  <c:v>2016/2017 уч.год</c:v>
                </c:pt>
                <c:pt idx="3">
                  <c:v>2017/2018 уч.год</c:v>
                </c:pt>
                <c:pt idx="4">
                  <c:v>2018/2019 уч.год</c:v>
                </c:pt>
                <c:pt idx="5">
                  <c:v>2019/2020 уч.год</c:v>
                </c:pt>
                <c:pt idx="6">
                  <c:v>2020/2021 уч.год</c:v>
                </c:pt>
              </c:strCache>
            </c:strRef>
          </c:cat>
          <c:val>
            <c:numRef>
              <c:f>'[К отчету Кадровое развитие 2020-2021.xls]Степени'!$I$14:$I$20</c:f>
              <c:numCache>
                <c:formatCode>General</c:formatCode>
                <c:ptCount val="7"/>
                <c:pt idx="0">
                  <c:v>9</c:v>
                </c:pt>
                <c:pt idx="1">
                  <c:v>17</c:v>
                </c:pt>
                <c:pt idx="2">
                  <c:v>25</c:v>
                </c:pt>
                <c:pt idx="3">
                  <c:v>32</c:v>
                </c:pt>
                <c:pt idx="4">
                  <c:v>38</c:v>
                </c:pt>
                <c:pt idx="5">
                  <c:v>42</c:v>
                </c:pt>
                <c:pt idx="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39-4D8E-BC12-6AA3F4E10BC5}"/>
            </c:ext>
          </c:extLst>
        </c:ser>
        <c:ser>
          <c:idx val="0"/>
          <c:order val="3"/>
          <c:tx>
            <c:strRef>
              <c:f>'[К отчету Кадровое развитие 2020-2021.xls]Степени'!$B$13</c:f>
              <c:strCache>
                <c:ptCount val="1"/>
                <c:pt idx="0">
                  <c:v>Без степени,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161326198230671E-2"/>
                  <c:y val="-3.937359624110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39-4D8E-BC12-6AA3F4E10BC5}"/>
                </c:ext>
              </c:extLst>
            </c:dLbl>
            <c:dLbl>
              <c:idx val="2"/>
              <c:layout>
                <c:manualLayout>
                  <c:x val="-1.5967798311505341E-2"/>
                  <c:y val="-3.221476056090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39-4D8E-BC12-6AA3F4E10BC5}"/>
                </c:ext>
              </c:extLst>
            </c:dLbl>
            <c:dLbl>
              <c:idx val="3"/>
              <c:layout>
                <c:manualLayout>
                  <c:x val="-2.0322652396461343E-2"/>
                  <c:y val="-2.863534272080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39-4D8E-BC12-6AA3F4E10BC5}"/>
                </c:ext>
              </c:extLst>
            </c:dLbl>
            <c:dLbl>
              <c:idx val="4"/>
              <c:layout>
                <c:manualLayout>
                  <c:x val="-1.0161326198230725E-2"/>
                  <c:y val="-3.937359624110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39-4D8E-BC12-6AA3F4E10BC5}"/>
                </c:ext>
              </c:extLst>
            </c:dLbl>
            <c:dLbl>
              <c:idx val="5"/>
              <c:layout>
                <c:manualLayout>
                  <c:x val="-8.7097081699120046E-3"/>
                  <c:y val="-4.653243192130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39-4D8E-BC12-6AA3F4E10BC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2020-2021.xls]Степени'!$A$14:$A$20</c:f>
              <c:strCache>
                <c:ptCount val="7"/>
                <c:pt idx="0">
                  <c:v>2014/2015 уч.год</c:v>
                </c:pt>
                <c:pt idx="1">
                  <c:v>2015/2016 уч.год</c:v>
                </c:pt>
                <c:pt idx="2">
                  <c:v>2016/2017 уч.год</c:v>
                </c:pt>
                <c:pt idx="3">
                  <c:v>2017/2018 уч.год</c:v>
                </c:pt>
                <c:pt idx="4">
                  <c:v>2018/2019 уч.год</c:v>
                </c:pt>
                <c:pt idx="5">
                  <c:v>2019/2020 уч.год</c:v>
                </c:pt>
                <c:pt idx="6">
                  <c:v>2020/2021 уч.год</c:v>
                </c:pt>
              </c:strCache>
            </c:strRef>
          </c:cat>
          <c:val>
            <c:numRef>
              <c:f>'[К отчету Кадровое развитие 2020-2021.xls]Степени'!$B$14:$B$20</c:f>
              <c:numCache>
                <c:formatCode>General</c:formatCode>
                <c:ptCount val="7"/>
                <c:pt idx="0">
                  <c:v>119</c:v>
                </c:pt>
                <c:pt idx="1">
                  <c:v>81</c:v>
                </c:pt>
                <c:pt idx="2">
                  <c:v>75</c:v>
                </c:pt>
                <c:pt idx="3">
                  <c:v>81</c:v>
                </c:pt>
                <c:pt idx="4">
                  <c:v>99</c:v>
                </c:pt>
                <c:pt idx="5">
                  <c:v>81</c:v>
                </c:pt>
                <c:pt idx="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39-4D8E-BC12-6AA3F4E10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176480"/>
        <c:axId val="1"/>
      </c:lineChart>
      <c:catAx>
        <c:axId val="81617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6176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Доля НПР со степенью </a:t>
            </a:r>
            <a:r>
              <a:rPr lang="en-US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PhD</a:t>
            </a:r>
            <a:endParaRPr lang="ru-RU" sz="16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ru-R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(к общему числу ставок НПР - штатных работников и внешних совместителей)</a:t>
            </a:r>
            <a:r>
              <a:rPr lang="ru-RU" sz="1600" b="1" i="0" baseline="0" dirty="0">
                <a:effectLst/>
              </a:rPr>
              <a:t> </a:t>
            </a:r>
            <a:endParaRPr lang="ru-RU" sz="16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Степени!$D$60</c:f>
              <c:strCache>
                <c:ptCount val="1"/>
                <c:pt idx="0">
                  <c:v>% НПР со степенью PhD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Степени!$A$61:$A$68</c:f>
              <c:strCache>
                <c:ptCount val="8"/>
                <c:pt idx="0">
                  <c:v>2013/2014 уч.год</c:v>
                </c:pt>
                <c:pt idx="1">
                  <c:v>2014/2015 уч.год</c:v>
                </c:pt>
                <c:pt idx="2">
                  <c:v>2015/2016 уч.год</c:v>
                </c:pt>
                <c:pt idx="3">
                  <c:v>2016/2017 уч.год</c:v>
                </c:pt>
                <c:pt idx="4">
                  <c:v>2017/2018 уч.год</c:v>
                </c:pt>
                <c:pt idx="5">
                  <c:v>2018/2019 уч.год</c:v>
                </c:pt>
                <c:pt idx="6">
                  <c:v>2019/2020 уч.год</c:v>
                </c:pt>
                <c:pt idx="7">
                  <c:v>2020/2021 уч.год</c:v>
                </c:pt>
              </c:strCache>
            </c:strRef>
          </c:cat>
          <c:val>
            <c:numRef>
              <c:f>Степени!$D$61:$D$68</c:f>
              <c:numCache>
                <c:formatCode>0.0%</c:formatCode>
                <c:ptCount val="8"/>
                <c:pt idx="0">
                  <c:v>2.4568138195777352E-2</c:v>
                </c:pt>
                <c:pt idx="1">
                  <c:v>2.9830322933771213E-2</c:v>
                </c:pt>
                <c:pt idx="2">
                  <c:v>6.30686198920586E-2</c:v>
                </c:pt>
                <c:pt idx="3">
                  <c:v>7.1310361132454633E-2</c:v>
                </c:pt>
                <c:pt idx="4">
                  <c:v>0.1060762373356612</c:v>
                </c:pt>
                <c:pt idx="5">
                  <c:v>0.11165089917327198</c:v>
                </c:pt>
                <c:pt idx="6">
                  <c:v>0.1261029020941852</c:v>
                </c:pt>
                <c:pt idx="7">
                  <c:v>0.14866653593489559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A-4E65-BC04-F012FBB97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31944"/>
        <c:axId val="131182320"/>
      </c:barChart>
      <c:catAx>
        <c:axId val="131831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31182320"/>
        <c:crosses val="autoZero"/>
        <c:auto val="1"/>
        <c:lblAlgn val="ctr"/>
        <c:lblOffset val="100"/>
        <c:noMultiLvlLbl val="0"/>
      </c:catAx>
      <c:valAx>
        <c:axId val="1311823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1831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22914311474684"/>
          <c:y val="4.0809410994879107E-2"/>
          <c:w val="0.50885533197996302"/>
          <c:h val="0.737497918632402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Степени!$D$72</c:f>
              <c:strCache>
                <c:ptCount val="1"/>
                <c:pt idx="0">
                  <c:v>На 01.10.2018 г. доля НПР со степенью,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Степени!$A$73:$A$77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 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Степени!$D$73:$D$77</c:f>
              <c:numCache>
                <c:formatCode>0%</c:formatCode>
                <c:ptCount val="5"/>
                <c:pt idx="0">
                  <c:v>0.66830003769317747</c:v>
                </c:pt>
                <c:pt idx="1">
                  <c:v>0.67858869018849688</c:v>
                </c:pt>
                <c:pt idx="2">
                  <c:v>0.5625</c:v>
                </c:pt>
                <c:pt idx="3">
                  <c:v>0.76972704714640194</c:v>
                </c:pt>
                <c:pt idx="4">
                  <c:v>0.69532428355957776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6-4D50-91F3-0B41B93DFD7B}"/>
            </c:ext>
          </c:extLst>
        </c:ser>
        <c:ser>
          <c:idx val="1"/>
          <c:order val="1"/>
          <c:tx>
            <c:strRef>
              <c:f>Степени!$G$72</c:f>
              <c:strCache>
                <c:ptCount val="1"/>
                <c:pt idx="0">
                  <c:v>На 01.10.2019 г. доля НПР со степенью,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Степени!$A$73:$A$77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 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Степени!$G$73:$G$77</c:f>
              <c:numCache>
                <c:formatCode>0%</c:formatCode>
                <c:ptCount val="5"/>
                <c:pt idx="0">
                  <c:v>0.7662160486171401</c:v>
                </c:pt>
                <c:pt idx="1">
                  <c:v>0.74456521739130432</c:v>
                </c:pt>
                <c:pt idx="2">
                  <c:v>0.73794549266247378</c:v>
                </c:pt>
                <c:pt idx="3">
                  <c:v>0.73531951640759941</c:v>
                </c:pt>
                <c:pt idx="4">
                  <c:v>0.67325428194993409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6-4D50-91F3-0B41B93DFD7B}"/>
            </c:ext>
          </c:extLst>
        </c:ser>
        <c:ser>
          <c:idx val="2"/>
          <c:order val="2"/>
          <c:tx>
            <c:strRef>
              <c:f>Степени!$J$72</c:f>
              <c:strCache>
                <c:ptCount val="1"/>
                <c:pt idx="0">
                  <c:v>На 01.10.2020. доля НПР со степенью,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Степени!$A$73:$A$77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 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Степени!$J$73:$J$77</c:f>
              <c:numCache>
                <c:formatCode>0%</c:formatCode>
                <c:ptCount val="5"/>
                <c:pt idx="0">
                  <c:v>0.77541512364114207</c:v>
                </c:pt>
                <c:pt idx="1">
                  <c:v>0.71113074204946991</c:v>
                </c:pt>
                <c:pt idx="2">
                  <c:v>0.77575757575757576</c:v>
                </c:pt>
                <c:pt idx="3">
                  <c:v>0.75314861460957172</c:v>
                </c:pt>
                <c:pt idx="4">
                  <c:v>0.68244084682440842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6-4D50-91F3-0B41B93DF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711920"/>
        <c:axId val="1103698192"/>
      </c:barChart>
      <c:catAx>
        <c:axId val="110371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698192"/>
        <c:crosses val="autoZero"/>
        <c:auto val="1"/>
        <c:lblAlgn val="ctr"/>
        <c:lblOffset val="100"/>
        <c:noMultiLvlLbl val="0"/>
      </c:catAx>
      <c:valAx>
        <c:axId val="1103698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037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901334380489116"/>
          <c:y val="0.7816626402549639"/>
          <c:w val="0.4861159620724142"/>
          <c:h val="0.21833735950374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>
                <a:effectLst/>
              </a:rPr>
              <a:t>Численность иностранных работников, чел.</a:t>
            </a:r>
            <a:endParaRPr lang="ru-RU" sz="1600" dirty="0"/>
          </a:p>
        </c:rich>
      </c:tx>
      <c:layout>
        <c:manualLayout>
          <c:xMode val="edge"/>
          <c:yMode val="edge"/>
          <c:x val="0.17742665669091498"/>
          <c:y val="3.9631991989344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323865025157958E-2"/>
          <c:y val="0.12115924159503907"/>
          <c:w val="0.94379166462976838"/>
          <c:h val="0.77494733791544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Иностранцы!$A$4</c:f>
              <c:strCache>
                <c:ptCount val="1"/>
                <c:pt idx="0">
                  <c:v>АУП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41-4708-A1C7-FF3765FD2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Иностранцы!$B$4:$E$4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1-4708-A1C7-FF3765FD2CD0}"/>
            </c:ext>
          </c:extLst>
        </c:ser>
        <c:ser>
          <c:idx val="1"/>
          <c:order val="1"/>
          <c:tx>
            <c:strRef>
              <c:f>Иностранцы!$A$5</c:f>
              <c:strCache>
                <c:ptCount val="1"/>
                <c:pt idx="0">
                  <c:v>НВП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Иностранцы!$B$5:$E$5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1-4708-A1C7-FF3765FD2CD0}"/>
            </c:ext>
          </c:extLst>
        </c:ser>
        <c:ser>
          <c:idx val="2"/>
          <c:order val="2"/>
          <c:tx>
            <c:strRef>
              <c:f>Иностранцы!$A$6</c:f>
              <c:strCache>
                <c:ptCount val="1"/>
                <c:pt idx="0">
                  <c:v>НАУКА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Иностранцы!$B$6:$E$6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1-4708-A1C7-FF3765FD2CD0}"/>
            </c:ext>
          </c:extLst>
        </c:ser>
        <c:ser>
          <c:idx val="3"/>
          <c:order val="3"/>
          <c:tx>
            <c:strRef>
              <c:f>Иностранцы!$A$7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Иностранцы!$B$7:$E$7</c:f>
              <c:numCache>
                <c:formatCode>General</c:formatCode>
                <c:ptCount val="4"/>
                <c:pt idx="0">
                  <c:v>22</c:v>
                </c:pt>
                <c:pt idx="1">
                  <c:v>28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1-4708-A1C7-FF3765FD2CD0}"/>
            </c:ext>
          </c:extLst>
        </c:ser>
        <c:ser>
          <c:idx val="4"/>
          <c:order val="4"/>
          <c:tx>
            <c:strRef>
              <c:f>Иностранцы!$A$8</c:f>
              <c:strCache>
                <c:ptCount val="1"/>
                <c:pt idx="0">
                  <c:v>УВП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1-4708-A1C7-FF3765FD2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Иностранцы!$B$8:$E$8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41-4708-A1C7-FF3765FD2CD0}"/>
            </c:ext>
          </c:extLst>
        </c:ser>
        <c:ser>
          <c:idx val="5"/>
          <c:order val="5"/>
          <c:tx>
            <c:strRef>
              <c:f>Иностранцы!$A$9</c:f>
              <c:strCache>
                <c:ptCount val="1"/>
                <c:pt idx="0">
                  <c:v>ОП (обслуживающий персонал)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41-4708-A1C7-FF3765FD2C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41-4708-A1C7-FF3765FD2CD0}"/>
                </c:ext>
              </c:extLst>
            </c:dLbl>
            <c:dLbl>
              <c:idx val="2"/>
              <c:layout>
                <c:manualLayout>
                  <c:x val="9.5400637606779942E-3"/>
                  <c:y val="-1.73389964953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41-4708-A1C7-FF3765FD2CD0}"/>
                </c:ext>
              </c:extLst>
            </c:dLbl>
            <c:dLbl>
              <c:idx val="3"/>
              <c:layout>
                <c:manualLayout>
                  <c:x val="1.9080127521356221E-2"/>
                  <c:y val="-1.981599599467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41-4708-A1C7-FF3765FD2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Иностранцы!$B$3:$E$3</c:f>
              <c:strCache>
                <c:ptCount val="4"/>
                <c:pt idx="0">
                  <c:v>2017/2018 уч. год</c:v>
                </c:pt>
                <c:pt idx="1">
                  <c:v>2018/2019 уч. год</c:v>
                </c:pt>
                <c:pt idx="2">
                  <c:v>2019/2020 уч. год</c:v>
                </c:pt>
                <c:pt idx="3">
                  <c:v>2020/2021 уч. год</c:v>
                </c:pt>
              </c:strCache>
            </c:strRef>
          </c:cat>
          <c:val>
            <c:numRef>
              <c:f>Иностранцы!$B$9:$E$9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341-4708-A1C7-FF3765FD2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1301187664"/>
        <c:axId val="1301183920"/>
      </c:barChart>
      <c:catAx>
        <c:axId val="13011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83920"/>
        <c:crosses val="autoZero"/>
        <c:auto val="1"/>
        <c:lblAlgn val="ctr"/>
        <c:lblOffset val="100"/>
        <c:noMultiLvlLbl val="0"/>
      </c:catAx>
      <c:valAx>
        <c:axId val="130118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118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786054056163676E-2"/>
          <c:y val="0.94336846149030196"/>
          <c:w val="0.93321387553253576"/>
          <c:h val="4.3116843407072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7852151842966"/>
          <c:y val="5.4399107810371848E-2"/>
          <c:w val="0.632285664709618"/>
          <c:h val="0.52655276010246788"/>
        </c:manualLayout>
      </c:layout>
      <c:pieChart>
        <c:varyColors val="1"/>
        <c:ser>
          <c:idx val="0"/>
          <c:order val="0"/>
          <c:tx>
            <c:strRef>
              <c:f>'[К отчету Кадровое развитие.xlsx]Иностранцы'!$M$32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A7-4CB8-816A-872633580D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A7-4CB8-816A-872633580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A7-4CB8-816A-872633580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A7-4CB8-816A-872633580D4C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7-4CB8-816A-872633580D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27B670-0A04-4FD8-91BB-5DB4D5F96791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A7-4CB8-816A-872633580D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1FE108-5963-4071-A0ED-1C4570067E62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A7-4CB8-816A-872633580D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F95596-EE99-4D02-8ED2-5B73209CC0CD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4A7-4CB8-816A-872633580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развитие.xlsx]Иностранцы'!$J$33:$J$36</c:f>
              <c:strCache>
                <c:ptCount val="4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востоковедения_x000d_
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</c:strCache>
            </c:strRef>
          </c:cat>
          <c:val>
            <c:numRef>
              <c:f>'[К отчету Кадровое развитие.xlsx]Иностранцы'!$M$33:$M$36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A7-4CB8-816A-872633580D4C}"/>
            </c:ext>
          </c:extLst>
        </c:ser>
        <c:ser>
          <c:idx val="1"/>
          <c:order val="1"/>
          <c:tx>
            <c:strRef>
              <c:f>'[К отчету Кадровое развитие.xlsx]Иностранцы'!$L$32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4A7-4CB8-816A-872633580D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4A7-4CB8-816A-872633580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4A7-4CB8-816A-872633580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4A7-4CB8-816A-872633580D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развитие.xlsx]Иностранцы'!$J$33:$J$36</c:f>
              <c:strCache>
                <c:ptCount val="4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востоковедения_x000d_
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</c:strCache>
            </c:strRef>
          </c:cat>
          <c:val>
            <c:numRef>
              <c:f>'[К отчету Кадровое развитие.xlsx]Иностранцы'!$L$33:$L$36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A7-4CB8-816A-872633580D4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45747192694053"/>
          <c:y val="0.17502614955843873"/>
          <c:w val="0.60285805065640263"/>
          <c:h val="0.42913668665517413"/>
        </c:manualLayout>
      </c:layout>
      <c:pieChart>
        <c:varyColors val="1"/>
        <c:ser>
          <c:idx val="0"/>
          <c:order val="0"/>
          <c:tx>
            <c:strRef>
              <c:f>'[К отчету Кадровое развитие.xlsx]Иностранцы'!$L$32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A4-4CC8-8D00-A646D3103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A4-4CC8-8D00-A646D3103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A4-4CC8-8D00-A646D3103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A4-4CC8-8D00-A646D3103F25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4-4CC8-8D00-A646D3103F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27B670-0A04-4FD8-91BB-5DB4D5F96791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A4-4CC8-8D00-A646D3103F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1FE108-5963-4071-A0ED-1C4570067E62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A4-4CC8-8D00-A646D3103F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F95596-EE99-4D02-8ED2-5B73209CC0CD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A4-4CC8-8D00-A646D3103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развитие.xlsx]Иностранцы'!$J$33:$J$36</c:f>
              <c:strCache>
                <c:ptCount val="4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востоковедения_x000d_
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</c:strCache>
            </c:strRef>
          </c:cat>
          <c:val>
            <c:numRef>
              <c:f>'[К отчету Кадровое развитие.xlsx]Иностранцы'!$L$33:$L$36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A4-4CC8-8D00-A646D3103F25}"/>
            </c:ext>
          </c:extLst>
        </c:ser>
        <c:ser>
          <c:idx val="1"/>
          <c:order val="1"/>
          <c:tx>
            <c:strRef>
              <c:f>'[К отчету Кадровое развитие.xlsx]Иностранцы'!$L$32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DA4-4CC8-8D00-A646D3103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DA4-4CC8-8D00-A646D3103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DA4-4CC8-8D00-A646D3103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DA4-4CC8-8D00-A646D3103F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развитие.xlsx]Иностранцы'!$J$33:$J$36</c:f>
              <c:strCache>
                <c:ptCount val="4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востоковедения_x000d_
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</c:strCache>
            </c:strRef>
          </c:cat>
          <c:val>
            <c:numRef>
              <c:f>'[К отчету Кадровое развитие.xlsx]Иностранцы'!$L$33:$L$36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A4-4CC8-8D00-A646D3103F2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[Стажеры из СПб_27052021- от Махотаевой МЮ.xlsx]Статистика!Сводная таблица1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Статистика!$B$3:$B$4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Статистика!$A$5:$A$8</c:f>
              <c:strCache>
                <c:ptCount val="3"/>
                <c:pt idx="0">
                  <c:v>Индивидуальная цифровая стажировка</c:v>
                </c:pt>
                <c:pt idx="1">
                  <c:v>Очная стажировка</c:v>
                </c:pt>
                <c:pt idx="2">
                  <c:v>Цифровая групповая стажировка</c:v>
                </c:pt>
              </c:strCache>
            </c:strRef>
          </c:cat>
          <c:val>
            <c:numRef>
              <c:f>Статистика!$B$5:$B$8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0-4526-834D-836FA812B30B}"/>
            </c:ext>
          </c:extLst>
        </c:ser>
        <c:ser>
          <c:idx val="1"/>
          <c:order val="1"/>
          <c:tx>
            <c:strRef>
              <c:f>Статистика!$C$3:$C$4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Статистика!$A$5:$A$8</c:f>
              <c:strCache>
                <c:ptCount val="3"/>
                <c:pt idx="0">
                  <c:v>Индивидуальная цифровая стажировка</c:v>
                </c:pt>
                <c:pt idx="1">
                  <c:v>Очная стажировка</c:v>
                </c:pt>
                <c:pt idx="2">
                  <c:v>Цифровая групповая стажировка</c:v>
                </c:pt>
              </c:strCache>
            </c:strRef>
          </c:cat>
          <c:val>
            <c:numRef>
              <c:f>Статистика!$C$5:$C$8</c:f>
              <c:numCache>
                <c:formatCode>General</c:formatCode>
                <c:ptCount val="3"/>
                <c:pt idx="1">
                  <c:v>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0-4526-834D-836FA812B30B}"/>
            </c:ext>
          </c:extLst>
        </c:ser>
        <c:ser>
          <c:idx val="2"/>
          <c:order val="2"/>
          <c:tx>
            <c:strRef>
              <c:f>Статистика!$D$3:$D$4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Статистика!$A$5:$A$8</c:f>
              <c:strCache>
                <c:ptCount val="3"/>
                <c:pt idx="0">
                  <c:v>Индивидуальная цифровая стажировка</c:v>
                </c:pt>
                <c:pt idx="1">
                  <c:v>Очная стажировка</c:v>
                </c:pt>
                <c:pt idx="2">
                  <c:v>Цифровая групповая стажировка</c:v>
                </c:pt>
              </c:strCache>
            </c:strRef>
          </c:cat>
          <c:val>
            <c:numRef>
              <c:f>Статистика!$D$5:$D$8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0-4526-834D-836FA812B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086054623"/>
        <c:axId val="1701255823"/>
      </c:barChart>
      <c:catAx>
        <c:axId val="108605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255823"/>
        <c:crosses val="autoZero"/>
        <c:auto val="1"/>
        <c:lblAlgn val="ctr"/>
        <c:lblOffset val="100"/>
        <c:noMultiLvlLbl val="0"/>
      </c:catAx>
      <c:valAx>
        <c:axId val="1701255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605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07467268345835"/>
          <c:y val="0.40038549983036043"/>
          <c:w val="0.15933078540621018"/>
          <c:h val="0.19922900033927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'[К отчету Кадровое развитие 2020-2021.xls]конкурс'!$B$2</c:f>
              <c:strCache>
                <c:ptCount val="1"/>
                <c:pt idx="0">
                  <c:v>Количество внутренних кандидатов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2020-2021.xls]конкурс'!$C$1:$I$1</c:f>
              <c:strCache>
                <c:ptCount val="7"/>
                <c:pt idx="0">
                  <c:v>Зима 2018</c:v>
                </c:pt>
                <c:pt idx="1">
                  <c:v>Лето 2018</c:v>
                </c:pt>
                <c:pt idx="2">
                  <c:v>Зима 2019</c:v>
                </c:pt>
                <c:pt idx="3">
                  <c:v>Лето 2019</c:v>
                </c:pt>
                <c:pt idx="4">
                  <c:v>Зима 2020</c:v>
                </c:pt>
                <c:pt idx="5">
                  <c:v>Лето 2020</c:v>
                </c:pt>
                <c:pt idx="6">
                  <c:v>Зима 2021</c:v>
                </c:pt>
              </c:strCache>
            </c:strRef>
          </c:cat>
          <c:val>
            <c:numRef>
              <c:f>'[К отчету Кадровое развитие 2020-2021.xls]конкурс'!$C$2:$I$2</c:f>
              <c:numCache>
                <c:formatCode>0%</c:formatCode>
                <c:ptCount val="7"/>
                <c:pt idx="0">
                  <c:v>0.16</c:v>
                </c:pt>
                <c:pt idx="1">
                  <c:v>0.7</c:v>
                </c:pt>
                <c:pt idx="2">
                  <c:v>0.68</c:v>
                </c:pt>
                <c:pt idx="3">
                  <c:v>0.45</c:v>
                </c:pt>
                <c:pt idx="4">
                  <c:v>0.41</c:v>
                </c:pt>
                <c:pt idx="5">
                  <c:v>0.63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B-4F9D-98FC-110EFB6CCFB4}"/>
            </c:ext>
          </c:extLst>
        </c:ser>
        <c:ser>
          <c:idx val="1"/>
          <c:order val="1"/>
          <c:tx>
            <c:strRef>
              <c:f>'[К отчету Кадровое развитие 2020-2021.xls]конкурс'!$B$3</c:f>
              <c:strCache>
                <c:ptCount val="1"/>
                <c:pt idx="0">
                  <c:v>Количество внешних кандидатов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2020-2021.xls]конкурс'!$C$1:$I$1</c:f>
              <c:strCache>
                <c:ptCount val="7"/>
                <c:pt idx="0">
                  <c:v>Зима 2018</c:v>
                </c:pt>
                <c:pt idx="1">
                  <c:v>Лето 2018</c:v>
                </c:pt>
                <c:pt idx="2">
                  <c:v>Зима 2019</c:v>
                </c:pt>
                <c:pt idx="3">
                  <c:v>Лето 2019</c:v>
                </c:pt>
                <c:pt idx="4">
                  <c:v>Зима 2020</c:v>
                </c:pt>
                <c:pt idx="5">
                  <c:v>Лето 2020</c:v>
                </c:pt>
                <c:pt idx="6">
                  <c:v>Зима 2021</c:v>
                </c:pt>
              </c:strCache>
            </c:strRef>
          </c:cat>
          <c:val>
            <c:numRef>
              <c:f>'[К отчету Кадровое развитие 2020-2021.xls]конкурс'!$C$3:$I$3</c:f>
              <c:numCache>
                <c:formatCode>0%</c:formatCode>
                <c:ptCount val="7"/>
                <c:pt idx="0">
                  <c:v>0.84</c:v>
                </c:pt>
                <c:pt idx="1">
                  <c:v>0.3</c:v>
                </c:pt>
                <c:pt idx="2">
                  <c:v>0.32</c:v>
                </c:pt>
                <c:pt idx="3">
                  <c:v>0.55000000000000004</c:v>
                </c:pt>
                <c:pt idx="4">
                  <c:v>0.59</c:v>
                </c:pt>
                <c:pt idx="5">
                  <c:v>0.37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B-4F9D-98FC-110EFB6CC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749135"/>
        <c:axId val="1"/>
      </c:barChart>
      <c:catAx>
        <c:axId val="2374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74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'[К отчету Кадровое развитие 2020-2021.xls]конкурс'!$B$34</c:f>
              <c:strCache>
                <c:ptCount val="1"/>
                <c:pt idx="0">
                  <c:v>Рекомендовано внутренних кандидатов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2020-2021.xls]конкурс'!$I$33:$O$33</c:f>
              <c:strCache>
                <c:ptCount val="7"/>
                <c:pt idx="0">
                  <c:v>Зима 2018</c:v>
                </c:pt>
                <c:pt idx="1">
                  <c:v>Лето 2018</c:v>
                </c:pt>
                <c:pt idx="2">
                  <c:v>Зима 2019</c:v>
                </c:pt>
                <c:pt idx="3">
                  <c:v>Лето 2019</c:v>
                </c:pt>
                <c:pt idx="4">
                  <c:v>Зима 2020</c:v>
                </c:pt>
                <c:pt idx="5">
                  <c:v>Лето 2020</c:v>
                </c:pt>
                <c:pt idx="6">
                  <c:v>Зима 2021</c:v>
                </c:pt>
              </c:strCache>
            </c:strRef>
          </c:cat>
          <c:val>
            <c:numRef>
              <c:f>'[К отчету Кадровое развитие 2020-2021.xls]конкурс'!$I$34:$O$34</c:f>
              <c:numCache>
                <c:formatCode>0%</c:formatCode>
                <c:ptCount val="7"/>
                <c:pt idx="0">
                  <c:v>0.28000000000000003</c:v>
                </c:pt>
                <c:pt idx="1">
                  <c:v>0.89</c:v>
                </c:pt>
                <c:pt idx="2">
                  <c:v>0.87</c:v>
                </c:pt>
                <c:pt idx="3">
                  <c:v>0.86</c:v>
                </c:pt>
                <c:pt idx="4">
                  <c:v>0.93</c:v>
                </c:pt>
                <c:pt idx="5">
                  <c:v>0.87</c:v>
                </c:pt>
                <c:pt idx="6">
                  <c:v>0.92207792207792205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3-4E7D-961A-CDE7DA171638}"/>
            </c:ext>
          </c:extLst>
        </c:ser>
        <c:ser>
          <c:idx val="1"/>
          <c:order val="1"/>
          <c:tx>
            <c:strRef>
              <c:f>'[К отчету Кадровое развитие 2020-2021.xls]конкурс'!$B$35</c:f>
              <c:strCache>
                <c:ptCount val="1"/>
                <c:pt idx="0">
                  <c:v>Рекомендовано внешних кандидатов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6902327810991722E-3"/>
                  <c:y val="-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3-4E7D-961A-CDE7DA171638}"/>
                </c:ext>
              </c:extLst>
            </c:dLbl>
            <c:dLbl>
              <c:idx val="1"/>
              <c:layout>
                <c:manualLayout>
                  <c:x val="-6.4900653452484797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3-4E7D-961A-CDE7DA171638}"/>
                </c:ext>
              </c:extLst>
            </c:dLbl>
            <c:dLbl>
              <c:idx val="2"/>
              <c:layout>
                <c:manualLayout>
                  <c:x val="4.3267102301656141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3-4E7D-961A-CDE7DA171638}"/>
                </c:ext>
              </c:extLst>
            </c:dLbl>
            <c:dLbl>
              <c:idx val="3"/>
              <c:layout>
                <c:manualLayout>
                  <c:x val="6.4900653452484407E-3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3-4E7D-961A-CDE7DA171638}"/>
                </c:ext>
              </c:extLst>
            </c:dLbl>
            <c:dLbl>
              <c:idx val="4"/>
              <c:layout>
                <c:manualLayout>
                  <c:x val="6.4900653452484797E-3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3-4E7D-961A-CDE7DA171638}"/>
                </c:ext>
              </c:extLst>
            </c:dLbl>
            <c:dLbl>
              <c:idx val="5"/>
              <c:layout>
                <c:manualLayout>
                  <c:x val="-9.4145905535807594E-4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3-4E7D-961A-CDE7DA171638}"/>
                </c:ext>
              </c:extLst>
            </c:dLbl>
            <c:dLbl>
              <c:idx val="6"/>
              <c:layout>
                <c:manualLayout>
                  <c:x val="5.6054570090441152E-5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3-4E7D-961A-CDE7DA171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2020-2021.xls]конкурс'!$I$33:$O$33</c:f>
              <c:strCache>
                <c:ptCount val="7"/>
                <c:pt idx="0">
                  <c:v>Зима 2018</c:v>
                </c:pt>
                <c:pt idx="1">
                  <c:v>Лето 2018</c:v>
                </c:pt>
                <c:pt idx="2">
                  <c:v>Зима 2019</c:v>
                </c:pt>
                <c:pt idx="3">
                  <c:v>Лето 2019</c:v>
                </c:pt>
                <c:pt idx="4">
                  <c:v>Зима 2020</c:v>
                </c:pt>
                <c:pt idx="5">
                  <c:v>Лето 2020</c:v>
                </c:pt>
                <c:pt idx="6">
                  <c:v>Зима 2021</c:v>
                </c:pt>
              </c:strCache>
            </c:strRef>
          </c:cat>
          <c:val>
            <c:numRef>
              <c:f>'[К отчету Кадровое развитие 2020-2021.xls]конкурс'!$I$35:$O$35</c:f>
              <c:numCache>
                <c:formatCode>0%</c:formatCode>
                <c:ptCount val="7"/>
                <c:pt idx="0">
                  <c:v>0.72</c:v>
                </c:pt>
                <c:pt idx="1">
                  <c:v>0.11</c:v>
                </c:pt>
                <c:pt idx="2">
                  <c:v>0.13</c:v>
                </c:pt>
                <c:pt idx="3">
                  <c:v>0.14000000000000001</c:v>
                </c:pt>
                <c:pt idx="4">
                  <c:v>7.0000000000000007E-2</c:v>
                </c:pt>
                <c:pt idx="5">
                  <c:v>0.13</c:v>
                </c:pt>
                <c:pt idx="6">
                  <c:v>7.792207792207792E-2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23-4E7D-961A-CDE7DA171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68176783"/>
        <c:axId val="1"/>
      </c:barChart>
      <c:catAx>
        <c:axId val="176817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8176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320822162645222E-2"/>
          <c:y val="3.1895151936905591E-2"/>
          <c:w val="0.92135835567470958"/>
          <c:h val="0.5794762117873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'[К отчету Кадровое развитие (Автосохраненный).xls]распред по категориям'!$A$4</c:f>
              <c:strCache>
                <c:ptCount val="1"/>
                <c:pt idx="0">
                  <c:v>НПР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категориям'!$B$4:$D$4</c:f>
              <c:numCache>
                <c:formatCode>General</c:formatCode>
                <c:ptCount val="3"/>
                <c:pt idx="0">
                  <c:v>295</c:v>
                </c:pt>
                <c:pt idx="1">
                  <c:v>312</c:v>
                </c:pt>
                <c:pt idx="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671-B4E6-3F43C260BAB9}"/>
            </c:ext>
          </c:extLst>
        </c:ser>
        <c:ser>
          <c:idx val="1"/>
          <c:order val="1"/>
          <c:tx>
            <c:strRef>
              <c:f>'[К отчету Кадровое развитие (Автосохраненный).xls]распред по категориям'!$A$5</c:f>
              <c:strCache>
                <c:ptCount val="1"/>
                <c:pt idx="0">
                  <c:v>УВП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категориям'!$B$5:$D$5</c:f>
              <c:numCache>
                <c:formatCode>General</c:formatCode>
                <c:ptCount val="3"/>
                <c:pt idx="0">
                  <c:v>184</c:v>
                </c:pt>
                <c:pt idx="1">
                  <c:v>217</c:v>
                </c:pt>
                <c:pt idx="2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671-B4E6-3F43C260BAB9}"/>
            </c:ext>
          </c:extLst>
        </c:ser>
        <c:ser>
          <c:idx val="2"/>
          <c:order val="2"/>
          <c:tx>
            <c:strRef>
              <c:f>'[К отчету Кадровое развитие (Автосохраненный).xls]распред по категориям'!$A$6</c:f>
              <c:strCache>
                <c:ptCount val="1"/>
                <c:pt idx="0">
                  <c:v>ИТР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категориям'!$B$6:$D$6</c:f>
              <c:numCache>
                <c:formatCode>General</c:formatCode>
                <c:ptCount val="3"/>
                <c:pt idx="0">
                  <c:v>128</c:v>
                </c:pt>
                <c:pt idx="1">
                  <c:v>123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1-4671-B4E6-3F43C260BAB9}"/>
            </c:ext>
          </c:extLst>
        </c:ser>
        <c:ser>
          <c:idx val="3"/>
          <c:order val="3"/>
          <c:tx>
            <c:strRef>
              <c:f>'[К отчету Кадровое развитие (Автосохраненный).xls]распред по категориям'!$A$7</c:f>
              <c:strCache>
                <c:ptCount val="1"/>
                <c:pt idx="0">
                  <c:v>АУП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категориям'!$B$7:$D$7</c:f>
              <c:numCache>
                <c:formatCode>General</c:formatCode>
                <c:ptCount val="3"/>
                <c:pt idx="0">
                  <c:v>147</c:v>
                </c:pt>
                <c:pt idx="1">
                  <c:v>163</c:v>
                </c:pt>
                <c:pt idx="2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1-4671-B4E6-3F43C260BAB9}"/>
            </c:ext>
          </c:extLst>
        </c:ser>
        <c:ser>
          <c:idx val="4"/>
          <c:order val="4"/>
          <c:tx>
            <c:strRef>
              <c:f>'[К отчету Кадровое развитие (Автосохраненный).xls]распред по категориям'!$A$8</c:f>
              <c:strCache>
                <c:ptCount val="1"/>
                <c:pt idx="0">
                  <c:v>ОП (обслуживающий персонал)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категориям'!$B$8:$D$8</c:f>
              <c:numCache>
                <c:formatCode>General</c:formatCode>
                <c:ptCount val="3"/>
                <c:pt idx="0">
                  <c:v>86</c:v>
                </c:pt>
                <c:pt idx="1">
                  <c:v>81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1-4671-B4E6-3F43C260B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788400"/>
        <c:axId val="1282783824"/>
        <c:axId val="0"/>
      </c:bar3DChart>
      <c:catAx>
        <c:axId val="128278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2783824"/>
        <c:crosses val="autoZero"/>
        <c:auto val="1"/>
        <c:lblAlgn val="ctr"/>
        <c:lblOffset val="100"/>
        <c:noMultiLvlLbl val="0"/>
      </c:catAx>
      <c:valAx>
        <c:axId val="128278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278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72185446929619"/>
          <c:y val="0.6988204415130036"/>
          <c:w val="0.79565311621222679"/>
          <c:h val="0.26565659040706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2191681820024E-2"/>
          <c:y val="3.524115723181593E-2"/>
          <c:w val="0.91718904159089998"/>
          <c:h val="0.74154205919858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 отчету Кадровое развитие 2020-2021.xls]Академ резерв'!$B$1</c:f>
              <c:strCache>
                <c:ptCount val="1"/>
                <c:pt idx="0">
                  <c:v>Новые исследователи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2020-2021.xls]Академ резерв'!$A$2:$A$9</c:f>
              <c:strCache>
                <c:ptCount val="8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  <c:pt idx="3">
                  <c:v>2016/2017 уч. год</c:v>
                </c:pt>
                <c:pt idx="4">
                  <c:v>2017/2018 уч. год</c:v>
                </c:pt>
                <c:pt idx="5">
                  <c:v>2018/2019 уч. год</c:v>
                </c:pt>
                <c:pt idx="6">
                  <c:v>2019/2020 уч. год</c:v>
                </c:pt>
                <c:pt idx="7">
                  <c:v>2020/2021 уч. год</c:v>
                </c:pt>
              </c:strCache>
            </c:strRef>
          </c:cat>
          <c:val>
            <c:numRef>
              <c:f>'[К отчету Кадровое развитие 2020-2021.xls]Академ резерв'!$B$2:$B$9</c:f>
              <c:numCache>
                <c:formatCode>General</c:formatCode>
                <c:ptCount val="8"/>
                <c:pt idx="0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C-4F98-9A48-210793C734D1}"/>
            </c:ext>
          </c:extLst>
        </c:ser>
        <c:ser>
          <c:idx val="1"/>
          <c:order val="1"/>
          <c:tx>
            <c:strRef>
              <c:f>'[К отчету Кадровое развитие 2020-2021.xls]Академ резерв'!$C$1</c:f>
              <c:strCache>
                <c:ptCount val="1"/>
                <c:pt idx="0">
                  <c:v>Новые преподаватели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172131032871489E-18"/>
                  <c:y val="1.103701582824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C-4F98-9A48-210793C734D1}"/>
                </c:ext>
              </c:extLst>
            </c:dLbl>
            <c:dLbl>
              <c:idx val="1"/>
              <c:layout>
                <c:manualLayout>
                  <c:x val="-3.4984606773019872E-3"/>
                  <c:y val="2.0648240527835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1C-4F98-9A48-210793C734D1}"/>
                </c:ext>
              </c:extLst>
            </c:dLbl>
            <c:dLbl>
              <c:idx val="2"/>
              <c:layout>
                <c:manualLayout>
                  <c:x val="-3.4984606773020193E-3"/>
                  <c:y val="2.0648240527835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1C-4F98-9A48-210793C734D1}"/>
                </c:ext>
              </c:extLst>
            </c:dLbl>
            <c:dLbl>
              <c:idx val="3"/>
              <c:layout>
                <c:manualLayout>
                  <c:x val="-1.7492303386510578E-3"/>
                  <c:y val="1.744449896130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1C-4F98-9A48-210793C734D1}"/>
                </c:ext>
              </c:extLst>
            </c:dLbl>
            <c:dLbl>
              <c:idx val="4"/>
              <c:layout>
                <c:manualLayout>
                  <c:x val="-5.2476910159529808E-3"/>
                  <c:y val="1.1037015828249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1C-4F98-9A48-210793C734D1}"/>
                </c:ext>
              </c:extLst>
            </c:dLbl>
            <c:dLbl>
              <c:idx val="5"/>
              <c:layout>
                <c:manualLayout>
                  <c:x val="-3.4984606773019872E-3"/>
                  <c:y val="4.62940656363400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99356283235379E-2"/>
                      <c:h val="5.268565619312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A1C-4F98-9A48-210793C734D1}"/>
                </c:ext>
              </c:extLst>
            </c:dLbl>
            <c:dLbl>
              <c:idx val="6"/>
              <c:layout>
                <c:manualLayout>
                  <c:x val="0"/>
                  <c:y val="1.4257911286629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1C-4F98-9A48-210793C734D1}"/>
                </c:ext>
              </c:extLst>
            </c:dLbl>
            <c:dLbl>
              <c:idx val="7"/>
              <c:layout>
                <c:manualLayout>
                  <c:x val="0"/>
                  <c:y val="1.4240757394777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1C-4F98-9A48-210793C73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2020-2021.xls]Академ резерв'!$A$2:$A$9</c:f>
              <c:strCache>
                <c:ptCount val="8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  <c:pt idx="3">
                  <c:v>2016/2017 уч. год</c:v>
                </c:pt>
                <c:pt idx="4">
                  <c:v>2017/2018 уч. год</c:v>
                </c:pt>
                <c:pt idx="5">
                  <c:v>2018/2019 уч. год</c:v>
                </c:pt>
                <c:pt idx="6">
                  <c:v>2019/2020 уч. год</c:v>
                </c:pt>
                <c:pt idx="7">
                  <c:v>2020/2021 уч. год</c:v>
                </c:pt>
              </c:strCache>
            </c:strRef>
          </c:cat>
          <c:val>
            <c:numRef>
              <c:f>'[К отчету Кадровое развитие 2020-2021.xls]Академ резерв'!$C$2:$C$9</c:f>
              <c:numCache>
                <c:formatCode>General</c:formatCode>
                <c:ptCount val="8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8</c:v>
                </c:pt>
                <c:pt idx="4">
                  <c:v>6</c:v>
                </c:pt>
                <c:pt idx="5">
                  <c:v>15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C-4F98-9A48-210793C734D1}"/>
            </c:ext>
          </c:extLst>
        </c:ser>
        <c:ser>
          <c:idx val="2"/>
          <c:order val="2"/>
          <c:tx>
            <c:strRef>
              <c:f>'[К отчету Кадровое развитие 2020-2021.xls]Академ резерв'!$D$1</c:f>
              <c:strCache>
                <c:ptCount val="1"/>
                <c:pt idx="0">
                  <c:v>Будущие профессора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990337589421295E-3"/>
                  <c:y val="6.1791055061677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5-4CC8-918C-FE9D635C194E}"/>
                </c:ext>
              </c:extLst>
            </c:dLbl>
            <c:dLbl>
              <c:idx val="4"/>
              <c:layout>
                <c:manualLayout>
                  <c:x val="0"/>
                  <c:y val="6.1791055061677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5-4CC8-918C-FE9D635C1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2020-2021.xls]Академ резерв'!$A$2:$A$9</c:f>
              <c:strCache>
                <c:ptCount val="8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  <c:pt idx="3">
                  <c:v>2016/2017 уч. год</c:v>
                </c:pt>
                <c:pt idx="4">
                  <c:v>2017/2018 уч. год</c:v>
                </c:pt>
                <c:pt idx="5">
                  <c:v>2018/2019 уч. год</c:v>
                </c:pt>
                <c:pt idx="6">
                  <c:v>2019/2020 уч. год</c:v>
                </c:pt>
                <c:pt idx="7">
                  <c:v>2020/2021 уч. год</c:v>
                </c:pt>
              </c:strCache>
            </c:strRef>
          </c:cat>
          <c:val>
            <c:numRef>
              <c:f>'[К отчету Кадровое развитие 2020-2021.xls]Академ резерв'!$D$2:$D$9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C-4F98-9A48-210793C734D1}"/>
            </c:ext>
          </c:extLst>
        </c:ser>
        <c:ser>
          <c:idx val="3"/>
          <c:order val="3"/>
          <c:tx>
            <c:strRef>
              <c:f>'[К отчету Кадровое развитие 2020-2021.xls]Академ резерв'!$E$1</c:f>
              <c:strCache>
                <c:ptCount val="1"/>
                <c:pt idx="0">
                  <c:v>Будущие преподаватели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0297438975089511E-17"/>
                  <c:y val="5.6642830793677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C5-4CC8-918C-FE9D635C1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Кадровое развитие 2020-2021.xls]Академ резерв'!$A$2:$A$9</c:f>
              <c:strCache>
                <c:ptCount val="8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  <c:pt idx="3">
                  <c:v>2016/2017 уч. год</c:v>
                </c:pt>
                <c:pt idx="4">
                  <c:v>2017/2018 уч. год</c:v>
                </c:pt>
                <c:pt idx="5">
                  <c:v>2018/2019 уч. год</c:v>
                </c:pt>
                <c:pt idx="6">
                  <c:v>2019/2020 уч. год</c:v>
                </c:pt>
                <c:pt idx="7">
                  <c:v>2020/2021 уч. год</c:v>
                </c:pt>
              </c:strCache>
            </c:strRef>
          </c:cat>
          <c:val>
            <c:numRef>
              <c:f>'[К отчету Кадровое развитие 2020-2021.xls]Академ резерв'!$E$2:$E$9</c:f>
              <c:numCache>
                <c:formatCode>General</c:formatCode>
                <c:ptCount val="8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1C-4F98-9A48-210793C734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-27"/>
        <c:axId val="863002303"/>
        <c:axId val="1"/>
      </c:barChart>
      <c:catAx>
        <c:axId val="86300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30023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Лист1!$S$723:$S$725</c:f>
              <c:strCache>
                <c:ptCount val="3"/>
                <c:pt idx="0">
                  <c:v>Соответствует критериям ОПА, чел.</c:v>
                </c:pt>
                <c:pt idx="1">
                  <c:v>Не соответствует критериям ОПА, чел.</c:v>
                </c:pt>
                <c:pt idx="2">
                  <c:v>Освобождение, чел.</c:v>
                </c:pt>
              </c:strCache>
            </c:strRef>
          </c:cat>
          <c:val>
            <c:numRef>
              <c:f>Лист1!$Z$723:$Z$725</c:f>
              <c:numCache>
                <c:formatCode>General</c:formatCode>
                <c:ptCount val="3"/>
                <c:pt idx="0">
                  <c:v>419</c:v>
                </c:pt>
                <c:pt idx="1">
                  <c:v>209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8-424F-B383-6A1A7C22F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710499496138012"/>
          <c:y val="0.18626742360979534"/>
          <c:w val="0.4100947771206509"/>
          <c:h val="0.62746515278040926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Лист1!$Q$753</c:f>
              <c:strCache>
                <c:ptCount val="1"/>
                <c:pt idx="0">
                  <c:v>Прошли ОПА,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Лист1!$Q$748:$Q$750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Лист1!$R$748:$R$750</c:f>
              <c:numCache>
                <c:formatCode>General</c:formatCode>
                <c:ptCount val="3"/>
                <c:pt idx="0">
                  <c:v>272</c:v>
                </c:pt>
                <c:pt idx="1">
                  <c:v>340</c:v>
                </c:pt>
                <c:pt idx="2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4-465C-B6AA-3674816F1E55}"/>
            </c:ext>
          </c:extLst>
        </c:ser>
        <c:ser>
          <c:idx val="1"/>
          <c:order val="1"/>
          <c:tx>
            <c:strRef>
              <c:f>Лист1!$Q$754</c:f>
              <c:strCache>
                <c:ptCount val="1"/>
                <c:pt idx="0">
                  <c:v>Не прошли ОПА,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Лист1!$Q$748:$Q$750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Лист1!$S$748:$S$750</c:f>
              <c:numCache>
                <c:formatCode>General</c:formatCode>
                <c:ptCount val="3"/>
                <c:pt idx="0">
                  <c:v>352</c:v>
                </c:pt>
                <c:pt idx="1">
                  <c:v>225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4-465C-B6AA-3674816F1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72704"/>
        <c:axId val="80074240"/>
      </c:barChart>
      <c:catAx>
        <c:axId val="800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074240"/>
        <c:crosses val="autoZero"/>
        <c:auto val="1"/>
        <c:lblAlgn val="ctr"/>
        <c:lblOffset val="100"/>
        <c:noMultiLvlLbl val="0"/>
      </c:catAx>
      <c:valAx>
        <c:axId val="8007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72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430052515219E-2"/>
          <c:y val="0.17839703812390675"/>
          <c:w val="0.86637696212198934"/>
          <c:h val="0.68280476666159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 отчету Кадровое развитие 2020-2021.xls]ПК за 2020 '!$G$3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2020-2021.xls]ПК за 2020 '!$F$4:$F$9</c:f>
              <c:strCache>
                <c:ptCount val="6"/>
                <c:pt idx="0">
                  <c:v>ППС</c:v>
                </c:pt>
                <c:pt idx="1">
                  <c:v>Научный работники</c:v>
                </c:pt>
                <c:pt idx="2">
                  <c:v>АУП</c:v>
                </c:pt>
                <c:pt idx="3">
                  <c:v>УВП</c:v>
                </c:pt>
                <c:pt idx="4">
                  <c:v>ИТР</c:v>
                </c:pt>
                <c:pt idx="5">
                  <c:v>НВП</c:v>
                </c:pt>
              </c:strCache>
            </c:strRef>
          </c:cat>
          <c:val>
            <c:numRef>
              <c:f>'[К отчету Кадровое развитие 2020-2021.xls]ПК за 2020 '!$G$4:$G$9</c:f>
              <c:numCache>
                <c:formatCode>0%</c:formatCode>
                <c:ptCount val="6"/>
                <c:pt idx="0">
                  <c:v>0.28999999999999998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0.31</c:v>
                </c:pt>
                <c:pt idx="4">
                  <c:v>0.24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4-49C6-8EB1-85BEE8779F09}"/>
            </c:ext>
          </c:extLst>
        </c:ser>
        <c:ser>
          <c:idx val="1"/>
          <c:order val="1"/>
          <c:tx>
            <c:strRef>
              <c:f>'[К отчету Кадровое развитие 2020-2021.xls]ПК за 2020 '!$H$3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2020-2021.xls]ПК за 2020 '!$F$4:$F$9</c:f>
              <c:strCache>
                <c:ptCount val="6"/>
                <c:pt idx="0">
                  <c:v>ППС</c:v>
                </c:pt>
                <c:pt idx="1">
                  <c:v>Научный работники</c:v>
                </c:pt>
                <c:pt idx="2">
                  <c:v>АУП</c:v>
                </c:pt>
                <c:pt idx="3">
                  <c:v>УВП</c:v>
                </c:pt>
                <c:pt idx="4">
                  <c:v>ИТР</c:v>
                </c:pt>
                <c:pt idx="5">
                  <c:v>НВП</c:v>
                </c:pt>
              </c:strCache>
            </c:strRef>
          </c:cat>
          <c:val>
            <c:numRef>
              <c:f>'[К отчету Кадровое развитие 2020-2021.xls]ПК за 2020 '!$H$4:$H$9</c:f>
              <c:numCache>
                <c:formatCode>0%</c:formatCode>
                <c:ptCount val="6"/>
                <c:pt idx="0">
                  <c:v>0.63</c:v>
                </c:pt>
                <c:pt idx="1">
                  <c:v>0.39</c:v>
                </c:pt>
                <c:pt idx="2">
                  <c:v>0.23</c:v>
                </c:pt>
                <c:pt idx="3">
                  <c:v>0.38</c:v>
                </c:pt>
                <c:pt idx="4">
                  <c:v>0.11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4-49C6-8EB1-85BEE8779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8831"/>
        <c:axId val="22964655"/>
      </c:barChart>
      <c:catAx>
        <c:axId val="2295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4655"/>
        <c:crosses val="autoZero"/>
        <c:auto val="1"/>
        <c:lblAlgn val="ctr"/>
        <c:lblOffset val="100"/>
        <c:noMultiLvlLbl val="0"/>
      </c:catAx>
      <c:valAx>
        <c:axId val="229646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95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70236848196668E-2"/>
          <c:y val="2.7675346199364716E-2"/>
          <c:w val="0.90140649459176347"/>
          <c:h val="0.697741834386132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'[К отчету Кадровое развитие 2020-2021.xls]Лис73т1'!$N$1</c:f>
              <c:strCache>
                <c:ptCount val="1"/>
                <c:pt idx="0">
                  <c:v>Доля работников (штатные) из числа должников, прошедших повышение квалификации за 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7129215808792589E-3"/>
                  <c:y val="-1.2482829200917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9A-4F7B-9A1E-5F762CF06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2020-2021.xls]Лис73т1'!$K$2:$K$4</c:f>
              <c:strCache>
                <c:ptCount val="3"/>
                <c:pt idx="0">
                  <c:v>ППС</c:v>
                </c:pt>
                <c:pt idx="1">
                  <c:v>Научные работники</c:v>
                </c:pt>
                <c:pt idx="2">
                  <c:v>Тьютор</c:v>
                </c:pt>
              </c:strCache>
            </c:strRef>
          </c:cat>
          <c:val>
            <c:numRef>
              <c:f>'[К отчету Кадровое развитие 2020-2021.xls]Лис73т1'!$N$2:$N$4</c:f>
              <c:numCache>
                <c:formatCode>0%</c:formatCode>
                <c:ptCount val="3"/>
                <c:pt idx="0">
                  <c:v>7.857142857142857E-2</c:v>
                </c:pt>
                <c:pt idx="1">
                  <c:v>8.3333333333333329E-2</c:v>
                </c:pt>
                <c:pt idx="2">
                  <c:v>2.1739130434782608E-2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A-4F7B-9A1E-5F762CF064BC}"/>
            </c:ext>
          </c:extLst>
        </c:ser>
        <c:ser>
          <c:idx val="1"/>
          <c:order val="1"/>
          <c:tx>
            <c:strRef>
              <c:f>'[К отчету Кадровое развитие 2020-2021.xls]Лис73т1'!$O$1</c:f>
              <c:strCache>
                <c:ptCount val="1"/>
                <c:pt idx="0">
                  <c:v>Доля работников (штатные) НЕ из числа должников, прошедших повышение квалификации за 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2020-2021.xls]Лис73т1'!$K$2:$K$4</c:f>
              <c:strCache>
                <c:ptCount val="3"/>
                <c:pt idx="0">
                  <c:v>ППС</c:v>
                </c:pt>
                <c:pt idx="1">
                  <c:v>Научные работники</c:v>
                </c:pt>
                <c:pt idx="2">
                  <c:v>Тьютор</c:v>
                </c:pt>
              </c:strCache>
            </c:strRef>
          </c:cat>
          <c:val>
            <c:numRef>
              <c:f>'[К отчету Кадровое развитие 2020-2021.xls]Лис73т1'!$O$2:$O$4</c:f>
              <c:numCache>
                <c:formatCode>0%</c:formatCode>
                <c:ptCount val="3"/>
                <c:pt idx="0">
                  <c:v>0.92142857142857149</c:v>
                </c:pt>
                <c:pt idx="1">
                  <c:v>0.91666666666666663</c:v>
                </c:pt>
                <c:pt idx="2">
                  <c:v>0.97826086956521741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A-4F7B-9A1E-5F762CF06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6813119"/>
        <c:axId val="1896808543"/>
      </c:barChart>
      <c:catAx>
        <c:axId val="189681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808543"/>
        <c:crosses val="autoZero"/>
        <c:auto val="1"/>
        <c:lblAlgn val="ctr"/>
        <c:lblOffset val="100"/>
        <c:noMultiLvlLbl val="0"/>
      </c:catAx>
      <c:valAx>
        <c:axId val="189680854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81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40465065185237E-2"/>
          <c:y val="0.83704530317479997"/>
          <c:w val="0.89371906986962957"/>
          <c:h val="0.14785905344372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992027518449"/>
          <c:y val="9.0134429085664505E-2"/>
          <c:w val="0.49192041725749913"/>
          <c:h val="0.514411891678459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3-4D6C-942E-6F5941DB8C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3-4D6C-942E-6F5941DB8C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2020-2021.xls]ПК по должникам за 2019'!$K$4:$K$5</c:f>
              <c:strCache>
                <c:ptCount val="2"/>
                <c:pt idx="0">
                  <c:v>Прошли повышение квалификации  из числа "должников"</c:v>
                </c:pt>
                <c:pt idx="1">
                  <c:v>Не прошли повышение квалификации из числа "должников "</c:v>
                </c:pt>
              </c:strCache>
            </c:strRef>
          </c:cat>
          <c:val>
            <c:numRef>
              <c:f>'[К отчету Кадровое развитие 2020-2021.xls]ПК по должникам за 2019'!$M$4:$M$5</c:f>
              <c:numCache>
                <c:formatCode>0%</c:formatCode>
                <c:ptCount val="2"/>
                <c:pt idx="0">
                  <c:v>0.6811594202898551</c:v>
                </c:pt>
                <c:pt idx="1">
                  <c:v>0.3188405797101449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3-4D6C-942E-6F5941DB8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78563368660353E-2"/>
          <c:y val="0.69105224166093115"/>
          <c:w val="0.88451643969243077"/>
          <c:h val="0.2871767092059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29334951310564"/>
          <c:y val="6.7853281316193795E-2"/>
          <c:w val="0.52362502299146418"/>
          <c:h val="0.757224122632303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8-4224-A5C5-28BD869EAF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8-4224-A5C5-28BD869EAF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2020-2021.xls]ПК по должникам за 2019'!$K$29:$K$30</c:f>
              <c:strCache>
                <c:ptCount val="2"/>
                <c:pt idx="0">
                  <c:v>Прошли повышение квалификации  из числа "должников"</c:v>
                </c:pt>
                <c:pt idx="1">
                  <c:v>Не прошли повышение квалификации из числа "должников "</c:v>
                </c:pt>
              </c:strCache>
            </c:strRef>
          </c:cat>
          <c:val>
            <c:numRef>
              <c:f>'[К отчету Кадровое развитие 2020-2021.xls]ПК по должникам за 2019'!$M$29:$M$30</c:f>
              <c:numCache>
                <c:formatCode>0%</c:formatCode>
                <c:ptCount val="2"/>
                <c:pt idx="0">
                  <c:v>0.5641025641025641</c:v>
                </c:pt>
                <c:pt idx="1">
                  <c:v>0.4358974358974359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8-4224-A5C5-28BD869EA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85178574163594"/>
          <c:y val="4.973153219905329E-2"/>
          <c:w val="0.4781206711495592"/>
          <c:h val="0.526456845951206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E-4CE8-886F-795E5A269D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E-4CE8-886F-795E5A269D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2020-2021.xls]Лист1'!$E$3:$E$4</c:f>
              <c:strCache>
                <c:ptCount val="2"/>
                <c:pt idx="0">
                  <c:v>Прошли повышение квалификации  из числа "должников"</c:v>
                </c:pt>
                <c:pt idx="1">
                  <c:v>Не прошли повышение квалификации из числа "должников "</c:v>
                </c:pt>
              </c:strCache>
            </c:strRef>
          </c:cat>
          <c:val>
            <c:numRef>
              <c:f>'[К отчету Кадровое развитие 2020-2021.xls]Лист1'!$G$3:$G$4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8E-4CE8-886F-795E5A26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92016734204884"/>
          <c:y val="0.61470573212854085"/>
          <c:w val="0.84792742941356614"/>
          <c:h val="0.33014572693082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'[К отчету Кадровое развитие 2020-2021.xls]ПК по должникам за 2020'!$G$26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F-49FC-996D-E4E446D16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F-49FC-996D-E4E446D167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2020-2021.xls]ПК по должникам за 2020'!$E$28:$E$29</c:f>
              <c:strCache>
                <c:ptCount val="2"/>
                <c:pt idx="0">
                  <c:v>Прошли повышение квалификации  из числа "должников"</c:v>
                </c:pt>
                <c:pt idx="1">
                  <c:v>Не прошли повышение квалификации из числа "должников "</c:v>
                </c:pt>
              </c:strCache>
            </c:strRef>
          </c:cat>
          <c:val>
            <c:numRef>
              <c:f>'[К отчету Кадровое развитие 2020-2021.xls]ПК по должникам за 2020'!$G$28:$G$29</c:f>
              <c:numCache>
                <c:formatCode>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BF-49FC-996D-E4E446D16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56857425751888"/>
          <c:y val="3.2719110302514759E-2"/>
          <c:w val="0.48689677819170452"/>
          <c:h val="0.7240622005042068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'[К отчету Кадровое развитие 2020-2021.xls]ПК за 2020 '!$N$10</c:f>
              <c:strCache>
                <c:ptCount val="1"/>
                <c:pt idx="0">
                  <c:v>Доля НПР и тьюторов, прошедших ПК в 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2020-2021.xls]ПК за 2020 '!$K$11:$K$15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'[К отчету Кадровое развитие 2020-2021.xls]ПК за 2020 '!$N$11:$N$15</c:f>
              <c:numCache>
                <c:formatCode>0%</c:formatCode>
                <c:ptCount val="5"/>
                <c:pt idx="0">
                  <c:v>0.90625</c:v>
                </c:pt>
                <c:pt idx="1">
                  <c:v>0.86206896551724133</c:v>
                </c:pt>
                <c:pt idx="2">
                  <c:v>0.9285714285714286</c:v>
                </c:pt>
                <c:pt idx="3">
                  <c:v>0.77551020408163263</c:v>
                </c:pt>
                <c:pt idx="4">
                  <c:v>0.82608695652173914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D-4570-AC78-ABEF80F9F21F}"/>
            </c:ext>
          </c:extLst>
        </c:ser>
        <c:ser>
          <c:idx val="0"/>
          <c:order val="1"/>
          <c:tx>
            <c:strRef>
              <c:f>'[К отчету Кадровое развитие 2020-2021.xls]ПК за 2020 '!$Q$10</c:f>
              <c:strCache>
                <c:ptCount val="1"/>
                <c:pt idx="0">
                  <c:v>Доля НПР и тьюторов, прошедших ПК в 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2020-2021.xls]ПК за 2020 '!$K$11:$K$15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'[К отчету Кадровое развитие 2020-2021.xls]ПК за 2020 '!$Q$11:$Q$15</c:f>
              <c:numCache>
                <c:formatCode>0%</c:formatCode>
                <c:ptCount val="5"/>
                <c:pt idx="0">
                  <c:v>0.18181818181818182</c:v>
                </c:pt>
                <c:pt idx="1">
                  <c:v>0.21739130434782608</c:v>
                </c:pt>
                <c:pt idx="2">
                  <c:v>0.55555555555555558</c:v>
                </c:pt>
                <c:pt idx="3">
                  <c:v>0.21052631578947367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D-4570-AC78-ABEF80F9F21F}"/>
            </c:ext>
          </c:extLst>
        </c:ser>
        <c:ser>
          <c:idx val="1"/>
          <c:order val="2"/>
          <c:tx>
            <c:strRef>
              <c:f>'[К отчету Кадровое развитие 2020-2021.xls]ПК за 2020 '!$T$10</c:f>
              <c:strCache>
                <c:ptCount val="1"/>
                <c:pt idx="0">
                  <c:v>Доля НПР и тьюторов, прошедших ПК в 2021 г. (данные на 24.05.2021 г.)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2020-2021.xls]ПК за 2020 '!$K$11:$K$15</c:f>
              <c:strCache>
                <c:ptCount val="5"/>
                <c:pt idx="0">
                  <c:v>Факультет Санкт-Петербургская школа гуманитарных наук и искусств</c:v>
                </c:pt>
                <c:pt idx="1">
                  <c:v>Факультет Санкт-Петербургская школа социальных наук и востоковедения</c:v>
                </c:pt>
                <c:pt idx="2">
                  <c:v>Факультет Санкт-Петербургская школа физико-математических и компьютерных наук</c:v>
                </c:pt>
                <c:pt idx="3">
                  <c:v>Факультет Санкт-Петербургская школа экономики и менеджмента</c:v>
                </c:pt>
                <c:pt idx="4">
                  <c:v>Юридический факультет</c:v>
                </c:pt>
              </c:strCache>
            </c:strRef>
          </c:cat>
          <c:val>
            <c:numRef>
              <c:f>'[К отчету Кадровое развитие 2020-2021.xls]ПК за 2020 '!$T$11:$T$15</c:f>
              <c:numCache>
                <c:formatCode>0%</c:formatCode>
                <c:ptCount val="5"/>
                <c:pt idx="0">
                  <c:v>0.10344827586206896</c:v>
                </c:pt>
                <c:pt idx="1">
                  <c:v>0.25806451612903225</c:v>
                </c:pt>
                <c:pt idx="2">
                  <c:v>0.10526315789473684</c:v>
                </c:pt>
                <c:pt idx="3">
                  <c:v>0.16279069767441862</c:v>
                </c:pt>
                <c:pt idx="4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D-4570-AC78-ABEF80F9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204015"/>
        <c:axId val="1367202767"/>
      </c:barChart>
      <c:catAx>
        <c:axId val="1367204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202767"/>
        <c:crosses val="autoZero"/>
        <c:auto val="1"/>
        <c:lblAlgn val="ctr"/>
        <c:lblOffset val="100"/>
        <c:noMultiLvlLbl val="0"/>
      </c:catAx>
      <c:valAx>
        <c:axId val="136720276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6720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72989162644989"/>
          <c:y val="0.80734720854697173"/>
          <c:w val="0.70880664446514074"/>
          <c:h val="0.1450613582857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2020 г.</a:t>
            </a:r>
          </a:p>
        </c:rich>
      </c:tx>
      <c:layout>
        <c:manualLayout>
          <c:xMode val="edge"/>
          <c:yMode val="edge"/>
          <c:x val="0.33638351395831628"/>
          <c:y val="7.8046022571892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'[К отчету Кадровое развитие 2020-2021.xls]распред по категориям'!$O$12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C41-47BE-862F-648E5131918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C41-47BE-862F-648E5131918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C41-47BE-862F-648E5131918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C41-47BE-862F-648E5131918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C41-47BE-862F-648E513191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категориям'!$O$13:$O$17</c:f>
              <c:numCache>
                <c:formatCode>General</c:formatCode>
                <c:ptCount val="5"/>
                <c:pt idx="0">
                  <c:v>336</c:v>
                </c:pt>
                <c:pt idx="1">
                  <c:v>235</c:v>
                </c:pt>
                <c:pt idx="2">
                  <c:v>167</c:v>
                </c:pt>
                <c:pt idx="3">
                  <c:v>179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41-47BE-862F-648E5131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33313686371431"/>
          <c:y val="0.11710205705523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1522-4553-86D6-A8E38E1B6EAB}"/>
              </c:ext>
            </c:extLst>
          </c:dPt>
          <c:dLbls>
            <c:dLbl>
              <c:idx val="1"/>
              <c:layout>
                <c:manualLayout>
                  <c:x val="-6.3419035541441654E-2"/>
                  <c:y val="-0.16282854913317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2-4553-86D6-A8E38E1B6EAB}"/>
                </c:ext>
              </c:extLst>
            </c:dLbl>
            <c:dLbl>
              <c:idx val="4"/>
              <c:layout>
                <c:manualLayout>
                  <c:x val="7.8764028018377646E-2"/>
                  <c:y val="0.100451640333786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22-4553-86D6-A8E38E1B6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22-4553-86D6-A8E38E1B6EAB}"/>
            </c:ext>
          </c:extLst>
        </c:ser>
        <c:ser>
          <c:idx val="3"/>
          <c:order val="1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E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0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2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1522-4553-86D6-A8E38E1B6EAB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522-4553-86D6-A8E38E1B6EAB}"/>
            </c:ext>
          </c:extLst>
        </c:ser>
        <c:ser>
          <c:idx val="4"/>
          <c:order val="2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F-1522-4553-86D6-A8E38E1B6EAB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22-4553-86D6-A8E38E1B6EAB}"/>
            </c:ext>
          </c:extLst>
        </c:ser>
        <c:ser>
          <c:idx val="5"/>
          <c:order val="3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4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6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8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A-1522-4553-86D6-A8E38E1B6EAB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1522-4553-86D6-A8E38E1B6EAB}"/>
            </c:ext>
          </c:extLst>
        </c:ser>
        <c:ser>
          <c:idx val="1"/>
          <c:order val="4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D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F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1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3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5-1522-4553-86D6-A8E38E1B6EAB}"/>
              </c:ext>
            </c:extLst>
          </c:dPt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1522-4553-86D6-A8E38E1B6EAB}"/>
            </c:ext>
          </c:extLst>
        </c:ser>
        <c:ser>
          <c:idx val="0"/>
          <c:order val="5"/>
          <c:tx>
            <c:strRef>
              <c:f>'[К отчету Кадровое развитие 2020-2021.xls]распред по категориям'!$M$12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8-1522-4553-86D6-A8E38E1B6E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A-1522-4553-86D6-A8E38E1B6E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C-1522-4553-86D6-A8E38E1B6E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3E-1522-4553-86D6-A8E38E1B6EAB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40-1522-4553-86D6-A8E38E1B6E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категориям'!$L$13:$L$17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категориям'!$M$13:$M$17</c:f>
              <c:numCache>
                <c:formatCode>General</c:formatCode>
                <c:ptCount val="5"/>
                <c:pt idx="0">
                  <c:v>295</c:v>
                </c:pt>
                <c:pt idx="1">
                  <c:v>184</c:v>
                </c:pt>
                <c:pt idx="2">
                  <c:v>128</c:v>
                </c:pt>
                <c:pt idx="3">
                  <c:v>147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1522-4553-86D6-A8E38E1B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16096680675129E-2"/>
          <c:y val="3.8251999022174556E-2"/>
          <c:w val="0.87678998410018472"/>
          <c:h val="0.63867969908210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'[К отчету Кадровое развитие (Автосохраненный).xls]распред по категориям'!$A$17</c:f>
              <c:strCache>
                <c:ptCount val="1"/>
                <c:pt idx="0">
                  <c:v>НПР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категориям'!$B$16:$D$16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категориям'!$B$17:$D$17</c:f>
              <c:numCache>
                <c:formatCode>General</c:formatCode>
                <c:ptCount val="3"/>
                <c:pt idx="0">
                  <c:v>151</c:v>
                </c:pt>
                <c:pt idx="1">
                  <c:v>129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7-47F7-A40B-270D8AAFC52D}"/>
            </c:ext>
          </c:extLst>
        </c:ser>
        <c:ser>
          <c:idx val="1"/>
          <c:order val="1"/>
          <c:tx>
            <c:strRef>
              <c:f>'[К отчету Кадровое развитие (Автосохраненный).xls]распред по категориям'!$A$18</c:f>
              <c:strCache>
                <c:ptCount val="1"/>
                <c:pt idx="0">
                  <c:v>УВП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категориям'!$B$16:$D$16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категориям'!$B$18:$D$18</c:f>
              <c:numCache>
                <c:formatCode>General</c:formatCode>
                <c:ptCount val="3"/>
                <c:pt idx="0">
                  <c:v>28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7-47F7-A40B-270D8AAFC52D}"/>
            </c:ext>
          </c:extLst>
        </c:ser>
        <c:ser>
          <c:idx val="2"/>
          <c:order val="2"/>
          <c:tx>
            <c:strRef>
              <c:f>'[К отчету Кадровое развитие (Автосохраненный).xls]распред по категориям'!$A$19</c:f>
              <c:strCache>
                <c:ptCount val="1"/>
                <c:pt idx="0">
                  <c:v>ИТР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категориям'!$B$16:$D$16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категориям'!$B$19:$D$19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07-47F7-A40B-270D8AAFC52D}"/>
            </c:ext>
          </c:extLst>
        </c:ser>
        <c:ser>
          <c:idx val="3"/>
          <c:order val="3"/>
          <c:tx>
            <c:strRef>
              <c:f>'[К отчету Кадровое развитие (Автосохраненный).xls]распред по категориям'!$A$20</c:f>
              <c:strCache>
                <c:ptCount val="1"/>
                <c:pt idx="0">
                  <c:v>АУП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0.10284702254008983"/>
                  <c:y val="-5.5727456938818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7-47F7-A40B-270D8AAFC52D}"/>
                </c:ext>
              </c:extLst>
            </c:dLbl>
            <c:dLbl>
              <c:idx val="1"/>
              <c:layout>
                <c:manualLayout>
                  <c:x val="-0.10763060498381496"/>
                  <c:y val="-1.173209619764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7-47F7-A40B-270D8AAFC52D}"/>
                </c:ext>
              </c:extLst>
            </c:dLbl>
            <c:dLbl>
              <c:idx val="2"/>
              <c:layout>
                <c:manualLayout>
                  <c:x val="-0.1028470225400899"/>
                  <c:y val="2.9330240494115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07-47F7-A40B-270D8AAFC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категориям'!$B$16:$D$16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категориям'!$B$20:$D$20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07-47F7-A40B-270D8AAFC52D}"/>
            </c:ext>
          </c:extLst>
        </c:ser>
        <c:ser>
          <c:idx val="4"/>
          <c:order val="4"/>
          <c:tx>
            <c:strRef>
              <c:f>'[К отчету Кадровое развитие (Автосохраненный).xls]распред по категориям'!$A$21</c:f>
              <c:strCache>
                <c:ptCount val="1"/>
                <c:pt idx="0">
                  <c:v>ОП (обслуживающий персонал)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-0.1100223962056775"/>
                  <c:y val="-2.68857431998726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07-47F7-A40B-270D8AAFC52D}"/>
                </c:ext>
              </c:extLst>
            </c:dLbl>
            <c:dLbl>
              <c:idx val="1"/>
              <c:layout>
                <c:manualLayout>
                  <c:x val="-7.6537319099601805E-2"/>
                  <c:y val="-3.519628859293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07-47F7-A40B-270D8AAFC52D}"/>
                </c:ext>
              </c:extLst>
            </c:dLbl>
            <c:dLbl>
              <c:idx val="2"/>
              <c:layout>
                <c:manualLayout>
                  <c:x val="-7.4145527877739162E-2"/>
                  <c:y val="-4.39953607411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07-47F7-A40B-270D8AAFC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категориям'!$B$16:$D$16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категориям'!$B$21:$D$21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E07-47F7-A40B-270D8AAFC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78699904"/>
        <c:axId val="1278701984"/>
        <c:axId val="0"/>
      </c:bar3DChart>
      <c:catAx>
        <c:axId val="127869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701984"/>
        <c:crosses val="autoZero"/>
        <c:auto val="1"/>
        <c:lblAlgn val="ctr"/>
        <c:lblOffset val="100"/>
        <c:noMultiLvlLbl val="0"/>
      </c:catAx>
      <c:valAx>
        <c:axId val="127870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869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9960970263E-2"/>
          <c:y val="0.76539557573415773"/>
          <c:w val="0.72660569763125082"/>
          <c:h val="0.21392617615052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2020 г.</a:t>
            </a:r>
          </a:p>
        </c:rich>
      </c:tx>
      <c:layout>
        <c:manualLayout>
          <c:xMode val="edge"/>
          <c:yMode val="edge"/>
          <c:x val="0.63671271543640373"/>
          <c:y val="8.1626049414455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'[К отчету Кадровое развитие 2020-2021.xls]распред по категориям'!$O$19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C67-43BA-813D-F1265B55411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C67-43BA-813D-F1265B55411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C67-43BA-813D-F1265B55411F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C67-43BA-813D-F1265B55411F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8C67-43BA-813D-F1265B55411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C67-43BA-813D-F1265B55411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C67-43BA-813D-F1265B55411F}"/>
                </c:ext>
              </c:extLst>
            </c:dLbl>
            <c:dLbl>
              <c:idx val="2"/>
              <c:layout>
                <c:manualLayout>
                  <c:x val="8.3533469186088116E-2"/>
                  <c:y val="0.11108212693149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67-43BA-813D-F1265B55411F}"/>
                </c:ext>
              </c:extLst>
            </c:dLbl>
            <c:dLbl>
              <c:idx val="3"/>
              <c:layout>
                <c:manualLayout>
                  <c:x val="-3.4286112030760686E-2"/>
                  <c:y val="-5.52964955984432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67-43BA-813D-F1265B55411F}"/>
                </c:ext>
              </c:extLst>
            </c:dLbl>
            <c:dLbl>
              <c:idx val="4"/>
              <c:layout>
                <c:manualLayout>
                  <c:x val="7.0448146190213751E-2"/>
                  <c:y val="8.13822572494924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67-43BA-813D-F1265B554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категориям'!$L$20:$L$24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категориям'!$O$20:$O$24</c:f>
              <c:numCache>
                <c:formatCode>General</c:formatCode>
                <c:ptCount val="5"/>
                <c:pt idx="0">
                  <c:v>132</c:v>
                </c:pt>
                <c:pt idx="1">
                  <c:v>17</c:v>
                </c:pt>
                <c:pt idx="2">
                  <c:v>17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67-43BA-813D-F1265B554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336349389882921"/>
          <c:y val="3.3636614646891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500154531600631"/>
          <c:y val="0.27833272306273299"/>
          <c:w val="0.4047738852082105"/>
          <c:h val="0.65169252426239477"/>
        </c:manualLayout>
      </c:layout>
      <c:pieChart>
        <c:varyColors val="1"/>
        <c:ser>
          <c:idx val="0"/>
          <c:order val="0"/>
          <c:tx>
            <c:strRef>
              <c:f>'[К отчету Кадровое развитие 2020-2021.xls]распред по категориям'!$M$19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93A-43FC-8607-1DCB2A0C456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93A-43FC-8607-1DCB2A0C456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793A-43FC-8607-1DCB2A0C4561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93A-43FC-8607-1DCB2A0C4561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793A-43FC-8607-1DCB2A0C4561}"/>
              </c:ext>
            </c:extLst>
          </c:dPt>
          <c:dLbls>
            <c:dLbl>
              <c:idx val="1"/>
              <c:layout>
                <c:manualLayout>
                  <c:x val="6.2961294306512913E-2"/>
                  <c:y val="4.56130372340107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3A-43FC-8607-1DCB2A0C4561}"/>
                </c:ext>
              </c:extLst>
            </c:dLbl>
            <c:dLbl>
              <c:idx val="2"/>
              <c:layout>
                <c:manualLayout>
                  <c:x val="6.9486578781402658E-2"/>
                  <c:y val="0.106927685913475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A-43FC-8607-1DCB2A0C4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категориям'!$L$20:$L$24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категориям'!$M$20:$M$24</c:f>
              <c:numCache>
                <c:formatCode>General</c:formatCode>
                <c:ptCount val="5"/>
                <c:pt idx="0">
                  <c:v>151</c:v>
                </c:pt>
                <c:pt idx="1">
                  <c:v>28</c:v>
                </c:pt>
                <c:pt idx="2">
                  <c:v>18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3A-43FC-8607-1DCB2A0C4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76404906279178"/>
          <c:y val="4.08299868283105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'[К отчету Кадровое развитие 2020-2021.xls]распред по категориям'!$N$19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705-493D-836A-84473AC46E42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705-493D-836A-84473AC46E42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C705-493D-836A-84473AC46E42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C705-493D-836A-84473AC46E42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C705-493D-836A-84473AC46E42}"/>
              </c:ext>
            </c:extLst>
          </c:dPt>
          <c:dLbls>
            <c:dLbl>
              <c:idx val="1"/>
              <c:layout>
                <c:manualLayout>
                  <c:x val="7.2272812235770229E-2"/>
                  <c:y val="5.36766438651015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493D-836A-84473AC46E42}"/>
                </c:ext>
              </c:extLst>
            </c:dLbl>
            <c:dLbl>
              <c:idx val="2"/>
              <c:layout>
                <c:manualLayout>
                  <c:x val="7.6688442780873819E-2"/>
                  <c:y val="5.54725202936286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493D-836A-84473AC46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 отчету Кадровое развитие 2020-2021.xls]распред по категориям'!$L$20:$L$24</c:f>
              <c:strCache>
                <c:ptCount val="5"/>
                <c:pt idx="0">
                  <c:v>НПР</c:v>
                </c:pt>
                <c:pt idx="1">
                  <c:v>УВП</c:v>
                </c:pt>
                <c:pt idx="2">
                  <c:v>ИТР</c:v>
                </c:pt>
                <c:pt idx="3">
                  <c:v>АУП</c:v>
                </c:pt>
                <c:pt idx="4">
                  <c:v>ОП (обслуживающий персонал)</c:v>
                </c:pt>
              </c:strCache>
            </c:strRef>
          </c:cat>
          <c:val>
            <c:numRef>
              <c:f>'[К отчету Кадровое развитие 2020-2021.xls]распред по категориям'!$N$20:$N$24</c:f>
              <c:numCache>
                <c:formatCode>General</c:formatCode>
                <c:ptCount val="5"/>
                <c:pt idx="0">
                  <c:v>129</c:v>
                </c:pt>
                <c:pt idx="1">
                  <c:v>17</c:v>
                </c:pt>
                <c:pt idx="2">
                  <c:v>12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05-493D-836A-84473AC46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'[К отчету Кадровое развитие (Автосохраненный).xls]распред по категориям'!$A$32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категориям'!$B$31:$D$31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категориям'!$B$32:$D$32</c:f>
              <c:numCache>
                <c:formatCode>General</c:formatCode>
                <c:ptCount val="3"/>
                <c:pt idx="0">
                  <c:v>396</c:v>
                </c:pt>
                <c:pt idx="1">
                  <c:v>380</c:v>
                </c:pt>
                <c:pt idx="2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9-4AF4-9580-C47002DA60D9}"/>
            </c:ext>
          </c:extLst>
        </c:ser>
        <c:ser>
          <c:idx val="1"/>
          <c:order val="1"/>
          <c:tx>
            <c:strRef>
              <c:f>'[К отчету Кадровое развитие (Автосохраненный).xls]распред по категориям'!$A$33</c:f>
              <c:strCache>
                <c:ptCount val="1"/>
                <c:pt idx="0">
                  <c:v>НР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категориям'!$B$31:$D$31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категориям'!$B$33:$D$33</c:f>
              <c:numCache>
                <c:formatCode>General</c:formatCode>
                <c:ptCount val="3"/>
                <c:pt idx="0">
                  <c:v>50</c:v>
                </c:pt>
                <c:pt idx="1">
                  <c:v>61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9-4AF4-9580-C47002DA60D9}"/>
            </c:ext>
          </c:extLst>
        </c:ser>
        <c:ser>
          <c:idx val="2"/>
          <c:order val="2"/>
          <c:tx>
            <c:strRef>
              <c:f>'[К отчету Кадровое развитие (Автосохраненный).xls]распред по категориям'!$A$34</c:f>
              <c:strCache>
                <c:ptCount val="1"/>
                <c:pt idx="0">
                  <c:v>Эксперты и аналитики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категориям'!$B$31:$D$31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категориям'!$B$34:$D$34</c:f>
              <c:numCache>
                <c:formatCode>General</c:formatCode>
                <c:ptCount val="3"/>
                <c:pt idx="0">
                  <c:v>34</c:v>
                </c:pt>
                <c:pt idx="1">
                  <c:v>38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9-4AF4-9580-C47002DA60D9}"/>
            </c:ext>
          </c:extLst>
        </c:ser>
        <c:ser>
          <c:idx val="3"/>
          <c:order val="3"/>
          <c:tx>
            <c:strRef>
              <c:f>'[К отчету Кадровое развитие (Автосохраненный).xls]распред по категориям'!$A$35</c:f>
              <c:strCache>
                <c:ptCount val="1"/>
                <c:pt idx="0">
                  <c:v>Тьюторы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 отчету Кадровое развитие (Автосохраненный).xls]распред по категориям'!$B$31:$D$31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'[К отчету Кадровое развитие (Автосохраненный).xls]распред по категориям'!$B$35:$D$35</c:f>
              <c:numCache>
                <c:formatCode>General</c:formatCode>
                <c:ptCount val="3"/>
                <c:pt idx="0">
                  <c:v>74</c:v>
                </c:pt>
                <c:pt idx="1">
                  <c:v>91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A9-4AF4-9580-C47002DA6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958783664"/>
        <c:axId val="1039533808"/>
      </c:barChart>
      <c:catAx>
        <c:axId val="9587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9533808"/>
        <c:crosses val="autoZero"/>
        <c:auto val="1"/>
        <c:lblAlgn val="ctr"/>
        <c:lblOffset val="100"/>
        <c:noMultiLvlLbl val="0"/>
      </c:catAx>
      <c:valAx>
        <c:axId val="103953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878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9360753651E-2"/>
          <c:y val="0.90966230802488302"/>
          <c:w val="0.89999980849356576"/>
          <c:h val="9.0337691975116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6T17:23:32.645" idx="1">
    <p:pos x="10" y="10"/>
    <p:text>необходимо откорректировать с учетом Дорожной карты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92334-4ADA-492D-9793-B8C470E0BC0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CBFFD4-757C-4E4D-9B7A-F4525AB35200}">
      <dgm:prSet phldrT="[Текст]" custT="1"/>
      <dgm:spPr/>
      <dgm:t>
        <a:bodyPr/>
        <a:lstStyle/>
        <a:p>
          <a:endParaRPr lang="ru-RU" sz="1600" dirty="0"/>
        </a:p>
        <a:p>
          <a:r>
            <a:rPr lang="ru-RU" sz="2400" dirty="0"/>
            <a:t>Приоритеты</a:t>
          </a:r>
          <a:endParaRPr lang="ru-RU" sz="2000" dirty="0"/>
        </a:p>
      </dgm:t>
    </dgm:pt>
    <dgm:pt modelId="{EF08B50F-9741-4A34-9BF4-D9AB9A13B23E}" type="parTrans" cxnId="{9CDFACE9-B18B-4396-A90C-6EA5561A42D6}">
      <dgm:prSet/>
      <dgm:spPr/>
      <dgm:t>
        <a:bodyPr/>
        <a:lstStyle/>
        <a:p>
          <a:endParaRPr lang="ru-RU" sz="700"/>
        </a:p>
      </dgm:t>
    </dgm:pt>
    <dgm:pt modelId="{37C2F946-7A9C-4B3F-B083-A7D2B3716755}" type="sibTrans" cxnId="{9CDFACE9-B18B-4396-A90C-6EA5561A42D6}">
      <dgm:prSet/>
      <dgm:spPr/>
      <dgm:t>
        <a:bodyPr/>
        <a:lstStyle/>
        <a:p>
          <a:endParaRPr lang="ru-RU" sz="700"/>
        </a:p>
      </dgm:t>
    </dgm:pt>
    <dgm:pt modelId="{1920C206-5FDC-4F9E-95FB-A62CD43F9F44}">
      <dgm:prSet phldrT="[Текст]" custT="1"/>
      <dgm:spPr/>
      <dgm:t>
        <a:bodyPr/>
        <a:lstStyle/>
        <a:p>
          <a:endParaRPr lang="ru-RU" sz="1600" dirty="0"/>
        </a:p>
        <a:p>
          <a:r>
            <a:rPr lang="ru-RU" sz="1800" dirty="0"/>
            <a:t>Непрерывное профессиональное развитие сотрудников</a:t>
          </a:r>
        </a:p>
      </dgm:t>
    </dgm:pt>
    <dgm:pt modelId="{22F80CE4-490F-4AA2-9227-5D228800DD88}" type="parTrans" cxnId="{2F0EBD4E-1087-4DDA-99C9-F69838164B0D}">
      <dgm:prSet/>
      <dgm:spPr/>
      <dgm:t>
        <a:bodyPr/>
        <a:lstStyle/>
        <a:p>
          <a:endParaRPr lang="ru-RU" sz="700"/>
        </a:p>
      </dgm:t>
    </dgm:pt>
    <dgm:pt modelId="{A14FF96F-0501-4208-9574-7572C314931B}" type="sibTrans" cxnId="{2F0EBD4E-1087-4DDA-99C9-F69838164B0D}">
      <dgm:prSet/>
      <dgm:spPr/>
      <dgm:t>
        <a:bodyPr/>
        <a:lstStyle/>
        <a:p>
          <a:endParaRPr lang="ru-RU" sz="700"/>
        </a:p>
      </dgm:t>
    </dgm:pt>
    <dgm:pt modelId="{CF93AF6A-865B-4260-B4D8-34E4863F2F05}">
      <dgm:prSet custT="1"/>
      <dgm:spPr/>
      <dgm:t>
        <a:bodyPr/>
        <a:lstStyle/>
        <a:p>
          <a:pPr algn="l"/>
          <a:r>
            <a:rPr lang="ru-RU" sz="1800" dirty="0"/>
            <a:t>Построение и совершенствование системы профессиональных треков для ППС</a:t>
          </a:r>
          <a:r>
            <a:rPr lang="en-US" sz="1800" dirty="0"/>
            <a:t>;</a:t>
          </a:r>
          <a:endParaRPr lang="ru-RU" sz="1800" dirty="0"/>
        </a:p>
      </dgm:t>
    </dgm:pt>
    <dgm:pt modelId="{F729BF3B-CEBE-4A9C-80C3-DC5A7278C62F}" type="parTrans" cxnId="{69F69B34-EF53-4D2F-8EF6-AEA13195A5D0}">
      <dgm:prSet/>
      <dgm:spPr/>
      <dgm:t>
        <a:bodyPr/>
        <a:lstStyle/>
        <a:p>
          <a:endParaRPr lang="ru-RU"/>
        </a:p>
      </dgm:t>
    </dgm:pt>
    <dgm:pt modelId="{49FFD37B-B978-41CC-ABD7-119B874A943F}" type="sibTrans" cxnId="{69F69B34-EF53-4D2F-8EF6-AEA13195A5D0}">
      <dgm:prSet/>
      <dgm:spPr/>
      <dgm:t>
        <a:bodyPr/>
        <a:lstStyle/>
        <a:p>
          <a:endParaRPr lang="ru-RU"/>
        </a:p>
      </dgm:t>
    </dgm:pt>
    <dgm:pt modelId="{A724EFD6-0795-4245-9303-3D48E1DF3F4C}">
      <dgm:prSet custT="1"/>
      <dgm:spPr/>
      <dgm:t>
        <a:bodyPr/>
        <a:lstStyle/>
        <a:p>
          <a:pPr algn="just"/>
          <a:r>
            <a:rPr lang="ru-RU" sz="1800" dirty="0"/>
            <a:t>Непрерывное профессиональное развитие НПР, административного и вспомогательного персонала, повышение профессиональных требований</a:t>
          </a:r>
          <a:r>
            <a:rPr lang="en-US" sz="1800" dirty="0"/>
            <a:t>;</a:t>
          </a:r>
          <a:r>
            <a:rPr lang="ru-RU" sz="1800" dirty="0"/>
            <a:t> совершенствование системы оценки кадров</a:t>
          </a:r>
          <a:r>
            <a:rPr lang="en-US" sz="1800" dirty="0"/>
            <a:t>;</a:t>
          </a:r>
          <a:endParaRPr lang="ru-RU" sz="1800" dirty="0"/>
        </a:p>
      </dgm:t>
    </dgm:pt>
    <dgm:pt modelId="{558A21D8-74FD-4616-AFCF-5263372AEEBC}" type="parTrans" cxnId="{0876E244-88A3-4F6E-9584-06DC688A4C70}">
      <dgm:prSet/>
      <dgm:spPr/>
      <dgm:t>
        <a:bodyPr/>
        <a:lstStyle/>
        <a:p>
          <a:endParaRPr lang="ru-RU"/>
        </a:p>
      </dgm:t>
    </dgm:pt>
    <dgm:pt modelId="{8EDE7116-18A1-4133-8E5A-8FD329FF1958}" type="sibTrans" cxnId="{0876E244-88A3-4F6E-9584-06DC688A4C70}">
      <dgm:prSet/>
      <dgm:spPr/>
      <dgm:t>
        <a:bodyPr/>
        <a:lstStyle/>
        <a:p>
          <a:endParaRPr lang="ru-RU"/>
        </a:p>
      </dgm:t>
    </dgm:pt>
    <dgm:pt modelId="{7EF2FE4A-2506-4D09-9B38-876EEAA76CCB}">
      <dgm:prSet custT="1"/>
      <dgm:spPr/>
      <dgm:t>
        <a:bodyPr/>
        <a:lstStyle/>
        <a:p>
          <a:pPr algn="just"/>
          <a:r>
            <a:rPr lang="ru-RU" sz="1800" dirty="0"/>
            <a:t>Привлечение лучших иностранных специалистов и российских специалистов с международным опытом работы</a:t>
          </a:r>
          <a:r>
            <a:rPr lang="en-US" sz="1800" dirty="0"/>
            <a:t>;</a:t>
          </a:r>
          <a:endParaRPr lang="ru-RU" sz="1800" dirty="0"/>
        </a:p>
      </dgm:t>
    </dgm:pt>
    <dgm:pt modelId="{2068DDB4-E1DE-4465-87A3-4242AC87D1A7}" type="parTrans" cxnId="{D209C90B-2807-4603-842E-FDB844E4C1BD}">
      <dgm:prSet/>
      <dgm:spPr/>
      <dgm:t>
        <a:bodyPr/>
        <a:lstStyle/>
        <a:p>
          <a:endParaRPr lang="ru-RU"/>
        </a:p>
      </dgm:t>
    </dgm:pt>
    <dgm:pt modelId="{DAFB3D84-1C50-422A-A013-6F38A1018498}" type="sibTrans" cxnId="{D209C90B-2807-4603-842E-FDB844E4C1BD}">
      <dgm:prSet/>
      <dgm:spPr/>
      <dgm:t>
        <a:bodyPr/>
        <a:lstStyle/>
        <a:p>
          <a:endParaRPr lang="ru-RU"/>
        </a:p>
      </dgm:t>
    </dgm:pt>
    <dgm:pt modelId="{E908141C-2F60-4206-AC55-A3FE636B1761}">
      <dgm:prSet custT="1"/>
      <dgm:spPr/>
      <dgm:t>
        <a:bodyPr/>
        <a:lstStyle/>
        <a:p>
          <a:pPr algn="just"/>
          <a:r>
            <a:rPr lang="ru-RU" sz="1800" dirty="0"/>
            <a:t>Повышение социальной ответственности Университета как работодателя и улучшение социального обеспечения работников.</a:t>
          </a:r>
        </a:p>
      </dgm:t>
    </dgm:pt>
    <dgm:pt modelId="{AC68AB12-8218-4CCB-BBD0-28F6AE32BD89}" type="parTrans" cxnId="{0468D7E8-8679-4F62-8B4A-94CED6A3AB91}">
      <dgm:prSet/>
      <dgm:spPr/>
      <dgm:t>
        <a:bodyPr/>
        <a:lstStyle/>
        <a:p>
          <a:endParaRPr lang="ru-RU"/>
        </a:p>
      </dgm:t>
    </dgm:pt>
    <dgm:pt modelId="{0F5B88A0-41AF-4DD0-B8AE-8A88FDF32214}" type="sibTrans" cxnId="{0468D7E8-8679-4F62-8B4A-94CED6A3AB91}">
      <dgm:prSet/>
      <dgm:spPr/>
      <dgm:t>
        <a:bodyPr/>
        <a:lstStyle/>
        <a:p>
          <a:endParaRPr lang="ru-RU"/>
        </a:p>
      </dgm:t>
    </dgm:pt>
    <dgm:pt modelId="{16ACA2C2-C868-4B26-BFB6-601BF4B577F7}">
      <dgm:prSet custT="1"/>
      <dgm:spPr/>
      <dgm:t>
        <a:bodyPr/>
        <a:lstStyle/>
        <a:p>
          <a:r>
            <a:rPr lang="ru-RU" sz="1800" dirty="0"/>
            <a:t>Разработка и внедрение системы наставничества</a:t>
          </a:r>
          <a:r>
            <a:rPr lang="en-US" sz="1800" dirty="0"/>
            <a:t>;</a:t>
          </a:r>
          <a:endParaRPr lang="ru-RU" sz="1800" dirty="0"/>
        </a:p>
      </dgm:t>
    </dgm:pt>
    <dgm:pt modelId="{187EDCBF-E40F-4A94-975B-E733B7591C5C}" type="parTrans" cxnId="{A676A88C-AF02-450C-A556-7B41F5CBAD1B}">
      <dgm:prSet/>
      <dgm:spPr/>
      <dgm:t>
        <a:bodyPr/>
        <a:lstStyle/>
        <a:p>
          <a:endParaRPr lang="ru-RU"/>
        </a:p>
      </dgm:t>
    </dgm:pt>
    <dgm:pt modelId="{DDA2A065-C85A-4D4F-AAFD-029014A6367D}" type="sibTrans" cxnId="{A676A88C-AF02-450C-A556-7B41F5CBAD1B}">
      <dgm:prSet/>
      <dgm:spPr/>
      <dgm:t>
        <a:bodyPr/>
        <a:lstStyle/>
        <a:p>
          <a:endParaRPr lang="ru-RU"/>
        </a:p>
      </dgm:t>
    </dgm:pt>
    <dgm:pt modelId="{50661B2C-8F3E-4912-A36D-7D8768BB4ABB}">
      <dgm:prSet custT="1"/>
      <dgm:spPr/>
      <dgm:t>
        <a:bodyPr/>
        <a:lstStyle/>
        <a:p>
          <a:r>
            <a:rPr lang="ru-RU" sz="1800" dirty="0"/>
            <a:t>Программы индивидуальных и групповых стажировок в других передовых университетах страны и мира (в т.ч. с использованием дистанционных технологий)</a:t>
          </a:r>
          <a:r>
            <a:rPr lang="en-US" sz="1800" dirty="0"/>
            <a:t>;</a:t>
          </a:r>
          <a:endParaRPr lang="ru-RU" sz="1800" dirty="0"/>
        </a:p>
      </dgm:t>
    </dgm:pt>
    <dgm:pt modelId="{00A45C2A-98F7-42EF-892B-882ABBD68A3F}" type="parTrans" cxnId="{81116430-DE98-44FB-8C52-55615F93A88B}">
      <dgm:prSet/>
      <dgm:spPr/>
      <dgm:t>
        <a:bodyPr/>
        <a:lstStyle/>
        <a:p>
          <a:endParaRPr lang="ru-RU"/>
        </a:p>
      </dgm:t>
    </dgm:pt>
    <dgm:pt modelId="{87C9E5AF-8368-4117-9898-C5423FB85393}" type="sibTrans" cxnId="{81116430-DE98-44FB-8C52-55615F93A88B}">
      <dgm:prSet/>
      <dgm:spPr/>
      <dgm:t>
        <a:bodyPr/>
        <a:lstStyle/>
        <a:p>
          <a:endParaRPr lang="ru-RU"/>
        </a:p>
      </dgm:t>
    </dgm:pt>
    <dgm:pt modelId="{EDF439F3-E09E-48D5-83E4-3B37A9EB49E3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Внедрение плана кадрового развития бизнес-школы кампуса</a:t>
          </a:r>
          <a:r>
            <a:rPr lang="en-US" sz="1800" dirty="0">
              <a:solidFill>
                <a:schemeClr val="tx1"/>
              </a:solidFill>
            </a:rPr>
            <a:t>;</a:t>
          </a:r>
          <a:endParaRPr lang="ru-RU" sz="1800" dirty="0">
            <a:solidFill>
              <a:schemeClr val="tx1"/>
            </a:solidFill>
          </a:endParaRPr>
        </a:p>
      </dgm:t>
    </dgm:pt>
    <dgm:pt modelId="{603CAF7D-4367-4322-95F3-A44B41FD11AD}" type="parTrans" cxnId="{E63F9FA1-176B-473F-9D8A-3851363F5C81}">
      <dgm:prSet/>
      <dgm:spPr/>
      <dgm:t>
        <a:bodyPr/>
        <a:lstStyle/>
        <a:p>
          <a:endParaRPr lang="ru-RU"/>
        </a:p>
      </dgm:t>
    </dgm:pt>
    <dgm:pt modelId="{88E5F543-C6F8-4784-87D5-017947F5E642}" type="sibTrans" cxnId="{E63F9FA1-176B-473F-9D8A-3851363F5C81}">
      <dgm:prSet/>
      <dgm:spPr/>
      <dgm:t>
        <a:bodyPr/>
        <a:lstStyle/>
        <a:p>
          <a:endParaRPr lang="ru-RU"/>
        </a:p>
      </dgm:t>
    </dgm:pt>
    <dgm:pt modelId="{D097F9C2-EB37-4183-A4A0-0245264C779B}">
      <dgm:prSet custT="1"/>
      <dgm:spPr/>
      <dgm:t>
        <a:bodyPr/>
        <a:lstStyle/>
        <a:p>
          <a:r>
            <a:rPr lang="ru-RU" sz="1800" dirty="0"/>
            <a:t>Внедрение Корпоративного Университета.</a:t>
          </a:r>
        </a:p>
      </dgm:t>
    </dgm:pt>
    <dgm:pt modelId="{EA9B47DB-86CF-4B07-A215-5A1FFDD51E51}" type="parTrans" cxnId="{C3E17332-8763-4C4E-B907-36B591371360}">
      <dgm:prSet/>
      <dgm:spPr/>
      <dgm:t>
        <a:bodyPr/>
        <a:lstStyle/>
        <a:p>
          <a:endParaRPr lang="ru-RU"/>
        </a:p>
      </dgm:t>
    </dgm:pt>
    <dgm:pt modelId="{CCD046A5-E39C-4390-9494-C52D141E9D93}" type="sibTrans" cxnId="{C3E17332-8763-4C4E-B907-36B591371360}">
      <dgm:prSet/>
      <dgm:spPr/>
      <dgm:t>
        <a:bodyPr/>
        <a:lstStyle/>
        <a:p>
          <a:endParaRPr lang="ru-RU"/>
        </a:p>
      </dgm:t>
    </dgm:pt>
    <dgm:pt modelId="{56579FFB-C330-419B-9EF1-7BB7AC33E1C3}">
      <dgm:prSet custT="1"/>
      <dgm:spPr/>
      <dgm:t>
        <a:bodyPr/>
        <a:lstStyle/>
        <a:p>
          <a:pPr algn="just"/>
          <a:r>
            <a:rPr lang="ru-RU" sz="1800" dirty="0"/>
            <a:t>Непрерывное расширение интернациональной среды;</a:t>
          </a:r>
        </a:p>
      </dgm:t>
    </dgm:pt>
    <dgm:pt modelId="{3B83E539-BE83-427A-8740-93CCE7CD4AF9}" type="parTrans" cxnId="{7BBC197B-CD46-44AA-8EA5-2B85EAECDEB8}">
      <dgm:prSet/>
      <dgm:spPr/>
      <dgm:t>
        <a:bodyPr/>
        <a:lstStyle/>
        <a:p>
          <a:endParaRPr lang="ru-RU"/>
        </a:p>
      </dgm:t>
    </dgm:pt>
    <dgm:pt modelId="{B9509311-DBF4-4C2B-B851-B2CE94E9FC96}" type="sibTrans" cxnId="{7BBC197B-CD46-44AA-8EA5-2B85EAECDEB8}">
      <dgm:prSet/>
      <dgm:spPr/>
      <dgm:t>
        <a:bodyPr/>
        <a:lstStyle/>
        <a:p>
          <a:endParaRPr lang="ru-RU"/>
        </a:p>
      </dgm:t>
    </dgm:pt>
    <dgm:pt modelId="{8EADF237-6392-4858-9673-79DCB6D9F950}">
      <dgm:prSet custT="1"/>
      <dgm:spPr/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</a:rPr>
            <a:t>Корпоративная переориентация бизнес-школы кампуса;</a:t>
          </a:r>
        </a:p>
      </dgm:t>
    </dgm:pt>
    <dgm:pt modelId="{0DB828F5-9118-493D-A42E-75C34CFFECAE}" type="parTrans" cxnId="{34E9CB4D-BD76-4855-85A9-1EEB16DCC4B1}">
      <dgm:prSet/>
      <dgm:spPr/>
      <dgm:t>
        <a:bodyPr/>
        <a:lstStyle/>
        <a:p>
          <a:endParaRPr lang="ru-RU"/>
        </a:p>
      </dgm:t>
    </dgm:pt>
    <dgm:pt modelId="{158371B6-773F-4C55-BD78-D62E3050203D}" type="sibTrans" cxnId="{34E9CB4D-BD76-4855-85A9-1EEB16DCC4B1}">
      <dgm:prSet/>
      <dgm:spPr/>
      <dgm:t>
        <a:bodyPr/>
        <a:lstStyle/>
        <a:p>
          <a:endParaRPr lang="ru-RU"/>
        </a:p>
      </dgm:t>
    </dgm:pt>
    <dgm:pt modelId="{315A3B04-33B0-4BFF-AC91-CE40D1F432A5}">
      <dgm:prSet custT="1"/>
      <dgm:spPr/>
      <dgm:t>
        <a:bodyPr/>
        <a:lstStyle/>
        <a:p>
          <a:r>
            <a:rPr lang="ru-RU" sz="1800" dirty="0"/>
            <a:t>Программы академического и административного кадрового резерва;</a:t>
          </a:r>
        </a:p>
      </dgm:t>
    </dgm:pt>
    <dgm:pt modelId="{70CD2C7A-284C-49AA-A33D-09EB7E6156B3}" type="parTrans" cxnId="{7A529195-E919-48EA-8000-8BB7285BB6A0}">
      <dgm:prSet/>
      <dgm:spPr/>
      <dgm:t>
        <a:bodyPr/>
        <a:lstStyle/>
        <a:p>
          <a:endParaRPr lang="ru-RU"/>
        </a:p>
      </dgm:t>
    </dgm:pt>
    <dgm:pt modelId="{AA7E4FE3-E535-4BA6-982E-F72E58485C6B}" type="sibTrans" cxnId="{7A529195-E919-48EA-8000-8BB7285BB6A0}">
      <dgm:prSet/>
      <dgm:spPr/>
      <dgm:t>
        <a:bodyPr/>
        <a:lstStyle/>
        <a:p>
          <a:endParaRPr lang="ru-RU"/>
        </a:p>
      </dgm:t>
    </dgm:pt>
    <dgm:pt modelId="{C77CD349-C7F1-432F-BAAF-ED9C47274187}" type="pres">
      <dgm:prSet presAssocID="{DFA92334-4ADA-492D-9793-B8C470E0BC00}" presName="linearFlow" presStyleCnt="0">
        <dgm:presLayoutVars>
          <dgm:dir/>
          <dgm:animLvl val="lvl"/>
          <dgm:resizeHandles val="exact"/>
        </dgm:presLayoutVars>
      </dgm:prSet>
      <dgm:spPr/>
    </dgm:pt>
    <dgm:pt modelId="{06F341D2-8042-4CE9-8763-D43238E8758D}" type="pres">
      <dgm:prSet presAssocID="{B1CBFFD4-757C-4E4D-9B7A-F4525AB35200}" presName="composite" presStyleCnt="0"/>
      <dgm:spPr/>
    </dgm:pt>
    <dgm:pt modelId="{F5C3F3C4-FABD-4922-9F78-648583711072}" type="pres">
      <dgm:prSet presAssocID="{B1CBFFD4-757C-4E4D-9B7A-F4525AB35200}" presName="parentText" presStyleLbl="alignNode1" presStyleIdx="0" presStyleCnt="2" custScaleX="150796" custScaleY="107325" custLinFactNeighborX="-57878" custLinFactNeighborY="-24027">
        <dgm:presLayoutVars>
          <dgm:chMax val="1"/>
          <dgm:bulletEnabled val="1"/>
        </dgm:presLayoutVars>
      </dgm:prSet>
      <dgm:spPr/>
    </dgm:pt>
    <dgm:pt modelId="{8ABBEFE3-3F15-4759-A6C6-630C5D9854BE}" type="pres">
      <dgm:prSet presAssocID="{B1CBFFD4-757C-4E4D-9B7A-F4525AB35200}" presName="descendantText" presStyleLbl="alignAcc1" presStyleIdx="0" presStyleCnt="2" custScaleX="106083" custScaleY="262487" custLinFactNeighborX="6192" custLinFactNeighborY="23208">
        <dgm:presLayoutVars>
          <dgm:bulletEnabled val="1"/>
        </dgm:presLayoutVars>
      </dgm:prSet>
      <dgm:spPr/>
    </dgm:pt>
    <dgm:pt modelId="{64784EEE-CE41-44A1-9D8B-648FA2DA76A1}" type="pres">
      <dgm:prSet presAssocID="{37C2F946-7A9C-4B3F-B083-A7D2B3716755}" presName="sp" presStyleCnt="0"/>
      <dgm:spPr/>
    </dgm:pt>
    <dgm:pt modelId="{426F9C74-9D4B-454A-9EB5-F6A1DDF1B683}" type="pres">
      <dgm:prSet presAssocID="{1920C206-5FDC-4F9E-95FB-A62CD43F9F44}" presName="composite" presStyleCnt="0"/>
      <dgm:spPr/>
    </dgm:pt>
    <dgm:pt modelId="{2E2A73B7-4F65-4B05-8FE0-803C2D952E7A}" type="pres">
      <dgm:prSet presAssocID="{1920C206-5FDC-4F9E-95FB-A62CD43F9F44}" presName="parentText" presStyleLbl="alignNode1" presStyleIdx="1" presStyleCnt="2" custScaleX="156332" custScaleY="119919" custLinFactNeighborX="-61890" custLinFactNeighborY="-23194">
        <dgm:presLayoutVars>
          <dgm:chMax val="1"/>
          <dgm:bulletEnabled val="1"/>
        </dgm:presLayoutVars>
      </dgm:prSet>
      <dgm:spPr/>
    </dgm:pt>
    <dgm:pt modelId="{ED40B37D-2154-459E-A09A-D78D1037512C}" type="pres">
      <dgm:prSet presAssocID="{1920C206-5FDC-4F9E-95FB-A62CD43F9F44}" presName="descendantText" presStyleLbl="alignAcc1" presStyleIdx="1" presStyleCnt="2" custScaleX="106004" custScaleY="151780" custLinFactNeighborX="5722" custLinFactNeighborY="36680">
        <dgm:presLayoutVars>
          <dgm:bulletEnabled val="1"/>
        </dgm:presLayoutVars>
      </dgm:prSet>
      <dgm:spPr/>
    </dgm:pt>
  </dgm:ptLst>
  <dgm:cxnLst>
    <dgm:cxn modelId="{D209C90B-2807-4603-842E-FDB844E4C1BD}" srcId="{B1CBFFD4-757C-4E4D-9B7A-F4525AB35200}" destId="{7EF2FE4A-2506-4D09-9B38-876EEAA76CCB}" srcOrd="2" destOrd="0" parTransId="{2068DDB4-E1DE-4465-87A3-4242AC87D1A7}" sibTransId="{DAFB3D84-1C50-422A-A013-6F38A1018498}"/>
    <dgm:cxn modelId="{A6D1F721-CC76-429C-A490-8B87858E9BA0}" type="presOf" srcId="{EDF439F3-E09E-48D5-83E4-3B37A9EB49E3}" destId="{ED40B37D-2154-459E-A09A-D78D1037512C}" srcOrd="0" destOrd="3" presId="urn:microsoft.com/office/officeart/2005/8/layout/chevron2"/>
    <dgm:cxn modelId="{65B3A224-8A51-4B2F-956A-CC37064A4371}" type="presOf" srcId="{315A3B04-33B0-4BFF-AC91-CE40D1F432A5}" destId="{ED40B37D-2154-459E-A09A-D78D1037512C}" srcOrd="0" destOrd="0" presId="urn:microsoft.com/office/officeart/2005/8/layout/chevron2"/>
    <dgm:cxn modelId="{3CB90E2C-5059-464A-A41D-0AA34D86104F}" type="presOf" srcId="{56579FFB-C330-419B-9EF1-7BB7AC33E1C3}" destId="{8ABBEFE3-3F15-4759-A6C6-630C5D9854BE}" srcOrd="0" destOrd="3" presId="urn:microsoft.com/office/officeart/2005/8/layout/chevron2"/>
    <dgm:cxn modelId="{81116430-DE98-44FB-8C52-55615F93A88B}" srcId="{1920C206-5FDC-4F9E-95FB-A62CD43F9F44}" destId="{50661B2C-8F3E-4912-A36D-7D8768BB4ABB}" srcOrd="2" destOrd="0" parTransId="{00A45C2A-98F7-42EF-892B-882ABBD68A3F}" sibTransId="{87C9E5AF-8368-4117-9898-C5423FB85393}"/>
    <dgm:cxn modelId="{C3E17332-8763-4C4E-B907-36B591371360}" srcId="{1920C206-5FDC-4F9E-95FB-A62CD43F9F44}" destId="{D097F9C2-EB37-4183-A4A0-0245264C779B}" srcOrd="4" destOrd="0" parTransId="{EA9B47DB-86CF-4B07-A215-5A1FFDD51E51}" sibTransId="{CCD046A5-E39C-4390-9494-C52D141E9D93}"/>
    <dgm:cxn modelId="{298F5E34-A050-4CCF-AF28-02B75838372B}" type="presOf" srcId="{16ACA2C2-C868-4B26-BFB6-601BF4B577F7}" destId="{ED40B37D-2154-459E-A09A-D78D1037512C}" srcOrd="0" destOrd="1" presId="urn:microsoft.com/office/officeart/2005/8/layout/chevron2"/>
    <dgm:cxn modelId="{69F69B34-EF53-4D2F-8EF6-AEA13195A5D0}" srcId="{B1CBFFD4-757C-4E4D-9B7A-F4525AB35200}" destId="{CF93AF6A-865B-4260-B4D8-34E4863F2F05}" srcOrd="0" destOrd="0" parTransId="{F729BF3B-CEBE-4A9C-80C3-DC5A7278C62F}" sibTransId="{49FFD37B-B978-41CC-ABD7-119B874A943F}"/>
    <dgm:cxn modelId="{0876E244-88A3-4F6E-9584-06DC688A4C70}" srcId="{B1CBFFD4-757C-4E4D-9B7A-F4525AB35200}" destId="{A724EFD6-0795-4245-9303-3D48E1DF3F4C}" srcOrd="1" destOrd="0" parTransId="{558A21D8-74FD-4616-AFCF-5263372AEEBC}" sibTransId="{8EDE7116-18A1-4133-8E5A-8FD329FF1958}"/>
    <dgm:cxn modelId="{34E9CB4D-BD76-4855-85A9-1EEB16DCC4B1}" srcId="{B1CBFFD4-757C-4E4D-9B7A-F4525AB35200}" destId="{8EADF237-6392-4858-9673-79DCB6D9F950}" srcOrd="4" destOrd="0" parTransId="{0DB828F5-9118-493D-A42E-75C34CFFECAE}" sibTransId="{158371B6-773F-4C55-BD78-D62E3050203D}"/>
    <dgm:cxn modelId="{2F0EBD4E-1087-4DDA-99C9-F69838164B0D}" srcId="{DFA92334-4ADA-492D-9793-B8C470E0BC00}" destId="{1920C206-5FDC-4F9E-95FB-A62CD43F9F44}" srcOrd="1" destOrd="0" parTransId="{22F80CE4-490F-4AA2-9227-5D228800DD88}" sibTransId="{A14FF96F-0501-4208-9574-7572C314931B}"/>
    <dgm:cxn modelId="{9BFC0A6A-C625-452D-A357-4B9645DEED6A}" type="presOf" srcId="{DFA92334-4ADA-492D-9793-B8C470E0BC00}" destId="{C77CD349-C7F1-432F-BAAF-ED9C47274187}" srcOrd="0" destOrd="0" presId="urn:microsoft.com/office/officeart/2005/8/layout/chevron2"/>
    <dgm:cxn modelId="{7BBC197B-CD46-44AA-8EA5-2B85EAECDEB8}" srcId="{B1CBFFD4-757C-4E4D-9B7A-F4525AB35200}" destId="{56579FFB-C330-419B-9EF1-7BB7AC33E1C3}" srcOrd="3" destOrd="0" parTransId="{3B83E539-BE83-427A-8740-93CCE7CD4AF9}" sibTransId="{B9509311-DBF4-4C2B-B851-B2CE94E9FC96}"/>
    <dgm:cxn modelId="{0520957E-5701-4EF6-986E-483224DFC6E5}" type="presOf" srcId="{A724EFD6-0795-4245-9303-3D48E1DF3F4C}" destId="{8ABBEFE3-3F15-4759-A6C6-630C5D9854BE}" srcOrd="0" destOrd="1" presId="urn:microsoft.com/office/officeart/2005/8/layout/chevron2"/>
    <dgm:cxn modelId="{58996081-CB87-458F-A375-100EDFDB589A}" type="presOf" srcId="{50661B2C-8F3E-4912-A36D-7D8768BB4ABB}" destId="{ED40B37D-2154-459E-A09A-D78D1037512C}" srcOrd="0" destOrd="2" presId="urn:microsoft.com/office/officeart/2005/8/layout/chevron2"/>
    <dgm:cxn modelId="{A676A88C-AF02-450C-A556-7B41F5CBAD1B}" srcId="{1920C206-5FDC-4F9E-95FB-A62CD43F9F44}" destId="{16ACA2C2-C868-4B26-BFB6-601BF4B577F7}" srcOrd="1" destOrd="0" parTransId="{187EDCBF-E40F-4A94-975B-E733B7591C5C}" sibTransId="{DDA2A065-C85A-4D4F-AAFD-029014A6367D}"/>
    <dgm:cxn modelId="{7A529195-E919-48EA-8000-8BB7285BB6A0}" srcId="{1920C206-5FDC-4F9E-95FB-A62CD43F9F44}" destId="{315A3B04-33B0-4BFF-AC91-CE40D1F432A5}" srcOrd="0" destOrd="0" parTransId="{70CD2C7A-284C-49AA-A33D-09EB7E6156B3}" sibTransId="{AA7E4FE3-E535-4BA6-982E-F72E58485C6B}"/>
    <dgm:cxn modelId="{E63F9FA1-176B-473F-9D8A-3851363F5C81}" srcId="{1920C206-5FDC-4F9E-95FB-A62CD43F9F44}" destId="{EDF439F3-E09E-48D5-83E4-3B37A9EB49E3}" srcOrd="3" destOrd="0" parTransId="{603CAF7D-4367-4322-95F3-A44B41FD11AD}" sibTransId="{88E5F543-C6F8-4784-87D5-017947F5E642}"/>
    <dgm:cxn modelId="{1FDD63AB-9D52-41CA-9B6A-FA49DE3796FE}" type="presOf" srcId="{1920C206-5FDC-4F9E-95FB-A62CD43F9F44}" destId="{2E2A73B7-4F65-4B05-8FE0-803C2D952E7A}" srcOrd="0" destOrd="0" presId="urn:microsoft.com/office/officeart/2005/8/layout/chevron2"/>
    <dgm:cxn modelId="{A20C52B9-22EF-4C41-B7A5-207FBC84F5EB}" type="presOf" srcId="{D097F9C2-EB37-4183-A4A0-0245264C779B}" destId="{ED40B37D-2154-459E-A09A-D78D1037512C}" srcOrd="0" destOrd="4" presId="urn:microsoft.com/office/officeart/2005/8/layout/chevron2"/>
    <dgm:cxn modelId="{08D3CDBE-794D-4049-AD5B-A1338531EF26}" type="presOf" srcId="{B1CBFFD4-757C-4E4D-9B7A-F4525AB35200}" destId="{F5C3F3C4-FABD-4922-9F78-648583711072}" srcOrd="0" destOrd="0" presId="urn:microsoft.com/office/officeart/2005/8/layout/chevron2"/>
    <dgm:cxn modelId="{7FA755DD-1140-43E0-BCB1-6EF90678CE3B}" type="presOf" srcId="{CF93AF6A-865B-4260-B4D8-34E4863F2F05}" destId="{8ABBEFE3-3F15-4759-A6C6-630C5D9854BE}" srcOrd="0" destOrd="0" presId="urn:microsoft.com/office/officeart/2005/8/layout/chevron2"/>
    <dgm:cxn modelId="{A66A33E8-E6C0-451C-9857-2F691E14CCF3}" type="presOf" srcId="{E908141C-2F60-4206-AC55-A3FE636B1761}" destId="{8ABBEFE3-3F15-4759-A6C6-630C5D9854BE}" srcOrd="0" destOrd="5" presId="urn:microsoft.com/office/officeart/2005/8/layout/chevron2"/>
    <dgm:cxn modelId="{0468D7E8-8679-4F62-8B4A-94CED6A3AB91}" srcId="{B1CBFFD4-757C-4E4D-9B7A-F4525AB35200}" destId="{E908141C-2F60-4206-AC55-A3FE636B1761}" srcOrd="5" destOrd="0" parTransId="{AC68AB12-8218-4CCB-BBD0-28F6AE32BD89}" sibTransId="{0F5B88A0-41AF-4DD0-B8AE-8A88FDF32214}"/>
    <dgm:cxn modelId="{9CDFACE9-B18B-4396-A90C-6EA5561A42D6}" srcId="{DFA92334-4ADA-492D-9793-B8C470E0BC00}" destId="{B1CBFFD4-757C-4E4D-9B7A-F4525AB35200}" srcOrd="0" destOrd="0" parTransId="{EF08B50F-9741-4A34-9BF4-D9AB9A13B23E}" sibTransId="{37C2F946-7A9C-4B3F-B083-A7D2B3716755}"/>
    <dgm:cxn modelId="{45224BEB-021F-4A90-9115-049EC6224F4F}" type="presOf" srcId="{8EADF237-6392-4858-9673-79DCB6D9F950}" destId="{8ABBEFE3-3F15-4759-A6C6-630C5D9854BE}" srcOrd="0" destOrd="4" presId="urn:microsoft.com/office/officeart/2005/8/layout/chevron2"/>
    <dgm:cxn modelId="{B70DEDF3-4984-456E-8358-F2BDFB6DC4BC}" type="presOf" srcId="{7EF2FE4A-2506-4D09-9B38-876EEAA76CCB}" destId="{8ABBEFE3-3F15-4759-A6C6-630C5D9854BE}" srcOrd="0" destOrd="2" presId="urn:microsoft.com/office/officeart/2005/8/layout/chevron2"/>
    <dgm:cxn modelId="{5CDBC39B-0E2A-442C-A551-7946F83B5644}" type="presParOf" srcId="{C77CD349-C7F1-432F-BAAF-ED9C47274187}" destId="{06F341D2-8042-4CE9-8763-D43238E8758D}" srcOrd="0" destOrd="0" presId="urn:microsoft.com/office/officeart/2005/8/layout/chevron2"/>
    <dgm:cxn modelId="{E12EB8CB-178F-4A14-9305-A1687C8DC4A5}" type="presParOf" srcId="{06F341D2-8042-4CE9-8763-D43238E8758D}" destId="{F5C3F3C4-FABD-4922-9F78-648583711072}" srcOrd="0" destOrd="0" presId="urn:microsoft.com/office/officeart/2005/8/layout/chevron2"/>
    <dgm:cxn modelId="{34DA64BB-1251-4B4E-BA9B-468CD91ABA73}" type="presParOf" srcId="{06F341D2-8042-4CE9-8763-D43238E8758D}" destId="{8ABBEFE3-3F15-4759-A6C6-630C5D9854BE}" srcOrd="1" destOrd="0" presId="urn:microsoft.com/office/officeart/2005/8/layout/chevron2"/>
    <dgm:cxn modelId="{649837B9-06F8-4454-9A74-B21602DAAC31}" type="presParOf" srcId="{C77CD349-C7F1-432F-BAAF-ED9C47274187}" destId="{64784EEE-CE41-44A1-9D8B-648FA2DA76A1}" srcOrd="1" destOrd="0" presId="urn:microsoft.com/office/officeart/2005/8/layout/chevron2"/>
    <dgm:cxn modelId="{BF16C389-3753-4C12-9C69-F04B7C9E41E6}" type="presParOf" srcId="{C77CD349-C7F1-432F-BAAF-ED9C47274187}" destId="{426F9C74-9D4B-454A-9EB5-F6A1DDF1B683}" srcOrd="2" destOrd="0" presId="urn:microsoft.com/office/officeart/2005/8/layout/chevron2"/>
    <dgm:cxn modelId="{383084A6-4D33-4BE6-9E56-C2E3467CFAD5}" type="presParOf" srcId="{426F9C74-9D4B-454A-9EB5-F6A1DDF1B683}" destId="{2E2A73B7-4F65-4B05-8FE0-803C2D952E7A}" srcOrd="0" destOrd="0" presId="urn:microsoft.com/office/officeart/2005/8/layout/chevron2"/>
    <dgm:cxn modelId="{E3F7431D-539C-4C45-BA3C-DBEC0D46B0B3}" type="presParOf" srcId="{426F9C74-9D4B-454A-9EB5-F6A1DDF1B683}" destId="{ED40B37D-2154-459E-A09A-D78D103751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92334-4ADA-492D-9793-B8C470E0BC0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CBFFD4-757C-4E4D-9B7A-F4525AB35200}">
      <dgm:prSet phldrT="[Текст]" custT="1"/>
      <dgm:spPr>
        <a:solidFill>
          <a:srgbClr val="00B050"/>
        </a:solidFill>
      </dgm:spPr>
      <dgm:t>
        <a:bodyPr/>
        <a:lstStyle/>
        <a:p>
          <a:pPr>
            <a:spcAft>
              <a:spcPct val="35000"/>
            </a:spcAft>
          </a:pPr>
          <a:endParaRPr lang="ru-RU" sz="1600" dirty="0"/>
        </a:p>
        <a:p>
          <a:pPr>
            <a:spcAft>
              <a:spcPts val="0"/>
            </a:spcAft>
          </a:pPr>
          <a:endParaRPr lang="ru-RU" sz="2000" dirty="0"/>
        </a:p>
        <a:p>
          <a:pPr>
            <a:spcAft>
              <a:spcPts val="0"/>
            </a:spcAft>
          </a:pPr>
          <a:r>
            <a:rPr lang="ru-RU" sz="2000" dirty="0"/>
            <a:t>Обновление кадрового </a:t>
          </a:r>
        </a:p>
        <a:p>
          <a:pPr>
            <a:spcAft>
              <a:spcPts val="0"/>
            </a:spcAft>
          </a:pPr>
          <a:r>
            <a:rPr lang="ru-RU" sz="2000" dirty="0"/>
            <a:t>состава</a:t>
          </a:r>
        </a:p>
      </dgm:t>
    </dgm:pt>
    <dgm:pt modelId="{EF08B50F-9741-4A34-9BF4-D9AB9A13B23E}" type="parTrans" cxnId="{9CDFACE9-B18B-4396-A90C-6EA5561A42D6}">
      <dgm:prSet/>
      <dgm:spPr/>
      <dgm:t>
        <a:bodyPr/>
        <a:lstStyle/>
        <a:p>
          <a:endParaRPr lang="ru-RU" sz="700"/>
        </a:p>
      </dgm:t>
    </dgm:pt>
    <dgm:pt modelId="{37C2F946-7A9C-4B3F-B083-A7D2B3716755}" type="sibTrans" cxnId="{9CDFACE9-B18B-4396-A90C-6EA5561A42D6}">
      <dgm:prSet/>
      <dgm:spPr/>
      <dgm:t>
        <a:bodyPr/>
        <a:lstStyle/>
        <a:p>
          <a:endParaRPr lang="ru-RU" sz="700"/>
        </a:p>
      </dgm:t>
    </dgm:pt>
    <dgm:pt modelId="{1920C206-5FDC-4F9E-95FB-A62CD43F9F44}">
      <dgm:prSet phldrT="[Текст]" custT="1"/>
      <dgm:spPr>
        <a:solidFill>
          <a:srgbClr val="FF6600"/>
        </a:solidFill>
      </dgm:spPr>
      <dgm:t>
        <a:bodyPr/>
        <a:lstStyle/>
        <a:p>
          <a:endParaRPr lang="ru-RU" sz="1400" dirty="0"/>
        </a:p>
        <a:p>
          <a:r>
            <a:rPr lang="ru-RU" sz="1800" dirty="0"/>
            <a:t>Развитие АУП и УВП, стимулирование работников к повышению операционной эффективности</a:t>
          </a:r>
        </a:p>
      </dgm:t>
    </dgm:pt>
    <dgm:pt modelId="{22F80CE4-490F-4AA2-9227-5D228800DD88}" type="parTrans" cxnId="{2F0EBD4E-1087-4DDA-99C9-F69838164B0D}">
      <dgm:prSet/>
      <dgm:spPr/>
      <dgm:t>
        <a:bodyPr/>
        <a:lstStyle/>
        <a:p>
          <a:endParaRPr lang="ru-RU" sz="700"/>
        </a:p>
      </dgm:t>
    </dgm:pt>
    <dgm:pt modelId="{A14FF96F-0501-4208-9574-7572C314931B}" type="sibTrans" cxnId="{2F0EBD4E-1087-4DDA-99C9-F69838164B0D}">
      <dgm:prSet/>
      <dgm:spPr/>
      <dgm:t>
        <a:bodyPr/>
        <a:lstStyle/>
        <a:p>
          <a:endParaRPr lang="ru-RU" sz="700"/>
        </a:p>
      </dgm:t>
    </dgm:pt>
    <dgm:pt modelId="{16ACA2C2-C868-4B26-BFB6-601BF4B577F7}">
      <dgm:prSet custT="1"/>
      <dgm:spPr/>
      <dgm:t>
        <a:bodyPr/>
        <a:lstStyle/>
        <a:p>
          <a:r>
            <a:rPr lang="ru-RU" sz="2000" dirty="0"/>
            <a:t>Внедрение оценивания компетенций и результативности для всех АУП и УВП</a:t>
          </a:r>
          <a:r>
            <a:rPr lang="en-US" sz="2000" dirty="0"/>
            <a:t>;</a:t>
          </a:r>
          <a:endParaRPr lang="ru-RU" sz="2000" dirty="0"/>
        </a:p>
      </dgm:t>
    </dgm:pt>
    <dgm:pt modelId="{187EDCBF-E40F-4A94-975B-E733B7591C5C}" type="parTrans" cxnId="{A676A88C-AF02-450C-A556-7B41F5CBAD1B}">
      <dgm:prSet/>
      <dgm:spPr/>
      <dgm:t>
        <a:bodyPr/>
        <a:lstStyle/>
        <a:p>
          <a:endParaRPr lang="ru-RU"/>
        </a:p>
      </dgm:t>
    </dgm:pt>
    <dgm:pt modelId="{DDA2A065-C85A-4D4F-AAFD-029014A6367D}" type="sibTrans" cxnId="{A676A88C-AF02-450C-A556-7B41F5CBAD1B}">
      <dgm:prSet/>
      <dgm:spPr/>
      <dgm:t>
        <a:bodyPr/>
        <a:lstStyle/>
        <a:p>
          <a:endParaRPr lang="ru-RU"/>
        </a:p>
      </dgm:t>
    </dgm:pt>
    <dgm:pt modelId="{E12EF195-2C42-4638-AEF7-4084A2176F82}">
      <dgm:prSet custT="1"/>
      <dgm:spPr/>
      <dgm:t>
        <a:bodyPr/>
        <a:lstStyle/>
        <a:p>
          <a:pPr algn="l"/>
          <a:r>
            <a:rPr lang="ru-RU" sz="2000" dirty="0"/>
            <a:t>Привлечение ученых с мирового рынка труда;</a:t>
          </a:r>
        </a:p>
      </dgm:t>
    </dgm:pt>
    <dgm:pt modelId="{20F2ACF0-48C0-49D0-938C-44C0108DA1D0}" type="parTrans" cxnId="{0CA7F8EE-46DF-4EC2-B85D-168201C62FFD}">
      <dgm:prSet/>
      <dgm:spPr/>
      <dgm:t>
        <a:bodyPr/>
        <a:lstStyle/>
        <a:p>
          <a:endParaRPr lang="ru-RU"/>
        </a:p>
      </dgm:t>
    </dgm:pt>
    <dgm:pt modelId="{7A9074AD-6365-4E58-A483-B5430BBDCEF5}" type="sibTrans" cxnId="{0CA7F8EE-46DF-4EC2-B85D-168201C62FFD}">
      <dgm:prSet/>
      <dgm:spPr/>
      <dgm:t>
        <a:bodyPr/>
        <a:lstStyle/>
        <a:p>
          <a:endParaRPr lang="ru-RU"/>
        </a:p>
      </dgm:t>
    </dgm:pt>
    <dgm:pt modelId="{A94B625D-332C-482C-8411-58D62ACD1F94}">
      <dgm:prSet custT="1"/>
      <dgm:spPr/>
      <dgm:t>
        <a:bodyPr/>
        <a:lstStyle/>
        <a:p>
          <a:r>
            <a:rPr lang="ru-RU" sz="2000" dirty="0"/>
            <a:t>Повышение качества административных сервисов на основе периодического оценивания.</a:t>
          </a:r>
        </a:p>
      </dgm:t>
    </dgm:pt>
    <dgm:pt modelId="{B5C0C4D0-8937-4425-ABC5-415DF9363F98}" type="parTrans" cxnId="{26DB0A3C-5DB4-4AFA-B28D-5AF3C41D92B4}">
      <dgm:prSet/>
      <dgm:spPr/>
      <dgm:t>
        <a:bodyPr/>
        <a:lstStyle/>
        <a:p>
          <a:endParaRPr lang="ru-RU"/>
        </a:p>
      </dgm:t>
    </dgm:pt>
    <dgm:pt modelId="{4A84E204-3011-4D42-ABDF-09B63A94EC61}" type="sibTrans" cxnId="{26DB0A3C-5DB4-4AFA-B28D-5AF3C41D92B4}">
      <dgm:prSet/>
      <dgm:spPr/>
      <dgm:t>
        <a:bodyPr/>
        <a:lstStyle/>
        <a:p>
          <a:endParaRPr lang="ru-RU"/>
        </a:p>
      </dgm:t>
    </dgm:pt>
    <dgm:pt modelId="{E47E5195-6452-4B2D-B5F6-F16D2EC1EF9F}">
      <dgm:prSet custT="1"/>
      <dgm:spPr/>
      <dgm:t>
        <a:bodyPr/>
        <a:lstStyle/>
        <a:p>
          <a:pPr algn="l"/>
          <a:r>
            <a:rPr lang="ru-RU" sz="2000" dirty="0"/>
            <a:t>Привлечение зарубежных и российских постдоков.</a:t>
          </a:r>
        </a:p>
      </dgm:t>
    </dgm:pt>
    <dgm:pt modelId="{77A208A7-4E77-44D1-8912-89B35F727C82}" type="parTrans" cxnId="{538CB6FF-8F35-468A-8B0F-3E04DFC996CE}">
      <dgm:prSet/>
      <dgm:spPr/>
      <dgm:t>
        <a:bodyPr/>
        <a:lstStyle/>
        <a:p>
          <a:endParaRPr lang="ru-RU"/>
        </a:p>
      </dgm:t>
    </dgm:pt>
    <dgm:pt modelId="{E86E3AC9-4C8A-4F05-932A-DA0E25D3819A}" type="sibTrans" cxnId="{538CB6FF-8F35-468A-8B0F-3E04DFC996CE}">
      <dgm:prSet/>
      <dgm:spPr/>
      <dgm:t>
        <a:bodyPr/>
        <a:lstStyle/>
        <a:p>
          <a:endParaRPr lang="ru-RU"/>
        </a:p>
      </dgm:t>
    </dgm:pt>
    <dgm:pt modelId="{32C389F7-FA12-4E0F-87F0-01D6D3B17F60}">
      <dgm:prSet custT="1"/>
      <dgm:spPr/>
      <dgm:t>
        <a:bodyPr/>
        <a:lstStyle/>
        <a:p>
          <a:r>
            <a:rPr lang="ru-RU" sz="2000" dirty="0"/>
            <a:t>Программа подготовки и адаптации персонала сервисных подразделений к работе в мультикультурной и полиэтнической среде;</a:t>
          </a:r>
        </a:p>
      </dgm:t>
    </dgm:pt>
    <dgm:pt modelId="{2614A83C-82F9-4FFC-B3E0-467CC4A86C0A}" type="parTrans" cxnId="{4FFDF786-ADF5-4370-BE73-BFA7245A1ECB}">
      <dgm:prSet/>
      <dgm:spPr/>
      <dgm:t>
        <a:bodyPr/>
        <a:lstStyle/>
        <a:p>
          <a:endParaRPr lang="ru-RU"/>
        </a:p>
      </dgm:t>
    </dgm:pt>
    <dgm:pt modelId="{95C5F2F4-9B56-4A28-9EBB-5068510A837C}" type="sibTrans" cxnId="{4FFDF786-ADF5-4370-BE73-BFA7245A1ECB}">
      <dgm:prSet/>
      <dgm:spPr/>
      <dgm:t>
        <a:bodyPr/>
        <a:lstStyle/>
        <a:p>
          <a:endParaRPr lang="ru-RU"/>
        </a:p>
      </dgm:t>
    </dgm:pt>
    <dgm:pt modelId="{10B4B688-EEAF-41F0-BF7C-1D23F9165143}">
      <dgm:prSet custT="1"/>
      <dgm:spPr/>
      <dgm:t>
        <a:bodyPr/>
        <a:lstStyle/>
        <a:p>
          <a:r>
            <a:rPr lang="ru-RU" sz="2000" dirty="0"/>
            <a:t>Повышение эффективности административных сервисов за счет их цифровизации;</a:t>
          </a:r>
        </a:p>
      </dgm:t>
    </dgm:pt>
    <dgm:pt modelId="{C4FFF659-6521-42EE-9D3C-EF00B7016C1A}" type="parTrans" cxnId="{7FC5EE12-0B1B-4240-8AF9-FCAE96608A8C}">
      <dgm:prSet/>
      <dgm:spPr/>
      <dgm:t>
        <a:bodyPr/>
        <a:lstStyle/>
        <a:p>
          <a:endParaRPr lang="ru-RU"/>
        </a:p>
      </dgm:t>
    </dgm:pt>
    <dgm:pt modelId="{BD479A04-46D9-402F-B1EA-442692382B10}" type="sibTrans" cxnId="{7FC5EE12-0B1B-4240-8AF9-FCAE96608A8C}">
      <dgm:prSet/>
      <dgm:spPr/>
      <dgm:t>
        <a:bodyPr/>
        <a:lstStyle/>
        <a:p>
          <a:endParaRPr lang="ru-RU"/>
        </a:p>
      </dgm:t>
    </dgm:pt>
    <dgm:pt modelId="{C77CD349-C7F1-432F-BAAF-ED9C47274187}" type="pres">
      <dgm:prSet presAssocID="{DFA92334-4ADA-492D-9793-B8C470E0BC00}" presName="linearFlow" presStyleCnt="0">
        <dgm:presLayoutVars>
          <dgm:dir/>
          <dgm:animLvl val="lvl"/>
          <dgm:resizeHandles val="exact"/>
        </dgm:presLayoutVars>
      </dgm:prSet>
      <dgm:spPr/>
    </dgm:pt>
    <dgm:pt modelId="{06F341D2-8042-4CE9-8763-D43238E8758D}" type="pres">
      <dgm:prSet presAssocID="{B1CBFFD4-757C-4E4D-9B7A-F4525AB35200}" presName="composite" presStyleCnt="0"/>
      <dgm:spPr/>
    </dgm:pt>
    <dgm:pt modelId="{F5C3F3C4-FABD-4922-9F78-648583711072}" type="pres">
      <dgm:prSet presAssocID="{B1CBFFD4-757C-4E4D-9B7A-F4525AB35200}" presName="parentText" presStyleLbl="alignNode1" presStyleIdx="0" presStyleCnt="2" custScaleX="158058" custLinFactNeighborX="-26200" custLinFactNeighborY="2422">
        <dgm:presLayoutVars>
          <dgm:chMax val="1"/>
          <dgm:bulletEnabled val="1"/>
        </dgm:presLayoutVars>
      </dgm:prSet>
      <dgm:spPr/>
    </dgm:pt>
    <dgm:pt modelId="{8ABBEFE3-3F15-4759-A6C6-630C5D9854BE}" type="pres">
      <dgm:prSet presAssocID="{B1CBFFD4-757C-4E4D-9B7A-F4525AB35200}" presName="descendantText" presStyleLbl="alignAcc1" presStyleIdx="0" presStyleCnt="2" custScaleX="90910" custScaleY="90910" custLinFactNeighborX="2431" custLinFactNeighborY="8205">
        <dgm:presLayoutVars>
          <dgm:bulletEnabled val="1"/>
        </dgm:presLayoutVars>
      </dgm:prSet>
      <dgm:spPr/>
    </dgm:pt>
    <dgm:pt modelId="{64784EEE-CE41-44A1-9D8B-648FA2DA76A1}" type="pres">
      <dgm:prSet presAssocID="{37C2F946-7A9C-4B3F-B083-A7D2B3716755}" presName="sp" presStyleCnt="0"/>
      <dgm:spPr/>
    </dgm:pt>
    <dgm:pt modelId="{426F9C74-9D4B-454A-9EB5-F6A1DDF1B683}" type="pres">
      <dgm:prSet presAssocID="{1920C206-5FDC-4F9E-95FB-A62CD43F9F44}" presName="composite" presStyleCnt="0"/>
      <dgm:spPr/>
    </dgm:pt>
    <dgm:pt modelId="{2E2A73B7-4F65-4B05-8FE0-803C2D952E7A}" type="pres">
      <dgm:prSet presAssocID="{1920C206-5FDC-4F9E-95FB-A62CD43F9F44}" presName="parentText" presStyleLbl="alignNode1" presStyleIdx="1" presStyleCnt="2" custScaleX="156166" custScaleY="173874" custLinFactNeighborX="-25351" custLinFactNeighborY="161">
        <dgm:presLayoutVars>
          <dgm:chMax val="1"/>
          <dgm:bulletEnabled val="1"/>
        </dgm:presLayoutVars>
      </dgm:prSet>
      <dgm:spPr/>
    </dgm:pt>
    <dgm:pt modelId="{ED40B37D-2154-459E-A09A-D78D1037512C}" type="pres">
      <dgm:prSet presAssocID="{1920C206-5FDC-4F9E-95FB-A62CD43F9F44}" presName="descendantText" presStyleLbl="alignAcc1" presStyleIdx="1" presStyleCnt="2" custScaleX="83272" custScaleY="198077" custLinFactNeighborX="-2816" custLinFactNeighborY="13455">
        <dgm:presLayoutVars>
          <dgm:bulletEnabled val="1"/>
        </dgm:presLayoutVars>
      </dgm:prSet>
      <dgm:spPr/>
    </dgm:pt>
  </dgm:ptLst>
  <dgm:cxnLst>
    <dgm:cxn modelId="{7FC5EE12-0B1B-4240-8AF9-FCAE96608A8C}" srcId="{1920C206-5FDC-4F9E-95FB-A62CD43F9F44}" destId="{10B4B688-EEAF-41F0-BF7C-1D23F9165143}" srcOrd="2" destOrd="0" parTransId="{C4FFF659-6521-42EE-9D3C-EF00B7016C1A}" sibTransId="{BD479A04-46D9-402F-B1EA-442692382B10}"/>
    <dgm:cxn modelId="{298F5E34-A050-4CCF-AF28-02B75838372B}" type="presOf" srcId="{16ACA2C2-C868-4B26-BFB6-601BF4B577F7}" destId="{ED40B37D-2154-459E-A09A-D78D1037512C}" srcOrd="0" destOrd="0" presId="urn:microsoft.com/office/officeart/2005/8/layout/chevron2"/>
    <dgm:cxn modelId="{26DB0A3C-5DB4-4AFA-B28D-5AF3C41D92B4}" srcId="{1920C206-5FDC-4F9E-95FB-A62CD43F9F44}" destId="{A94B625D-332C-482C-8411-58D62ACD1F94}" srcOrd="3" destOrd="0" parTransId="{B5C0C4D0-8937-4425-ABC5-415DF9363F98}" sibTransId="{4A84E204-3011-4D42-ABDF-09B63A94EC61}"/>
    <dgm:cxn modelId="{2F0EBD4E-1087-4DDA-99C9-F69838164B0D}" srcId="{DFA92334-4ADA-492D-9793-B8C470E0BC00}" destId="{1920C206-5FDC-4F9E-95FB-A62CD43F9F44}" srcOrd="1" destOrd="0" parTransId="{22F80CE4-490F-4AA2-9227-5D228800DD88}" sibTransId="{A14FF96F-0501-4208-9574-7572C314931B}"/>
    <dgm:cxn modelId="{9BFC0A6A-C625-452D-A357-4B9645DEED6A}" type="presOf" srcId="{DFA92334-4ADA-492D-9793-B8C470E0BC00}" destId="{C77CD349-C7F1-432F-BAAF-ED9C47274187}" srcOrd="0" destOrd="0" presId="urn:microsoft.com/office/officeart/2005/8/layout/chevron2"/>
    <dgm:cxn modelId="{A6C7496B-EE85-4EC8-A660-95E9E0EAB819}" type="presOf" srcId="{E47E5195-6452-4B2D-B5F6-F16D2EC1EF9F}" destId="{8ABBEFE3-3F15-4759-A6C6-630C5D9854BE}" srcOrd="0" destOrd="1" presId="urn:microsoft.com/office/officeart/2005/8/layout/chevron2"/>
    <dgm:cxn modelId="{4FFDF786-ADF5-4370-BE73-BFA7245A1ECB}" srcId="{1920C206-5FDC-4F9E-95FB-A62CD43F9F44}" destId="{32C389F7-FA12-4E0F-87F0-01D6D3B17F60}" srcOrd="1" destOrd="0" parTransId="{2614A83C-82F9-4FFC-B3E0-467CC4A86C0A}" sibTransId="{95C5F2F4-9B56-4A28-9EBB-5068510A837C}"/>
    <dgm:cxn modelId="{EAC1008C-77DE-45E1-8187-D663F11B5CCF}" type="presOf" srcId="{32C389F7-FA12-4E0F-87F0-01D6D3B17F60}" destId="{ED40B37D-2154-459E-A09A-D78D1037512C}" srcOrd="0" destOrd="1" presId="urn:microsoft.com/office/officeart/2005/8/layout/chevron2"/>
    <dgm:cxn modelId="{A676A88C-AF02-450C-A556-7B41F5CBAD1B}" srcId="{1920C206-5FDC-4F9E-95FB-A62CD43F9F44}" destId="{16ACA2C2-C868-4B26-BFB6-601BF4B577F7}" srcOrd="0" destOrd="0" parTransId="{187EDCBF-E40F-4A94-975B-E733B7591C5C}" sibTransId="{DDA2A065-C85A-4D4F-AAFD-029014A6367D}"/>
    <dgm:cxn modelId="{15E57D95-7E79-455A-97BD-368BBB8AD459}" type="presOf" srcId="{E12EF195-2C42-4638-AEF7-4084A2176F82}" destId="{8ABBEFE3-3F15-4759-A6C6-630C5D9854BE}" srcOrd="0" destOrd="0" presId="urn:microsoft.com/office/officeart/2005/8/layout/chevron2"/>
    <dgm:cxn modelId="{1FDD63AB-9D52-41CA-9B6A-FA49DE3796FE}" type="presOf" srcId="{1920C206-5FDC-4F9E-95FB-A62CD43F9F44}" destId="{2E2A73B7-4F65-4B05-8FE0-803C2D952E7A}" srcOrd="0" destOrd="0" presId="urn:microsoft.com/office/officeart/2005/8/layout/chevron2"/>
    <dgm:cxn modelId="{D3B9C8BE-5B4C-43E0-B66B-A540BCAA944D}" type="presOf" srcId="{10B4B688-EEAF-41F0-BF7C-1D23F9165143}" destId="{ED40B37D-2154-459E-A09A-D78D1037512C}" srcOrd="0" destOrd="2" presId="urn:microsoft.com/office/officeart/2005/8/layout/chevron2"/>
    <dgm:cxn modelId="{08D3CDBE-794D-4049-AD5B-A1338531EF26}" type="presOf" srcId="{B1CBFFD4-757C-4E4D-9B7A-F4525AB35200}" destId="{F5C3F3C4-FABD-4922-9F78-648583711072}" srcOrd="0" destOrd="0" presId="urn:microsoft.com/office/officeart/2005/8/layout/chevron2"/>
    <dgm:cxn modelId="{2ACEA6E2-599A-43E6-90BF-7D728264A84A}" type="presOf" srcId="{A94B625D-332C-482C-8411-58D62ACD1F94}" destId="{ED40B37D-2154-459E-A09A-D78D1037512C}" srcOrd="0" destOrd="3" presId="urn:microsoft.com/office/officeart/2005/8/layout/chevron2"/>
    <dgm:cxn modelId="{9CDFACE9-B18B-4396-A90C-6EA5561A42D6}" srcId="{DFA92334-4ADA-492D-9793-B8C470E0BC00}" destId="{B1CBFFD4-757C-4E4D-9B7A-F4525AB35200}" srcOrd="0" destOrd="0" parTransId="{EF08B50F-9741-4A34-9BF4-D9AB9A13B23E}" sibTransId="{37C2F946-7A9C-4B3F-B083-A7D2B3716755}"/>
    <dgm:cxn modelId="{0CA7F8EE-46DF-4EC2-B85D-168201C62FFD}" srcId="{B1CBFFD4-757C-4E4D-9B7A-F4525AB35200}" destId="{E12EF195-2C42-4638-AEF7-4084A2176F82}" srcOrd="0" destOrd="0" parTransId="{20F2ACF0-48C0-49D0-938C-44C0108DA1D0}" sibTransId="{7A9074AD-6365-4E58-A483-B5430BBDCEF5}"/>
    <dgm:cxn modelId="{538CB6FF-8F35-468A-8B0F-3E04DFC996CE}" srcId="{B1CBFFD4-757C-4E4D-9B7A-F4525AB35200}" destId="{E47E5195-6452-4B2D-B5F6-F16D2EC1EF9F}" srcOrd="1" destOrd="0" parTransId="{77A208A7-4E77-44D1-8912-89B35F727C82}" sibTransId="{E86E3AC9-4C8A-4F05-932A-DA0E25D3819A}"/>
    <dgm:cxn modelId="{5CDBC39B-0E2A-442C-A551-7946F83B5644}" type="presParOf" srcId="{C77CD349-C7F1-432F-BAAF-ED9C47274187}" destId="{06F341D2-8042-4CE9-8763-D43238E8758D}" srcOrd="0" destOrd="0" presId="urn:microsoft.com/office/officeart/2005/8/layout/chevron2"/>
    <dgm:cxn modelId="{E12EB8CB-178F-4A14-9305-A1687C8DC4A5}" type="presParOf" srcId="{06F341D2-8042-4CE9-8763-D43238E8758D}" destId="{F5C3F3C4-FABD-4922-9F78-648583711072}" srcOrd="0" destOrd="0" presId="urn:microsoft.com/office/officeart/2005/8/layout/chevron2"/>
    <dgm:cxn modelId="{34DA64BB-1251-4B4E-BA9B-468CD91ABA73}" type="presParOf" srcId="{06F341D2-8042-4CE9-8763-D43238E8758D}" destId="{8ABBEFE3-3F15-4759-A6C6-630C5D9854BE}" srcOrd="1" destOrd="0" presId="urn:microsoft.com/office/officeart/2005/8/layout/chevron2"/>
    <dgm:cxn modelId="{649837B9-06F8-4454-9A74-B21602DAAC31}" type="presParOf" srcId="{C77CD349-C7F1-432F-BAAF-ED9C47274187}" destId="{64784EEE-CE41-44A1-9D8B-648FA2DA76A1}" srcOrd="1" destOrd="0" presId="urn:microsoft.com/office/officeart/2005/8/layout/chevron2"/>
    <dgm:cxn modelId="{BF16C389-3753-4C12-9C69-F04B7C9E41E6}" type="presParOf" srcId="{C77CD349-C7F1-432F-BAAF-ED9C47274187}" destId="{426F9C74-9D4B-454A-9EB5-F6A1DDF1B683}" srcOrd="2" destOrd="0" presId="urn:microsoft.com/office/officeart/2005/8/layout/chevron2"/>
    <dgm:cxn modelId="{383084A6-4D33-4BE6-9E56-C2E3467CFAD5}" type="presParOf" srcId="{426F9C74-9D4B-454A-9EB5-F6A1DDF1B683}" destId="{2E2A73B7-4F65-4B05-8FE0-803C2D952E7A}" srcOrd="0" destOrd="0" presId="urn:microsoft.com/office/officeart/2005/8/layout/chevron2"/>
    <dgm:cxn modelId="{E3F7431D-539C-4C45-BA3C-DBEC0D46B0B3}" type="presParOf" srcId="{426F9C74-9D4B-454A-9EB5-F6A1DDF1B683}" destId="{ED40B37D-2154-459E-A09A-D78D103751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63B6E-B9A2-4678-B96E-CA090CE9D2D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29444-7CB2-4530-A859-9D814B5A1047}">
      <dgm:prSet phldrT="[Текст]"/>
      <dgm:spPr/>
      <dgm:t>
        <a:bodyPr/>
        <a:lstStyle/>
        <a:p>
          <a:r>
            <a:rPr lang="ru-RU" dirty="0"/>
            <a:t>ПРОБЛЕМА</a:t>
          </a:r>
        </a:p>
      </dgm:t>
    </dgm:pt>
    <dgm:pt modelId="{CF1F4579-9E61-414E-83ED-CC82D606B875}" type="parTrans" cxnId="{382404B1-EB32-413B-85E1-21AB2CCF3AA8}">
      <dgm:prSet/>
      <dgm:spPr/>
      <dgm:t>
        <a:bodyPr/>
        <a:lstStyle/>
        <a:p>
          <a:endParaRPr lang="ru-RU"/>
        </a:p>
      </dgm:t>
    </dgm:pt>
    <dgm:pt modelId="{67BF8B49-BC08-45C8-8C98-04FB9B4A3D71}" type="sibTrans" cxnId="{382404B1-EB32-413B-85E1-21AB2CCF3AA8}">
      <dgm:prSet/>
      <dgm:spPr/>
      <dgm:t>
        <a:bodyPr/>
        <a:lstStyle/>
        <a:p>
          <a:endParaRPr lang="ru-RU"/>
        </a:p>
      </dgm:t>
    </dgm:pt>
    <dgm:pt modelId="{728EB19F-1A2B-4FD2-8096-13D7DCE1B365}">
      <dgm:prSet phldrT="[Текст]"/>
      <dgm:spPr/>
      <dgm:t>
        <a:bodyPr/>
        <a:lstStyle/>
        <a:p>
          <a:r>
            <a:rPr lang="ru-RU" dirty="0"/>
            <a:t>Для преподавателей НИУ ВШЭ всегда есть возможность пройти в рамках Университета бесплатное повышение квалификации. Основная проблема связана с тем, что повышают квалификации одни и те же активные преподаватели и лишь малая доля – это «должники». </a:t>
          </a:r>
        </a:p>
      </dgm:t>
    </dgm:pt>
    <dgm:pt modelId="{721AEF89-65D6-4318-BF28-3D60EDF9C715}" type="parTrans" cxnId="{E7F1E559-715A-4CF6-A386-F6ECA4B4E891}">
      <dgm:prSet/>
      <dgm:spPr/>
      <dgm:t>
        <a:bodyPr/>
        <a:lstStyle/>
        <a:p>
          <a:endParaRPr lang="ru-RU"/>
        </a:p>
      </dgm:t>
    </dgm:pt>
    <dgm:pt modelId="{A8AE9203-DF9A-4519-B187-BDCDA754C6DB}" type="sibTrans" cxnId="{E7F1E559-715A-4CF6-A386-F6ECA4B4E891}">
      <dgm:prSet/>
      <dgm:spPr/>
      <dgm:t>
        <a:bodyPr/>
        <a:lstStyle/>
        <a:p>
          <a:endParaRPr lang="ru-RU"/>
        </a:p>
      </dgm:t>
    </dgm:pt>
    <dgm:pt modelId="{BB4BC432-B4A3-4331-A892-2C85FB9BC7FB}" type="pres">
      <dgm:prSet presAssocID="{AD263B6E-B9A2-4678-B96E-CA090CE9D2DE}" presName="Name0" presStyleCnt="0">
        <dgm:presLayoutVars>
          <dgm:dir/>
          <dgm:animLvl val="lvl"/>
          <dgm:resizeHandles/>
        </dgm:presLayoutVars>
      </dgm:prSet>
      <dgm:spPr/>
    </dgm:pt>
    <dgm:pt modelId="{4C074738-54A8-4C82-89A0-E6C54CE777E5}" type="pres">
      <dgm:prSet presAssocID="{A2729444-7CB2-4530-A859-9D814B5A1047}" presName="linNode" presStyleCnt="0"/>
      <dgm:spPr/>
    </dgm:pt>
    <dgm:pt modelId="{D76BEEEE-7ECA-4A83-B45E-1FE2604AF65A}" type="pres">
      <dgm:prSet presAssocID="{A2729444-7CB2-4530-A859-9D814B5A1047}" presName="parentShp" presStyleLbl="node1" presStyleIdx="0" presStyleCnt="1" custScaleX="74296">
        <dgm:presLayoutVars>
          <dgm:bulletEnabled val="1"/>
        </dgm:presLayoutVars>
      </dgm:prSet>
      <dgm:spPr/>
    </dgm:pt>
    <dgm:pt modelId="{0C1EA01E-42DE-4C64-A224-6C65BF1FB53F}" type="pres">
      <dgm:prSet presAssocID="{A2729444-7CB2-4530-A859-9D814B5A1047}" presName="childShp" presStyleLbl="bgAccFollowNode1" presStyleIdx="0" presStyleCnt="1" custScaleX="117136">
        <dgm:presLayoutVars>
          <dgm:bulletEnabled val="1"/>
        </dgm:presLayoutVars>
      </dgm:prSet>
      <dgm:spPr/>
    </dgm:pt>
  </dgm:ptLst>
  <dgm:cxnLst>
    <dgm:cxn modelId="{1A159D52-5683-4913-A4C8-B3DE6A5CB8F7}" type="presOf" srcId="{A2729444-7CB2-4530-A859-9D814B5A1047}" destId="{D76BEEEE-7ECA-4A83-B45E-1FE2604AF65A}" srcOrd="0" destOrd="0" presId="urn:microsoft.com/office/officeart/2005/8/layout/vList6"/>
    <dgm:cxn modelId="{E7F1E559-715A-4CF6-A386-F6ECA4B4E891}" srcId="{A2729444-7CB2-4530-A859-9D814B5A1047}" destId="{728EB19F-1A2B-4FD2-8096-13D7DCE1B365}" srcOrd="0" destOrd="0" parTransId="{721AEF89-65D6-4318-BF28-3D60EDF9C715}" sibTransId="{A8AE9203-DF9A-4519-B187-BDCDA754C6DB}"/>
    <dgm:cxn modelId="{382404B1-EB32-413B-85E1-21AB2CCF3AA8}" srcId="{AD263B6E-B9A2-4678-B96E-CA090CE9D2DE}" destId="{A2729444-7CB2-4530-A859-9D814B5A1047}" srcOrd="0" destOrd="0" parTransId="{CF1F4579-9E61-414E-83ED-CC82D606B875}" sibTransId="{67BF8B49-BC08-45C8-8C98-04FB9B4A3D71}"/>
    <dgm:cxn modelId="{06D203BB-07FD-485E-91E9-061A881D62D3}" type="presOf" srcId="{AD263B6E-B9A2-4678-B96E-CA090CE9D2DE}" destId="{BB4BC432-B4A3-4331-A892-2C85FB9BC7FB}" srcOrd="0" destOrd="0" presId="urn:microsoft.com/office/officeart/2005/8/layout/vList6"/>
    <dgm:cxn modelId="{8F8C6DC7-6980-4FE3-BDA7-3F7187C6CF93}" type="presOf" srcId="{728EB19F-1A2B-4FD2-8096-13D7DCE1B365}" destId="{0C1EA01E-42DE-4C64-A224-6C65BF1FB53F}" srcOrd="0" destOrd="0" presId="urn:microsoft.com/office/officeart/2005/8/layout/vList6"/>
    <dgm:cxn modelId="{D9E26D33-A7D2-4C97-B564-B521507EA6F6}" type="presParOf" srcId="{BB4BC432-B4A3-4331-A892-2C85FB9BC7FB}" destId="{4C074738-54A8-4C82-89A0-E6C54CE777E5}" srcOrd="0" destOrd="0" presId="urn:microsoft.com/office/officeart/2005/8/layout/vList6"/>
    <dgm:cxn modelId="{05FC1EB2-9034-4B1C-BF1C-A837B6883F05}" type="presParOf" srcId="{4C074738-54A8-4C82-89A0-E6C54CE777E5}" destId="{D76BEEEE-7ECA-4A83-B45E-1FE2604AF65A}" srcOrd="0" destOrd="0" presId="urn:microsoft.com/office/officeart/2005/8/layout/vList6"/>
    <dgm:cxn modelId="{1E56AD92-C97F-4F06-B459-48AC3B9B95CE}" type="presParOf" srcId="{4C074738-54A8-4C82-89A0-E6C54CE777E5}" destId="{0C1EA01E-42DE-4C64-A224-6C65BF1FB5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F3C4-FABD-4922-9F78-648583711072}">
      <dsp:nvSpPr>
        <dsp:cNvPr id="0" name=""/>
        <dsp:cNvSpPr/>
      </dsp:nvSpPr>
      <dsp:spPr>
        <a:xfrm rot="5400000">
          <a:off x="-210099" y="306238"/>
          <a:ext cx="2326285" cy="19041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Приоритеты</a:t>
          </a:r>
          <a:endParaRPr lang="ru-RU" sz="2000" kern="1200" dirty="0"/>
        </a:p>
      </dsp:txBody>
      <dsp:txXfrm rot="-5400000">
        <a:off x="965" y="1047253"/>
        <a:ext cx="1904158" cy="422127"/>
      </dsp:txXfrm>
    </dsp:sp>
    <dsp:sp modelId="{8ABBEFE3-3F15-4759-A6C6-630C5D9854BE}">
      <dsp:nvSpPr>
        <dsp:cNvPr id="0" name=""/>
        <dsp:cNvSpPr/>
      </dsp:nvSpPr>
      <dsp:spPr>
        <a:xfrm rot="5400000">
          <a:off x="5241509" y="-2714192"/>
          <a:ext cx="3353049" cy="8689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Построение и совершенствование системы профессиональных треков для ППС</a:t>
          </a:r>
          <a:r>
            <a:rPr lang="en-US" sz="1800" kern="1200" dirty="0"/>
            <a:t>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Непрерывное профессиональное развитие НПР, административного и вспомогательного персонала, повышение профессиональных требований</a:t>
          </a:r>
          <a:r>
            <a:rPr lang="en-US" sz="1800" kern="1200" dirty="0"/>
            <a:t>;</a:t>
          </a:r>
          <a:r>
            <a:rPr lang="ru-RU" sz="1800" kern="1200" dirty="0"/>
            <a:t> совершенствование системы оценки кадров</a:t>
          </a:r>
          <a:r>
            <a:rPr lang="en-US" sz="1800" kern="1200" dirty="0"/>
            <a:t>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Привлечение лучших иностранных специалистов и российских специалистов с международным опытом работы</a:t>
          </a:r>
          <a:r>
            <a:rPr lang="en-US" sz="1800" kern="1200" dirty="0"/>
            <a:t>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Непрерывное расширение интернациональной среды;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Корпоративная переориентация бизнес-школы кампуса;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Повышение социальной ответственности Университета как работодателя и улучшение социального обеспечения работников.</a:t>
          </a:r>
        </a:p>
      </dsp:txBody>
      <dsp:txXfrm rot="-5400000">
        <a:off x="2573321" y="117678"/>
        <a:ext cx="8525743" cy="3025685"/>
      </dsp:txXfrm>
    </dsp:sp>
    <dsp:sp modelId="{2E2A73B7-4F65-4B05-8FE0-803C2D952E7A}">
      <dsp:nvSpPr>
        <dsp:cNvPr id="0" name=""/>
        <dsp:cNvSpPr/>
      </dsp:nvSpPr>
      <dsp:spPr>
        <a:xfrm rot="5400000">
          <a:off x="-465103" y="2822895"/>
          <a:ext cx="2904271" cy="1974063"/>
        </a:xfrm>
        <a:prstGeom prst="chevron">
          <a:avLst/>
        </a:prstGeom>
        <a:solidFill>
          <a:schemeClr val="accent3">
            <a:hueOff val="1393805"/>
            <a:satOff val="6336"/>
            <a:lumOff val="12353"/>
            <a:alphaOff val="0"/>
          </a:schemeClr>
        </a:solidFill>
        <a:ln w="25400" cap="flat" cmpd="sng" algn="ctr">
          <a:solidFill>
            <a:schemeClr val="accent3">
              <a:hueOff val="1393805"/>
              <a:satOff val="6336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Непрерывное профессиональное развитие сотрудников</a:t>
          </a:r>
        </a:p>
      </dsp:txBody>
      <dsp:txXfrm rot="-5400000">
        <a:off x="2" y="3344823"/>
        <a:ext cx="1974063" cy="930208"/>
      </dsp:txXfrm>
    </dsp:sp>
    <dsp:sp modelId="{ED40B37D-2154-459E-A09A-D78D1037512C}">
      <dsp:nvSpPr>
        <dsp:cNvPr id="0" name=""/>
        <dsp:cNvSpPr/>
      </dsp:nvSpPr>
      <dsp:spPr>
        <a:xfrm rot="5400000">
          <a:off x="5978484" y="-114239"/>
          <a:ext cx="1845089" cy="8657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93805"/>
              <a:satOff val="6336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Программы академического и административного кадрового резерва;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Разработка и внедрение системы наставничества</a:t>
          </a:r>
          <a:r>
            <a:rPr lang="en-US" sz="1800" kern="1200" dirty="0"/>
            <a:t>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Программы индивидуальных и групповых стажировок в других передовых университетах страны и мира (в т.ч. с использованием дистанционных технологий)</a:t>
          </a:r>
          <a:r>
            <a:rPr lang="en-US" sz="1800" kern="1200" dirty="0"/>
            <a:t>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Внедрение плана кадрового развития бизнес-школы кампуса</a:t>
          </a:r>
          <a:r>
            <a:rPr lang="en-US" sz="1800" kern="1200" dirty="0">
              <a:solidFill>
                <a:schemeClr val="tx1"/>
              </a:solidFill>
            </a:rPr>
            <a:t>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Внедрение Корпоративного Университета.</a:t>
          </a:r>
        </a:p>
      </dsp:txBody>
      <dsp:txXfrm rot="-5400000">
        <a:off x="2572354" y="3381961"/>
        <a:ext cx="8567279" cy="166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F3C4-FABD-4922-9F78-648583711072}">
      <dsp:nvSpPr>
        <dsp:cNvPr id="0" name=""/>
        <dsp:cNvSpPr/>
      </dsp:nvSpPr>
      <dsp:spPr>
        <a:xfrm rot="5400000">
          <a:off x="107662" y="-55393"/>
          <a:ext cx="2023620" cy="223894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Обновление кадрового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состава</a:t>
          </a:r>
        </a:p>
      </dsp:txBody>
      <dsp:txXfrm rot="-5400000">
        <a:off x="0" y="52269"/>
        <a:ext cx="2238945" cy="2023620"/>
      </dsp:txXfrm>
    </dsp:sp>
    <dsp:sp modelId="{8ABBEFE3-3F15-4759-A6C6-630C5D9854BE}">
      <dsp:nvSpPr>
        <dsp:cNvPr id="0" name=""/>
        <dsp:cNvSpPr/>
      </dsp:nvSpPr>
      <dsp:spPr>
        <a:xfrm rot="5400000">
          <a:off x="5320070" y="-2488189"/>
          <a:ext cx="1087662" cy="6375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Привлечение ученых с мирового рынка труда;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Привлечение зарубежных и российских постдоков.</a:t>
          </a:r>
        </a:p>
      </dsp:txBody>
      <dsp:txXfrm rot="-5400000">
        <a:off x="2676082" y="208894"/>
        <a:ext cx="6322545" cy="981472"/>
      </dsp:txXfrm>
    </dsp:sp>
    <dsp:sp modelId="{2E2A73B7-4F65-4B05-8FE0-803C2D952E7A}">
      <dsp:nvSpPr>
        <dsp:cNvPr id="0" name=""/>
        <dsp:cNvSpPr/>
      </dsp:nvSpPr>
      <dsp:spPr>
        <a:xfrm rot="5400000">
          <a:off x="-653202" y="2480562"/>
          <a:ext cx="3518550" cy="2212145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accent3">
              <a:hueOff val="1393805"/>
              <a:satOff val="6336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АУП и УВП, стимулирование работников к повышению операционной эффективности</a:t>
          </a:r>
        </a:p>
      </dsp:txBody>
      <dsp:txXfrm rot="-5400000">
        <a:off x="1" y="2933433"/>
        <a:ext cx="2212145" cy="1306405"/>
      </dsp:txXfrm>
    </dsp:sp>
    <dsp:sp modelId="{ED40B37D-2154-459E-A09A-D78D1037512C}">
      <dsp:nvSpPr>
        <dsp:cNvPr id="0" name=""/>
        <dsp:cNvSpPr/>
      </dsp:nvSpPr>
      <dsp:spPr>
        <a:xfrm rot="5400000">
          <a:off x="5070589" y="-299798"/>
          <a:ext cx="2605412" cy="7412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93805"/>
              <a:satOff val="6336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Внедрение оценивания компетенций и результативности для всех АУП и УВП</a:t>
          </a:r>
          <a:r>
            <a:rPr lang="en-US" sz="2000" kern="1200" dirty="0"/>
            <a:t>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Программа подготовки и адаптации персонала сервисных подразделений к работе в мультикультурной и полиэтнической среде;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Повышение эффективности административных сервисов за счет их цифровизации;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Повышение качества административных сервисов на основе периодического оценивания.</a:t>
          </a:r>
        </a:p>
      </dsp:txBody>
      <dsp:txXfrm rot="-5400000">
        <a:off x="2667272" y="2230705"/>
        <a:ext cx="7284861" cy="2351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EA01E-42DE-4C64-A224-6C65BF1FB53F}">
      <dsp:nvSpPr>
        <dsp:cNvPr id="0" name=""/>
        <dsp:cNvSpPr/>
      </dsp:nvSpPr>
      <dsp:spPr>
        <a:xfrm>
          <a:off x="1367043" y="0"/>
          <a:ext cx="3232947" cy="4822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Для преподавателей НИУ ВШЭ всегда есть возможность пройти в рамках Университета бесплатное повышение квалификации. Основная проблема связана с тем, что повышают квалификации одни и те же активные преподаватели и лишь малая доля – это «должники». </a:t>
          </a:r>
        </a:p>
      </dsp:txBody>
      <dsp:txXfrm>
        <a:off x="1367043" y="602840"/>
        <a:ext cx="2020592" cy="3617037"/>
      </dsp:txXfrm>
    </dsp:sp>
    <dsp:sp modelId="{D76BEEEE-7ECA-4A83-B45E-1FE2604AF65A}">
      <dsp:nvSpPr>
        <dsp:cNvPr id="0" name=""/>
        <dsp:cNvSpPr/>
      </dsp:nvSpPr>
      <dsp:spPr>
        <a:xfrm>
          <a:off x="0" y="0"/>
          <a:ext cx="1367043" cy="4822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ПРОБЛЕМА</a:t>
          </a:r>
        </a:p>
      </dsp:txBody>
      <dsp:txXfrm>
        <a:off x="66734" y="66734"/>
        <a:ext cx="1233575" cy="468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C9736AA3-8F61-4964-B985-F963429599C8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6FA26924-220D-48E5-9B03-5984A162BD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77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</a:t>
            </a:r>
            <a:r>
              <a:rPr lang="ru-RU" baseline="0" dirty="0"/>
              <a:t>направления кадрового развития взяты из Дорожной карты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3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Результатов по конкурсу «ЛЕТО 2021» еще 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61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Доля прошедших повышение квалификации работников (штатные) по категориям от общего числа работников этих категорий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Доля рассчитана от общего числа прошедших повышение квалификации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0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2019 г. было преобразование структурных подразделений (кафедра сравнительного литературоведения  лингвистики переименована в департамент филологии; департамент математики и бизнес информатики переименован в департамент математики)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956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5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6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 </a:t>
            </a:r>
            <a:r>
              <a:rPr lang="ru-RU" baseline="0" dirty="0"/>
              <a:t>направления кадрового развития взяты из Дорожной карты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Круговая диаграмма посчитана</a:t>
            </a:r>
            <a:r>
              <a:rPr lang="ru-RU" baseline="0" dirty="0"/>
              <a:t> как доли по людям , а не по ставкам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9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Ученое звание присвоенные в 2019 г. – 1 чел (звание доцента - Лаптева Анна Михайловна)</a:t>
            </a:r>
          </a:p>
          <a:p>
            <a:r>
              <a:rPr lang="ru-RU" dirty="0"/>
              <a:t>Ученые степени присвоенные в 2019 г. доктор наук – 1 чел. (Андреева Елена Михайловна)</a:t>
            </a:r>
          </a:p>
          <a:p>
            <a:r>
              <a:rPr lang="ru-RU" dirty="0"/>
              <a:t>Ученые степени присвоенные в 2019 г. кандидат наук – 13 чел.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err="1"/>
              <a:t>Бажина</a:t>
            </a:r>
            <a:r>
              <a:rPr lang="ru-RU" dirty="0"/>
              <a:t> Дарья Борисовна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err="1"/>
              <a:t>Заславский</a:t>
            </a:r>
            <a:r>
              <a:rPr lang="ru-RU" dirty="0"/>
              <a:t> Марк Маркович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Зеленин Даниил Андреевич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Зеленская Елена Михайловна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err="1"/>
              <a:t>Калеменева</a:t>
            </a:r>
            <a:r>
              <a:rPr lang="ru-RU" dirty="0"/>
              <a:t> Екатерина Алексеевна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Костылева Татьяна Владимировна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err="1"/>
              <a:t>Кулева</a:t>
            </a:r>
            <a:r>
              <a:rPr lang="ru-RU" dirty="0"/>
              <a:t> Маргарита Игоревна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Лисовская Ирина Викторовна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Соболева Елизавета Андреевна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Теплицкая Яна Игоревна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Турченко Михаил Сергеевич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 err="1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Киссер</a:t>
            </a:r>
            <a:r>
              <a:rPr lang="ru-RU" sz="1200" b="0" i="0" u="none" strike="noStrike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Татьяна Сергеевна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 err="1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Паничева</a:t>
            </a:r>
            <a:r>
              <a:rPr lang="ru-RU" sz="1200" b="0" i="0" u="none" strike="noStrike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Полина Вадимовна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r>
              <a:rPr lang="ru-RU" dirty="0"/>
              <a:t>Ученые степени присвоенные в 2019 г. </a:t>
            </a:r>
            <a:r>
              <a:rPr lang="ru-RU" dirty="0" err="1"/>
              <a:t>PhD</a:t>
            </a:r>
            <a:r>
              <a:rPr lang="ru-RU" dirty="0"/>
              <a:t> -  1 чел. (Антонов Михаил Валерьевич)</a:t>
            </a:r>
          </a:p>
          <a:p>
            <a:r>
              <a:rPr lang="ru-RU" dirty="0"/>
              <a:t>Почетное звание</a:t>
            </a:r>
            <a:r>
              <a:rPr lang="ru-RU" baseline="0" dirty="0"/>
              <a:t> «Профессор практики» в 2019 году - 1 чел (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Вульф Дитмар)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ru-RU" dirty="0"/>
              <a:t>Ученые звания присвоенные в 2020 г. – 2 чел 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Кузьмина Елена Валерьевна – звание доцент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Севастьянов Сергей Витальевич</a:t>
            </a:r>
            <a:r>
              <a:rPr lang="ru-RU" dirty="0"/>
              <a:t> – звание профессор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Ученые степени присвоенные в 2020 г. Кандидат  наук – 4 чел.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Костов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Федор Федорович</a:t>
            </a:r>
            <a:r>
              <a:rPr lang="ru-RU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Офенгейм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Дмитрий Дмитриевич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Тихонова Надежда Евгеньевна</a:t>
            </a:r>
            <a:r>
              <a:rPr lang="ru-RU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Щербак Сергей Александрович</a:t>
            </a:r>
            <a:r>
              <a:rPr lang="ru-RU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Ученые степени присвоенные в 2020</a:t>
            </a:r>
            <a:r>
              <a:rPr lang="ru-RU" baseline="0" dirty="0"/>
              <a:t> </a:t>
            </a:r>
            <a:r>
              <a:rPr lang="ru-RU" dirty="0"/>
              <a:t>г. </a:t>
            </a:r>
            <a:r>
              <a:rPr lang="ru-RU" dirty="0" err="1"/>
              <a:t>PhD</a:t>
            </a:r>
            <a:r>
              <a:rPr lang="ru-RU" dirty="0"/>
              <a:t> -  2 чел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Брянов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Кирилл Александрович</a:t>
            </a:r>
            <a:r>
              <a:rPr lang="ru-RU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Сунми</a:t>
            </a:r>
            <a:r>
              <a:rPr lang="ru-RU" dirty="0"/>
              <a:t> </a:t>
            </a:r>
          </a:p>
          <a:p>
            <a:pPr marL="228600" indent="-228600">
              <a:buFont typeface="+mj-lt"/>
              <a:buAutoNum type="arabicPeriod"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Почетное звание</a:t>
            </a:r>
            <a:r>
              <a:rPr lang="ru-RU" baseline="0" dirty="0"/>
              <a:t> «Профессор практики» в 2020 г. - 1 чел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Поворозник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Ирина)</a:t>
            </a:r>
            <a:endParaRPr lang="ru-RU" dirty="0"/>
          </a:p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7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Графики по НПР с научными степенями представлены в людях (только штатные работники</a:t>
            </a:r>
            <a:r>
              <a:rPr lang="ru-RU" baseline="0" dirty="0"/>
              <a:t> без внешних совместителей)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8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Доля НПР со степень </a:t>
            </a:r>
            <a:r>
              <a:rPr lang="en-US" dirty="0"/>
              <a:t>PhD</a:t>
            </a:r>
            <a:r>
              <a:rPr lang="ru-RU" baseline="0" dirty="0"/>
              <a:t> (по ставкам) = ставки НПР со степенью </a:t>
            </a:r>
            <a:r>
              <a:rPr lang="en-US" dirty="0"/>
              <a:t>PhD</a:t>
            </a:r>
            <a:r>
              <a:rPr lang="ru-RU" dirty="0"/>
              <a:t> (штатных</a:t>
            </a:r>
            <a:r>
              <a:rPr lang="ru-RU" baseline="0" dirty="0"/>
              <a:t> и внешних совместителей)</a:t>
            </a:r>
            <a:r>
              <a:rPr lang="ru-RU" dirty="0"/>
              <a:t> /</a:t>
            </a:r>
            <a:r>
              <a:rPr lang="ru-RU" baseline="0" dirty="0"/>
              <a:t> к общему числу ставок НПР (штатные + внешние совместители)</a:t>
            </a:r>
          </a:p>
          <a:p>
            <a:r>
              <a:rPr lang="ru-RU" baseline="0" dirty="0"/>
              <a:t>На второй диаграмме доля НПР со степенью  (КН ДН и </a:t>
            </a:r>
            <a:r>
              <a:rPr lang="en-US" dirty="0"/>
              <a:t>PhD</a:t>
            </a:r>
            <a:r>
              <a:rPr lang="ru-RU" dirty="0"/>
              <a:t>) показана</a:t>
            </a:r>
            <a:r>
              <a:rPr lang="ru-RU" baseline="0" dirty="0"/>
              <a:t> по факультетам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29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04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2019 году приняты на работу по международному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рекрутингу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научных работников: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Бонкунгу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Гомцян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Дитценбахер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Игнатенко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Яновский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Дайк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приняты на работу по международному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рекрутингу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Игнатенко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Яновский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Черкаева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заключены договоры ГПХ с научными сотрудниками, отобранными по международному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рекрутингу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Ригли Ш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Фанаска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Данилевич 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26924-220D-48E5-9B03-5984A162BDA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4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 hasCustomPrompt="1"/>
          </p:nvPr>
        </p:nvSpPr>
        <p:spPr>
          <a:xfrm>
            <a:off x="428981" y="1320800"/>
            <a:ext cx="11356623" cy="526573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 b="1"/>
            </a:lvl1pPr>
            <a:lvl2pPr marL="742950" indent="-285750">
              <a:buFont typeface="Arial"/>
              <a:buChar char="•"/>
              <a:defRPr sz="1600" baseline="0"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1"/>
            <a:r>
              <a:rPr lang="en-US" dirty="0"/>
              <a:t>...</a:t>
            </a:r>
            <a:endParaRPr lang="ru-RU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8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42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3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62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91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21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8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37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66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1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9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50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286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69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654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8" y="287867"/>
            <a:ext cx="10902244" cy="372534"/>
          </a:xfrm>
        </p:spPr>
        <p:txBody>
          <a:bodyPr>
            <a:noAutofit/>
          </a:bodyPr>
          <a:lstStyle>
            <a:lvl1pPr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AE4B130-36F0-4ADF-B69E-6C2D3C8D30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24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 hasCustomPrompt="1"/>
          </p:nvPr>
        </p:nvSpPr>
        <p:spPr>
          <a:xfrm>
            <a:off x="428981" y="1320800"/>
            <a:ext cx="11356623" cy="526573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 b="1"/>
            </a:lvl1pPr>
            <a:lvl2pPr marL="742950" indent="-285750">
              <a:buFont typeface="Arial"/>
              <a:buChar char="•"/>
              <a:defRPr sz="1600" baseline="0"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1"/>
            <a:r>
              <a:rPr lang="en-US" dirty="0"/>
              <a:t>...</a:t>
            </a:r>
            <a:endParaRPr lang="ru-RU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37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94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15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745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27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69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02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0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580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433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3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08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11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05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961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451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28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43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91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6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242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7" y="287867"/>
            <a:ext cx="10902244" cy="372534"/>
          </a:xfrm>
        </p:spPr>
        <p:txBody>
          <a:bodyPr>
            <a:noAutofit/>
          </a:bodyPr>
          <a:lstStyle>
            <a:lvl1pPr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AE4B130-36F0-4ADF-B69E-6C2D3C8D3020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9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 userDrawn="1"/>
        </p:nvSpPr>
        <p:spPr>
          <a:xfrm>
            <a:off x="738189" y="1107281"/>
            <a:ext cx="10715625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 dirty="0">
              <a:solidFill>
                <a:prstClr val="black"/>
              </a:solidFill>
            </a:endParaRPr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215" y="293090"/>
            <a:ext cx="636263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00893" y="312540"/>
            <a:ext cx="9598139" cy="580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2970" y="1510393"/>
            <a:ext cx="10406063" cy="47403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1pPr>
            <a:lvl2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2pPr>
            <a:lvl3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3pPr>
            <a:lvl4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666327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392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2621280" y="1"/>
            <a:ext cx="9737920" cy="69530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5" name="Название подразделения,  лаборатории, факультета и т.д."/>
          <p:cNvSpPr txBox="1"/>
          <p:nvPr userDrawn="1"/>
        </p:nvSpPr>
        <p:spPr>
          <a:xfrm>
            <a:off x="4881563" y="111309"/>
            <a:ext cx="629561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109" b="1" kern="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sym typeface="Arial Narrow"/>
              </a:rPr>
              <a:t>НИУ ВШЭ – Санкт-Петербург</a:t>
            </a:r>
            <a:endParaRPr sz="2109" b="1" kern="0" dirty="0">
              <a:solidFill>
                <a:srgbClr val="4F81BD">
                  <a:lumMod val="75000"/>
                </a:srgbClr>
              </a:solidFill>
              <a:latin typeface="Calibri" pitchFamily="34" charset="0"/>
              <a:sym typeface="Arial Narrow"/>
            </a:endParaRP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18277" y="1555098"/>
            <a:ext cx="6970259" cy="2384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12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61E5EE31-060B-4737-9F84-79861E219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464" y="573093"/>
            <a:ext cx="1677984" cy="1622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15261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506142" y="446485"/>
            <a:ext cx="9167812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90626" y="4723806"/>
            <a:ext cx="9810751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90626" y="5759649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17311" y="6500813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13294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 userDrawn="1"/>
        </p:nvSpPr>
        <p:spPr>
          <a:xfrm>
            <a:off x="738189" y="1107281"/>
            <a:ext cx="10715625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215" y="293090"/>
            <a:ext cx="628312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00893" y="312540"/>
            <a:ext cx="9598139" cy="5803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2970" y="1510393"/>
            <a:ext cx="10406063" cy="47403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1pPr>
            <a:lvl2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2pPr>
            <a:lvl3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3pPr>
            <a:lvl4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 sz="1969">
                <a:latin typeface="Calibri" pitchFamily="34" charset="0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257859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8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48634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74988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01627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420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8" y="1830587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92969" y="1830587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89111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2970" y="892970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10821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98408" y="3580806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304237" y="625079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89828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190626" y="4473775"/>
            <a:ext cx="9810751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190626" y="2984580"/>
            <a:ext cx="9810751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9739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60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17012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89138" y="6505279"/>
            <a:ext cx="266098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8570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0" hasCustomPrompt="1"/>
          </p:nvPr>
        </p:nvSpPr>
        <p:spPr>
          <a:xfrm>
            <a:off x="428982" y="1320800"/>
            <a:ext cx="11356623" cy="526573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 b="1"/>
            </a:lvl1pPr>
            <a:lvl2pPr marL="557213" indent="-214313">
              <a:buFont typeface="Arial"/>
              <a:buChar char="•"/>
              <a:defRPr sz="1200" baseline="0"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1"/>
            <a:r>
              <a:rPr lang="en-US" dirty="0"/>
              <a:t>...</a:t>
            </a:r>
            <a:endParaRPr lang="ru-RU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2E5C0BC-247F-F64F-B66D-D79198B37085}" type="datetimeFigureOut">
              <a:rPr lang="ru-RU" smtClean="0"/>
              <a:t>16.06.2021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22FE9075-B787-EE4E-B29D-3726C9CDFE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29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6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33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852" r:id="rId2"/>
    <p:sldLayoutId id="2147483853" r:id="rId3"/>
    <p:sldLayoutId id="2147483869" r:id="rId4"/>
    <p:sldLayoutId id="2147483870" r:id="rId5"/>
    <p:sldLayoutId id="214748387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8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45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37764" y="6505279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ru-RU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410751" hangingPunct="0"/>
              <a:t>‹#›</a:t>
            </a:fld>
            <a:endParaRPr lang="ru-RU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72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24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5.xml"/><Relationship Id="rId9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185172" y="802084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4756354" y="3594271"/>
            <a:ext cx="5407953" cy="190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/>
          <a:lstStyle/>
          <a:p>
            <a:pPr algn="ctr" defTabSz="410751" hangingPunct="0">
              <a:lnSpc>
                <a:spcPct val="150000"/>
              </a:lnSpc>
              <a:defRPr/>
            </a:pPr>
            <a:r>
              <a:rPr lang="ru-RU" sz="2531" b="1" kern="0" dirty="0">
                <a:latin typeface="Calibri" pitchFamily="34" charset="0"/>
                <a:sym typeface="Helvetica Light"/>
              </a:rPr>
              <a:t>О РЕЗУЛЬТАТАХ КАДРОВОЙ РАБОТЫ ЗА 2019-2020 И 2020-2021 УЧ.ГОД</a:t>
            </a:r>
          </a:p>
          <a:p>
            <a:pPr algn="ctr" defTabSz="410751" hangingPunct="0">
              <a:lnSpc>
                <a:spcPct val="150000"/>
              </a:lnSpc>
              <a:defRPr/>
            </a:pPr>
            <a:r>
              <a:rPr lang="ru-RU" sz="2531" b="1" kern="0" dirty="0">
                <a:latin typeface="Calibri" pitchFamily="34" charset="0"/>
                <a:sym typeface="Helvetica Light"/>
              </a:rPr>
              <a:t>И ПЛАНАХ НА 2021-2022 УЧ. ГОД</a:t>
            </a: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8099988" y="5497219"/>
            <a:ext cx="3537112" cy="1067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 defTabSz="410751" hangingPunct="0">
              <a:defRPr/>
            </a:pPr>
            <a:r>
              <a:rPr lang="ru-RU" sz="2250" b="1" kern="0" dirty="0">
                <a:solidFill>
                  <a:schemeClr val="tx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В.М. Нестеров</a:t>
            </a:r>
          </a:p>
          <a:p>
            <a:pPr algn="r" defTabSz="410751" hangingPunct="0">
              <a:defRPr/>
            </a:pPr>
            <a:r>
              <a:rPr lang="ru-RU" sz="2250" b="1" kern="0" dirty="0">
                <a:solidFill>
                  <a:schemeClr val="tx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А.В. Стародубцев</a:t>
            </a:r>
            <a:endParaRPr lang="en-US" sz="2250" b="1" kern="0" dirty="0">
              <a:solidFill>
                <a:schemeClr val="tx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410751" hangingPunct="0">
              <a:defRPr/>
            </a:pPr>
            <a:r>
              <a:rPr lang="ru-RU" sz="2250" b="1" kern="0" dirty="0">
                <a:solidFill>
                  <a:schemeClr val="tx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С.С. Коледова</a:t>
            </a:r>
            <a:endParaRPr lang="en-US" sz="2250" b="1" kern="0" dirty="0">
              <a:solidFill>
                <a:schemeClr val="tx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410751" hangingPunct="0">
              <a:defRPr/>
            </a:pPr>
            <a:endParaRPr lang="ru-RU" sz="2250" b="1" kern="0" dirty="0">
              <a:solidFill>
                <a:schemeClr val="tx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Москва, 2017"/>
          <p:cNvSpPr txBox="1"/>
          <p:nvPr/>
        </p:nvSpPr>
        <p:spPr>
          <a:xfrm>
            <a:off x="5025516" y="6466887"/>
            <a:ext cx="472171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 hangingPunct="0"/>
            <a:r>
              <a:rPr lang="ru-RU" sz="1687" b="1" kern="0" dirty="0">
                <a:solidFill>
                  <a:schemeClr val="tx1"/>
                </a:solidFill>
                <a:latin typeface="Calibri" pitchFamily="34" charset="0"/>
              </a:rPr>
              <a:t>Санкт-Петербург</a:t>
            </a:r>
            <a:r>
              <a:rPr sz="1687" b="1" kern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687" b="1" kern="0" dirty="0">
                <a:solidFill>
                  <a:schemeClr val="tx1"/>
                </a:solidFill>
                <a:latin typeface="Calibri" pitchFamily="34" charset="0"/>
              </a:rPr>
              <a:t>2021</a:t>
            </a:r>
            <a:endParaRPr sz="1687" b="1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 bwMode="auto">
          <a:xfrm>
            <a:off x="2613654" y="0"/>
            <a:ext cx="72548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886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Мобильность НПР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444" y="1497789"/>
            <a:ext cx="59311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Санкт-Петербургский кампус участвует в программах «Российский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post-doc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проекте стажировок НПР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4 российских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post-doc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научные подразделения: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междисциплинарных фундаментальных исследований;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лаборатория теории игр и принятия решений;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исторических исследований;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 экономики культуры.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стажер (очная стажировка)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6 международных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post-doc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0" y="832815"/>
            <a:ext cx="788670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Входящая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мобильность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36648" y="1226518"/>
            <a:ext cx="3307935" cy="325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г.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526030" y="4002517"/>
            <a:ext cx="7886700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444" y="4249193"/>
            <a:ext cx="8013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6 российских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post-doc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научные подразделения: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 экологической и технологической истории;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междисциплинарных фундаментальных исследований;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лаборатория теории игр и принятия решений;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лаборатория теории игр и принятия решений;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 экономики культуры;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исторических исследований.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стажера (очные стажировки)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6 международных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post-doc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8A76B10-3A65-4CD4-B622-CCABF7BB8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201126"/>
              </p:ext>
            </p:extLst>
          </p:nvPr>
        </p:nvGraphicFramePr>
        <p:xfrm>
          <a:off x="6686550" y="1926191"/>
          <a:ext cx="5260940" cy="41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20467" y="1474383"/>
            <a:ext cx="363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Распределение стажеров, чел.</a:t>
            </a:r>
          </a:p>
        </p:txBody>
      </p:sp>
    </p:spTree>
    <p:extLst>
      <p:ext uri="{BB962C8B-B14F-4D97-AF65-F5344CB8AC3E}">
        <p14:creationId xmlns:p14="http://schemas.microsoft.com/office/powerpoint/2010/main" val="33667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39301"/>
              </p:ext>
            </p:extLst>
          </p:nvPr>
        </p:nvGraphicFramePr>
        <p:xfrm>
          <a:off x="182879" y="1040412"/>
          <a:ext cx="6820822" cy="297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Показатели конкурса ППС и НР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860" y="1040412"/>
            <a:ext cx="43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заявок на конкурс ППС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6952" y="369994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конкурса ППС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6640" y="1149030"/>
            <a:ext cx="413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2018 году впервые был объявлен конкурс для научных работников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2018 г. по конкурсу - 3 чел.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2019 г. по конкурсу - 6 чел.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2020 г. по конкурсу - 5 чел.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014310"/>
              </p:ext>
            </p:extLst>
          </p:nvPr>
        </p:nvGraphicFramePr>
        <p:xfrm>
          <a:off x="4325815" y="3947363"/>
          <a:ext cx="77602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27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7351" y="1275864"/>
            <a:ext cx="676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 участников академического кадрового резерва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Академический кадровый резерв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45228"/>
              </p:ext>
            </p:extLst>
          </p:nvPr>
        </p:nvGraphicFramePr>
        <p:xfrm>
          <a:off x="381836" y="1567544"/>
          <a:ext cx="11555605" cy="493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42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67075" y="313187"/>
            <a:ext cx="5848350" cy="471587"/>
          </a:xfrm>
        </p:spPr>
        <p:txBody>
          <a:bodyPr/>
          <a:lstStyle/>
          <a:p>
            <a:r>
              <a:rPr lang="ru-RU" dirty="0"/>
              <a:t>Соответствие ППС критериям ОПА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7007" y="1067822"/>
            <a:ext cx="3466728" cy="4902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Итоги ОПА в 2020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341" y="1641109"/>
            <a:ext cx="320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Всего: 719 участников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24053"/>
              </p:ext>
            </p:extLst>
          </p:nvPr>
        </p:nvGraphicFramePr>
        <p:xfrm>
          <a:off x="582492" y="4919491"/>
          <a:ext cx="4026875" cy="146152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927837">
                  <a:extLst>
                    <a:ext uri="{9D8B030D-6E8A-4147-A177-3AD203B41FA5}">
                      <a16:colId xmlns:a16="http://schemas.microsoft.com/office/drawing/2014/main" val="2721446924"/>
                    </a:ext>
                  </a:extLst>
                </a:gridCol>
                <a:gridCol w="1099038">
                  <a:extLst>
                    <a:ext uri="{9D8B030D-6E8A-4147-A177-3AD203B41FA5}">
                      <a16:colId xmlns:a16="http://schemas.microsoft.com/office/drawing/2014/main" val="2904698396"/>
                    </a:ext>
                  </a:extLst>
                </a:gridCol>
              </a:tblGrid>
              <a:tr h="418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соответствует ОПА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07611"/>
                  </a:ext>
                </a:extLst>
              </a:tr>
              <a:tr h="4184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Поданные апелляции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55 уч.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результатов по</a:t>
                      </a:r>
                      <a:r>
                        <a:rPr lang="ru-RU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итогам </a:t>
                      </a: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апелляций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28 уч.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53618"/>
              </p:ext>
            </p:extLst>
          </p:nvPr>
        </p:nvGraphicFramePr>
        <p:xfrm>
          <a:off x="209550" y="1830847"/>
          <a:ext cx="5499911" cy="32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102184" y="1150816"/>
            <a:ext cx="5644339" cy="4902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/>
              <a:t>Динамика ОПА за период 2018-2020 гг.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727481"/>
              </p:ext>
            </p:extLst>
          </p:nvPr>
        </p:nvGraphicFramePr>
        <p:xfrm>
          <a:off x="6010275" y="1837501"/>
          <a:ext cx="5736248" cy="45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05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08603" y="383658"/>
            <a:ext cx="9933567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Повышение квалификации работников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3712" y="4359231"/>
            <a:ext cx="9366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Затраты на повышение квалификации работников </a:t>
            </a:r>
          </a:p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НИУ ВШЭ - Санкт-Петербург в 2015-2020 г.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86372"/>
              </p:ext>
            </p:extLst>
          </p:nvPr>
        </p:nvGraphicFramePr>
        <p:xfrm>
          <a:off x="443580" y="5003737"/>
          <a:ext cx="11266338" cy="1351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159">
                  <a:extLst>
                    <a:ext uri="{9D8B030D-6E8A-4147-A177-3AD203B41FA5}">
                      <a16:colId xmlns:a16="http://schemas.microsoft.com/office/drawing/2014/main" val="2736086438"/>
                    </a:ext>
                  </a:extLst>
                </a:gridCol>
                <a:gridCol w="1317484">
                  <a:extLst>
                    <a:ext uri="{9D8B030D-6E8A-4147-A177-3AD203B41FA5}">
                      <a16:colId xmlns:a16="http://schemas.microsoft.com/office/drawing/2014/main" val="4062214024"/>
                    </a:ext>
                  </a:extLst>
                </a:gridCol>
                <a:gridCol w="1342110">
                  <a:extLst>
                    <a:ext uri="{9D8B030D-6E8A-4147-A177-3AD203B41FA5}">
                      <a16:colId xmlns:a16="http://schemas.microsoft.com/office/drawing/2014/main" val="3512348234"/>
                    </a:ext>
                  </a:extLst>
                </a:gridCol>
                <a:gridCol w="1551431">
                  <a:extLst>
                    <a:ext uri="{9D8B030D-6E8A-4147-A177-3AD203B41FA5}">
                      <a16:colId xmlns:a16="http://schemas.microsoft.com/office/drawing/2014/main" val="4052353010"/>
                    </a:ext>
                  </a:extLst>
                </a:gridCol>
                <a:gridCol w="1502179">
                  <a:extLst>
                    <a:ext uri="{9D8B030D-6E8A-4147-A177-3AD203B41FA5}">
                      <a16:colId xmlns:a16="http://schemas.microsoft.com/office/drawing/2014/main" val="3121591234"/>
                    </a:ext>
                  </a:extLst>
                </a:gridCol>
                <a:gridCol w="1440614">
                  <a:extLst>
                    <a:ext uri="{9D8B030D-6E8A-4147-A177-3AD203B41FA5}">
                      <a16:colId xmlns:a16="http://schemas.microsoft.com/office/drawing/2014/main" val="168778729"/>
                    </a:ext>
                  </a:extLst>
                </a:gridCol>
                <a:gridCol w="1391361">
                  <a:extLst>
                    <a:ext uri="{9D8B030D-6E8A-4147-A177-3AD203B41FA5}">
                      <a16:colId xmlns:a16="http://schemas.microsoft.com/office/drawing/2014/main" val="4208518446"/>
                    </a:ext>
                  </a:extLst>
                </a:gridCol>
              </a:tblGrid>
              <a:tr h="228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Расходы по ИФ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2015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2016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extLst>
                  <a:ext uri="{0D108BD9-81ED-4DB2-BD59-A6C34878D82A}">
                    <a16:rowId xmlns:a16="http://schemas.microsoft.com/office/drawing/2014/main" val="3651002413"/>
                  </a:ext>
                </a:extLst>
              </a:tr>
              <a:tr h="4473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Средства НИУ ВШЭ СПб,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110 840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121 237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328 636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738 789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1 245 576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1 033 618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extLst>
                  <a:ext uri="{0D108BD9-81ED-4DB2-BD59-A6C34878D82A}">
                    <a16:rowId xmlns:a16="http://schemas.microsoft.com/office/drawing/2014/main" val="2069209213"/>
                  </a:ext>
                </a:extLst>
              </a:tr>
              <a:tr h="4473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</a:rPr>
                        <a:t>Средства НИУ ВШЭ,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700 000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1 226 014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1 893 870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1 360 892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1 601 218</a:t>
                      </a:r>
                      <a:endParaRPr lang="ru-RU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extLst>
                  <a:ext uri="{0D108BD9-81ED-4DB2-BD59-A6C34878D82A}">
                    <a16:rowId xmlns:a16="http://schemas.microsoft.com/office/drawing/2014/main" val="3201644488"/>
                  </a:ext>
                </a:extLst>
              </a:tr>
              <a:tr h="22826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dirty="0">
                          <a:effectLst/>
                        </a:rPr>
                        <a:t>ВСЕГО, руб.: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110 840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821 237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1 554 650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2 632 659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2 606 470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2 634 835</a:t>
                      </a:r>
                      <a:endParaRPr lang="ru-RU" sz="13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30" marR="9130" marT="9130" marB="0" anchor="ctr"/>
                </a:tc>
                <a:extLst>
                  <a:ext uri="{0D108BD9-81ED-4DB2-BD59-A6C34878D82A}">
                    <a16:rowId xmlns:a16="http://schemas.microsoft.com/office/drawing/2014/main" val="4218703728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89342"/>
              </p:ext>
            </p:extLst>
          </p:nvPr>
        </p:nvGraphicFramePr>
        <p:xfrm>
          <a:off x="1303712" y="1123242"/>
          <a:ext cx="9294724" cy="313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56824" y="1032940"/>
            <a:ext cx="9366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Доля прошедших повышение квалификации работников (штатные) по категориям</a:t>
            </a:r>
          </a:p>
        </p:txBody>
      </p:sp>
    </p:spTree>
    <p:extLst>
      <p:ext uri="{BB962C8B-B14F-4D97-AF65-F5344CB8AC3E}">
        <p14:creationId xmlns:p14="http://schemas.microsoft.com/office/powerpoint/2010/main" val="75271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8603" y="383658"/>
            <a:ext cx="9933567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Повышение квалификации НПР и тьюторов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38349"/>
              </p:ext>
            </p:extLst>
          </p:nvPr>
        </p:nvGraphicFramePr>
        <p:xfrm>
          <a:off x="1127740" y="1436962"/>
          <a:ext cx="5263729" cy="504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4598992"/>
              </p:ext>
            </p:extLst>
          </p:nvPr>
        </p:nvGraphicFramePr>
        <p:xfrm>
          <a:off x="6951307" y="1315616"/>
          <a:ext cx="4599991" cy="482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550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08603" y="383658"/>
            <a:ext cx="9933567" cy="5803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Повышение квалификации НПР и тьюторов (из числа должников)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1867" y="1176885"/>
            <a:ext cx="217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2019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642" y="1913227"/>
            <a:ext cx="2177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Штатные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работники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sym typeface="Helvetica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6016" y="1919403"/>
            <a:ext cx="2546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Внешние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совместители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sym typeface="Helvetica Light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142360"/>
              </p:ext>
            </p:extLst>
          </p:nvPr>
        </p:nvGraphicFramePr>
        <p:xfrm>
          <a:off x="-104749" y="2216171"/>
          <a:ext cx="4425539" cy="418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750745"/>
              </p:ext>
            </p:extLst>
          </p:nvPr>
        </p:nvGraphicFramePr>
        <p:xfrm>
          <a:off x="2678231" y="2376556"/>
          <a:ext cx="3581892" cy="250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51355"/>
              </p:ext>
            </p:extLst>
          </p:nvPr>
        </p:nvGraphicFramePr>
        <p:xfrm>
          <a:off x="5357513" y="2262388"/>
          <a:ext cx="4548289" cy="438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831911" y="1187136"/>
            <a:ext cx="217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2020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42864" y="1915131"/>
            <a:ext cx="2177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Штатные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работники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sym typeface="Helvetica Light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842912"/>
              </p:ext>
            </p:extLst>
          </p:nvPr>
        </p:nvGraphicFramePr>
        <p:xfrm>
          <a:off x="8479854" y="2273945"/>
          <a:ext cx="3893992" cy="249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153690" y="1919951"/>
            <a:ext cx="2546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Внешние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Light"/>
              </a:rPr>
              <a:t>совместители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557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8603" y="383658"/>
            <a:ext cx="9933567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Повышение квалификации НПР и тьюторов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603" y="934922"/>
            <a:ext cx="10418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по НПР и тьюторам (штатные и внешние совместители) = </a:t>
            </a:r>
          </a:p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НПР и тьюторов  (из числа «должников»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прошедших повышение квалификации в отчетном году, к общему числу «должников»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В соответствии с федеральным законом «Об образовании в Российской Федерации» каждый научно-педагогический работник  должен повышать квалификацию по профилю своей научно-педагогической деятельности не реже 1 раза в 3 года объемом не менее 16 академических часов. 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898681"/>
              </p:ext>
            </p:extLst>
          </p:nvPr>
        </p:nvGraphicFramePr>
        <p:xfrm>
          <a:off x="803868" y="2121979"/>
          <a:ext cx="10691446" cy="455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74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44833"/>
              </p:ext>
            </p:extLst>
          </p:nvPr>
        </p:nvGraphicFramePr>
        <p:xfrm>
          <a:off x="381838" y="675674"/>
          <a:ext cx="11455119" cy="60866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8372">
                  <a:extLst>
                    <a:ext uri="{9D8B030D-6E8A-4147-A177-3AD203B41FA5}">
                      <a16:colId xmlns:a16="http://schemas.microsoft.com/office/drawing/2014/main" val="2886912964"/>
                    </a:ext>
                  </a:extLst>
                </a:gridCol>
                <a:gridCol w="1926747">
                  <a:extLst>
                    <a:ext uri="{9D8B030D-6E8A-4147-A177-3AD203B41FA5}">
                      <a16:colId xmlns:a16="http://schemas.microsoft.com/office/drawing/2014/main" val="4147182923"/>
                    </a:ext>
                  </a:extLst>
                </a:gridCol>
              </a:tblGrid>
              <a:tr h="2750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Основные программы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Кол-во чел.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90902"/>
                  </a:ext>
                </a:extLst>
              </a:tr>
              <a:tr h="2168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«Особенности организации учебного процесса в НИУ ВШЭ: правила и принципы, нормативные и методологические вопросы, применение информационно-коммуникационных технологий»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1125038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Программа педагогического развития: Принципы и практики обучения в экономике и социальных науках CERGE-EI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412908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«Проблемы глобального в современных гуманитарных науках / </a:t>
                      </a: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Situating the "Global" in Contemporary Humanities"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285481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«Современные принципы и технологии обучения иностранному (английскому) языку в неязыковом вузе»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032076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Курсы английского языка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4297372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Тренинг по теме: «Эффективные коммуникации в сложных ситуациях общения»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7776104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«Основы работы в MS Excel»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4737235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"Современные методы преподавания больших курсов / </a:t>
                      </a: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Modern Instructional Teaching for Large Courses"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6730918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квалификации по индивидуальным трекам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801258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Эффективная устная коммуникация на английском языке: мастерство лектора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2414216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Диджитализация образования. Инструменты электронной информационно-образовательной среды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899285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«Правила организации учебного процесса преподавателями НИУ ВШЭ»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357529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«Эффективный менеджер» 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245855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«Технология организации работы в учебных заведениях со студентами по профилактике и раннему выявлению незаконного потребления ПАВ»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54306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язык. Дискуссия и практика взаимного рецензирования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960285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 Teaching for HSE»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967966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«Основы организации и проведения учебных курсов в системе LMS»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744894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«Управление, основанное на данных Chief Data Officer (CDO) в органах власти»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3605671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Курсы для ПЭО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4392793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ВСЕГО: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445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39628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094276" y="278251"/>
            <a:ext cx="7198604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Программы обучения в 2019 г.</a:t>
            </a:r>
          </a:p>
        </p:txBody>
      </p:sp>
    </p:spTree>
    <p:extLst>
      <p:ext uri="{BB962C8B-B14F-4D97-AF65-F5344CB8AC3E}">
        <p14:creationId xmlns:p14="http://schemas.microsoft.com/office/powerpoint/2010/main" val="207634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5678" y="192965"/>
            <a:ext cx="7198604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dirty="0"/>
              <a:t>Программы обучения в 2020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20577"/>
              </p:ext>
            </p:extLst>
          </p:nvPr>
        </p:nvGraphicFramePr>
        <p:xfrm>
          <a:off x="311500" y="643335"/>
          <a:ext cx="11605846" cy="58581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01580">
                  <a:extLst>
                    <a:ext uri="{9D8B030D-6E8A-4147-A177-3AD203B41FA5}">
                      <a16:colId xmlns:a16="http://schemas.microsoft.com/office/drawing/2014/main" val="2886912964"/>
                    </a:ext>
                  </a:extLst>
                </a:gridCol>
                <a:gridCol w="1404266">
                  <a:extLst>
                    <a:ext uri="{9D8B030D-6E8A-4147-A177-3AD203B41FA5}">
                      <a16:colId xmlns:a16="http://schemas.microsoft.com/office/drawing/2014/main" val="4147182923"/>
                    </a:ext>
                  </a:extLst>
                </a:gridCol>
              </a:tblGrid>
              <a:tr h="39882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Основные программы обучения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Кол-во чел.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90902"/>
                  </a:ext>
                </a:extLst>
              </a:tr>
              <a:tr h="25800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Инклюзивное образование обучающихся с инвалидностью и ограниченными возможностями здоровья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125038"/>
                  </a:ext>
                </a:extLst>
              </a:tr>
              <a:tr h="398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Особенности организации учебного процесса в НИУ ВШЭ : правила и принципы, нормативные и методические вопросы, применение информационно-коммуникационных технологий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412908"/>
                  </a:ext>
                </a:extLst>
              </a:tr>
              <a:tr h="435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Возможности электронной информационно-образовательной среды университета. Электронное обучение, ЭБС и ИКТ в управлении образовательным процессом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285481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Самомотивация и управление стрессом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032076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Представление информации и данных. Создание презентаций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4297372"/>
                  </a:ext>
                </a:extLst>
              </a:tr>
              <a:tr h="307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Курсы английского языка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4737235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Порядок ведения бухгалтерского учета, формирования бухгалтерской финансовой отчетности. Порядок применения бюджетной классификации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6730918"/>
                  </a:ext>
                </a:extLst>
              </a:tr>
              <a:tr h="4101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Современные подходы к обучению иностранному языку в фокусе новых вызовов современной университетской образовательной среды (смешанное обучение, проектная работа, взаимное рецензирование, развитие “мягких” навыков, декодирование услышанного) (обучение работников департамента иностранных языков)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8012589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Семинар от экспертов The Case Centre (Великобритания) для преподавателей факультета Санкт-Петербургская школа экономики и менеджмента НИУ ВШЭ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2414216"/>
                  </a:ext>
                </a:extLst>
              </a:tr>
              <a:tr h="398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Психологические тонкости преподавательской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8992859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Предпринимательское мышление и поддержка предпринимательских проектов студентов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967966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Применение Python для обработки текстов на языках восточной группы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7448949"/>
                  </a:ext>
                </a:extLst>
              </a:tr>
              <a:tr h="2342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Анализ данных в MS Excel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3605671"/>
                  </a:ext>
                </a:extLst>
              </a:tr>
              <a:tr h="209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квалификации по индивидуальным трекам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4392793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ВСЕГО: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602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39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25991"/>
            <a:ext cx="10515600" cy="471587"/>
          </a:xfrm>
        </p:spPr>
        <p:txBody>
          <a:bodyPr/>
          <a:lstStyle/>
          <a:p>
            <a:pPr algn="ctr"/>
            <a:r>
              <a:rPr lang="ru-RU" sz="2400" dirty="0"/>
              <a:t>Основные направления кадрового развития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1102551"/>
              </p:ext>
            </p:extLst>
          </p:nvPr>
        </p:nvGraphicFramePr>
        <p:xfrm>
          <a:off x="513580" y="1099360"/>
          <a:ext cx="11494199" cy="548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14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94276" y="403980"/>
            <a:ext cx="7198604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Проведенная работа по Охране труда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4276" y="1356037"/>
            <a:ext cx="60056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 по охране труда;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Специальная оценка условий труда;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Предварительный и периодический медицинский осмотр;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ДМС;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Психиатрическое освидетельствование.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94276" y="984320"/>
            <a:ext cx="7198604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2019 год: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4276" y="4136626"/>
            <a:ext cx="7198604" cy="580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2020 год: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1124" y="4426797"/>
            <a:ext cx="6005622" cy="174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 по охране труда;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Предварительный и периодический медицинский осмотр;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ДМС;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Психиатрическое освидетельствование.</a:t>
            </a:r>
          </a:p>
        </p:txBody>
      </p:sp>
    </p:spTree>
    <p:extLst>
      <p:ext uri="{BB962C8B-B14F-4D97-AF65-F5344CB8AC3E}">
        <p14:creationId xmlns:p14="http://schemas.microsoft.com/office/powerpoint/2010/main" val="139675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376" y="365130"/>
            <a:ext cx="10524930" cy="471587"/>
          </a:xfrm>
        </p:spPr>
        <p:txBody>
          <a:bodyPr/>
          <a:lstStyle/>
          <a:p>
            <a:pPr algn="ctr"/>
            <a:r>
              <a:rPr lang="ru-RU" dirty="0"/>
              <a:t>Структурные изменения НИУ ВШЭ-Санкт-Петербург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520" y="970419"/>
            <a:ext cx="105192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Созданы новые структурные подразделения в 2019 году: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партнерских отношений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Проектно-учебная лаборатория исследований корпоративных инновационных систем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Управлении по международным связям созданы: </a:t>
            </a:r>
          </a:p>
          <a:p>
            <a:pPr marL="285750" indent="3365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адаптации иностранных студентов</a:t>
            </a:r>
          </a:p>
          <a:p>
            <a:pPr marL="285750" indent="3365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миграционно-визового сопровождения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сопровождения учебного процесса в магистратуре по направлению «Прикладная математика и информатика»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Международная лаборатория экономики нематериальных активов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Преобразования структурных подразделений в 2019 году: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филологии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294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376" y="365130"/>
            <a:ext cx="10524930" cy="471587"/>
          </a:xfrm>
        </p:spPr>
        <p:txBody>
          <a:bodyPr/>
          <a:lstStyle/>
          <a:p>
            <a:pPr algn="ctr"/>
            <a:r>
              <a:rPr lang="ru-RU" dirty="0"/>
              <a:t>Структурные изменения НИУ ВШЭ-Санкт-Петербург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618" y="1017819"/>
            <a:ext cx="1089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Созданы новые структурные подразделения в 2020 году: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теории рынков и пространственной экономики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физики (ШФМКН)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Международная лаборатория квантовой оптоэлектроники (ШФМКН)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НИЦ Курчатовский институт - ПИЯФ (ШФМКН)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Института русской литературы (Пушкинский Дом) РАН (ШГНИ)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Института лингвистических исследований РАН (ШГНИ)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"Адвокатское бюро "Качкин и партнеры"" (Юр.факультет)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ФТИ им. А.Ф. Иоффе (ШФМКН)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поддержки медиакомплекса (Управление образовательных программ)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сопровождения учебного процесса в магистратуре (Юр.факультет)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Преобразования структурных подразделений в 2020 году: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переименован Департамент прикладной политологии в Департамент политологии и международных отношений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Исключены: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Базовая кафедра Пекинского педагогического университета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программ развития (ФДО)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конкурсных закупок и процедур (УЦПР)</a:t>
            </a:r>
          </a:p>
        </p:txBody>
      </p:sp>
    </p:spTree>
    <p:extLst>
      <p:ext uri="{BB962C8B-B14F-4D97-AF65-F5344CB8AC3E}">
        <p14:creationId xmlns:p14="http://schemas.microsoft.com/office/powerpoint/2010/main" val="3021346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962" y="447451"/>
            <a:ext cx="9598139" cy="580340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tx1"/>
                </a:solidFill>
                <a:latin typeface="+mj-lt"/>
              </a:rPr>
              <a:t>Реализация планов на 2019-2020 и 2020-2021 учебные годы</a:t>
            </a:r>
            <a:endParaRPr lang="ru-RU" sz="2000" cap="all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39449" y="1309670"/>
            <a:ext cx="10792918" cy="4710865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Реализация планов, зафиксированных в Дорожной карте: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Институционализация трех треков  ППС – обсуждение требований к сотрудникам, занимающим различные траектории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Участие в Академическом кадровом резерве –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21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Участие в Административном кадровом резерве –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8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Доля штатных НПР с учеными степенями –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74%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в 2020 году и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76%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в 2021 году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Соответствие ППС критериям ОПА -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60%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в 2019 году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67 % </a:t>
            </a: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в 2020 году</a:t>
            </a:r>
            <a:endParaRPr lang="ru-RU" sz="2000" dirty="0">
              <a:solidFill>
                <a:prstClr val="white"/>
              </a:solidFill>
              <a:latin typeface="Arial Narrow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Разработана концепция корпоративного университета. Начато частичное внедрение. Число сотрудников прошедших повышение квалификации в ДПО кампуса составило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45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человек в 2020 году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Повышено качество административных сервисов, удовлетворенность возросла с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72 до 90%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Уровень оплаты труда ППС составил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256%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, НР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220% 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от средней по региону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Доля специалистов международного уровня, включая наем по процедурам международного рекрутинга -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8.5 %</a:t>
            </a:r>
          </a:p>
        </p:txBody>
      </p:sp>
    </p:spTree>
    <p:extLst>
      <p:ext uri="{BB962C8B-B14F-4D97-AF65-F5344CB8AC3E}">
        <p14:creationId xmlns:p14="http://schemas.microsoft.com/office/powerpoint/2010/main" val="1314155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706" y="446267"/>
            <a:ext cx="9598139" cy="580340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tx1"/>
                </a:solidFill>
                <a:latin typeface="+mj-lt"/>
              </a:rPr>
              <a:t>Реализация планов на 2019-2020 и 2020-2021 учебные годы</a:t>
            </a:r>
            <a:endParaRPr lang="ru-RU" sz="2000" cap="all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49109" y="2651931"/>
            <a:ext cx="9852745" cy="367052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Доработаны и внедрены алгоритмы работы с иностранными специалистами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49112" y="1801324"/>
            <a:ext cx="9852742" cy="654293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Проведена реструктуризация организационной структуры кампуса с объединением служб УЦПР со службами кампуса</a:t>
            </a:r>
          </a:p>
        </p:txBody>
      </p:sp>
      <p:sp>
        <p:nvSpPr>
          <p:cNvPr id="14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450D433C-FCA6-445D-99CB-4FC97C6345D5}"/>
              </a:ext>
            </a:extLst>
          </p:cNvPr>
          <p:cNvSpPr/>
          <p:nvPr/>
        </p:nvSpPr>
        <p:spPr>
          <a:xfrm>
            <a:off x="1349116" y="4845243"/>
            <a:ext cx="9852737" cy="367052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Реализована УЭП для руководителей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49116" y="5970940"/>
            <a:ext cx="9852729" cy="367052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Составление плана ПК на 2021 год с учетом результатов мониторинга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49109" y="5392537"/>
            <a:ext cx="9852737" cy="367052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Проведение мониторинга о потребности в обучении работников филиала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49116" y="3193862"/>
            <a:ext cx="9852748" cy="654293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Проведен мониторинг рынка труда и анализ результатов в сравнении с данными по кампусу. Подготовлены предложения.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49112" y="1237958"/>
            <a:ext cx="9852745" cy="367052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Проведен комплекс мероприятий по адаптации работы кампуса в условиях дистанционной и смешанной работы.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349116" y="4016833"/>
            <a:ext cx="9852748" cy="654293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1687" dirty="0">
                <a:solidFill>
                  <a:prstClr val="white"/>
                </a:solidFill>
                <a:latin typeface="Arial Narrow" pitchFamily="34" charset="0"/>
              </a:rPr>
              <a:t>Проведен ежегодный мониторинг удовлетворенности административными сервисами и условиями труда. Работа над улучшением сервисов по результатам мониторинга. </a:t>
            </a:r>
          </a:p>
        </p:txBody>
      </p:sp>
    </p:spTree>
    <p:extLst>
      <p:ext uri="{BB962C8B-B14F-4D97-AF65-F5344CB8AC3E}">
        <p14:creationId xmlns:p14="http://schemas.microsoft.com/office/powerpoint/2010/main" val="22684576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83CB-3369-406E-825E-2B884492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893" y="277151"/>
            <a:ext cx="9598139" cy="750640"/>
          </a:xfrm>
        </p:spPr>
        <p:txBody>
          <a:bodyPr/>
          <a:lstStyle/>
          <a:p>
            <a:r>
              <a:rPr lang="ru-RU" sz="2000" cap="all" dirty="0">
                <a:solidFill>
                  <a:schemeClr val="tx1"/>
                </a:solidFill>
                <a:latin typeface="+mj-lt"/>
              </a:rPr>
              <a:t>Наиболее значимые проблемы и риски</a:t>
            </a:r>
            <a:br>
              <a:rPr lang="ru-RU" sz="2000" cap="all" dirty="0">
                <a:solidFill>
                  <a:schemeClr val="tx1"/>
                </a:solidFill>
                <a:latin typeface="+mj-lt"/>
              </a:rPr>
            </a:br>
            <a:r>
              <a:rPr lang="ru-RU" sz="2000" cap="all" dirty="0">
                <a:solidFill>
                  <a:schemeClr val="tx1"/>
                </a:solidFill>
                <a:latin typeface="+mj-lt"/>
              </a:rPr>
              <a:t>Планируемые действия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F6BAD-030A-435C-A452-CC87B2FD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36" y="1169233"/>
            <a:ext cx="11167672" cy="5531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Недостаточность ресурсов для развития</a:t>
            </a:r>
          </a:p>
          <a:p>
            <a:r>
              <a:rPr lang="ru-RU" dirty="0"/>
              <a:t>Корпоративный университет</a:t>
            </a:r>
          </a:p>
          <a:p>
            <a:pPr lvl="1"/>
            <a:r>
              <a:rPr lang="ru-RU" dirty="0"/>
              <a:t>Организация ПК путем реализации отдельных программ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Привлечение ученых с мирового рынка труда</a:t>
            </a:r>
          </a:p>
          <a:p>
            <a:pPr lvl="1"/>
            <a:r>
              <a:rPr lang="ru-RU" sz="1900" dirty="0"/>
              <a:t>Создание пакета доп. гарантий для МС и постдоков с целью повышения привлекательности вакансий кампуса</a:t>
            </a:r>
          </a:p>
          <a:p>
            <a:pPr lvl="1"/>
            <a:endParaRPr lang="ru-RU" dirty="0"/>
          </a:p>
          <a:p>
            <a:pPr marL="0" indent="0" algn="just">
              <a:buNone/>
            </a:pPr>
            <a:r>
              <a:rPr lang="ru-RU" b="1" dirty="0"/>
              <a:t>Недостаточность ресурсов для конкурентной оплаты отдельных категорий ППС – совместители, начинающие сотрудники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Создана комиссия УС</a:t>
            </a:r>
          </a:p>
          <a:p>
            <a:pPr lvl="1"/>
            <a:r>
              <a:rPr lang="ru-RU" dirty="0"/>
              <a:t>Проведен детальный анализ ситуации</a:t>
            </a:r>
          </a:p>
          <a:p>
            <a:pPr lvl="1"/>
            <a:r>
              <a:rPr lang="ru-RU" dirty="0"/>
              <a:t>Подготовлены предложения</a:t>
            </a:r>
          </a:p>
          <a:p>
            <a:pPr lvl="1"/>
            <a:endParaRPr lang="ru-RU" dirty="0"/>
          </a:p>
          <a:p>
            <a:pPr marL="0" indent="0">
              <a:buNone/>
            </a:pPr>
            <a:r>
              <a:rPr lang="ru-RU" b="1" dirty="0"/>
              <a:t>Недостаточность ресурсов для выплаты конкурентных зарплат АУП и УВП</a:t>
            </a:r>
          </a:p>
          <a:p>
            <a:pPr lvl="1"/>
            <a:r>
              <a:rPr lang="ru-RU" dirty="0"/>
              <a:t>Проведен детальный анализ ситуации</a:t>
            </a:r>
          </a:p>
          <a:p>
            <a:pPr lvl="1"/>
            <a:r>
              <a:rPr lang="ru-RU" dirty="0"/>
              <a:t>Проведены встречи с руководителями отдельных подразделений</a:t>
            </a:r>
          </a:p>
          <a:p>
            <a:pPr lvl="1"/>
            <a:r>
              <a:rPr lang="ru-RU" dirty="0"/>
              <a:t>Подготовлены предложения  </a:t>
            </a:r>
          </a:p>
        </p:txBody>
      </p:sp>
    </p:spTree>
    <p:extLst>
      <p:ext uri="{BB962C8B-B14F-4D97-AF65-F5344CB8AC3E}">
        <p14:creationId xmlns:p14="http://schemas.microsoft.com/office/powerpoint/2010/main" val="62479018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572" y="345240"/>
            <a:ext cx="9260114" cy="1180886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планы деятельности ПО РАЗВИТИЮ КАДРОВОГО ПОТЕНЦИАЛА</a:t>
            </a:r>
            <a:br>
              <a:rPr lang="ru-RU" sz="20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ru-RU" sz="20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на 2021-20</a:t>
            </a:r>
            <a:r>
              <a:rPr lang="en-US" sz="20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</a:t>
            </a:r>
            <a:r>
              <a:rPr lang="ru-RU" sz="20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 учебный год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99410" y="1113122"/>
            <a:ext cx="10598046" cy="5732421"/>
          </a:xfrm>
          <a:prstGeom prst="round2Diag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Реализация планов, зафиксированных в ДК: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Институционализация профессиональных траекторий – проведение первого конкурса по новым правилам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Участие в Академическом кадровом резерве – не менее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30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Участие в Административном кадровом резерве – не менее </a:t>
            </a:r>
            <a:r>
              <a:rPr lang="ru-RU" sz="2000" dirty="0">
                <a:solidFill>
                  <a:srgbClr val="FF0000"/>
                </a:solidFill>
                <a:latin typeface="Arial Narrow" pitchFamily="34" charset="0"/>
              </a:rPr>
              <a:t>8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 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Увеличить численность международных и российских постдоков до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15 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человек к 2022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Увеличить долю специалистов международного уровня, включая наем по процедурам международного рекрутинга -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до 10,5% 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к 2022г.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Увеличить количество сотрудников, защитивших докторскую диссертацию в период работы в НИУ ВШЭ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до 20 человек 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(за период с 2020 по 2022 год)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Продолжение внедрения корпоративного университета.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Разработка и внедрение системы наставничества.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Дальнейшее повышение качества административных сервисов, обеспечить удовлетворенность административными сервисами не менее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90%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Обеспечить уровень оплаты труда ППС и НР не менее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230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Доведение уровня оплаты труда АУП и УВП до среднерыночных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9252226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9281" y="1814265"/>
            <a:ext cx="10154764" cy="692743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Регулярная работа Комиссии по ПК, внедрение процессов повышения квалификации в полном объеме, подготовка бюджета ПК и каталога курсов на 2021-2022 уч. год, организация курсов в соответствии с планом</a:t>
            </a:r>
          </a:p>
        </p:txBody>
      </p:sp>
      <p:sp>
        <p:nvSpPr>
          <p:cNvPr id="9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1D3C9FBE-FD4F-44BF-90D4-2C03A1C7DBB4}"/>
              </a:ext>
            </a:extLst>
          </p:cNvPr>
          <p:cNvSpPr/>
          <p:nvPr/>
        </p:nvSpPr>
        <p:spPr>
          <a:xfrm>
            <a:off x="1079280" y="2640309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Разработка и внедрение системы оценки должностей (АУП, УВП) – до 01.06.2022</a:t>
            </a:r>
          </a:p>
        </p:txBody>
      </p:sp>
      <p:sp>
        <p:nvSpPr>
          <p:cNvPr id="14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BE48DA15-A82D-427F-BE7F-3C6A18120634}"/>
              </a:ext>
            </a:extLst>
          </p:cNvPr>
          <p:cNvSpPr/>
          <p:nvPr/>
        </p:nvSpPr>
        <p:spPr>
          <a:xfrm>
            <a:off x="1079292" y="1270345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Проведение мониторинга удовлетворенности административными сервисами и условиями труда – 01.02.2022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9293" y="5482999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Описание и внедрение обновленных кадровых процессов с учетом использования 1С – до 01.01.2022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9293" y="5985074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Совместно с ИТ – внедрение простой электронной подписи (ПЭП) – до 01.09.2021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9293" y="4973148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Внедрение новой </a:t>
            </a: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IT</a:t>
            </a:r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 платформы для работы с кадрами (1С ЗУП) в рамках проекта НИУ ВШЭ – до 01.01.2022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23572" y="389187"/>
            <a:ext cx="9260114" cy="1180886"/>
          </a:xfrm>
        </p:spPr>
        <p:txBody>
          <a:bodyPr>
            <a:noAutofit/>
          </a:bodyPr>
          <a:lstStyle/>
          <a:p>
            <a:r>
              <a:rPr lang="ru-RU" sz="18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планы деятельности ПО РАЗВИТИЮ КАДРОВОГО ПОТЕНЦИАЛА</a:t>
            </a:r>
            <a:br>
              <a:rPr lang="ru-RU" sz="18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ru-RU" sz="18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на 2021-20</a:t>
            </a:r>
            <a:r>
              <a:rPr lang="en-US" sz="18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</a:t>
            </a:r>
            <a:r>
              <a:rPr lang="ru-RU" sz="1800" cap="all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 учебный год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9293" y="4466961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Начало работы  по автоматизации и переводу в СЭД документопотоков ГПД и кадровых процессов – 30.07.2021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79293" y="3642849"/>
            <a:ext cx="10154765" cy="692743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Участие в формировании единого подхода в организации кадрового документооборота кампусов НИУ ВШЭ – 30.06.2021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79281" y="3142569"/>
            <a:ext cx="10154765" cy="386277"/>
          </a:xfrm>
          <a:prstGeom prst="round2Diag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Внедрение процесса адаптации новых работников категории АУП и УВП– до 01.01.2022</a:t>
            </a:r>
          </a:p>
        </p:txBody>
      </p:sp>
    </p:spTree>
    <p:extLst>
      <p:ext uri="{BB962C8B-B14F-4D97-AF65-F5344CB8AC3E}">
        <p14:creationId xmlns:p14="http://schemas.microsoft.com/office/powerpoint/2010/main" val="24355506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Основные направления кадрового развития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30303471"/>
              </p:ext>
            </p:extLst>
          </p:nvPr>
        </p:nvGraphicFramePr>
        <p:xfrm>
          <a:off x="838200" y="1099360"/>
          <a:ext cx="10689077" cy="534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8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481736"/>
              </p:ext>
            </p:extLst>
          </p:nvPr>
        </p:nvGraphicFramePr>
        <p:xfrm>
          <a:off x="8103282" y="3755488"/>
          <a:ext cx="5718198" cy="314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04578"/>
              </p:ext>
            </p:extLst>
          </p:nvPr>
        </p:nvGraphicFramePr>
        <p:xfrm>
          <a:off x="252919" y="1490133"/>
          <a:ext cx="6079788" cy="518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2918" y="355751"/>
            <a:ext cx="11478639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Структура НИУ ВШЭ Санкт-Петербург по категориям работников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380" y="1717690"/>
            <a:ext cx="136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840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733,6 ставок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1532" y="919830"/>
            <a:ext cx="4622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Работники по основному месту работы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8109" y="1537348"/>
            <a:ext cx="140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896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791,7 ставок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2580" y="1348555"/>
            <a:ext cx="139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995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882,7 ставок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017145"/>
              </p:ext>
            </p:extLst>
          </p:nvPr>
        </p:nvGraphicFramePr>
        <p:xfrm>
          <a:off x="6411025" y="553155"/>
          <a:ext cx="5002041" cy="464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878311"/>
              </p:ext>
            </p:extLst>
          </p:nvPr>
        </p:nvGraphicFramePr>
        <p:xfrm>
          <a:off x="4515556" y="3735857"/>
          <a:ext cx="4786488" cy="31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751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694064"/>
              </p:ext>
            </p:extLst>
          </p:nvPr>
        </p:nvGraphicFramePr>
        <p:xfrm>
          <a:off x="447473" y="1073558"/>
          <a:ext cx="5309828" cy="558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52918" y="355751"/>
            <a:ext cx="11478639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Структура НИУ ВШЭ Санкт-Петербург по категориям работников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499" y="1073559"/>
            <a:ext cx="4365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Внешние совместители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1236" y="1403781"/>
            <a:ext cx="127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207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72,3 ставки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5430" y="1763504"/>
            <a:ext cx="128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165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62,4 ставки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376" y="1741344"/>
            <a:ext cx="127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172 чел.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63,3 ставки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29284"/>
              </p:ext>
            </p:extLst>
          </p:nvPr>
        </p:nvGraphicFramePr>
        <p:xfrm>
          <a:off x="5596973" y="624925"/>
          <a:ext cx="6134583" cy="45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347147"/>
              </p:ext>
            </p:extLst>
          </p:nvPr>
        </p:nvGraphicFramePr>
        <p:xfrm>
          <a:off x="4168376" y="3837482"/>
          <a:ext cx="4863083" cy="302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91816"/>
              </p:ext>
            </p:extLst>
          </p:nvPr>
        </p:nvGraphicFramePr>
        <p:xfrm>
          <a:off x="8664264" y="3864595"/>
          <a:ext cx="3862642" cy="311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3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6497" y="2576199"/>
            <a:ext cx="3331641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УЧЁНЫЕ ЗВАНИЯ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Ученое звание Доцента 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 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УЧЕНЫЕ СТЕПЕНИ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 наук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чел.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Доктор наук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чел.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ПОЧЁТНЫЕ ЗВАНИЯ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Профессор практики НИУ ВШЭ - Санкт-Петербург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678225"/>
              </p:ext>
            </p:extLst>
          </p:nvPr>
        </p:nvGraphicFramePr>
        <p:xfrm>
          <a:off x="326569" y="1905183"/>
          <a:ext cx="5009929" cy="403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1886" y="1074186"/>
            <a:ext cx="4814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ППС, научные работники, эксперты и аналитики,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тьюторы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(штатные + внешние совместители), чел.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7619" y="6260773"/>
            <a:ext cx="269747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1100" i="1" dirty="0">
                <a:solidFill>
                  <a:srgbClr val="FF0000"/>
                </a:solidFill>
                <a:ea typeface="+mj-ea"/>
                <a:cs typeface="+mj-cs"/>
                <a:sym typeface="Helvetica Light"/>
              </a:rPr>
              <a:t>* Данные представлены на 1 октября отчетного года (по отчету ВПО-1)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5362" y="1074186"/>
            <a:ext cx="348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ЗВАНИЯ И СТАТУСЫ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8134" y="2567818"/>
            <a:ext cx="3313000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УЧЁНЫЕ ЗВАНИЯ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Ученое звание Доцента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Ученое звание Профессора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 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УЧЕНЫЕ СТЕПЕНИ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 наук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чел.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чел.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ПОЧЁТНЫЕ ЗВАНИЯ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Профессор практики НИУ ВШЭ - Санкт-Петербург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93755" y="1870513"/>
            <a:ext cx="3485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Присвоено в 2019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9309" y="1870512"/>
            <a:ext cx="3485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Присвоено в 2020 г.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2918" y="355751"/>
            <a:ext cx="11478639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Структура НИУ ВШЭ Санкт-Петербург по категориям работников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1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53828" y="284777"/>
            <a:ext cx="7198604" cy="580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НПР с учеными степенями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5962" y="723215"/>
            <a:ext cx="269747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1100" i="1" dirty="0">
                <a:solidFill>
                  <a:srgbClr val="FF0000"/>
                </a:solidFill>
                <a:ea typeface="+mj-ea"/>
                <a:cs typeface="+mj-cs"/>
                <a:sym typeface="Helvetica Light"/>
              </a:rPr>
              <a:t>* Данные представлены на 1 октября отчетного года (по отчету ВПО-1)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33206" y="996283"/>
            <a:ext cx="5378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Наличие ученых степеней НПР </a:t>
            </a:r>
          </a:p>
          <a:p>
            <a:pPr algn="ctr">
              <a:defRPr lang="ru-RU"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(штатные работники, без внешних совместителей)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89698"/>
              </p:ext>
            </p:extLst>
          </p:nvPr>
        </p:nvGraphicFramePr>
        <p:xfrm>
          <a:off x="4060032" y="4434841"/>
          <a:ext cx="6607969" cy="213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71471"/>
              </p:ext>
            </p:extLst>
          </p:nvPr>
        </p:nvGraphicFramePr>
        <p:xfrm>
          <a:off x="908325" y="1484828"/>
          <a:ext cx="8748858" cy="28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7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53828" y="284777"/>
            <a:ext cx="7198604" cy="580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НПР с учеными степенями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355284"/>
              </p:ext>
            </p:extLst>
          </p:nvPr>
        </p:nvGraphicFramePr>
        <p:xfrm>
          <a:off x="1527350" y="4278284"/>
          <a:ext cx="8872694" cy="240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412271"/>
              </p:ext>
            </p:extLst>
          </p:nvPr>
        </p:nvGraphicFramePr>
        <p:xfrm>
          <a:off x="422032" y="855054"/>
          <a:ext cx="10942654" cy="34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00360" y="260725"/>
            <a:ext cx="269747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1100" i="1" dirty="0">
                <a:solidFill>
                  <a:srgbClr val="FF0000"/>
                </a:solidFill>
                <a:ea typeface="+mj-ea"/>
                <a:cs typeface="+mj-cs"/>
                <a:sym typeface="Helvetica Light"/>
              </a:rPr>
              <a:t>* Данные представлены на 1 октября отчетного года (по отчету ВПО-1)</a:t>
            </a:r>
          </a:p>
        </p:txBody>
      </p:sp>
    </p:spTree>
    <p:extLst>
      <p:ext uri="{BB962C8B-B14F-4D97-AF65-F5344CB8AC3E}">
        <p14:creationId xmlns:p14="http://schemas.microsoft.com/office/powerpoint/2010/main" val="126317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79557"/>
              </p:ext>
            </p:extLst>
          </p:nvPr>
        </p:nvGraphicFramePr>
        <p:xfrm>
          <a:off x="5171759" y="4303146"/>
          <a:ext cx="6645104" cy="2207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2275">
                  <a:extLst>
                    <a:ext uri="{9D8B030D-6E8A-4147-A177-3AD203B41FA5}">
                      <a16:colId xmlns:a16="http://schemas.microsoft.com/office/drawing/2014/main" val="862202585"/>
                    </a:ext>
                  </a:extLst>
                </a:gridCol>
                <a:gridCol w="1318531">
                  <a:extLst>
                    <a:ext uri="{9D8B030D-6E8A-4147-A177-3AD203B41FA5}">
                      <a16:colId xmlns:a16="http://schemas.microsoft.com/office/drawing/2014/main" val="4097066740"/>
                    </a:ext>
                  </a:extLst>
                </a:gridCol>
                <a:gridCol w="1296264">
                  <a:extLst>
                    <a:ext uri="{9D8B030D-6E8A-4147-A177-3AD203B41FA5}">
                      <a16:colId xmlns:a16="http://schemas.microsoft.com/office/drawing/2014/main" val="3992404348"/>
                    </a:ext>
                  </a:extLst>
                </a:gridCol>
                <a:gridCol w="1388034">
                  <a:extLst>
                    <a:ext uri="{9D8B030D-6E8A-4147-A177-3AD203B41FA5}">
                      <a16:colId xmlns:a16="http://schemas.microsoft.com/office/drawing/2014/main" val="3162917750"/>
                    </a:ext>
                  </a:extLst>
                </a:gridCol>
              </a:tblGrid>
              <a:tr h="302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Факультет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данные на 01.10.2018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данные на 01.10.2019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данные на 01.10.2020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292430"/>
                  </a:ext>
                </a:extLst>
              </a:tr>
              <a:tr h="450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Факультет Санкт-Петербургская школа гуманитарных наук и искусств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354862"/>
                  </a:ext>
                </a:extLst>
              </a:tr>
              <a:tr h="450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Факультет Санкт-Петербургская школа социальных наук и востоковедения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149851"/>
                  </a:ext>
                </a:extLst>
              </a:tr>
              <a:tr h="450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Факультет Санкт-Петербургская школа физико-математических и компьютерных наук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393759"/>
                  </a:ext>
                </a:extLst>
              </a:tr>
              <a:tr h="450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Факультет Санкт-Петербургская школа экономики и менеджмента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080697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893449"/>
              </p:ext>
            </p:extLst>
          </p:nvPr>
        </p:nvGraphicFramePr>
        <p:xfrm>
          <a:off x="200967" y="942820"/>
          <a:ext cx="4970793" cy="563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932562" y="471233"/>
            <a:ext cx="8735439" cy="4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400" dirty="0"/>
              <a:t>Прием иностранных работников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324" y="2104351"/>
            <a:ext cx="852876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41 чел.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9714" y="2009935"/>
            <a:ext cx="852876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41 чел.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45" y="3309349"/>
            <a:ext cx="852876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27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136" y="1013598"/>
            <a:ext cx="409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Распределение иностранных работников по факультетам,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6530" y="1596112"/>
            <a:ext cx="852876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45 чел.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005767"/>
              </p:ext>
            </p:extLst>
          </p:nvPr>
        </p:nvGraphicFramePr>
        <p:xfrm>
          <a:off x="8588791" y="1770480"/>
          <a:ext cx="4343438" cy="395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1765" t="22857" r="4823" b="16379"/>
          <a:stretch/>
        </p:blipFill>
        <p:spPr>
          <a:xfrm>
            <a:off x="7645662" y="5392372"/>
            <a:ext cx="140636" cy="14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8050" t="39783" r="40750" b="19074"/>
          <a:stretch/>
        </p:blipFill>
        <p:spPr>
          <a:xfrm>
            <a:off x="7640320" y="4953512"/>
            <a:ext cx="139422" cy="1286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18001" t="14632" r="31712" b="24736"/>
          <a:stretch/>
        </p:blipFill>
        <p:spPr>
          <a:xfrm>
            <a:off x="7640320" y="5886434"/>
            <a:ext cx="145978" cy="159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8003" t="19626" r="35270" b="19741"/>
          <a:stretch/>
        </p:blipFill>
        <p:spPr>
          <a:xfrm>
            <a:off x="7617134" y="6382517"/>
            <a:ext cx="169164" cy="156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54117" y="1673056"/>
            <a:ext cx="1866097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2020/2021 уч. год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5674"/>
              </p:ext>
            </p:extLst>
          </p:nvPr>
        </p:nvGraphicFramePr>
        <p:xfrm>
          <a:off x="5269579" y="1142179"/>
          <a:ext cx="4166845" cy="484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85045" y="1675946"/>
            <a:ext cx="2092126" cy="287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  <a:sym typeface="Helvetica Light"/>
              </a:rPr>
              <a:t>2019/2020 уч. год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5171760" y="2734960"/>
            <a:ext cx="1017208" cy="2503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210390" y="521905"/>
            <a:ext cx="269747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1100" i="1" dirty="0">
                <a:solidFill>
                  <a:srgbClr val="FF0000"/>
                </a:solidFill>
                <a:ea typeface="+mj-ea"/>
                <a:cs typeface="+mj-cs"/>
                <a:sym typeface="Helvetica Light"/>
              </a:rPr>
              <a:t>* Данные представлены на 1 октября отчетного года (по отчету ВПО-1)</a:t>
            </a:r>
          </a:p>
        </p:txBody>
      </p:sp>
    </p:spTree>
    <p:extLst>
      <p:ext uri="{BB962C8B-B14F-4D97-AF65-F5344CB8AC3E}">
        <p14:creationId xmlns:p14="http://schemas.microsoft.com/office/powerpoint/2010/main" val="30959332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Тема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A08CA35F91CD41BFD9BC316C8B2348" ma:contentTypeVersion="9" ma:contentTypeDescription="Создание документа." ma:contentTypeScope="" ma:versionID="d5abbc706e2255d538bf8a0994fae9d2">
  <xsd:schema xmlns:xsd="http://www.w3.org/2001/XMLSchema" xmlns:xs="http://www.w3.org/2001/XMLSchema" xmlns:p="http://schemas.microsoft.com/office/2006/metadata/properties" xmlns:ns2="e84e18c2-cad4-41f6-a57a-074345da137c" targetNamespace="http://schemas.microsoft.com/office/2006/metadata/properties" ma:root="true" ma:fieldsID="9f5b2571b7d6ad52e4db5e624bcb885d" ns2:_="">
    <xsd:import namespace="e84e18c2-cad4-41f6-a57a-074345da13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e18c2-cad4-41f6-a57a-074345da1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6592AE-82DD-4AD6-BDDF-09A22EC6C422}"/>
</file>

<file path=customXml/itemProps2.xml><?xml version="1.0" encoding="utf-8"?>
<ds:datastoreItem xmlns:ds="http://schemas.openxmlformats.org/officeDocument/2006/customXml" ds:itemID="{E065EB95-40B8-42CE-8EB7-A87D5ACB02E0}"/>
</file>

<file path=customXml/itemProps3.xml><?xml version="1.0" encoding="utf-8"?>
<ds:datastoreItem xmlns:ds="http://schemas.openxmlformats.org/officeDocument/2006/customXml" ds:itemID="{2CAB254C-385C-45DF-93ED-0743A5B20F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12695</TotalTime>
  <Words>2853</Words>
  <Application>Microsoft Macintosh PowerPoint</Application>
  <PresentationFormat>Широкоэкранный</PresentationFormat>
  <Paragraphs>484</Paragraphs>
  <Slides>27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Helvetica</vt:lpstr>
      <vt:lpstr>Helvetica Light</vt:lpstr>
      <vt:lpstr>Tahoma</vt:lpstr>
      <vt:lpstr>Wingdings</vt:lpstr>
      <vt:lpstr>Тема Office</vt:lpstr>
      <vt:lpstr>2_Тема Office</vt:lpstr>
      <vt:lpstr>3_Тема Office</vt:lpstr>
      <vt:lpstr>White</vt:lpstr>
      <vt:lpstr>Презентация PowerPoint</vt:lpstr>
      <vt:lpstr>Основные направления кадрового развития </vt:lpstr>
      <vt:lpstr>Основные направления кадрового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Мобильность НПР</vt:lpstr>
      <vt:lpstr>Показатели конкурса ППС и НР</vt:lpstr>
      <vt:lpstr>Академический кадровый резерв</vt:lpstr>
      <vt:lpstr>Соответствие ППС критериям ОПА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Структурные изменения НИУ ВШЭ-Санкт-Петербург</vt:lpstr>
      <vt:lpstr>Структурные изменения НИУ ВШЭ-Санкт-Петербург</vt:lpstr>
      <vt:lpstr>Реализация планов на 2019-2020 и 2020-2021 учебные годы</vt:lpstr>
      <vt:lpstr>Реализация планов на 2019-2020 и 2020-2021 учебные годы</vt:lpstr>
      <vt:lpstr>Наиболее значимые проблемы и риски Планируемые действия</vt:lpstr>
      <vt:lpstr>планы деятельности ПО РАЗВИТИЮ КАДРОВОГО ПОТЕНЦИАЛА на 2021-2022 учебный год</vt:lpstr>
      <vt:lpstr>планы деятельности ПО РАЗВИТИЮ КАДРОВОГО ПОТЕНЦИАЛА на 2021-2022 учебный год</vt:lpstr>
    </vt:vector>
  </TitlesOfParts>
  <Company>НИУ ВШЭ - Санкт-Петербург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Федюнина</dc:creator>
  <cp:lastModifiedBy>Вандышева Елена Александровна</cp:lastModifiedBy>
  <cp:revision>1506</cp:revision>
  <cp:lastPrinted>2020-01-14T09:35:47Z</cp:lastPrinted>
  <dcterms:created xsi:type="dcterms:W3CDTF">2016-09-17T06:01:45Z</dcterms:created>
  <dcterms:modified xsi:type="dcterms:W3CDTF">2021-06-16T08:13:04Z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0x010100E4A08CA35F91CD41BFD9BC316C8B2348</vt:lpwstr>
  </property>
</Properties>
</file>