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6CE4D-452C-5347-AED9-5ED4EF70C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779617-AF3B-9648-BEF0-D4ACE7090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1162A4-1CFA-4C48-A84B-5D4F01DC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448B6C-8F30-EC4B-A925-CA270E01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2380E5-95C5-8E46-BD81-2E8BF28E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5D6E7F-7571-5C47-AFD3-695187BE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3DAD18-ED5F-6648-83A1-0261258E2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8152C-3B8C-0F49-AB1B-939C931B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71A38-2FAD-6D4F-AC10-391A3D8F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112ED6-AACE-4C46-A825-AFB1EE70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85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A21BBA-A289-8346-BAF7-EC38D682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00A85F-9F72-0C49-9329-956B527E1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B7F407-060D-E14C-A321-CDC30CEF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248235-CD31-F340-A4F6-6F2722F5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15077D-007B-574C-94AA-F9AF5A17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1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A54D2-092E-FB40-B827-393044C9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1EFD6-6715-094D-ADDE-4A8C01BF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5D1760-C1AA-EA44-A671-65E674D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DE0DD6-B36A-5044-BB7E-6026C991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1251CE-9C88-FB49-B3C5-CAA63D3F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18E3E-2C8D-AE48-A589-AB41848A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0E6B98-9DC5-4E43-A762-A576E4502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5B472-A509-744D-A6CF-3AE27FF6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0423A-5F09-0049-B11F-9E91AB05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B2196-092F-F34A-AB91-63767055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7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682CF-E45A-594D-BDC8-F2ADB15B1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0B09A-9B30-D846-A810-7598A11E3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81AD49-74B1-4F4F-AD9D-9517E3CBD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A67D82-52CA-E547-9808-A959C5A47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1E890E-7FD7-7C4C-A1DC-BAF840B7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B7CA04-4C31-364B-B226-73720888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9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EC3B9-F8C9-6845-A47C-BBB2DBAB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7EC87C-E4CA-8F47-8F38-70E52E5D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42519E-35A6-A347-A47E-89BD44A95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5FDB97-CB80-2E44-8A3B-51FA69039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2B3C5E-BB7F-E940-AF1C-F8C069BFD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7ABADC-D1E2-244A-9E2C-6AD03276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33749B-0F6B-3F44-96CA-C62B50EB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AB4BD1-C032-7F43-A597-7A81169C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A646B-C20C-DC44-9A5C-446722AC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520788-56D5-304A-BA9E-270F00C9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65E763-5F81-F64E-8313-D3621499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A6FBD1-E93A-7C49-825B-46613BFD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2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3F471B-4E4F-FA40-BAAF-A5A4D56A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189472-7583-3D4A-A379-0E1B32DF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7E68D2-EA80-914E-A4DF-971413F3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44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C44A0-BF0E-7343-9F8E-B35A87E2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871E3A-FC8D-C646-9459-2971EB367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507B1A-41D6-C94A-AD9D-407735762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765EC7-A97A-8542-B6AE-6B9AB828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AD248D-3092-8A46-8E83-E5E1F624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53252B-4090-B44A-A5AE-DF4E7DC9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9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E9033-49FE-E242-A6C9-054D510E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9F49F6-6733-2146-A711-9997FC0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C7D09E-251A-5E46-BD92-0A76BCD5E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1E2681-B75E-6740-AD50-CC2554E6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562807-C99A-9244-9BF2-B0A67AE8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C6B232-9F11-C646-8A30-8EA5C871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8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77B94-F177-844A-9D4F-D0F255CB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1DED29-2A3F-0349-AB18-50C00C741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95B9F9-91F6-2D43-B6C8-736E8FA86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00CD7-FC49-1942-8844-80D01B80B7AD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D99460-0EC9-EB45-8C15-A4BE82836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8FC1D-F2F4-EA4C-8D46-819066F75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4811-A8A4-6247-820E-0B868A86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3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797AC-DF83-D449-902A-B2D9AAB96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Рабочая группа по этике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BD1E5E-1742-6E40-95E5-647989ECF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Отчёт о работе</a:t>
            </a:r>
          </a:p>
          <a:p>
            <a:r>
              <a:rPr lang="ru-RU" dirty="0"/>
              <a:t>Александр Нестеров</a:t>
            </a:r>
          </a:p>
          <a:p>
            <a:r>
              <a:rPr lang="ru-RU" dirty="0"/>
              <a:t>Июнь 2021</a:t>
            </a:r>
          </a:p>
        </p:txBody>
      </p:sp>
    </p:spTree>
    <p:extLst>
      <p:ext uri="{BB962C8B-B14F-4D97-AF65-F5344CB8AC3E}">
        <p14:creationId xmlns:p14="http://schemas.microsoft.com/office/powerpoint/2010/main" val="328507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52981-A28A-B64B-BEBD-5C140703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417531-48E9-AF44-A900-36359032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Проблема: плагиат, заказные работы, списывание; нет системной борьбы</a:t>
            </a:r>
          </a:p>
          <a:p>
            <a:r>
              <a:rPr lang="ru-RU" dirty="0"/>
              <a:t>Состав рабочей группы:</a:t>
            </a:r>
          </a:p>
          <a:p>
            <a:pPr lvl="1"/>
            <a:r>
              <a:rPr lang="ru-RU" dirty="0"/>
              <a:t>ДА Александров, ДИ </a:t>
            </a:r>
            <a:r>
              <a:rPr lang="ru-RU" dirty="0" err="1"/>
              <a:t>Ахмеджанова</a:t>
            </a:r>
            <a:r>
              <a:rPr lang="ru-RU" dirty="0"/>
              <a:t>, АВ Ильин, НС Калинин, АС Нестеров, ВА Осетров, МА Сторчевой</a:t>
            </a:r>
          </a:p>
          <a:p>
            <a:pPr lvl="1"/>
            <a:r>
              <a:rPr lang="ru-RU" dirty="0"/>
              <a:t>+СМ Кадочников, </a:t>
            </a:r>
            <a:r>
              <a:rPr lang="en-US" dirty="0"/>
              <a:t>+</a:t>
            </a:r>
            <a:r>
              <a:rPr lang="ru-RU" dirty="0"/>
              <a:t>ИМ </a:t>
            </a:r>
            <a:r>
              <a:rPr lang="ru-RU" dirty="0" err="1"/>
              <a:t>Ахметшин</a:t>
            </a:r>
            <a:r>
              <a:rPr lang="ru-RU" dirty="0"/>
              <a:t> (эксперт по этике и </a:t>
            </a:r>
            <a:r>
              <a:rPr lang="ru-RU" dirty="0" err="1"/>
              <a:t>комплайенс</a:t>
            </a:r>
            <a:r>
              <a:rPr lang="ru-RU" dirty="0"/>
              <a:t> в бизнесе)</a:t>
            </a:r>
          </a:p>
          <a:p>
            <a:r>
              <a:rPr lang="ru-RU" dirty="0"/>
              <a:t>Что не сделано</a:t>
            </a:r>
          </a:p>
          <a:p>
            <a:pPr lvl="1"/>
            <a:r>
              <a:rPr lang="ru-RU" dirty="0"/>
              <a:t>Исследование, опрос; методические материалы</a:t>
            </a:r>
          </a:p>
          <a:p>
            <a:r>
              <a:rPr lang="ru-RU" dirty="0"/>
              <a:t>Что сделано</a:t>
            </a:r>
          </a:p>
          <a:p>
            <a:pPr lvl="1"/>
            <a:r>
              <a:rPr lang="ru-RU" dirty="0"/>
              <a:t>Предложения и рекомендации</a:t>
            </a:r>
          </a:p>
          <a:p>
            <a:pPr lvl="2"/>
            <a:r>
              <a:rPr lang="ru-RU" dirty="0"/>
              <a:t>Мониторинг и анализ</a:t>
            </a:r>
          </a:p>
          <a:p>
            <a:pPr lvl="2"/>
            <a:r>
              <a:rPr lang="ru-RU" dirty="0"/>
              <a:t>Уточнение определений и декларация ценностей</a:t>
            </a:r>
          </a:p>
          <a:p>
            <a:pPr lvl="2"/>
            <a:r>
              <a:rPr lang="ru-RU" dirty="0"/>
              <a:t>Упрощение этичного поведения (усложнение неэтичного поведения)</a:t>
            </a:r>
          </a:p>
          <a:p>
            <a:pPr lvl="2"/>
            <a:r>
              <a:rPr lang="ru-RU" dirty="0"/>
              <a:t>Упрощение выявления нарушений и наказания</a:t>
            </a:r>
          </a:p>
        </p:txBody>
      </p:sp>
    </p:spTree>
    <p:extLst>
      <p:ext uri="{BB962C8B-B14F-4D97-AF65-F5344CB8AC3E}">
        <p14:creationId xmlns:p14="http://schemas.microsoft.com/office/powerpoint/2010/main" val="18261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84852-98CF-B448-ACDD-363C43FE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и анализ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455E3-0CEF-DA49-BF5C-CA78C2231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Проблема: нет информации</a:t>
            </a:r>
          </a:p>
          <a:p>
            <a:pPr marL="0" indent="0">
              <a:buNone/>
            </a:pPr>
            <a:r>
              <a:rPr lang="ru-RU" dirty="0"/>
              <a:t>Аналитическому отделу:</a:t>
            </a:r>
          </a:p>
          <a:p>
            <a:r>
              <a:rPr lang="ru-RU" sz="2200" b="0" i="0" u="none" strike="noStrike" dirty="0">
                <a:solidFill>
                  <a:srgbClr val="000000"/>
                </a:solidFill>
                <a:effectLst/>
              </a:rPr>
              <a:t>Совместно с управлением ОП:</a:t>
            </a:r>
          </a:p>
          <a:p>
            <a:pPr lvl="1"/>
            <a:r>
              <a:rPr lang="ru-RU" sz="1800" b="0" i="0" u="none" strike="noStrike" dirty="0">
                <a:solidFill>
                  <a:srgbClr val="000000"/>
                </a:solidFill>
                <a:effectLst/>
              </a:rPr>
              <a:t>провести </a:t>
            </a:r>
            <a:r>
              <a:rPr lang="ru-RU" sz="1800" b="0" i="0" u="sng" dirty="0">
                <a:solidFill>
                  <a:srgbClr val="000000"/>
                </a:solidFill>
                <a:effectLst/>
              </a:rPr>
              <a:t>опрос студентов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</a:rPr>
              <a:t> (включить в студенческую оценку преподавателя по каждому курсу вопросы): "Какой процент ваших однокурсников списывал на курсе? Почему это происходит?"</a:t>
            </a:r>
            <a:endParaRPr lang="ru-RU" sz="1800" dirty="0">
              <a:effectLst/>
            </a:endParaRPr>
          </a:p>
          <a:p>
            <a:pPr lvl="1"/>
            <a:r>
              <a:rPr lang="ru-RU" sz="1800" b="0" i="0" u="none" strike="noStrike" dirty="0">
                <a:solidFill>
                  <a:srgbClr val="000000"/>
                </a:solidFill>
                <a:effectLst/>
              </a:rPr>
              <a:t>Включить в оценку научного семинара вопрос "Какой процент ваших однокурсников делают работу не самостоятельно? Почему это происходит?"</a:t>
            </a:r>
            <a:endParaRPr lang="ru-RU" sz="1800" dirty="0">
              <a:effectLst/>
            </a:endParaRPr>
          </a:p>
          <a:p>
            <a:r>
              <a:rPr lang="ru-RU" sz="2200" b="0" i="0" u="none" strike="noStrike" dirty="0">
                <a:solidFill>
                  <a:srgbClr val="000000"/>
                </a:solidFill>
                <a:effectLst/>
              </a:rPr>
              <a:t>Совместно с руководством кампуса: </a:t>
            </a:r>
          </a:p>
          <a:p>
            <a:pPr lvl="1"/>
            <a:r>
              <a:rPr lang="ru-RU" sz="1800" b="0" i="0" u="none" strike="noStrike" dirty="0">
                <a:solidFill>
                  <a:srgbClr val="000000"/>
                </a:solidFill>
                <a:effectLst/>
              </a:rPr>
              <a:t>провести </a:t>
            </a:r>
            <a:r>
              <a:rPr lang="ru-RU" sz="1800" b="0" i="0" u="sng" dirty="0">
                <a:solidFill>
                  <a:srgbClr val="000000"/>
                </a:solidFill>
                <a:effectLst/>
              </a:rPr>
              <a:t>опрос преподавателей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</a:rPr>
              <a:t> (личным письмом от имени директора): «Списывают ли ваши студенты и почему? Как вы к этому относитесь? Что предпринимаете? Кто вам мешает? Кто помогает? Как ещё можно вам помочь?»</a:t>
            </a:r>
            <a:endParaRPr lang="ru-RU" sz="2200" dirty="0">
              <a:solidFill>
                <a:srgbClr val="000000"/>
              </a:solidFill>
            </a:endParaRPr>
          </a:p>
          <a:p>
            <a:r>
              <a:rPr lang="ru-RU" sz="2200" dirty="0">
                <a:effectLst/>
              </a:rPr>
              <a:t>Представить результаты опросов рабочей группе и на заседании УС</a:t>
            </a:r>
          </a:p>
          <a:p>
            <a:r>
              <a:rPr lang="ru-RU" sz="2200" dirty="0"/>
              <a:t>Включить анализ опросов студентов о списывании в ежегодный отчёт о качестве обучения в </a:t>
            </a:r>
            <a:r>
              <a:rPr lang="ru-RU" sz="2200" dirty="0" err="1"/>
              <a:t>кампусе</a:t>
            </a:r>
            <a:endParaRPr lang="ru-RU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186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0D485-BBB2-3F4D-BB8B-7834EBBE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Уточнение и декларация ценностей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15FDF-2338-F146-807C-5AC2AB0F0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3535" cy="479651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Декларировать ценности: «главный шаг в борьбе за этику» (</a:t>
            </a:r>
            <a:r>
              <a:rPr lang="ru-RU" dirty="0" err="1"/>
              <a:t>Ильсур</a:t>
            </a:r>
            <a:r>
              <a:rPr lang="ru-RU" dirty="0"/>
              <a:t> </a:t>
            </a:r>
            <a:r>
              <a:rPr lang="ru-RU" dirty="0" err="1"/>
              <a:t>Ахметшин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Руководству кампуса и деканам: всячески проявлять волю в борьбе за этику, говорить о приверженности высоким этическим стандартам в каждом выступлении перед студентами и сотрудниками; поощрять отличившихся в борьбе</a:t>
            </a:r>
          </a:p>
          <a:p>
            <a:pPr lvl="1"/>
            <a:r>
              <a:rPr lang="ru-RU" dirty="0"/>
              <a:t>Учёному совету: проводить ежегодные заседания по вопросам этики в </a:t>
            </a:r>
            <a:r>
              <a:rPr lang="ru-RU" dirty="0" err="1"/>
              <a:t>кампусе</a:t>
            </a:r>
            <a:endParaRPr lang="ru-RU" dirty="0"/>
          </a:p>
          <a:p>
            <a:pPr lvl="1"/>
            <a:r>
              <a:rPr lang="ru-RU" dirty="0"/>
              <a:t>Деканам (</a:t>
            </a:r>
            <a:r>
              <a:rPr lang="ru-RU" dirty="0" err="1"/>
              <a:t>внеучебному</a:t>
            </a:r>
            <a:r>
              <a:rPr lang="ru-RU" dirty="0"/>
              <a:t> блоку): разработать и «принимать» клятву первокурсника</a:t>
            </a:r>
          </a:p>
          <a:p>
            <a:pPr lvl="1"/>
            <a:endParaRPr lang="ru-RU" dirty="0"/>
          </a:p>
          <a:p>
            <a:r>
              <a:rPr lang="ru-RU" dirty="0"/>
              <a:t>Ясно определить академические нормы:</a:t>
            </a:r>
          </a:p>
          <a:p>
            <a:pPr lvl="1"/>
            <a:r>
              <a:rPr lang="ru-RU" dirty="0"/>
              <a:t>Подлог, списывание, плагиат — определены, но сотрудники понимают по-разному; в инструкциях нет примеров</a:t>
            </a:r>
          </a:p>
          <a:p>
            <a:pPr lvl="1"/>
            <a:r>
              <a:rPr lang="ru-RU" dirty="0"/>
              <a:t>Платная «помощь», подсказки на экзаменах, изготовление работ на заказ – отсутствует в правилах и в кодексе студентов</a:t>
            </a:r>
          </a:p>
          <a:p>
            <a:pPr lvl="1"/>
            <a:r>
              <a:rPr lang="ru-RU" dirty="0"/>
              <a:t>Управлению ОП и Студсовету: дополнить правила и кодекс; добавить примеры в памятки-инструкции</a:t>
            </a:r>
          </a:p>
          <a:p>
            <a:pPr lvl="1"/>
            <a:endParaRPr lang="ru-RU" dirty="0"/>
          </a:p>
          <a:p>
            <a:r>
              <a:rPr lang="ru-RU" dirty="0"/>
              <a:t>Транслировать ценности и правила:</a:t>
            </a:r>
          </a:p>
          <a:p>
            <a:pPr lvl="1"/>
            <a:r>
              <a:rPr lang="ru-RU" dirty="0"/>
              <a:t>Руководителям ОП: включить обсуждение списывания и плагиата в программу курсов БЖД и НИС</a:t>
            </a:r>
          </a:p>
          <a:p>
            <a:pPr lvl="1"/>
            <a:r>
              <a:rPr lang="ru-RU" b="0" u="none" strike="noStrike" dirty="0">
                <a:solidFill>
                  <a:srgbClr val="000000"/>
                </a:solidFill>
                <a:effectLst/>
              </a:rPr>
              <a:t>Управлению ОП: разработать памятки-инструкции для преподавателей</a:t>
            </a:r>
            <a:r>
              <a:rPr lang="ru-RU" dirty="0">
                <a:solidFill>
                  <a:srgbClr val="000000"/>
                </a:solidFill>
              </a:rPr>
              <a:t>, говорящие, </a:t>
            </a:r>
            <a:r>
              <a:rPr lang="ru-RU" b="0" u="none" strike="noStrike" dirty="0">
                <a:solidFill>
                  <a:srgbClr val="000000"/>
                </a:solidFill>
                <a:effectLst/>
              </a:rPr>
              <a:t>что делать, если </a:t>
            </a:r>
          </a:p>
          <a:p>
            <a:pPr lvl="2"/>
            <a:r>
              <a:rPr lang="ru-RU" sz="2200" b="0" u="none" strike="noStrike" dirty="0">
                <a:solidFill>
                  <a:srgbClr val="000000"/>
                </a:solidFill>
                <a:effectLst/>
              </a:rPr>
              <a:t>поймал списывающего студента? у студентов работы местами подозрительно похожи? студент достал телефон, книгу, записки на экзамене?</a:t>
            </a:r>
          </a:p>
          <a:p>
            <a:pPr lvl="2"/>
            <a:r>
              <a:rPr lang="ru-RU" sz="2200" b="0" u="none" strike="noStrike" dirty="0">
                <a:solidFill>
                  <a:srgbClr val="000000"/>
                </a:solidFill>
                <a:effectLst/>
              </a:rPr>
              <a:t>возник конфликт с таким студентом? во время защиты обнаружен списанный абзац? </a:t>
            </a:r>
            <a:r>
              <a:rPr lang="ru-RU" sz="2200" dirty="0">
                <a:solidFill>
                  <a:srgbClr val="000000"/>
                </a:solidFill>
              </a:rPr>
              <a:t>(</a:t>
            </a:r>
            <a:r>
              <a:rPr lang="ru-RU" sz="2200" b="0" u="none" strike="noStrike" dirty="0">
                <a:solidFill>
                  <a:srgbClr val="000000"/>
                </a:solidFill>
                <a:effectLst/>
              </a:rPr>
              <a:t>и так далее: кейсы брать из опроса)</a:t>
            </a:r>
          </a:p>
        </p:txBody>
      </p:sp>
    </p:spTree>
    <p:extLst>
      <p:ext uri="{BB962C8B-B14F-4D97-AF65-F5344CB8AC3E}">
        <p14:creationId xmlns:p14="http://schemas.microsoft.com/office/powerpoint/2010/main" val="158681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44424-B4F8-984C-9EB1-618C9C21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Упрощение этичного поведения (относительно неэтичного поведения)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178384-22F8-8D49-9655-1CFE99C21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Списывание:</a:t>
            </a:r>
          </a:p>
          <a:p>
            <a:pPr lvl="1"/>
            <a:r>
              <a:rPr lang="ru-RU" dirty="0"/>
              <a:t>Дирекции ИТ: сделать в каждом здании аудиторию с «глушилками» и камерами; хранить записи</a:t>
            </a:r>
          </a:p>
          <a:p>
            <a:pPr lvl="1"/>
            <a:r>
              <a:rPr lang="ru-RU" dirty="0"/>
              <a:t>Руководителям ОП: рекомендовать элементы контроля, позволяющие установить авторство</a:t>
            </a:r>
          </a:p>
          <a:p>
            <a:r>
              <a:rPr lang="ru-RU" dirty="0"/>
              <a:t>Плагиат, заказные работы:</a:t>
            </a:r>
          </a:p>
          <a:p>
            <a:pPr lvl="1"/>
            <a:r>
              <a:rPr lang="ru-RU" dirty="0"/>
              <a:t>Руководителям ОП, департаментов, деканам:</a:t>
            </a:r>
          </a:p>
          <a:p>
            <a:pPr lvl="2"/>
            <a:r>
              <a:rPr lang="ru-RU" dirty="0"/>
              <a:t>Выносить замечания руководителям таких работ в случае положительной оценки</a:t>
            </a:r>
          </a:p>
          <a:p>
            <a:pPr lvl="2"/>
            <a:r>
              <a:rPr lang="ru-RU" dirty="0"/>
              <a:t>Рекомендовать руководителям анализировать все работы (убрать норму 20%)</a:t>
            </a:r>
          </a:p>
          <a:p>
            <a:pPr lvl="2"/>
            <a:r>
              <a:rPr lang="ru-RU" dirty="0"/>
              <a:t>Повысить качество руководства, снизив нагрузку на руководителей (групповые работы, внешние консультанты, усилить НИС, ввести блокирующие предзащиты)</a:t>
            </a:r>
          </a:p>
        </p:txBody>
      </p:sp>
    </p:spTree>
    <p:extLst>
      <p:ext uri="{BB962C8B-B14F-4D97-AF65-F5344CB8AC3E}">
        <p14:creationId xmlns:p14="http://schemas.microsoft.com/office/powerpoint/2010/main" val="188965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0C1E3-C5E3-B449-B282-D6122AB8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Выявление и наказание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22593-B59F-CD4C-ACDC-E69FF5F70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Списывание</a:t>
            </a:r>
          </a:p>
          <a:p>
            <a:pPr lvl="1"/>
            <a:r>
              <a:rPr lang="ru-RU" dirty="0"/>
              <a:t>Записи с камер видеонаблюдения могут использоваться для фиксации списывания</a:t>
            </a:r>
          </a:p>
          <a:p>
            <a:pPr lvl="1"/>
            <a:endParaRPr lang="ru-RU" dirty="0"/>
          </a:p>
          <a:p>
            <a:r>
              <a:rPr lang="ru-RU" dirty="0"/>
              <a:t>Плагиат и заказные работы</a:t>
            </a:r>
          </a:p>
          <a:p>
            <a:pPr lvl="1"/>
            <a:r>
              <a:rPr lang="ru-RU" dirty="0"/>
              <a:t>Руководителям ОП: блокирующие предзащиты в рамках НИС</a:t>
            </a:r>
          </a:p>
          <a:p>
            <a:pPr lvl="1"/>
            <a:r>
              <a:rPr lang="ru-RU" dirty="0"/>
              <a:t>Разрешить комиссиям проверять самостоятельность работы</a:t>
            </a:r>
          </a:p>
          <a:p>
            <a:pPr lvl="1"/>
            <a:endParaRPr lang="ru-RU" dirty="0"/>
          </a:p>
          <a:p>
            <a:r>
              <a:rPr lang="ru-RU" dirty="0"/>
              <a:t>Упростить процедуру наказания нарушителей</a:t>
            </a:r>
          </a:p>
          <a:p>
            <a:pPr lvl="1"/>
            <a:r>
              <a:rPr lang="ru-RU" dirty="0"/>
              <a:t>Пригодность ВКР к защите определяет руководитель и комиссия</a:t>
            </a:r>
          </a:p>
          <a:p>
            <a:pPr lvl="1"/>
            <a:r>
              <a:rPr lang="ru-RU" dirty="0"/>
              <a:t>Нарушения в рамках курса определяет преподаватель и комиссия</a:t>
            </a:r>
          </a:p>
          <a:p>
            <a:pPr lvl="1"/>
            <a:endParaRPr lang="ru-RU" dirty="0"/>
          </a:p>
          <a:p>
            <a:r>
              <a:rPr lang="ru-RU" dirty="0"/>
              <a:t>Порицать саботаж со стороны преподавателей и сотрудников администрации</a:t>
            </a:r>
          </a:p>
          <a:p>
            <a:r>
              <a:rPr lang="ru-RU" dirty="0"/>
              <a:t>Рабочей группе по этике, юридическому отделу, управлению образовательных программ: обсудить изменения процедур и норм</a:t>
            </a:r>
          </a:p>
        </p:txBody>
      </p:sp>
    </p:spTree>
    <p:extLst>
      <p:ext uri="{BB962C8B-B14F-4D97-AF65-F5344CB8AC3E}">
        <p14:creationId xmlns:p14="http://schemas.microsoft.com/office/powerpoint/2010/main" val="339716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AAD8F-4FCA-6E4A-A33C-0EBABDA5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Следующий шаг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EADED-6DD2-2641-8C18-8822CFBD2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Найти ответственного за поддержание этики в </a:t>
            </a:r>
            <a:r>
              <a:rPr lang="ru-RU" dirty="0" err="1"/>
              <a:t>кампусе</a:t>
            </a:r>
            <a:endParaRPr lang="ru-RU" dirty="0"/>
          </a:p>
          <a:p>
            <a:pPr lvl="1"/>
            <a:r>
              <a:rPr lang="ru-RU" dirty="0"/>
              <a:t>Нанять внешнего специалиста</a:t>
            </a:r>
          </a:p>
          <a:p>
            <a:pPr lvl="1"/>
            <a:r>
              <a:rPr lang="ru-RU" dirty="0"/>
              <a:t>или выбрать из сотрудников</a:t>
            </a:r>
          </a:p>
          <a:p>
            <a:pPr lvl="1"/>
            <a:endParaRPr lang="ru-RU" dirty="0"/>
          </a:p>
          <a:p>
            <a:r>
              <a:rPr lang="ru-RU" dirty="0"/>
              <a:t>Сделать рабочую группу постоянной</a:t>
            </a:r>
          </a:p>
          <a:p>
            <a:pPr lvl="1"/>
            <a:r>
              <a:rPr lang="ru-RU" dirty="0"/>
              <a:t>Мы готовы проконтролировать перечисленные шаги</a:t>
            </a:r>
          </a:p>
          <a:p>
            <a:pPr lvl="1"/>
            <a:r>
              <a:rPr lang="ru-RU" dirty="0"/>
              <a:t>Готовы стать совещательным органом для ответственного за этику</a:t>
            </a:r>
          </a:p>
        </p:txBody>
      </p:sp>
    </p:spTree>
    <p:extLst>
      <p:ext uri="{BB962C8B-B14F-4D97-AF65-F5344CB8AC3E}">
        <p14:creationId xmlns:p14="http://schemas.microsoft.com/office/powerpoint/2010/main" val="927753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A08CA35F91CD41BFD9BC316C8B2348" ma:contentTypeVersion="9" ma:contentTypeDescription="Создание документа." ma:contentTypeScope="" ma:versionID="d5abbc706e2255d538bf8a0994fae9d2">
  <xsd:schema xmlns:xsd="http://www.w3.org/2001/XMLSchema" xmlns:xs="http://www.w3.org/2001/XMLSchema" xmlns:p="http://schemas.microsoft.com/office/2006/metadata/properties" xmlns:ns2="e84e18c2-cad4-41f6-a57a-074345da137c" targetNamespace="http://schemas.microsoft.com/office/2006/metadata/properties" ma:root="true" ma:fieldsID="9f5b2571b7d6ad52e4db5e624bcb885d" ns2:_="">
    <xsd:import namespace="e84e18c2-cad4-41f6-a57a-074345da13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e18c2-cad4-41f6-a57a-074345da1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87DDBA-9BEB-4995-AFCD-AF64E74C6556}"/>
</file>

<file path=customXml/itemProps2.xml><?xml version="1.0" encoding="utf-8"?>
<ds:datastoreItem xmlns:ds="http://schemas.openxmlformats.org/officeDocument/2006/customXml" ds:itemID="{8DC492C9-074C-4DE8-9C62-9BCC0EEC581E}"/>
</file>

<file path=customXml/itemProps3.xml><?xml version="1.0" encoding="utf-8"?>
<ds:datastoreItem xmlns:ds="http://schemas.openxmlformats.org/officeDocument/2006/customXml" ds:itemID="{30836023-6E29-438D-BD53-EF421C8EED8B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Рабочая группа по этике</vt:lpstr>
      <vt:lpstr>Введение</vt:lpstr>
      <vt:lpstr>Мониторинг и анализ</vt:lpstr>
      <vt:lpstr>Уточнение и декларация ценностей</vt:lpstr>
      <vt:lpstr>Упрощение этичного поведения (относительно неэтичного поведения)</vt:lpstr>
      <vt:lpstr>Выявление и наказание</vt:lpstr>
      <vt:lpstr>Следующий шаг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группа по этике</dc:title>
  <dc:creator>Нестеров Александр Сергеевич</dc:creator>
  <cp:lastModifiedBy>Нестеров Александр Сергеевич</cp:lastModifiedBy>
  <cp:revision>6</cp:revision>
  <dcterms:created xsi:type="dcterms:W3CDTF">2021-06-14T14:57:52Z</dcterms:created>
  <dcterms:modified xsi:type="dcterms:W3CDTF">2021-06-17T09:15:57Z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0x010100E4A08CA35F91CD41BFD9BC316C8B2348</vt:lpwstr>
  </property>
</Properties>
</file>