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69" r:id="rId3"/>
    <p:sldId id="259" r:id="rId4"/>
    <p:sldId id="260" r:id="rId5"/>
    <p:sldId id="261" r:id="rId6"/>
    <p:sldId id="263" r:id="rId7"/>
    <p:sldId id="262" r:id="rId8"/>
    <p:sldId id="270" r:id="rId9"/>
    <p:sldId id="267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0A0"/>
    <a:srgbClr val="006DB4"/>
    <a:srgbClr val="006DB6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651" autoAdjust="0"/>
  </p:normalViewPr>
  <p:slideViewPr>
    <p:cSldViewPr snapToGrid="0">
      <p:cViewPr varScale="1">
        <p:scale>
          <a:sx n="138" d="100"/>
          <a:sy n="138" d="100"/>
        </p:scale>
        <p:origin x="130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216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58787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625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617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21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710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854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081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2993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59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8650"/>
            <a:ext cx="8075776" cy="363866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 flipV="1">
            <a:off x="358775" y="499539"/>
            <a:ext cx="8460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 userDrawn="1"/>
        </p:nvSpPr>
        <p:spPr>
          <a:xfrm>
            <a:off x="358774" y="4911725"/>
            <a:ext cx="14954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ru-RU" sz="800" dirty="0"/>
              <a:t>Источник</a:t>
            </a:r>
          </a:p>
        </p:txBody>
      </p:sp>
    </p:spTree>
    <p:extLst>
      <p:ext uri="{BB962C8B-B14F-4D97-AF65-F5344CB8AC3E}">
        <p14:creationId xmlns:p14="http://schemas.microsoft.com/office/powerpoint/2010/main" val="222379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pos="5556" userDrawn="1">
          <p15:clr>
            <a:srgbClr val="FBAE40"/>
          </p15:clr>
        </p15:guide>
        <p15:guide id="4" pos="226" userDrawn="1">
          <p15:clr>
            <a:srgbClr val="FBAE40"/>
          </p15:clr>
        </p15:guide>
        <p15:guide id="5" orient="horz" pos="309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0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05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28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98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74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09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56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44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4618" y="70946"/>
            <a:ext cx="515532" cy="38216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256296" y="499539"/>
            <a:ext cx="8568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6296" y="70946"/>
            <a:ext cx="7941770" cy="382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48" r:id="rId2"/>
    <p:sldLayoutId id="2147483649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3" r:id="rId10"/>
    <p:sldLayoutId id="2147483665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  <p:extLst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556" userDrawn="1">
          <p15:clr>
            <a:srgbClr val="F26B43"/>
          </p15:clr>
        </p15:guide>
        <p15:guide id="4" orient="horz" pos="3094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332" y="1819174"/>
            <a:ext cx="8319817" cy="14919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A5E4ADC-5B72-4446-A837-AEFD9303F87D}"/>
              </a:ext>
            </a:extLst>
          </p:cNvPr>
          <p:cNvSpPr/>
          <p:nvPr/>
        </p:nvSpPr>
        <p:spPr>
          <a:xfrm>
            <a:off x="618678" y="2137229"/>
            <a:ext cx="5910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НАЗВАНИЕ ПРОЕКТА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08808" y="1971585"/>
            <a:ext cx="1799925" cy="1200329"/>
          </a:xfrm>
          <a:prstGeom prst="rect">
            <a:avLst/>
          </a:prstGeom>
          <a:solidFill>
            <a:schemeClr val="bg1">
              <a:alpha val="23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08809" y="2272744"/>
            <a:ext cx="1799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LOGO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8678" y="2609172"/>
            <a:ext cx="23423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НАЗВАНИЕ КОМПАНИИ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BEFE8E-E98B-4DB9-91FC-4DE858E39569}"/>
              </a:ext>
            </a:extLst>
          </p:cNvPr>
          <p:cNvSpPr/>
          <p:nvPr/>
        </p:nvSpPr>
        <p:spPr>
          <a:xfrm>
            <a:off x="250825" y="1190667"/>
            <a:ext cx="8479667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400" spc="-10" dirty="0"/>
              <a:t>Не меняйте </a:t>
            </a:r>
            <a:r>
              <a:rPr lang="ru-RU" sz="1400" b="1" spc="-10" dirty="0">
                <a:solidFill>
                  <a:srgbClr val="0070C0"/>
                </a:solidFill>
              </a:rPr>
              <a:t>последовательность </a:t>
            </a:r>
            <a:r>
              <a:rPr lang="ru-RU" b="1" spc="-10" dirty="0">
                <a:solidFill>
                  <a:srgbClr val="0070C0"/>
                </a:solidFill>
              </a:rPr>
              <a:t>слайдов</a:t>
            </a:r>
            <a:r>
              <a:rPr lang="ru-RU" spc="-10" dirty="0">
                <a:solidFill>
                  <a:srgbClr val="0070C0"/>
                </a:solidFill>
              </a:rPr>
              <a:t> </a:t>
            </a:r>
            <a:r>
              <a:rPr lang="ru-RU" spc="-10" dirty="0"/>
              <a:t>– она важна и задает логику и полноту выступления</a:t>
            </a:r>
            <a:endParaRPr lang="ru-RU" sz="1400" spc="-10" dirty="0"/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/>
              <a:t>Текст на слайдах – лишь подсказка для рассказа,</a:t>
            </a:r>
            <a:r>
              <a:rPr lang="ru-RU" b="1" spc="-10" dirty="0">
                <a:solidFill>
                  <a:srgbClr val="00CC00"/>
                </a:solidFill>
              </a:rPr>
              <a:t> </a:t>
            </a:r>
            <a:r>
              <a:rPr lang="ru-RU" b="1" spc="-10" dirty="0">
                <a:solidFill>
                  <a:srgbClr val="0070C0"/>
                </a:solidFill>
              </a:rPr>
              <a:t>не надо его зачитывать</a:t>
            </a:r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400" dirty="0"/>
              <a:t>Презентация – это не доклад на научной конференции. </a:t>
            </a:r>
            <a:r>
              <a:rPr lang="ru-RU" b="1" dirty="0">
                <a:solidFill>
                  <a:srgbClr val="0070C0"/>
                </a:solidFill>
              </a:rPr>
              <a:t>Будьте лаконичны!</a:t>
            </a:r>
            <a:endParaRPr lang="ru-RU" sz="1400" dirty="0">
              <a:solidFill>
                <a:srgbClr val="0070C0"/>
              </a:solidFill>
            </a:endParaRPr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/>
              <a:t>Тезисы, иллюстрации, схемы диаграммы </a:t>
            </a:r>
            <a:r>
              <a:rPr lang="ru-RU" b="1" dirty="0">
                <a:solidFill>
                  <a:srgbClr val="0070C0"/>
                </a:solidFill>
              </a:rPr>
              <a:t>удобны для слушателей!</a:t>
            </a:r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pc="-20" dirty="0">
                <a:solidFill>
                  <a:schemeClr val="tx1"/>
                </a:solidFill>
              </a:rPr>
              <a:t>Выступление надо </a:t>
            </a:r>
            <a:r>
              <a:rPr lang="ru-RU" b="1" spc="-20" dirty="0">
                <a:solidFill>
                  <a:srgbClr val="0070C0"/>
                </a:solidFill>
              </a:rPr>
              <a:t>проверить с часами чтобы укладываться в 4 минуты</a:t>
            </a:r>
            <a:endParaRPr lang="ru-RU" sz="1400" spc="-20" dirty="0">
              <a:solidFill>
                <a:srgbClr val="0070C0"/>
              </a:solidFill>
            </a:endParaRPr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400" dirty="0"/>
              <a:t>Ниже лишь рекомендации по наполнению слайдов</a:t>
            </a:r>
            <a:endParaRPr lang="en-US" sz="1400" dirty="0"/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Используйте простой и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крупный шрифт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  <a:rtl val="0"/>
            </a:endParaRPr>
          </a:p>
          <a:p>
            <a:pPr marL="179388" indent="-179388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pc="-20" dirty="0"/>
              <a:t>П</a:t>
            </a:r>
            <a:r>
              <a:rPr lang="ru-RU" sz="1400" spc="-20" dirty="0"/>
              <a:t>еред отправкой презентации проверьте ее на знакомых. Смогли они </a:t>
            </a:r>
            <a:r>
              <a:rPr lang="ru-RU" sz="1400" b="1" spc="-20" dirty="0">
                <a:solidFill>
                  <a:srgbClr val="0070C0"/>
                </a:solidFill>
              </a:rPr>
              <a:t>за </a:t>
            </a:r>
            <a:r>
              <a:rPr lang="en-US" sz="1400" b="1" spc="-20" dirty="0">
                <a:solidFill>
                  <a:srgbClr val="0070C0"/>
                </a:solidFill>
              </a:rPr>
              <a:t>4</a:t>
            </a:r>
            <a:r>
              <a:rPr lang="ru-RU" sz="1400" b="1" spc="-20" dirty="0">
                <a:solidFill>
                  <a:srgbClr val="0070C0"/>
                </a:solidFill>
              </a:rPr>
              <a:t> минут</a:t>
            </a:r>
            <a:r>
              <a:rPr lang="ru-RU" b="1" spc="-20" dirty="0">
                <a:solidFill>
                  <a:srgbClr val="0070C0"/>
                </a:solidFill>
              </a:rPr>
              <a:t>ы</a:t>
            </a:r>
            <a:r>
              <a:rPr lang="ru-RU" sz="1400" b="1" spc="-20" dirty="0">
                <a:solidFill>
                  <a:srgbClr val="0070C0"/>
                </a:solidFill>
              </a:rPr>
              <a:t> вашего рассказа</a:t>
            </a:r>
            <a:r>
              <a:rPr lang="ru-RU" sz="1400" b="1" dirty="0"/>
              <a:t> </a:t>
            </a:r>
            <a:r>
              <a:rPr lang="ru-RU" sz="1400" dirty="0"/>
              <a:t>понять </a:t>
            </a:r>
            <a:r>
              <a:rPr lang="ru-RU" u="sng" dirty="0"/>
              <a:t>решаемую проблему</a:t>
            </a:r>
            <a:r>
              <a:rPr lang="ru-RU" dirty="0"/>
              <a:t>, </a:t>
            </a:r>
            <a:r>
              <a:rPr lang="ru-RU" sz="1400" u="sng" dirty="0"/>
              <a:t>продукт</a:t>
            </a:r>
            <a:r>
              <a:rPr lang="ru-RU" sz="1400" dirty="0"/>
              <a:t>, </a:t>
            </a:r>
            <a:r>
              <a:rPr lang="ru-RU" sz="1400" u="sng" dirty="0"/>
              <a:t>рынок</a:t>
            </a:r>
            <a:r>
              <a:rPr lang="ru-RU" sz="1400" dirty="0"/>
              <a:t>, </a:t>
            </a:r>
            <a:r>
              <a:rPr lang="ru-RU" sz="1400" u="sng" dirty="0"/>
              <a:t>каку</a:t>
            </a:r>
            <a:r>
              <a:rPr lang="ru-RU" u="sng" dirty="0"/>
              <a:t>ю услугу предлагаете</a:t>
            </a:r>
            <a:r>
              <a:rPr lang="ru-RU" sz="1400" dirty="0"/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ОБЩИЕ РЕКОМЕНДАЦИИ</a:t>
            </a:r>
          </a:p>
        </p:txBody>
      </p:sp>
    </p:spTree>
    <p:extLst>
      <p:ext uri="{BB962C8B-B14F-4D97-AF65-F5344CB8AC3E}">
        <p14:creationId xmlns:p14="http://schemas.microsoft.com/office/powerpoint/2010/main" val="343885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25" y="987394"/>
            <a:ext cx="8501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200" b="1" dirty="0"/>
              <a:t>Каждый любит свой продукт, но рассказ надо начать не с него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200" b="1" dirty="0"/>
              <a:t>Что на слайде</a:t>
            </a:r>
            <a:r>
              <a:rPr lang="en-US" sz="1200" b="1" dirty="0"/>
              <a:t>:</a:t>
            </a:r>
            <a:endParaRPr lang="ru-RU" sz="1200" b="1" dirty="0"/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Назовите конкретную тему, на которую вы подали заявку.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Какую проблему компании решает ваш продукт/технология? 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В какой отрасли/для кого из партнеров Акселератора</a:t>
            </a:r>
            <a:r>
              <a:rPr lang="en-US" sz="1200" dirty="0"/>
              <a:t> </a:t>
            </a:r>
            <a:r>
              <a:rPr lang="ru-RU" sz="1200" dirty="0"/>
              <a:t>проблема актуальна? 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Почему для решения проблемы недостаточно/не эффективны существующие решения? 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Как эта </a:t>
            </a:r>
            <a:r>
              <a:rPr lang="ru-RU" sz="1200" dirty="0">
                <a:solidFill>
                  <a:schemeClr val="tx1"/>
                </a:solidFill>
              </a:rPr>
              <a:t>проблема будет меняться </a:t>
            </a:r>
            <a:r>
              <a:rPr lang="ru-RU" sz="1200" dirty="0"/>
              <a:t>в перспективе 5-10 лет? 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Какие цифры это подтверждают? В натуральных единицах (</a:t>
            </a:r>
            <a:r>
              <a:rPr lang="ru-RU" sz="1200" dirty="0" err="1"/>
              <a:t>кВтч</a:t>
            </a:r>
            <a:r>
              <a:rPr lang="ru-RU" sz="1200" dirty="0"/>
              <a:t>, тонны выбросов и т.д.), в деньгах (млн руб.).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200" b="1" dirty="0"/>
              <a:t>Вопросы которые нужно задать себе</a:t>
            </a:r>
            <a:r>
              <a:rPr lang="en-US" sz="1200" b="1" dirty="0"/>
              <a:t>: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spc="-60" dirty="0"/>
              <a:t>Правильно ли вы определили что проблема относится (будет относиться) именно к данной отрасли/ компании? 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Существенна ли для компании решаемая проблема?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Наш продукт </a:t>
            </a:r>
            <a:r>
              <a:rPr lang="ru-RU" sz="1200" b="1" dirty="0">
                <a:solidFill>
                  <a:srgbClr val="0070C0"/>
                </a:solidFill>
              </a:rPr>
              <a:t>решает именно эту обозначенную проблему </a:t>
            </a:r>
            <a:r>
              <a:rPr lang="ru-RU" sz="1200" dirty="0"/>
              <a:t>и решает ее полностью?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1. РЕШАЕМАЯ ПРОБЛЕМА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531" y="978264"/>
            <a:ext cx="8761282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200" b="1" dirty="0"/>
              <a:t>Что на слайде</a:t>
            </a:r>
            <a:r>
              <a:rPr lang="en-US" sz="1200" b="1" dirty="0"/>
              <a:t>:</a:t>
            </a:r>
            <a:endParaRPr lang="ru-RU" sz="1200" b="1" dirty="0"/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70C0"/>
                </a:solidFill>
              </a:rPr>
              <a:t>Важно</a:t>
            </a:r>
            <a:r>
              <a:rPr lang="ru-RU" sz="1200" dirty="0"/>
              <a:t> назвать и описать ваш продукт</a:t>
            </a:r>
            <a:r>
              <a:rPr lang="ru-RU" sz="1200" b="1" dirty="0">
                <a:solidFill>
                  <a:srgbClr val="00CC00"/>
                </a:solidFill>
              </a:rPr>
              <a:t> </a:t>
            </a:r>
            <a:r>
              <a:rPr lang="ru-RU" sz="1200" b="1" dirty="0">
                <a:solidFill>
                  <a:srgbClr val="0070C0"/>
                </a:solidFill>
              </a:rPr>
              <a:t>здесь очень просто, без технических деталей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Наглядно опишите, </a:t>
            </a:r>
            <a:r>
              <a:rPr lang="ru-RU" sz="1200" b="1" dirty="0">
                <a:solidFill>
                  <a:srgbClr val="0070C0"/>
                </a:solidFill>
              </a:rPr>
              <a:t>как ваше решение может быть внедрено и как будет применяться в компании-потребителе</a:t>
            </a:r>
            <a:r>
              <a:rPr lang="ru-RU" sz="1200" dirty="0"/>
              <a:t>?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/>
              <a:t>Ключевые характеристики продукта </a:t>
            </a:r>
            <a:r>
              <a:rPr lang="ru-RU" sz="1200" b="1" dirty="0">
                <a:solidFill>
                  <a:srgbClr val="0070C0"/>
                </a:solidFill>
              </a:rPr>
              <a:t>для пользователя и что получает клиент после внедрения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spc="-30" dirty="0"/>
              <a:t>Какие дополнительные эффекты для заказчика: технологические, организационные, экологические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b="1" spc="-20" dirty="0">
                <a:solidFill>
                  <a:srgbClr val="0070C0"/>
                </a:solidFill>
              </a:rPr>
              <a:t>Важно! Усилит предложение цифры экономического и/или экологического эффекта</a:t>
            </a:r>
            <a:r>
              <a:rPr lang="ru-RU" sz="1200" spc="-20" dirty="0">
                <a:solidFill>
                  <a:schemeClr val="tx1"/>
                </a:solidFill>
              </a:rPr>
              <a:t> и способ его расчета</a:t>
            </a:r>
            <a:endParaRPr lang="ru-RU" sz="1200" spc="-3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ru-RU" sz="12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200" b="1" dirty="0"/>
              <a:t>Важно донести</a:t>
            </a:r>
            <a:r>
              <a:rPr lang="en-US" sz="1200" b="1" dirty="0"/>
              <a:t>:</a:t>
            </a:r>
            <a:endParaRPr lang="ru-RU" sz="1200" b="1" dirty="0"/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spc="-50" dirty="0"/>
              <a:t>Наше решение – </a:t>
            </a:r>
            <a:r>
              <a:rPr lang="ru-RU" sz="1200" b="1" spc="-50" dirty="0">
                <a:solidFill>
                  <a:srgbClr val="0070C0"/>
                </a:solidFill>
              </a:rPr>
              <a:t>это наша технология + наш продукт + понимание как и кто его будет применять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Наше решение действительно решает проблему заказчика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Наше решение даст экономический или экологический эффект для заказчика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Мы можем сделать на этом бизнес и понимаем как он будет работать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2. ПРЕДЛАГАЕМОЕ РЕШЕНИЕ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FA86A78-5DE4-40F7-8961-26ED65AE7FE4}"/>
              </a:ext>
            </a:extLst>
          </p:cNvPr>
          <p:cNvSpPr txBox="1"/>
          <p:nvPr/>
        </p:nvSpPr>
        <p:spPr>
          <a:xfrm>
            <a:off x="149633" y="2808491"/>
            <a:ext cx="87182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</a:pPr>
            <a:r>
              <a:rPr lang="ru-RU" spc="-20" dirty="0">
                <a:solidFill>
                  <a:schemeClr val="tx1"/>
                </a:solidFill>
              </a:rPr>
              <a:t>Важно</a:t>
            </a:r>
            <a:r>
              <a:rPr lang="ru-RU" b="1" spc="-20" dirty="0">
                <a:solidFill>
                  <a:srgbClr val="00CC00"/>
                </a:solidFill>
              </a:rPr>
              <a:t> </a:t>
            </a:r>
            <a:r>
              <a:rPr lang="ru-RU" spc="-20" dirty="0">
                <a:solidFill>
                  <a:schemeClr val="tx1"/>
                </a:solidFill>
              </a:rPr>
              <a:t>показать</a:t>
            </a:r>
            <a:r>
              <a:rPr lang="ru-RU" b="1" spc="-20" dirty="0">
                <a:solidFill>
                  <a:srgbClr val="00CC00"/>
                </a:solidFill>
              </a:rPr>
              <a:t> </a:t>
            </a:r>
            <a:r>
              <a:rPr lang="ru-RU" b="1" spc="-20" dirty="0">
                <a:solidFill>
                  <a:srgbClr val="0070C0"/>
                </a:solidFill>
              </a:rPr>
              <a:t>значимость проведенных вами  исследований и разработок</a:t>
            </a:r>
            <a:r>
              <a:rPr lang="ru-RU" b="1" spc="-20" dirty="0">
                <a:solidFill>
                  <a:srgbClr val="00CC00"/>
                </a:solidFill>
              </a:rPr>
              <a:t> </a:t>
            </a:r>
            <a:r>
              <a:rPr lang="ru-RU" spc="-20" dirty="0">
                <a:solidFill>
                  <a:schemeClr val="tx1"/>
                </a:solidFill>
              </a:rPr>
              <a:t>по новизне, по задействованным ресурсам и сложности решенных задач</a:t>
            </a:r>
            <a:endParaRPr lang="ru-RU" spc="-3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3. СУТЬ ИННОВАЦИИ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825" y="1018723"/>
            <a:ext cx="8501975" cy="179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Описание сути технологии и ее отличия от существующих подходов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Какая есть интеллектуальная собственность?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На чем базируется ваш продукт (решение) – самое главное достижение, без которого продукты не получился бы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Почему другие не делают также</a:t>
            </a:r>
            <a:r>
              <a:rPr lang="en-US" dirty="0"/>
              <a:t>/</a:t>
            </a:r>
            <a:r>
              <a:rPr lang="ru-RU" dirty="0"/>
              <a:t>не смогут сделать также?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942" y="3364449"/>
            <a:ext cx="8501975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Важно донести</a:t>
            </a:r>
            <a:r>
              <a:rPr lang="en-US" b="1" dirty="0"/>
              <a:t>:</a:t>
            </a:r>
            <a:endParaRPr lang="ru-RU" b="1" dirty="0"/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Наш продукт (решение) является прорывным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Продукт (решение) базируется на сложной, уникальной технологии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Технология сложна и хорошо защищаема от копирования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Мы понимаем технологию и область в которой работает проект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037863-71F3-429D-8502-DABC32E4EA98}"/>
              </a:ext>
            </a:extLst>
          </p:cNvPr>
          <p:cNvSpPr txBox="1"/>
          <p:nvPr/>
        </p:nvSpPr>
        <p:spPr>
          <a:xfrm>
            <a:off x="250825" y="978264"/>
            <a:ext cx="8473157" cy="380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Обязательно </a:t>
            </a:r>
            <a:r>
              <a:rPr lang="ru-RU" dirty="0"/>
              <a:t>назвать основных конкурентов или альтернативные решения проблемы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Важно</a:t>
            </a:r>
            <a:r>
              <a:rPr lang="ru-RU" b="1" dirty="0">
                <a:solidFill>
                  <a:srgbClr val="00CC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показать не только российские аналоги, </a:t>
            </a:r>
            <a:r>
              <a:rPr lang="ru-RU" b="1" dirty="0">
                <a:solidFill>
                  <a:srgbClr val="0070C0"/>
                </a:solidFill>
              </a:rPr>
              <a:t>но и что сделано в мире по этой проблеме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/>
              <a:t>Укажите </a:t>
            </a:r>
            <a:r>
              <a:rPr lang="ru-RU" dirty="0">
                <a:solidFill>
                  <a:srgbClr val="0070C0"/>
                </a:solidFill>
              </a:rPr>
              <a:t>явно </a:t>
            </a:r>
            <a:r>
              <a:rPr lang="ru-RU" b="1" dirty="0">
                <a:solidFill>
                  <a:srgbClr val="0070C0"/>
                </a:solidFill>
              </a:rPr>
              <a:t>ваши ключевые 2-3 преимущества</a:t>
            </a:r>
            <a:r>
              <a:rPr lang="ru-RU" dirty="0"/>
              <a:t> по сравнению с альтернативами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spc="-20" dirty="0">
                <a:solidFill>
                  <a:srgbClr val="0070C0"/>
                </a:solidFill>
              </a:rPr>
              <a:t>Важно! Визуально показать сравнение </a:t>
            </a:r>
            <a:r>
              <a:rPr lang="ru-RU" spc="-20" dirty="0">
                <a:solidFill>
                  <a:schemeClr val="tx1"/>
                </a:solidFill>
              </a:rPr>
              <a:t>в виде компактной таблицы или графиков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pc="-20" dirty="0">
                <a:solidFill>
                  <a:schemeClr val="tx1"/>
                </a:solidFill>
              </a:rPr>
              <a:t>Сравнение параметров проводить на цифровых значениях, а не критериях «лучше» - «хуже» </a:t>
            </a:r>
            <a:endParaRPr lang="ru-RU" spc="-3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ru-RU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ru-RU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ru-RU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Важно донести</a:t>
            </a:r>
            <a:r>
              <a:rPr lang="en-US" b="1" dirty="0"/>
              <a:t>:</a:t>
            </a:r>
            <a:endParaRPr lang="ru-RU" b="1" dirty="0"/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pc="-50" dirty="0"/>
              <a:t>Мы</a:t>
            </a:r>
            <a:r>
              <a:rPr lang="en-US" spc="-50" dirty="0"/>
              <a:t> </a:t>
            </a:r>
            <a:r>
              <a:rPr lang="ru-RU" spc="-50" dirty="0"/>
              <a:t>хорошо знаем наших конкурентов и понимаем наши ключевые преимущества</a:t>
            </a:r>
            <a:endParaRPr lang="ru-RU" b="1" spc="-50" dirty="0">
              <a:solidFill>
                <a:srgbClr val="00CC00"/>
              </a:solidFill>
            </a:endParaRP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/>
              <a:t>Именно наши ключевые преимущества позволять решить проблему заказчика эффективно</a:t>
            </a:r>
          </a:p>
        </p:txBody>
      </p:sp>
      <p:pic>
        <p:nvPicPr>
          <p:cNvPr id="1026" name="Picture 2" descr="Анализ конкуренции на рынке | Price Contro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29"/>
          <a:stretch/>
        </p:blipFill>
        <p:spPr bwMode="auto">
          <a:xfrm>
            <a:off x="2569853" y="2826373"/>
            <a:ext cx="3546475" cy="135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4. АНАЛОГИ И КОНКУРЕНТЫ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584B89-6A62-4316-A947-76DE1D59B133}"/>
              </a:ext>
            </a:extLst>
          </p:cNvPr>
          <p:cNvSpPr txBox="1"/>
          <p:nvPr/>
        </p:nvSpPr>
        <p:spPr>
          <a:xfrm>
            <a:off x="327025" y="719037"/>
            <a:ext cx="850197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Обязательно </a:t>
            </a:r>
            <a:r>
              <a:rPr lang="ru-RU" dirty="0"/>
              <a:t>статус технологии и решения - что уже есть: </a:t>
            </a:r>
            <a:br>
              <a:rPr lang="ru-RU" dirty="0"/>
            </a:br>
            <a:r>
              <a:rPr lang="ru-RU" dirty="0"/>
              <a:t>расчеты и прототипы? опытные образцы и заводские испытания? пилотные внедрения? </a:t>
            </a:r>
            <a:br>
              <a:rPr lang="ru-RU" dirty="0"/>
            </a:br>
            <a:r>
              <a:rPr lang="ru-RU" dirty="0"/>
              <a:t>в какой отрасли? можете оказывать услугу/ есть серийное производство?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Функционал продукта реализован на 100% или есть что дорабатывать? 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Чем заказчик может помочь в доработке продукта? Информация? Компетенции специалистов? Площадка для апробации? Инвестиции? </a:t>
            </a:r>
            <a:endParaRPr lang="ru-RU" b="1" dirty="0"/>
          </a:p>
          <a:p>
            <a:pPr marL="285750" indent="-1968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Назовите, что именно </a:t>
            </a:r>
            <a:r>
              <a:rPr lang="ru-RU" b="1" dirty="0">
                <a:solidFill>
                  <a:srgbClr val="0070C0"/>
                </a:solidFill>
              </a:rPr>
              <a:t>вы предложите компании-заказчику</a:t>
            </a:r>
            <a:r>
              <a:rPr lang="ru-RU" dirty="0"/>
              <a:t>: </a:t>
            </a:r>
          </a:p>
          <a:p>
            <a:pPr marL="536575" lvl="1" indent="-179388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dirty="0"/>
              <a:t>вы можете оказывать услугу с помощью вашего продукта? </a:t>
            </a:r>
          </a:p>
          <a:p>
            <a:pPr marL="536575" lvl="1" indent="-179388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pc="-30" dirty="0"/>
              <a:t>вы будете изготавливать и поставлять в сети изделие или программно-аппаратный комплекс?</a:t>
            </a:r>
          </a:p>
          <a:p>
            <a:pPr marL="536575" lvl="1" indent="-179388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dirty="0"/>
              <a:t>вы разработали технологию и будете лицензировать ее конечному потребителю/его подрядчикам?</a:t>
            </a:r>
          </a:p>
          <a:p>
            <a:pPr marL="285750" indent="-1968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pc="-20" dirty="0"/>
              <a:t>Как выглядит ценообразование вашего решения, </a:t>
            </a:r>
            <a:r>
              <a:rPr lang="ru-RU" b="1" spc="-20" dirty="0">
                <a:solidFill>
                  <a:srgbClr val="0070C0"/>
                </a:solidFill>
              </a:rPr>
              <a:t>что именно покупает заказчик у вас </a:t>
            </a:r>
            <a:r>
              <a:rPr lang="ru-RU" dirty="0">
                <a:solidFill>
                  <a:srgbClr val="0070C0"/>
                </a:solidFill>
              </a:rPr>
              <a:t>и </a:t>
            </a:r>
            <a:r>
              <a:rPr lang="ru-RU" b="1" dirty="0">
                <a:solidFill>
                  <a:srgbClr val="0070C0"/>
                </a:solidFill>
              </a:rPr>
              <a:t>от чего зависит, что включает цена вашего решения </a:t>
            </a:r>
            <a:r>
              <a:rPr lang="ru-RU" dirty="0"/>
              <a:t>для заказчика?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5. БИЗНЕС-МОДЕЛЬ И РЫНОК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825" y="42880"/>
            <a:ext cx="528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6. ЗАПРОС К КОМПАНИИ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37863-71F3-429D-8502-DABC32E4EA98}"/>
              </a:ext>
            </a:extLst>
          </p:cNvPr>
          <p:cNvSpPr txBox="1"/>
          <p:nvPr/>
        </p:nvSpPr>
        <p:spPr>
          <a:xfrm>
            <a:off x="250825" y="978264"/>
            <a:ext cx="847315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Укажите</a:t>
            </a:r>
            <a:r>
              <a:rPr lang="ru-RU" dirty="0">
                <a:solidFill>
                  <a:schemeClr val="tx1"/>
                </a:solidFill>
              </a:rPr>
              <a:t>, что вы хотите получить от сотрудничества с компанией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/>
              <a:t>В случае запроса финансирования, декомпозируйте общую сумму на направления. По возможности добавьте </a:t>
            </a:r>
            <a:r>
              <a:rPr lang="ru-RU" dirty="0" err="1"/>
              <a:t>таймлайн</a:t>
            </a:r>
            <a:r>
              <a:rPr lang="ru-RU" dirty="0"/>
              <a:t> со сроками получения (отвечаем на вопрос</a:t>
            </a:r>
            <a:r>
              <a:rPr lang="en-US" dirty="0"/>
              <a:t>: </a:t>
            </a:r>
            <a:r>
              <a:rPr lang="ru-RU" dirty="0"/>
              <a:t>когда нам необходимо получить деньги?)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/>
              <a:t>Визуально покажите эффект от взаимодействия с компанией, по возможности добавляйте конкретные цифры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3065522"/>
            <a:ext cx="8082292" cy="943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Важно донести</a:t>
            </a:r>
            <a:r>
              <a:rPr lang="en-US" b="1" dirty="0"/>
              <a:t>:</a:t>
            </a:r>
            <a:endParaRPr lang="ru-RU" b="1" dirty="0"/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pc="-50" dirty="0"/>
              <a:t>У вас есть структурированные запрос и вы понимаете, что хотите от сотрудничества</a:t>
            </a:r>
          </a:p>
          <a:p>
            <a:pPr marL="285750" indent="-1968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pc="-50" dirty="0"/>
              <a:t>Вы заранее проработали план действий, осталось лишь запустить 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26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1D556E-ABD3-4649-A926-DE0404003F19}"/>
              </a:ext>
            </a:extLst>
          </p:cNvPr>
          <p:cNvSpPr txBox="1"/>
          <p:nvPr/>
        </p:nvSpPr>
        <p:spPr>
          <a:xfrm>
            <a:off x="412946" y="1469516"/>
            <a:ext cx="8473157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Фото, имя/фамилия </a:t>
            </a:r>
            <a:r>
              <a:rPr lang="ru-RU" b="1" dirty="0">
                <a:solidFill>
                  <a:srgbClr val="0070C0"/>
                </a:solidFill>
              </a:rPr>
              <a:t>4-5 ключевых участников вашей команды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Роль каждого из них в проекте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(разработчик, консультант, продавец и т.д.)</a:t>
            </a:r>
            <a:endParaRPr lang="ru-RU" spc="-30" dirty="0">
              <a:solidFill>
                <a:schemeClr val="tx1"/>
              </a:solidFill>
            </a:endParaRP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pc="-20" dirty="0">
                <a:solidFill>
                  <a:schemeClr val="tx1"/>
                </a:solidFill>
              </a:rPr>
              <a:t>Предыдущий опыт каждого из них, который подчеркнет ваши разносторонние компетенции в реализации вашего продукта, </a:t>
            </a:r>
            <a:r>
              <a:rPr lang="ru-RU" i="1" spc="-20" dirty="0">
                <a:solidFill>
                  <a:schemeClr val="tx1"/>
                </a:solidFill>
              </a:rPr>
              <a:t>например 10 лет электриком, 3 года внедрения </a:t>
            </a:r>
            <a:r>
              <a:rPr lang="en-US" i="1" spc="-20" dirty="0">
                <a:solidFill>
                  <a:schemeClr val="tx1"/>
                </a:solidFill>
              </a:rPr>
              <a:t>ERP</a:t>
            </a:r>
            <a:r>
              <a:rPr lang="ru-RU" i="1" spc="-20" dirty="0">
                <a:solidFill>
                  <a:schemeClr val="tx1"/>
                </a:solidFill>
              </a:rPr>
              <a:t> в металлургии, 5 лет исследований материалов в РГУ нефти и газа (НИУ) имени И.М. Губкина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pc="-20" dirty="0">
                <a:solidFill>
                  <a:schemeClr val="tx1"/>
                </a:solidFill>
              </a:rPr>
              <a:t>Есть ли внешние советники, консультанты, менторы из электросетевой отрасли?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spc="-20" dirty="0">
              <a:solidFill>
                <a:schemeClr val="tx1"/>
              </a:solidFill>
            </a:endParaRP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b="1" spc="-20" dirty="0">
                <a:solidFill>
                  <a:srgbClr val="0070C0"/>
                </a:solidFill>
              </a:rPr>
              <a:t>Контактные данные (е-</a:t>
            </a:r>
            <a:r>
              <a:rPr lang="en-US" b="1" spc="-20" dirty="0">
                <a:solidFill>
                  <a:srgbClr val="0070C0"/>
                </a:solidFill>
              </a:rPr>
              <a:t>mail, </a:t>
            </a:r>
            <a:r>
              <a:rPr lang="ru-RU" b="1" spc="-20" dirty="0">
                <a:solidFill>
                  <a:srgbClr val="0070C0"/>
                </a:solidFill>
              </a:rPr>
              <a:t>телефон) контактного лица от команды</a:t>
            </a:r>
          </a:p>
          <a:p>
            <a:pPr marL="268288" indent="-179388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spc="-3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42880"/>
            <a:ext cx="6572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7. СТАТУС ПРОЕКТА И ПЛАН ПИЛОТА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5666</TotalTime>
  <Words>776</Words>
  <Application>Microsoft Office PowerPoint</Application>
  <PresentationFormat>Экран (16:9)</PresentationFormat>
  <Paragraphs>90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Courier New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presentation =)</dc:title>
  <dc:creator>Lisovskiy Pavel</dc:creator>
  <cp:lastModifiedBy>Ablaev Anton</cp:lastModifiedBy>
  <cp:revision>81</cp:revision>
  <dcterms:modified xsi:type="dcterms:W3CDTF">2021-06-17T07:54:59Z</dcterms:modified>
</cp:coreProperties>
</file>