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6" r:id="rId7"/>
    <p:sldId id="267" r:id="rId8"/>
    <p:sldId id="268" r:id="rId9"/>
    <p:sldId id="272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orge\Desktop\&#1048;&#1090;&#1086;&#1075;&#1080;%20&#1054;&#1055;&#1040;%20&#1074;%202020%20-%2030%20&#1076;&#1077;&#1082;%202020\10.02_&#1054;&#1055;&#1040;_&#1089;&#1090;&#1072;&#1090;_11.01.2021_v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orge\Desktop\&#1048;&#1090;&#1086;&#1075;&#1080;%20&#1054;&#1055;&#1040;%20&#1074;%202020%20-%2030%20&#1076;&#1077;&#1082;%202020\10.02_&#1054;&#1055;&#1040;_&#1089;&#1090;&#1072;&#1090;_11.01.2021_v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orge\Desktop\&#1048;&#1090;&#1086;&#1075;&#1080;%20&#1054;&#1055;&#1040;%20&#1074;%202020%20-%2030%20&#1076;&#1077;&#1082;%202020\10.02_&#1054;&#1055;&#1040;_&#1089;&#1090;&#1072;&#1090;_11.01.2021_v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3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orge\Desktop\&#1054;&#1073;&#1089;&#1091;&#1078;&#1076;&#1077;&#1085;&#1080;&#1077;%20&#1054;&#1055;&#1040;%20-%2020%20&#1092;&#1077;&#1074;&#1088;%202021\&#1086;&#1087;&#1072;%20&#1088;&#1086;&#1089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Лист1!$S$723:$S$725</c:f>
              <c:strCache>
                <c:ptCount val="3"/>
                <c:pt idx="0">
                  <c:v>Соответствует критериям ОПА, чел.</c:v>
                </c:pt>
                <c:pt idx="1">
                  <c:v>Не соответствует критериям ОПА, чел.</c:v>
                </c:pt>
                <c:pt idx="2">
                  <c:v>Освобождение, чел.</c:v>
                </c:pt>
              </c:strCache>
            </c:strRef>
          </c:cat>
          <c:val>
            <c:numRef>
              <c:f>Лист1!$Z$723:$Z$725</c:f>
              <c:numCache>
                <c:formatCode>General</c:formatCode>
                <c:ptCount val="3"/>
                <c:pt idx="0">
                  <c:v>419</c:v>
                </c:pt>
                <c:pt idx="1">
                  <c:v>209</c:v>
                </c:pt>
                <c:pt idx="2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Лист1!$Q$769:$Q$777</c:f>
              <c:strCache>
                <c:ptCount val="9"/>
                <c:pt idx="0">
                  <c:v>Руководитель, не попадающий под ОПА</c:v>
                </c:pt>
                <c:pt idx="1">
                  <c:v>Научный руководитель</c:v>
                </c:pt>
                <c:pt idx="2">
                  <c:v>Беременные женщины</c:v>
                </c:pt>
                <c:pt idx="3">
                  <c:v>Ординарные профессора</c:v>
                </c:pt>
                <c:pt idx="4">
                  <c:v>Длительная нетрудоспособность</c:v>
                </c:pt>
                <c:pt idx="5">
                  <c:v>Уволен(а)</c:v>
                </c:pt>
                <c:pt idx="6">
                  <c:v>Стажеры-исследователи и ассистенты</c:v>
                </c:pt>
                <c:pt idx="7">
                  <c:v>ГПХ</c:v>
                </c:pt>
                <c:pt idx="8">
                  <c:v>Без указания причины</c:v>
                </c:pt>
              </c:strCache>
            </c:strRef>
          </c:cat>
          <c:val>
            <c:numRef>
              <c:f>Лист1!$R$769:$R$777</c:f>
              <c:numCache>
                <c:formatCode>General</c:formatCode>
                <c:ptCount val="9"/>
                <c:pt idx="0">
                  <c:v>3</c:v>
                </c:pt>
                <c:pt idx="1">
                  <c:v>2</c:v>
                </c:pt>
                <c:pt idx="2">
                  <c:v>15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63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445056"/>
        <c:axId val="82446592"/>
      </c:barChart>
      <c:catAx>
        <c:axId val="82445056"/>
        <c:scaling>
          <c:orientation val="minMax"/>
        </c:scaling>
        <c:delete val="0"/>
        <c:axPos val="b"/>
        <c:majorTickMark val="out"/>
        <c:minorTickMark val="none"/>
        <c:tickLblPos val="nextTo"/>
        <c:crossAx val="82446592"/>
        <c:crosses val="autoZero"/>
        <c:auto val="1"/>
        <c:lblAlgn val="ctr"/>
        <c:lblOffset val="100"/>
        <c:noMultiLvlLbl val="0"/>
      </c:catAx>
      <c:valAx>
        <c:axId val="82446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445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Лист1!$Q$753</c:f>
              <c:strCache>
                <c:ptCount val="1"/>
                <c:pt idx="0">
                  <c:v>Прошли ОПА, чел.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Лист1!$Q$748:$Q$750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Лист1!$R$748:$R$750</c:f>
              <c:numCache>
                <c:formatCode>General</c:formatCode>
                <c:ptCount val="3"/>
                <c:pt idx="0">
                  <c:v>272</c:v>
                </c:pt>
                <c:pt idx="1">
                  <c:v>340</c:v>
                </c:pt>
                <c:pt idx="2">
                  <c:v>419</c:v>
                </c:pt>
              </c:numCache>
            </c:numRef>
          </c:val>
        </c:ser>
        <c:ser>
          <c:idx val="1"/>
          <c:order val="1"/>
          <c:tx>
            <c:strRef>
              <c:f>Лист1!$Q$754</c:f>
              <c:strCache>
                <c:ptCount val="1"/>
                <c:pt idx="0">
                  <c:v>Не прошли ОПА, чел.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Лист1!$Q$748:$Q$750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Лист1!$S$748:$S$750</c:f>
              <c:numCache>
                <c:formatCode>General</c:formatCode>
                <c:ptCount val="3"/>
                <c:pt idx="0">
                  <c:v>352</c:v>
                </c:pt>
                <c:pt idx="1">
                  <c:v>225</c:v>
                </c:pt>
                <c:pt idx="2">
                  <c:v>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489728"/>
        <c:axId val="82491264"/>
      </c:barChart>
      <c:catAx>
        <c:axId val="8248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491264"/>
        <c:crosses val="autoZero"/>
        <c:auto val="1"/>
        <c:lblAlgn val="ctr"/>
        <c:lblOffset val="100"/>
        <c:noMultiLvlLbl val="0"/>
      </c:catAx>
      <c:valAx>
        <c:axId val="82491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489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r>
              <a:rPr lang="ru-RU" dirty="0" smtClean="0"/>
              <a:t>Количество</a:t>
            </a:r>
            <a:r>
              <a:rPr lang="ru-RU" baseline="0" dirty="0" smtClean="0"/>
              <a:t> сотрудников</a:t>
            </a:r>
            <a:r>
              <a:rPr lang="en-US" baseline="0" dirty="0" smtClean="0"/>
              <a:t> </a:t>
            </a:r>
            <a:r>
              <a:rPr lang="ru-RU" baseline="0" dirty="0" smtClean="0"/>
              <a:t>с качественным ростом публикаций (≥18 баллов), чел.</a:t>
            </a:r>
            <a:endParaRPr lang="en-US" dirty="0"/>
          </a:p>
        </c:rich>
      </c:tx>
      <c:layout>
        <c:manualLayout>
          <c:xMode val="edge"/>
          <c:yMode val="edge"/>
          <c:x val="0.19407308384944927"/>
          <c:y val="0.10456902968648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1F497D">
                <a:alpha val="50000"/>
              </a:srgbClr>
            </a:solidFill>
            <a:ln>
              <a:noFill/>
            </a:ln>
          </c:spPr>
          <c:explosion val="7"/>
          <c:dPt>
            <c:idx val="0"/>
            <c:bubble3D val="0"/>
            <c:spPr>
              <a:solidFill>
                <a:srgbClr val="0070C0">
                  <a:alpha val="50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209-6F4B-8352-54ADE1A02A31}"/>
              </c:ext>
            </c:extLst>
          </c:dPt>
          <c:dLbls>
            <c:dLbl>
              <c:idx val="0"/>
              <c:layout>
                <c:manualLayout>
                  <c:x val="-1.7826362987315554E-2"/>
                  <c:y val="-0.2720287500300146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400" b="0" i="0" u="none" strike="noStrike" kern="1200" baseline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defRPr>
                    </a:pPr>
                    <a:r>
                      <a:rPr lang="ru-RU" dirty="0" smtClean="0"/>
                      <a:t>35</a:t>
                    </a:r>
                    <a:endParaRPr lang="en-US" dirty="0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Лист4!$A$2</c:f>
              <c:numCache>
                <c:formatCode>General</c:formatCode>
                <c:ptCount val="1"/>
                <c:pt idx="0">
                  <c:v>1766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209-6F4B-8352-54ADE1A02A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765001795290825E-2"/>
          <c:y val="0.18213136393508067"/>
          <c:w val="0.57878635220114749"/>
          <c:h val="0.69851301832753043"/>
        </c:manualLayout>
      </c:layout>
      <c:pieChart>
        <c:varyColors val="1"/>
        <c:ser>
          <c:idx val="0"/>
          <c:order val="0"/>
          <c:dPt>
            <c:idx val="2"/>
            <c:bubble3D val="0"/>
            <c:explosion val="4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'[опа рост.xlsx]Лист2'!$A$1:$A$6</c:f>
              <c:strCache>
                <c:ptCount val="6"/>
                <c:pt idx="0">
                  <c:v>СШФМиКН</c:v>
                </c:pt>
                <c:pt idx="1">
                  <c:v>СШСНиВ</c:v>
                </c:pt>
                <c:pt idx="2">
                  <c:v>СШЭиМ</c:v>
                </c:pt>
                <c:pt idx="3">
                  <c:v>СШГНиИ</c:v>
                </c:pt>
                <c:pt idx="4">
                  <c:v>ЮФ</c:v>
                </c:pt>
                <c:pt idx="5">
                  <c:v>Центр междисциплинарных фундаментальных исследований</c:v>
                </c:pt>
              </c:strCache>
            </c:strRef>
          </c:cat>
          <c:val>
            <c:numRef>
              <c:f>'[опа рост.xlsx]Лист2'!$B$1:$B$6</c:f>
              <c:numCache>
                <c:formatCode>General</c:formatCode>
                <c:ptCount val="6"/>
                <c:pt idx="0">
                  <c:v>2</c:v>
                </c:pt>
                <c:pt idx="1">
                  <c:v>7</c:v>
                </c:pt>
                <c:pt idx="2">
                  <c:v>18</c:v>
                </c:pt>
                <c:pt idx="3">
                  <c:v>6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516764466621146"/>
          <c:y val="3.4950448066975608E-2"/>
          <c:w val="0.3413252006444788"/>
          <c:h val="0.93063176596197417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32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28092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Результаты </a:t>
            </a:r>
            <a:r>
              <a:rPr lang="ru-RU" b="1" dirty="0"/>
              <a:t>оценки публикационной активности работников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НИУ ВШЭ – Санкт-Петербург </a:t>
            </a:r>
            <a:br>
              <a:rPr lang="ru-RU" b="1" dirty="0" smtClean="0"/>
            </a:br>
            <a:r>
              <a:rPr lang="ru-RU" b="1" dirty="0" smtClean="0"/>
              <a:t>в 2020 году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74764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Распределение сотрудников с качественным ростом публикаций в 2020 году по подразделениям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402574"/>
              </p:ext>
            </p:extLst>
          </p:nvPr>
        </p:nvGraphicFramePr>
        <p:xfrm>
          <a:off x="0" y="1916832"/>
          <a:ext cx="3161273" cy="2498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2483768" y="3537008"/>
            <a:ext cx="1303204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511172"/>
              </p:ext>
            </p:extLst>
          </p:nvPr>
        </p:nvGraphicFramePr>
        <p:xfrm>
          <a:off x="3786972" y="1628800"/>
          <a:ext cx="535702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079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Итоги ОПА в 2020 г.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641109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Всего: 719 участников</a:t>
            </a:r>
            <a:endParaRPr lang="ru-RU" sz="20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008140"/>
              </p:ext>
            </p:extLst>
          </p:nvPr>
        </p:nvGraphicFramePr>
        <p:xfrm>
          <a:off x="4572000" y="2204864"/>
          <a:ext cx="4248472" cy="1944216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272144692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904698396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соответствует ОПА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67%</a:t>
                      </a:r>
                      <a:endParaRPr lang="ru-RU" sz="36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490761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Поданные апелляции</a:t>
                      </a:r>
                      <a:endParaRPr lang="ru-RU" sz="2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55 уч.</a:t>
                      </a:r>
                      <a:endParaRPr lang="ru-RU" sz="36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Улучшение результатов по</a:t>
                      </a:r>
                      <a:r>
                        <a:rPr lang="ru-RU" sz="20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итогам </a:t>
                      </a:r>
                      <a:r>
                        <a:rPr lang="ru-RU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апелляций </a:t>
                      </a:r>
                      <a:endParaRPr lang="ru-RU" sz="2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28 уч.</a:t>
                      </a:r>
                      <a:endParaRPr lang="ru-RU" sz="36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482007"/>
              </p:ext>
            </p:extLst>
          </p:nvPr>
        </p:nvGraphicFramePr>
        <p:xfrm>
          <a:off x="31972" y="2060848"/>
          <a:ext cx="497207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036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Причины освобождения, чел.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356965"/>
              </p:ext>
            </p:extLst>
          </p:nvPr>
        </p:nvGraphicFramePr>
        <p:xfrm>
          <a:off x="251520" y="1124744"/>
          <a:ext cx="8712968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537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ОПА за период 2018-2020 гг.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628006"/>
              </p:ext>
            </p:extLst>
          </p:nvPr>
        </p:nvGraphicFramePr>
        <p:xfrm>
          <a:off x="323528" y="1340768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645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704021"/>
              </p:ext>
            </p:extLst>
          </p:nvPr>
        </p:nvGraphicFramePr>
        <p:xfrm>
          <a:off x="1" y="407478"/>
          <a:ext cx="9144000" cy="6227637"/>
        </p:xfrm>
        <a:graphic>
          <a:graphicData uri="http://schemas.openxmlformats.org/drawingml/2006/table">
            <a:tbl>
              <a:tblPr firstRow="1" firstCol="1" bandRow="1"/>
              <a:tblGrid>
                <a:gridCol w="13691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438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58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48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54838"/>
                <a:gridCol w="11322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28387"/>
                <a:gridCol w="754838"/>
              </a:tblGrid>
              <a:tr h="381722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Факультет</a:t>
                      </a: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Название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подразделения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Участвовали в ОПА, чел.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Прошли ОПА, чел.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Освобождены, чел</a:t>
                      </a: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 (%) прошедших ОПА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Медианное</a:t>
                      </a:r>
                      <a:r>
                        <a:rPr lang="ru-RU" sz="10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знач.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знач.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036">
                <a:tc row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err="1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СШФМиКН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Департамент</a:t>
                      </a:r>
                      <a:r>
                        <a:rPr lang="ru-RU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математики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47,5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42,35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9130">
                <a:tc vMerge="1">
                  <a:txBody>
                    <a:bodyPr/>
                    <a:lstStyle/>
                    <a:p>
                      <a:pPr algn="ctr" rtl="0" fontAlgn="ctr"/>
                      <a:endParaRPr lang="ru-RU" sz="105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Департамент</a:t>
                      </a:r>
                      <a:r>
                        <a:rPr lang="ru-RU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информатики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50,7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9130"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Департамент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физики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100,5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652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СШСНиВ</a:t>
                      </a:r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Департамент социологии</a:t>
                      </a: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51,91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652">
                <a:tc vMerge="1">
                  <a:txBody>
                    <a:bodyPr/>
                    <a:lstStyle/>
                    <a:p>
                      <a:pPr algn="ctr" rtl="0" fontAlgn="ctr"/>
                      <a:endParaRPr lang="ru-RU" sz="105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Департамент политологии и </a:t>
                      </a:r>
                    </a:p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международных отношений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32,46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0967">
                <a:tc vMerge="1">
                  <a:txBody>
                    <a:bodyPr/>
                    <a:lstStyle/>
                    <a:p>
                      <a:pPr algn="ctr" rtl="0" fontAlgn="ctr"/>
                      <a:endParaRPr lang="ru-RU" sz="105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Департамент государственного администрирования</a:t>
                      </a: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15,39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4812">
                <a:tc vMerge="1">
                  <a:txBody>
                    <a:bodyPr/>
                    <a:lstStyle/>
                    <a:p>
                      <a:pPr algn="ctr" rtl="0" fontAlgn="ctr"/>
                      <a:endParaRPr lang="ru-RU" sz="105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Департамент востоковедения и африканистики</a:t>
                      </a: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18,5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23,86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3652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СШЭиМ</a:t>
                      </a:r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Департамент финансов</a:t>
                      </a: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45,70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3652">
                <a:tc vMerge="1">
                  <a:txBody>
                    <a:bodyPr/>
                    <a:lstStyle/>
                    <a:p>
                      <a:pPr algn="ctr" rtl="0" fontAlgn="ctr"/>
                      <a:endParaRPr lang="ru-RU" sz="105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C7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Департамент экономики</a:t>
                      </a: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34,07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3652">
                <a:tc vMerge="1">
                  <a:txBody>
                    <a:bodyPr/>
                    <a:lstStyle/>
                    <a:p>
                      <a:pPr algn="ctr" rtl="0" fontAlgn="ctr"/>
                      <a:endParaRPr lang="ru-RU" sz="105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C7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Департамент менеджмента</a:t>
                      </a: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28,34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3652">
                <a:tc vMerge="1">
                  <a:txBody>
                    <a:bodyPr/>
                    <a:lstStyle/>
                    <a:p>
                      <a:pPr algn="ctr" rtl="0" fontAlgn="ctr"/>
                      <a:endParaRPr lang="ru-RU" sz="105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C7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Департамент логистики и</a:t>
                      </a:r>
                      <a:r>
                        <a:rPr lang="ru-RU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УЦП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13,06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3652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СШГНиИ</a:t>
                      </a:r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Департамент истории</a:t>
                      </a: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37,76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7030">
                <a:tc vMerge="1">
                  <a:txBody>
                    <a:bodyPr/>
                    <a:lstStyle/>
                    <a:p>
                      <a:pPr algn="ctr" rtl="0" fontAlgn="ctr"/>
                      <a:endParaRPr lang="ru-RU" sz="105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Департамент иностранных языков</a:t>
                      </a: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15,10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9424">
                <a:tc vMerge="1">
                  <a:txBody>
                    <a:bodyPr/>
                    <a:lstStyle/>
                    <a:p>
                      <a:pPr algn="ctr" rtl="0" fontAlgn="ctr"/>
                      <a:endParaRPr lang="ru-RU" sz="105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Департамент филологии</a:t>
                      </a: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21,62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5036">
                <a:tc vMerge="1">
                  <a:txBody>
                    <a:bodyPr/>
                    <a:lstStyle/>
                    <a:p>
                      <a:pPr algn="ctr" rtl="0" fontAlgn="ctr"/>
                      <a:endParaRPr lang="ru-RU" sz="105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Отделение дизайна и современного искусства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5036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Юридический факультет</a:t>
                      </a: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Кафедра теории и истории права и государства</a:t>
                      </a: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53,6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67"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Кафедра конституционного и административного права</a:t>
                      </a: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6054"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Кафедра гражданского права и процесса</a:t>
                      </a: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8,72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602"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Кафедра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финансового права</a:t>
                      </a: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7,86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71296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Результаты ОПА в разрезе учебных подразделений (1)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87625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-243408"/>
            <a:ext cx="871296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Результаты ОПА в разрезе учебных подразделений (2)</a:t>
            </a:r>
            <a:endParaRPr lang="ru-RU" sz="28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498258"/>
              </p:ext>
            </p:extLst>
          </p:nvPr>
        </p:nvGraphicFramePr>
        <p:xfrm>
          <a:off x="5422" y="548680"/>
          <a:ext cx="9076017" cy="6264696"/>
        </p:xfrm>
        <a:graphic>
          <a:graphicData uri="http://schemas.openxmlformats.org/drawingml/2006/table">
            <a:tbl>
              <a:tblPr firstRow="1" firstCol="1" bandRow="1"/>
              <a:tblGrid>
                <a:gridCol w="1435156"/>
                <a:gridCol w="2984711"/>
                <a:gridCol w="776025"/>
                <a:gridCol w="776025"/>
                <a:gridCol w="776025"/>
                <a:gridCol w="776025"/>
                <a:gridCol w="776025"/>
                <a:gridCol w="776025"/>
              </a:tblGrid>
              <a:tr h="331602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Подразделение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Название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подразделения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Участвовали в ОПА, чел.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Прошли ОПА, чел.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Освобождены, чел.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 (%) прошедших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Медианное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знач.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6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Межфакультетские кафедры</a:t>
                      </a:r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Кафедра физического воспитания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602"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Базовые кафедры</a:t>
                      </a:r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Базовая кафедра «Информационные технологии в логистике» Санкт-Петербургского института информатики и автоматизации РАН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602"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Базовая кафедра государственной службы Администрации Губернатора Санкт-Петербурга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602"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Базовая кафедра МЦСЭИ "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Леонтьевский</a:t>
                      </a: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центр"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602"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Базовая кафедра Санкт-Петербургского отделения Математического института им. В.А. Стеклова РАН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602"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Базовая кафедра «НИЦ Курчатовский институт – ПИЯФ»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878"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Базовая кафедра ФТИ им. А.Ф. Иоффе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107,25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602"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Базовая кафедра Музея антропологии и этнографии им. Петра Великого (Кунсткамера) РАН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602"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Базовая кафедра Института лингвистических исследований РАН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602"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Базовая кафедра Института русской литературы (Пушкинский дом) РАН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690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доп. проф. образования</a:t>
                      </a:r>
                      <a:endParaRPr lang="ru-RU" sz="1600" b="1" i="0" u="none" strike="noStrike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Учебный центр подготовки руководителей </a:t>
                      </a:r>
                    </a:p>
                    <a:p>
                      <a:pPr algn="l" fontAlgn="ctr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(Кочубей-центр)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427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71296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Результаты ОПА в разрезе научных подразделений (1)</a:t>
            </a:r>
            <a:endParaRPr lang="ru-RU" sz="28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926874"/>
              </p:ext>
            </p:extLst>
          </p:nvPr>
        </p:nvGraphicFramePr>
        <p:xfrm>
          <a:off x="179512" y="908720"/>
          <a:ext cx="8784976" cy="5463438"/>
        </p:xfrm>
        <a:graphic>
          <a:graphicData uri="http://schemas.openxmlformats.org/drawingml/2006/table">
            <a:tbl>
              <a:tblPr firstRow="1" firstCol="1" bandRow="1"/>
              <a:tblGrid>
                <a:gridCol w="3997496"/>
                <a:gridCol w="728645"/>
                <a:gridCol w="603855"/>
                <a:gridCol w="790684"/>
                <a:gridCol w="1008112"/>
                <a:gridCol w="864096"/>
                <a:gridCol w="792088"/>
              </a:tblGrid>
              <a:tr h="1008112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Название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подразделения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Участвовали в ОПА, чел.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Прошли ОПА, чел.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Освобождены, чел.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 (%) прошедших ОПА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Медианное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знач.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Лаборатория экономики культуры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Научная лаборатория исследований в области логистики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Международная лаборатория теории игр и принятия решений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41,75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84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Международный центр экономики, управления и политики в области здоровья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87,82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02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Международная лаборатория экономики нематериальных активов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51,5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98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молодежных исследований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36,5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40,67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64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Научно-учебная лаборатория "Социология образования и науки"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47,5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57,9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сравнительных исследований власти и управления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38,5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34,1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98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Лаборатория социальной и когнитивной информатики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49,83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194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71296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Результаты ОПА в разрезе научных подразделений (2)</a:t>
            </a:r>
            <a:endParaRPr lang="ru-RU" sz="28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931414"/>
              </p:ext>
            </p:extLst>
          </p:nvPr>
        </p:nvGraphicFramePr>
        <p:xfrm>
          <a:off x="251521" y="764704"/>
          <a:ext cx="8712967" cy="3949968"/>
        </p:xfrm>
        <a:graphic>
          <a:graphicData uri="http://schemas.openxmlformats.org/drawingml/2006/table">
            <a:tbl>
              <a:tblPr firstRow="1" firstCol="1" bandRow="1"/>
              <a:tblGrid>
                <a:gridCol w="4012957"/>
                <a:gridCol w="667563"/>
                <a:gridCol w="720079"/>
                <a:gridCol w="1008112"/>
                <a:gridCol w="731992"/>
                <a:gridCol w="852184"/>
                <a:gridCol w="720080"/>
              </a:tblGrid>
              <a:tr h="648072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Название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подразделения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Участвовали в ОПА, чел.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Прошли ОПА, чел.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Освобождены, чел.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 (%) прошедших ОПА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Медианное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знач.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89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Международная лаборатория квантовой оптоэлектроники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171,38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8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исторических исследований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27,78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Лаборатория экологической и технологической истории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27,5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междисциплинарных фундаментальных исследований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28,87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теории рынков и пространственной экономики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32,65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анализа данных и машинного обучения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44,5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прикладных исследований и разработок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52765" y="4437112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Результаты ОПА: иное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859169"/>
              </p:ext>
            </p:extLst>
          </p:nvPr>
        </p:nvGraphicFramePr>
        <p:xfrm>
          <a:off x="539551" y="5408005"/>
          <a:ext cx="7945324" cy="1271190"/>
        </p:xfrm>
        <a:graphic>
          <a:graphicData uri="http://schemas.openxmlformats.org/drawingml/2006/table">
            <a:tbl>
              <a:tblPr firstRow="1" firstCol="1" bandRow="1"/>
              <a:tblGrid>
                <a:gridCol w="5017529"/>
                <a:gridCol w="887128"/>
                <a:gridCol w="975830"/>
                <a:gridCol w="1064837"/>
              </a:tblGrid>
              <a:tr h="61328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Название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подразделения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Участвовали в ОПА, чел.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Прошли ОПА, чел.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Освобождены, чел.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790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Участники ОПА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без указания структурного подразделения (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Васильев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С.В., Гаджиев Г.А., </a:t>
                      </a:r>
                      <a:r>
                        <a:rPr lang="ru-RU" sz="16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Герри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К.Дж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16" marR="5916" marT="59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256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188640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smtClean="0"/>
              <a:t>Результаты ОПА в разрезе факультетов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062268"/>
              </p:ext>
            </p:extLst>
          </p:nvPr>
        </p:nvGraphicFramePr>
        <p:xfrm>
          <a:off x="161763" y="1700808"/>
          <a:ext cx="8892481" cy="3203071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1778496">
                  <a:extLst>
                    <a:ext uri="{9D8B030D-6E8A-4147-A177-3AD203B41FA5}">
                      <a16:colId xmlns:a16="http://schemas.microsoft.com/office/drawing/2014/main" xmlns="" val="2525250442"/>
                    </a:ext>
                  </a:extLst>
                </a:gridCol>
                <a:gridCol w="1082563">
                  <a:extLst>
                    <a:ext uri="{9D8B030D-6E8A-4147-A177-3AD203B41FA5}">
                      <a16:colId xmlns:a16="http://schemas.microsoft.com/office/drawing/2014/main" xmlns="" val="2435589779"/>
                    </a:ext>
                  </a:extLst>
                </a:gridCol>
                <a:gridCol w="1082563">
                  <a:extLst>
                    <a:ext uri="{9D8B030D-6E8A-4147-A177-3AD203B41FA5}">
                      <a16:colId xmlns:a16="http://schemas.microsoft.com/office/drawing/2014/main" xmlns="" val="1228281125"/>
                    </a:ext>
                  </a:extLst>
                </a:gridCol>
                <a:gridCol w="1469193">
                  <a:extLst>
                    <a:ext uri="{9D8B030D-6E8A-4147-A177-3AD203B41FA5}">
                      <a16:colId xmlns:a16="http://schemas.microsoft.com/office/drawing/2014/main" xmlns="" val="3013247265"/>
                    </a:ext>
                  </a:extLst>
                </a:gridCol>
                <a:gridCol w="1228751">
                  <a:extLst>
                    <a:ext uri="{9D8B030D-6E8A-4147-A177-3AD203B41FA5}">
                      <a16:colId xmlns:a16="http://schemas.microsoft.com/office/drawing/2014/main" xmlns="" val="924476125"/>
                    </a:ext>
                  </a:extLst>
                </a:gridCol>
                <a:gridCol w="1009469"/>
                <a:gridCol w="1241446"/>
              </a:tblGrid>
              <a:tr h="626139">
                <a:tc rowSpan="3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j-lt"/>
                        </a:rPr>
                        <a:t>Соответствует </a:t>
                      </a:r>
                      <a:r>
                        <a:rPr lang="ru-RU" sz="1800" b="1" u="none" strike="noStrike" dirty="0" smtClean="0">
                          <a:effectLst/>
                          <a:latin typeface="+mj-lt"/>
                        </a:rPr>
                        <a:t>ОПА,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j-lt"/>
                        </a:rPr>
                        <a:t>∆</a:t>
                      </a:r>
                      <a:r>
                        <a:rPr lang="ru-RU" sz="1800" b="1" u="none" strike="noStrike" dirty="0" smtClean="0">
                          <a:effectLst/>
                          <a:latin typeface="+mj-lt"/>
                        </a:rPr>
                        <a:t>2020/2019, </a:t>
                      </a:r>
                      <a:r>
                        <a:rPr lang="ru-RU" sz="1800" b="1" u="none" strike="noStrike" dirty="0">
                          <a:effectLst/>
                          <a:latin typeface="+mj-lt"/>
                        </a:rPr>
                        <a:t>п.п.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Средний балл ОПА соответствующих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∆2020/2019, </a:t>
                      </a:r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п.п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479955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+mj-lt"/>
                        </a:rPr>
                        <a:t>2019.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8833073"/>
                  </a:ext>
                </a:extLst>
              </a:tr>
              <a:tr h="626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СПбШГНиИ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-0,5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35,0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35,23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+0,23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00167339"/>
                  </a:ext>
                </a:extLst>
              </a:tr>
              <a:tr h="319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СПбШЭМ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+4,7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51,25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+5,45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27943279"/>
                  </a:ext>
                </a:extLst>
              </a:tr>
              <a:tr h="319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СПбШСНиВ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+9,5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44,7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46,44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+1,74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1679803"/>
                  </a:ext>
                </a:extLst>
              </a:tr>
              <a:tr h="319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СПбШФМКН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+21,6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53,6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94,88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+41,28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88185330"/>
                  </a:ext>
                </a:extLst>
              </a:tr>
              <a:tr h="319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ЮФ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52,8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+3,3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06560034"/>
                  </a:ext>
                </a:extLst>
              </a:tr>
              <a:tr h="319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 среднем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+6,66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45,72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56,12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+10,4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21989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7490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EB7260"/>
    </a:accent1>
    <a:accent2>
      <a:srgbClr val="354458"/>
    </a:accent2>
    <a:accent3>
      <a:srgbClr val="29ABA4"/>
    </a:accent3>
    <a:accent4>
      <a:srgbClr val="3AA4D9"/>
    </a:accent4>
    <a:accent5>
      <a:srgbClr val="4472C4"/>
    </a:accent5>
    <a:accent6>
      <a:srgbClr val="354458"/>
    </a:accent6>
    <a:hlink>
      <a:srgbClr val="0563C1"/>
    </a:hlink>
    <a:folHlink>
      <a:srgbClr val="954F72"/>
    </a:folHlink>
  </a:clrScheme>
  <a:fontScheme name="Custom 1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879</Words>
  <Application>Microsoft Office PowerPoint</Application>
  <PresentationFormat>Экран (4:3)</PresentationFormat>
  <Paragraphs>446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Результаты оценки публикационной активности работников  НИУ ВШЭ – Санкт-Петербург  в 2020 году</vt:lpstr>
      <vt:lpstr>Итоги ОПА в 2020 г.</vt:lpstr>
      <vt:lpstr>Причины освобождения, чел.</vt:lpstr>
      <vt:lpstr>Динамика ОПА за период 2018-2020 гг.</vt:lpstr>
      <vt:lpstr>Результаты ОПА в разрезе учебных подразделений (1)</vt:lpstr>
      <vt:lpstr>Результаты ОПА в разрезе учебных подразделений (2)</vt:lpstr>
      <vt:lpstr>Результаты ОПА в разрезе научных подразделений (1)</vt:lpstr>
      <vt:lpstr>Результаты ОПА в разрезе научных подразделений (2)</vt:lpstr>
      <vt:lpstr>Презентация PowerPoint</vt:lpstr>
      <vt:lpstr>Распределение сотрудников с качественным ростом публикаций в 2020 году по подразделениям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Предварительные итоги ОПА</dc:title>
  <dc:creator>George</dc:creator>
  <cp:lastModifiedBy>George</cp:lastModifiedBy>
  <cp:revision>94</cp:revision>
  <dcterms:created xsi:type="dcterms:W3CDTF">2020-12-09T07:11:02Z</dcterms:created>
  <dcterms:modified xsi:type="dcterms:W3CDTF">2021-03-18T07:08:33Z</dcterms:modified>
</cp:coreProperties>
</file>