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80" r:id="rId5"/>
    <p:sldId id="282" r:id="rId6"/>
    <p:sldId id="283" r:id="rId7"/>
    <p:sldId id="284" r:id="rId8"/>
    <p:sldId id="286" r:id="rId9"/>
    <p:sldId id="289" r:id="rId10"/>
    <p:sldId id="291" r:id="rId11"/>
    <p:sldId id="290" r:id="rId12"/>
    <p:sldId id="288" r:id="rId13"/>
    <p:sldId id="287" r:id="rId14"/>
    <p:sldId id="265" r:id="rId15"/>
    <p:sldId id="261" r:id="rId16"/>
    <p:sldId id="292" r:id="rId17"/>
    <p:sldId id="293" r:id="rId18"/>
    <p:sldId id="294" r:id="rId19"/>
    <p:sldId id="266" r:id="rId20"/>
    <p:sldId id="267" r:id="rId21"/>
    <p:sldId id="268" r:id="rId22"/>
    <p:sldId id="272" r:id="rId23"/>
    <p:sldId id="295" r:id="rId24"/>
    <p:sldId id="296" r:id="rId25"/>
    <p:sldId id="297" r:id="rId26"/>
    <p:sldId id="299" r:id="rId27"/>
    <p:sldId id="30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2"/>
    <p:restoredTop sz="94659"/>
  </p:normalViewPr>
  <p:slideViewPr>
    <p:cSldViewPr snapToGrid="0" snapToObjects="1">
      <p:cViewPr varScale="1">
        <p:scale>
          <a:sx n="115" d="100"/>
          <a:sy n="115" d="100"/>
        </p:scale>
        <p:origin x="240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A6DC2-16A4-A546-8A7B-7662B07D7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0CC8B3-67CF-934C-9E8E-E6BA13BD4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02A13-952E-3349-923F-462F45DF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84AF-413D-514D-BDB8-01823D2B1E3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C3649-ABA9-5A47-962C-19CA15B1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241D77-83BD-7042-A433-624076F3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B62E-F869-5A4E-A4BE-4304905C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2361A-202A-FE4D-A40B-663F70D0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44B572-5334-684C-8675-859274D02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6A7DA2-C644-2F4F-A929-38DE8613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84AF-413D-514D-BDB8-01823D2B1E3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A49F9-8CF7-5244-872E-7C62C086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3F8E9-8E43-154D-B25A-ECEFEC5D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B62E-F869-5A4E-A4BE-4304905C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5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9DC100-0D1C-AC49-8932-B1DF63646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93C96F-F1FE-6249-9029-049AE86A9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45A947-0BDD-5944-91AC-38589EE7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84AF-413D-514D-BDB8-01823D2B1E3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46BC54-381E-6444-AFCD-E61CC629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D1FAB-0EF4-3D41-B811-3CAFB685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B62E-F869-5A4E-A4BE-4304905C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1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B507A-EB5A-F44E-AFEB-37E4ABF4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BF0A2-67F5-B747-94C6-3621392BF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F4E0E8-CAEE-9546-97FA-BE30EF27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84AF-413D-514D-BDB8-01823D2B1E3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0BBE4-939A-6E4A-A039-D6103008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B18DDD-AA66-BB44-BD4E-FB5EEDF4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B62E-F869-5A4E-A4BE-4304905C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BA16A-D402-7943-810B-440BD43E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5DEA9-5F57-9142-9A58-DA371268D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ABD98F-9221-4546-B9F1-514B78AF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84AF-413D-514D-BDB8-01823D2B1E3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377E3-C01A-CF4B-876D-C85BA2D3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6164C9-06FB-084C-B577-11BB7F2C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B62E-F869-5A4E-A4BE-4304905C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EED18-F170-0E4F-BE45-EA3FE4CB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0684C-A963-E14F-97C6-47F21F46F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FA6D0C-4EFC-9B49-8BB1-CE1AA0C63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441686-5C3D-8F49-8A54-9CAAF0E5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84AF-413D-514D-BDB8-01823D2B1E3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C50369-C741-AA48-9CEF-6275BFF4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10007D-C86B-C041-9D8F-728B94B4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B62E-F869-5A4E-A4BE-4304905C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8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DE783-26A6-784F-BF3B-1A1EF469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4AB6A5-4AF0-684D-9F27-C8EED2D4C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866BD8-0D87-C940-9C95-530179FCD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C26CD4-7572-6944-A955-E1E4FA86B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629005-C11B-854C-AD38-F51A34748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D87C1-1A3D-EE40-A8FB-CF85375E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84AF-413D-514D-BDB8-01823D2B1E3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B07DD3-E2EA-704C-9C7D-E4FEDE6E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93988-13FF-4841-BD9B-D4153AE0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B62E-F869-5A4E-A4BE-4304905C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DF5B8-6BB6-9B49-860C-1F234D1A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BE12B6-13B7-3640-8D5B-0D4F17D0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84AF-413D-514D-BDB8-01823D2B1E3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F8FCFA-5312-2A4B-82BD-A86BBD7F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C365A9-2889-9C49-A47B-434D663C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B62E-F869-5A4E-A4BE-4304905C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7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D0243C-C71D-4C4D-AA52-2ED6FD67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84AF-413D-514D-BDB8-01823D2B1E3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2A27EC-5728-044C-BFAD-6920BBF5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E04B0-1F49-DE48-9C48-64237846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B62E-F869-5A4E-A4BE-4304905C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4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CA594-1E5A-7046-B2DA-5596868E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6415FB-6BBF-6147-B2F8-B6ACE1686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90943F-E696-1C4B-B161-BB433651D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ED9B3F-DFD5-DA4C-8B31-F3860EF7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84AF-413D-514D-BDB8-01823D2B1E3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629481-EA10-8148-8762-59DAA337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B38228-AB0C-834D-99FE-45A0D1A3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B62E-F869-5A4E-A4BE-4304905C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DCA20-5603-BD43-97B8-275A17B8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BC880B-FFA4-BF40-9BF8-CCF581769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611F74-E99F-4440-884F-5FAFCC1B7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9DA1F0-3683-A242-9F5D-1E28B657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84AF-413D-514D-BDB8-01823D2B1E3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67F7F7-9DBF-AB40-8A78-D0AB4C3B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25D299-90F6-9C48-BFCB-2CA80F18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B62E-F869-5A4E-A4BE-4304905C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2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9F8A0-2FC0-B247-B13C-592D9618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58C6D0-A557-4A46-B9CF-390FA24AE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787B7-4DB6-EB41-AB2E-71D8F3D22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784AF-413D-514D-BDB8-01823D2B1E3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BC6C7B-861F-A84F-BF9D-5F0730355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49DDA2-DE0C-4F4D-97CF-9A36C9B6E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8B62E-F869-5A4E-A4BE-4304905C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5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48BCC1-F665-A94F-8198-A825A01115B1}"/>
              </a:ext>
            </a:extLst>
          </p:cNvPr>
          <p:cNvSpPr/>
          <p:nvPr/>
        </p:nvSpPr>
        <p:spPr>
          <a:xfrm>
            <a:off x="657225" y="4164012"/>
            <a:ext cx="9329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Санкт-Петербургская школа экономики и менеджмента НИУ ВШЭ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5390983-7212-F145-9B3F-F4DBE79D2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5" y="1122363"/>
            <a:ext cx="10829925" cy="2387600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КАДРОВАЯ ПОЛИТИКА ШЭМ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2020-2022</a:t>
            </a:r>
          </a:p>
        </p:txBody>
      </p:sp>
    </p:spTree>
    <p:extLst>
      <p:ext uri="{BB962C8B-B14F-4D97-AF65-F5344CB8AC3E}">
        <p14:creationId xmlns:p14="http://schemas.microsoft.com/office/powerpoint/2010/main" val="244252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1A4B11-0D9E-F343-9A48-E289FEBD5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08"/>
          <a:stretch/>
        </p:blipFill>
        <p:spPr>
          <a:xfrm>
            <a:off x="228599" y="206062"/>
            <a:ext cx="9115426" cy="63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6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7B246-A74F-C047-A50F-BB599920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79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Принципы кадровой политики ШЭМ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Формирование оптимальной структуры кадрового корпуса ШЭМ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3AAD03-6893-6445-B637-77B0061E44CA}"/>
              </a:ext>
            </a:extLst>
          </p:cNvPr>
          <p:cNvSpPr/>
          <p:nvPr/>
        </p:nvSpPr>
        <p:spPr>
          <a:xfrm>
            <a:off x="838200" y="1974800"/>
            <a:ext cx="10515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/>
              <a:t>Формирование учебной нагрузки исходя из уровня публикационной активности (критерии к ППС для участия в программах аспирантуры, в том числе, для научного руководства аспирантами)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/>
              <a:t>Выравнивание уровня компенсации исходя из достигнутого уровня академических результатов (особое внимание к кластеру 3)</a:t>
            </a:r>
          </a:p>
        </p:txBody>
      </p:sp>
    </p:spTree>
    <p:extLst>
      <p:ext uri="{BB962C8B-B14F-4D97-AF65-F5344CB8AC3E}">
        <p14:creationId xmlns:p14="http://schemas.microsoft.com/office/powerpoint/2010/main" val="275337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7B246-A74F-C047-A50F-BB599920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79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Принципы кадровой политики ШЭМ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Формирование оптимальной структуры кадрового корпуса ШЭМ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3AAD03-6893-6445-B637-77B0061E44CA}"/>
              </a:ext>
            </a:extLst>
          </p:cNvPr>
          <p:cNvSpPr/>
          <p:nvPr/>
        </p:nvSpPr>
        <p:spPr>
          <a:xfrm>
            <a:off x="838200" y="1974800"/>
            <a:ext cx="105156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+mj-lt"/>
              <a:buAutoNum type="romanUcPeriod"/>
            </a:pPr>
            <a:r>
              <a:rPr lang="ru-RU" sz="2200" b="1" dirty="0"/>
              <a:t>Оптимальное соотношение позиций 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/>
              <a:t>Профессор (</a:t>
            </a:r>
            <a:r>
              <a:rPr lang="en" sz="2200" dirty="0"/>
              <a:t>full professor) – 5%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/>
              <a:t>Доцент (</a:t>
            </a:r>
            <a:r>
              <a:rPr lang="en" sz="2200" dirty="0"/>
              <a:t>associate/assistant professor) – 25%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/>
              <a:t>Старший преподаватель (</a:t>
            </a:r>
            <a:r>
              <a:rPr lang="en" sz="2200" dirty="0"/>
              <a:t>senior lecturer) –</a:t>
            </a:r>
            <a:r>
              <a:rPr lang="ru-RU" sz="2200" dirty="0"/>
              <a:t> </a:t>
            </a:r>
            <a:r>
              <a:rPr lang="en" sz="2200" dirty="0"/>
              <a:t>40%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/>
              <a:t>Преподаватель (</a:t>
            </a:r>
            <a:r>
              <a:rPr lang="en" sz="2200" dirty="0"/>
              <a:t>instructor) – 20%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/>
              <a:t>Ассистент (</a:t>
            </a:r>
            <a:r>
              <a:rPr lang="en" sz="2200" dirty="0"/>
              <a:t>assistant) – 10%</a:t>
            </a:r>
            <a:endParaRPr lang="ru-RU" sz="2200" b="1" dirty="0"/>
          </a:p>
          <a:p>
            <a:pPr marL="514350" indent="-5143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+mj-lt"/>
              <a:buAutoNum type="romanUcPeriod" startAt="2"/>
            </a:pPr>
            <a:r>
              <a:rPr lang="ru-RU" sz="2200" b="1" dirty="0"/>
              <a:t>Дифференциация по минимальной и средней заработной платы по представленным выше категориям</a:t>
            </a:r>
          </a:p>
          <a:p>
            <a:pPr marL="514350" indent="-5143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+mj-lt"/>
              <a:buAutoNum type="romanUcPeriod" startAt="2"/>
            </a:pPr>
            <a:r>
              <a:rPr lang="ru-RU" sz="2200" b="1" dirty="0"/>
              <a:t>Формирование четких требований к результативности каждой позиции </a:t>
            </a:r>
          </a:p>
          <a:p>
            <a:pPr marL="514350" indent="-5143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+mj-lt"/>
              <a:buAutoNum type="romanUcPeriod" startAt="2"/>
            </a:pPr>
            <a:r>
              <a:rPr lang="ru-RU" sz="2200" b="1" dirty="0"/>
              <a:t>Определение штатного расписания департаментов исходя из целевой структуры </a:t>
            </a:r>
          </a:p>
          <a:p>
            <a:pPr marL="514350" indent="-5143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+mj-lt"/>
              <a:buAutoNum type="romanUcPeriod" startAt="2"/>
            </a:pPr>
            <a:r>
              <a:rPr lang="ru-RU" sz="2200" b="1" dirty="0"/>
              <a:t>Определение связи типа контракта и позиции </a:t>
            </a:r>
          </a:p>
        </p:txBody>
      </p:sp>
    </p:spTree>
    <p:extLst>
      <p:ext uri="{BB962C8B-B14F-4D97-AF65-F5344CB8AC3E}">
        <p14:creationId xmlns:p14="http://schemas.microsoft.com/office/powerpoint/2010/main" val="355836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7B246-A74F-C047-A50F-BB599920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79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Принципы кадровой политики ШЭМ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Рост вовлеченности ППС в академическую среду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3AAD03-6893-6445-B637-77B0061E44CA}"/>
              </a:ext>
            </a:extLst>
          </p:cNvPr>
          <p:cNvSpPr/>
          <p:nvPr/>
        </p:nvSpPr>
        <p:spPr>
          <a:xfrm>
            <a:off x="838200" y="1974800"/>
            <a:ext cx="10515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/>
              <a:t>Пребывание в кампусе университета не менее  20 часов в неделю помимо аудиторных занятий (в этом случае преподавателю обеспечивается рабочее место на департаменте)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/>
              <a:t>Организация ежемесячного научного семинара Школы </a:t>
            </a:r>
            <a:r>
              <a:rPr lang="en-US" sz="2200" dirty="0" err="1"/>
              <a:t>BraunBag</a:t>
            </a:r>
            <a:r>
              <a:rPr lang="en-US" sz="2200" dirty="0"/>
              <a:t>+</a:t>
            </a:r>
            <a:r>
              <a:rPr lang="ru-RU" sz="2200" dirty="0"/>
              <a:t> (учет в расписании всех образовательных программ – аудиторные занятия на время проведения семинара не планируются с января 2020 г.)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/>
              <a:t>Учет участия в проектах и мероприятиях школы (конференции, научный семинар</a:t>
            </a:r>
            <a:r>
              <a:rPr lang="en-US" sz="2200" dirty="0"/>
              <a:t>, </a:t>
            </a:r>
            <a:r>
              <a:rPr lang="ru-RU" sz="2200" dirty="0"/>
              <a:t>студенческие мероприятия) - для конкурса ППС и при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193111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A36B0-3AED-C141-BD2E-A20233C5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508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Академические контракты ШЭМ – 4 типа</a:t>
            </a:r>
          </a:p>
        </p:txBody>
      </p:sp>
    </p:spTree>
    <p:extLst>
      <p:ext uri="{BB962C8B-B14F-4D97-AF65-F5344CB8AC3E}">
        <p14:creationId xmlns:p14="http://schemas.microsoft.com/office/powerpoint/2010/main" val="3999593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8BB290-B6E5-514D-B3D9-0C7B42380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ru-RU" sz="2200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ru-RU" sz="2200" dirty="0"/>
          </a:p>
          <a:p>
            <a:pPr>
              <a:spcBef>
                <a:spcPts val="1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Позиция не выше старшего преподавателя</a:t>
            </a:r>
          </a:p>
          <a:p>
            <a:pPr lvl="0">
              <a:spcBef>
                <a:spcPts val="1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Учебная нагрузка не более 350 часов аудиторной нагрузки (преимущественно ОП </a:t>
            </a:r>
            <a:r>
              <a:rPr lang="ru-RU" sz="2200" dirty="0" err="1"/>
              <a:t>бакалавриата</a:t>
            </a:r>
            <a:r>
              <a:rPr lang="ru-RU" sz="2200" dirty="0"/>
              <a:t> и магистратуры) + руководство курсовыми и ВКР в </a:t>
            </a:r>
            <a:r>
              <a:rPr lang="ru-RU" sz="2200" dirty="0" err="1"/>
              <a:t>бакалавриате</a:t>
            </a:r>
            <a:r>
              <a:rPr lang="ru-RU" sz="2200" dirty="0"/>
              <a:t> и магистратуре, проектной деятельностью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32EBB5-800C-3B4D-B0EE-7B87AE30B06A}"/>
              </a:ext>
            </a:extLst>
          </p:cNvPr>
          <p:cNvSpPr txBox="1">
            <a:spLocks/>
          </p:cNvSpPr>
          <p:nvPr/>
        </p:nvSpPr>
        <p:spPr>
          <a:xfrm>
            <a:off x="681038" y="347662"/>
            <a:ext cx="10515600" cy="14779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Академические контракты ШЭМ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Стандартный контракт преподавателя</a:t>
            </a:r>
            <a:r>
              <a:rPr lang="en-US" sz="2800" dirty="0">
                <a:solidFill>
                  <a:schemeClr val="bg1"/>
                </a:solidFill>
              </a:rPr>
              <a:t>/ </a:t>
            </a:r>
            <a:r>
              <a:rPr lang="ru-RU" sz="2800" b="1" dirty="0">
                <a:solidFill>
                  <a:schemeClr val="bg1"/>
                </a:solidFill>
              </a:rPr>
              <a:t>Стандартный контракт преподавателя + (с высокой административной нагрузкой)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8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8BB290-B6E5-514D-B3D9-0C7B42380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ru-RU" sz="2200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ru-RU" sz="2200" dirty="0"/>
          </a:p>
          <a:p>
            <a:pPr>
              <a:spcBef>
                <a:spcPts val="1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Позиция ассистента или преподавателя</a:t>
            </a:r>
          </a:p>
          <a:p>
            <a:pPr>
              <a:spcBef>
                <a:spcPts val="1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Учебная нагрузка не более 300 часов аудиторной нагрузки (преимущественно ОП) + руководство курсовыми и ВКР в </a:t>
            </a:r>
            <a:r>
              <a:rPr lang="ru-RU" sz="2200" dirty="0" err="1"/>
              <a:t>бакалавриате</a:t>
            </a:r>
            <a:r>
              <a:rPr lang="ru-RU" sz="2200" dirty="0"/>
              <a:t>, проектной деятельностью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32EBB5-800C-3B4D-B0EE-7B87AE30B06A}"/>
              </a:ext>
            </a:extLst>
          </p:cNvPr>
          <p:cNvSpPr txBox="1">
            <a:spLocks/>
          </p:cNvSpPr>
          <p:nvPr/>
        </p:nvSpPr>
        <p:spPr>
          <a:xfrm>
            <a:off x="681038" y="347662"/>
            <a:ext cx="10515600" cy="14779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Академические контракты ШЭМ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Контракт молодого преподавателя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54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8BB290-B6E5-514D-B3D9-0C7B42380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ru-RU" sz="2200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ru-RU" sz="2200" dirty="0"/>
          </a:p>
          <a:p>
            <a:pPr>
              <a:spcBef>
                <a:spcPts val="1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Позиция доцента или профессора</a:t>
            </a:r>
          </a:p>
          <a:p>
            <a:pPr>
              <a:spcBef>
                <a:spcPts val="1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Учебная нагрузка не более 200 часов аудиторной нагрузки (преимущественно ОП магистратуры и аспирантуры) + руководство курсовыми и ВКР в магистратуре, НИС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32EBB5-800C-3B4D-B0EE-7B87AE30B06A}"/>
              </a:ext>
            </a:extLst>
          </p:cNvPr>
          <p:cNvSpPr txBox="1">
            <a:spLocks/>
          </p:cNvSpPr>
          <p:nvPr/>
        </p:nvSpPr>
        <p:spPr>
          <a:xfrm>
            <a:off x="681038" y="347662"/>
            <a:ext cx="10515600" cy="14779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Академические контракты ШЭМ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Исследовательский контракт преподавателя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75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8BB290-B6E5-514D-B3D9-0C7B42380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ru-RU" sz="2200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ru-RU" sz="2200" dirty="0"/>
          </a:p>
          <a:p>
            <a:pPr>
              <a:spcBef>
                <a:spcPts val="1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Позиция доцента</a:t>
            </a:r>
          </a:p>
          <a:p>
            <a:pPr>
              <a:spcBef>
                <a:spcPts val="16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Учебная нагрузка не более 100 часов аудиторной нагрузки (преимущественно ОП магистратуры и аспирантуры) + руководство курсовыми и ВКР в магистратуре, НИС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32EBB5-800C-3B4D-B0EE-7B87AE30B06A}"/>
              </a:ext>
            </a:extLst>
          </p:cNvPr>
          <p:cNvSpPr txBox="1">
            <a:spLocks/>
          </p:cNvSpPr>
          <p:nvPr/>
        </p:nvSpPr>
        <p:spPr>
          <a:xfrm>
            <a:off x="681038" y="347662"/>
            <a:ext cx="10515600" cy="14779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</a:rPr>
              <a:t>Академические контракты ШЭМ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Контракт научного сотрудника с минимальной учебной нагрузкой (научные сотрудники исследовательских центров, </a:t>
            </a:r>
            <a:r>
              <a:rPr lang="ru-RU" sz="2800" b="1" dirty="0" err="1">
                <a:solidFill>
                  <a:schemeClr val="bg1"/>
                </a:solidFill>
              </a:rPr>
              <a:t>постдок</a:t>
            </a:r>
            <a:r>
              <a:rPr lang="ru-RU" sz="2800" b="1" dirty="0">
                <a:solidFill>
                  <a:schemeClr val="bg1"/>
                </a:solidFill>
              </a:rPr>
              <a:t> контракты)</a:t>
            </a:r>
          </a:p>
        </p:txBody>
      </p:sp>
    </p:spTree>
    <p:extLst>
      <p:ext uri="{BB962C8B-B14F-4D97-AF65-F5344CB8AC3E}">
        <p14:creationId xmlns:p14="http://schemas.microsoft.com/office/powerpoint/2010/main" val="2251018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FD309-B381-624D-B193-4EF8A2E7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3425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Критерии академической результативности ППС ШЭМ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1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7B246-A74F-C047-A50F-BB599920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  <a:solidFill>
            <a:schemeClr val="accent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Принципы кадровой политики ШЭМ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59A7F-8338-3F47-8BCB-8B9FA1AAD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Повышение стабильности и прозрачности академического контракта</a:t>
            </a:r>
          </a:p>
          <a:p>
            <a:pPr marL="0" indent="0">
              <a:buNone/>
            </a:pP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Формирование оптимальной структуры кадрового корпуса ШЭМ</a:t>
            </a:r>
          </a:p>
          <a:p>
            <a:pPr marL="0" indent="0">
              <a:buNone/>
            </a:pP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Рост вовлеченности ППС в академическую среду</a:t>
            </a:r>
          </a:p>
          <a:p>
            <a:pPr marL="0" indent="0">
              <a:buNone/>
            </a:pP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Приоритет - развитию молодых специалистов 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56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DEC24-0AA5-3140-8911-6DDCA51A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7563" cy="1325563"/>
          </a:xfrm>
          <a:solidFill>
            <a:schemeClr val="accent1"/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Критерии академической результативности </a:t>
            </a:r>
            <a:r>
              <a:rPr lang="ru-RU" sz="2400" i="1" dirty="0">
                <a:solidFill>
                  <a:schemeClr val="bg1"/>
                </a:solidFill>
              </a:rPr>
              <a:t>по типу контракта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9C86A09-BB4A-AE46-804A-FC98AC656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726482"/>
              </p:ext>
            </p:extLst>
          </p:nvPr>
        </p:nvGraphicFramePr>
        <p:xfrm>
          <a:off x="838200" y="1854152"/>
          <a:ext cx="10977563" cy="430876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751786">
                  <a:extLst>
                    <a:ext uri="{9D8B030D-6E8A-4147-A177-3AD203B41FA5}">
                      <a16:colId xmlns:a16="http://schemas.microsoft.com/office/drawing/2014/main" val="1492886073"/>
                    </a:ext>
                  </a:extLst>
                </a:gridCol>
                <a:gridCol w="1825593">
                  <a:extLst>
                    <a:ext uri="{9D8B030D-6E8A-4147-A177-3AD203B41FA5}">
                      <a16:colId xmlns:a16="http://schemas.microsoft.com/office/drawing/2014/main" val="2243736953"/>
                    </a:ext>
                  </a:extLst>
                </a:gridCol>
                <a:gridCol w="2466728">
                  <a:extLst>
                    <a:ext uri="{9D8B030D-6E8A-4147-A177-3AD203B41FA5}">
                      <a16:colId xmlns:a16="http://schemas.microsoft.com/office/drawing/2014/main" val="3953108851"/>
                    </a:ext>
                  </a:extLst>
                </a:gridCol>
                <a:gridCol w="2466728">
                  <a:extLst>
                    <a:ext uri="{9D8B030D-6E8A-4147-A177-3AD203B41FA5}">
                      <a16:colId xmlns:a16="http://schemas.microsoft.com/office/drawing/2014/main" val="2564157766"/>
                    </a:ext>
                  </a:extLst>
                </a:gridCol>
                <a:gridCol w="2466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4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 контракта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Минимальные условия/требования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Целевые показатели через 1 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Целевые показатели через 3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Целевые показатели через 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r>
                        <a:rPr lang="ru-RU" sz="1200" dirty="0">
                          <a:effectLst/>
                        </a:rPr>
                        <a:t> лет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904414"/>
                  </a:ext>
                </a:extLst>
              </a:tr>
              <a:tr h="643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Стандартный контракт преподавателя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Соответствие ОПА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менее 1 публикации в </a:t>
                      </a:r>
                      <a:r>
                        <a:rPr lang="en-US" sz="1200">
                          <a:effectLst/>
                        </a:rPr>
                        <a:t>SCOPUS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en-US" sz="1200">
                          <a:effectLst/>
                        </a:rPr>
                        <a:t>WoS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Надбавка 3 уровня</a:t>
                      </a:r>
                      <a:r>
                        <a:rPr lang="ru-RU" sz="1200" baseline="0" dirty="0">
                          <a:effectLst/>
                        </a:rPr>
                        <a:t> и/или надбавка «Лучший преподаватель»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Надбавка 3 уровня </a:t>
                      </a:r>
                      <a:r>
                        <a:rPr lang="ru-RU" sz="1200" baseline="0" dirty="0">
                          <a:effectLst/>
                        </a:rPr>
                        <a:t>и/или надбавка «Лучший преподаватель»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577205"/>
                  </a:ext>
                </a:extLst>
              </a:tr>
              <a:tr h="1299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Контракт молодого преподавателя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Соответствие ОПА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менее 1 публикации в </a:t>
                      </a:r>
                      <a:r>
                        <a:rPr lang="en-US" sz="1200">
                          <a:effectLst/>
                        </a:rPr>
                        <a:t>SCOPUS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en-US" sz="1200">
                          <a:effectLst/>
                        </a:rPr>
                        <a:t>WoS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Получение надбавки 3 уровня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Защита диссертации в случае отсутствия степени на момент заключение контракта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Соответствие</a:t>
                      </a:r>
                      <a:r>
                        <a:rPr lang="ru-RU" sz="1200" baseline="0" dirty="0">
                          <a:effectLst/>
                        </a:rPr>
                        <a:t> исследовательскому контракту 1 года - н</a:t>
                      </a:r>
                      <a:r>
                        <a:rPr lang="ru-RU" sz="1200" dirty="0">
                          <a:effectLst/>
                        </a:rPr>
                        <a:t>е менее 1 публикации (опубликованной/принятой) уровня 2 по </a:t>
                      </a:r>
                      <a:r>
                        <a:rPr lang="en-US" sz="1200" dirty="0">
                          <a:effectLst/>
                        </a:rPr>
                        <a:t>ABS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849710"/>
                  </a:ext>
                </a:extLst>
              </a:tr>
              <a:tr h="643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Исследовательский контракт преподавателя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Соответствие ОПА,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Наличие надбавки 3 уровня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1 публикации (опубликованной/принятой) уровня 2 по </a:t>
                      </a:r>
                      <a:r>
                        <a:rPr lang="en-US" sz="1200" dirty="0">
                          <a:effectLst/>
                        </a:rPr>
                        <a:t>ABS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2 публикаций (опубликованной/принятой) уровня 2 по </a:t>
                      </a:r>
                      <a:r>
                        <a:rPr lang="en-US" sz="1200" dirty="0">
                          <a:effectLst/>
                        </a:rPr>
                        <a:t>ABS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Не менее 1 публикации (опубликованной/принятой) уровня 3 по </a:t>
                      </a:r>
                      <a:r>
                        <a:rPr lang="en-US" sz="1200" dirty="0">
                          <a:effectLst/>
                        </a:rPr>
                        <a:t>ABS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9970502"/>
                  </a:ext>
                </a:extLst>
              </a:tr>
              <a:tr h="1299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Контракт научного сотрудника с минимальной учебной нагрузкой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Соответствие ОПА,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Наличие надбавки 3 уровня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менее 1 публикации в течение 3 лет с начала контракта (опубликованной/принятой) уровня 3 по </a:t>
                      </a:r>
                      <a:r>
                        <a:rPr lang="en-US" sz="1200">
                          <a:effectLst/>
                        </a:rPr>
                        <a:t>ABS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СОП не менее 3.5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2 публикации в течение 3 лет с начала контракта (опубликованной/принятой) уровня 3 по </a:t>
                      </a:r>
                      <a:r>
                        <a:rPr lang="en-US" sz="1200" dirty="0">
                          <a:effectLst/>
                        </a:rPr>
                        <a:t>ABS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СОП не менее 4.0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2 публикации в течение 3 лет с начала контракта (опубликованной/принятой) уровня 3 по </a:t>
                      </a:r>
                      <a:r>
                        <a:rPr lang="en-US" sz="1200" dirty="0">
                          <a:effectLst/>
                        </a:rPr>
                        <a:t>ABS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СОП не менее 4.0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875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576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DEC24-0AA5-3140-8911-6DDCA51A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3287" cy="1325563"/>
          </a:xfrm>
          <a:solidFill>
            <a:schemeClr val="accent1"/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Критерии академической результативности </a:t>
            </a:r>
            <a:r>
              <a:rPr lang="ru-RU" sz="2400" i="1" dirty="0">
                <a:solidFill>
                  <a:schemeClr val="bg1"/>
                </a:solidFill>
              </a:rPr>
              <a:t>по уровню занимаемой должности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9534A95-C2E9-7B43-9ECB-284BDC2DB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139310"/>
              </p:ext>
            </p:extLst>
          </p:nvPr>
        </p:nvGraphicFramePr>
        <p:xfrm>
          <a:off x="838198" y="1833563"/>
          <a:ext cx="11063289" cy="494279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157605">
                  <a:extLst>
                    <a:ext uri="{9D8B030D-6E8A-4147-A177-3AD203B41FA5}">
                      <a16:colId xmlns:a16="http://schemas.microsoft.com/office/drawing/2014/main" val="1092583204"/>
                    </a:ext>
                  </a:extLst>
                </a:gridCol>
                <a:gridCol w="1800577">
                  <a:extLst>
                    <a:ext uri="{9D8B030D-6E8A-4147-A177-3AD203B41FA5}">
                      <a16:colId xmlns:a16="http://schemas.microsoft.com/office/drawing/2014/main" val="7317958"/>
                    </a:ext>
                  </a:extLst>
                </a:gridCol>
                <a:gridCol w="2368369">
                  <a:extLst>
                    <a:ext uri="{9D8B030D-6E8A-4147-A177-3AD203B41FA5}">
                      <a16:colId xmlns:a16="http://schemas.microsoft.com/office/drawing/2014/main" val="4228262489"/>
                    </a:ext>
                  </a:extLst>
                </a:gridCol>
                <a:gridCol w="2368369">
                  <a:extLst>
                    <a:ext uri="{9D8B030D-6E8A-4147-A177-3AD203B41FA5}">
                      <a16:colId xmlns:a16="http://schemas.microsoft.com/office/drawing/2014/main" val="4228470364"/>
                    </a:ext>
                  </a:extLst>
                </a:gridCol>
                <a:gridCol w="2368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6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Позиция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Минимальные условия/требования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Целевые показатели через 1 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Целевые показатели через 3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Целевые показатели через 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r>
                        <a:rPr lang="ru-RU" sz="1200" dirty="0">
                          <a:effectLst/>
                        </a:rPr>
                        <a:t> лет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2790"/>
                  </a:ext>
                </a:extLst>
              </a:tr>
              <a:tr h="124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Профессор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Соответствие ОПА,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Наличие надбавки 3 уровня (не менее 3 лет) либо 1 публикация уровня 3 по </a:t>
                      </a:r>
                      <a:r>
                        <a:rPr lang="en-US" sz="1200">
                          <a:effectLst/>
                        </a:rPr>
                        <a:t>ABS</a:t>
                      </a:r>
                      <a:r>
                        <a:rPr lang="ru-RU" sz="1200">
                          <a:effectLst/>
                        </a:rPr>
                        <a:t> за последние 3 года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2 публикаций на рассмотрении (</a:t>
                      </a:r>
                      <a:r>
                        <a:rPr lang="en-US" sz="1200" dirty="0">
                          <a:effectLst/>
                        </a:rPr>
                        <a:t>R</a:t>
                      </a:r>
                      <a:r>
                        <a:rPr lang="ru-RU" sz="1200" dirty="0">
                          <a:effectLst/>
                        </a:rPr>
                        <a:t>&amp;</a:t>
                      </a:r>
                      <a:r>
                        <a:rPr lang="en-US" sz="1200" dirty="0">
                          <a:effectLst/>
                        </a:rPr>
                        <a:t>R</a:t>
                      </a:r>
                      <a:r>
                        <a:rPr lang="ru-RU" sz="1200" dirty="0">
                          <a:effectLst/>
                        </a:rPr>
                        <a:t>) (опубликованной/принятой) уровня 2 по </a:t>
                      </a:r>
                      <a:r>
                        <a:rPr lang="en-US" sz="1200" dirty="0">
                          <a:effectLst/>
                        </a:rPr>
                        <a:t>ABS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Не менее  2 публикаций (опубликованной/принятой) уровня 2 по </a:t>
                      </a:r>
                      <a:r>
                        <a:rPr lang="en-US" sz="1200" dirty="0">
                          <a:effectLst/>
                        </a:rPr>
                        <a:t>ABS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или 1 публикации уровня 3 по </a:t>
                      </a:r>
                      <a:r>
                        <a:rPr lang="en-US" sz="1200" dirty="0">
                          <a:effectLst/>
                        </a:rPr>
                        <a:t>ABS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Не менее 2 публикаций (опубликованной/принятой) уровня 3 по </a:t>
                      </a:r>
                      <a:r>
                        <a:rPr lang="en-US" sz="1200" dirty="0">
                          <a:effectLst/>
                        </a:rPr>
                        <a:t>ABS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extLst>
                  <a:ext uri="{0D108BD9-81ED-4DB2-BD59-A6C34878D82A}">
                    <a16:rowId xmlns:a16="http://schemas.microsoft.com/office/drawing/2014/main" val="1135212548"/>
                  </a:ext>
                </a:extLst>
              </a:tr>
              <a:tr h="1420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Доцент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Соответствие ОПА,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Наличие надбавки 3 уровня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либо 1 публикация уровня 2 или 3 по </a:t>
                      </a:r>
                      <a:r>
                        <a:rPr lang="en-US" sz="1200">
                          <a:effectLst/>
                        </a:rPr>
                        <a:t>ABS</a:t>
                      </a:r>
                      <a:r>
                        <a:rPr lang="ru-RU" sz="1200">
                          <a:effectLst/>
                        </a:rPr>
                        <a:t> за последние 3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менее 1 публикации на рассмотрении (</a:t>
                      </a: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ru-RU" sz="1200">
                          <a:effectLst/>
                        </a:rPr>
                        <a:t>&amp;</a:t>
                      </a: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ru-RU" sz="1200">
                          <a:effectLst/>
                        </a:rPr>
                        <a:t>) (опубликованной/принятой) уровня 2 по </a:t>
                      </a:r>
                      <a:r>
                        <a:rPr lang="en-US" sz="1200">
                          <a:effectLst/>
                        </a:rPr>
                        <a:t>ABS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менее 1 публикации в </a:t>
                      </a:r>
                      <a:r>
                        <a:rPr lang="en-US" sz="1200">
                          <a:effectLst/>
                        </a:rPr>
                        <a:t>SCOPUS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en-US" sz="1200">
                          <a:effectLst/>
                        </a:rPr>
                        <a:t>WoS</a:t>
                      </a:r>
                      <a:r>
                        <a:rPr lang="ru-RU" sz="1200">
                          <a:effectLst/>
                        </a:rPr>
                        <a:t> (</a:t>
                      </a:r>
                      <a:r>
                        <a:rPr lang="en-US" sz="1200">
                          <a:effectLst/>
                        </a:rPr>
                        <a:t>Q</a:t>
                      </a:r>
                      <a:r>
                        <a:rPr lang="ru-RU" sz="1200">
                          <a:effectLst/>
                        </a:rPr>
                        <a:t>1/</a:t>
                      </a:r>
                      <a:r>
                        <a:rPr lang="en-US" sz="1200">
                          <a:effectLst/>
                        </a:rPr>
                        <a:t>Q</a:t>
                      </a:r>
                      <a:r>
                        <a:rPr lang="ru-RU" sz="1200">
                          <a:effectLst/>
                        </a:rPr>
                        <a:t>2)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1 публикации (опубликованной/принятой) уровня 2 и 3 по </a:t>
                      </a:r>
                      <a:r>
                        <a:rPr lang="en-US" sz="1200" dirty="0">
                          <a:effectLst/>
                        </a:rPr>
                        <a:t>ABS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Не менее 2 публикаций (опубликованной/принятой)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уровня 3 по </a:t>
                      </a:r>
                      <a:r>
                        <a:rPr lang="en-US" sz="1200" dirty="0">
                          <a:effectLst/>
                        </a:rPr>
                        <a:t>ABS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extLst>
                  <a:ext uri="{0D108BD9-81ED-4DB2-BD59-A6C34878D82A}">
                    <a16:rowId xmlns:a16="http://schemas.microsoft.com/office/drawing/2014/main" val="2884138298"/>
                  </a:ext>
                </a:extLst>
              </a:tr>
              <a:tr h="884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Старший преподаватель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Соответствие ОПА,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Опыт работы преподавателем не менее 5 лет, СОП не менее 4.0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менее 1 публикации в </a:t>
                      </a:r>
                      <a:r>
                        <a:rPr lang="en-US" sz="1200">
                          <a:effectLst/>
                        </a:rPr>
                        <a:t>SCOPUS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en-US" sz="1200">
                          <a:effectLst/>
                        </a:rPr>
                        <a:t>WoS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2 публикаций в </a:t>
                      </a:r>
                      <a:r>
                        <a:rPr lang="en-US" sz="1200" dirty="0">
                          <a:effectLst/>
                        </a:rPr>
                        <a:t>SCOPUS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WoS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1 публикации в </a:t>
                      </a:r>
                      <a:r>
                        <a:rPr lang="en-US" sz="1200" dirty="0">
                          <a:effectLst/>
                        </a:rPr>
                        <a:t>SCOPUS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WoS</a:t>
                      </a:r>
                      <a:r>
                        <a:rPr lang="ru-RU" sz="1200" dirty="0">
                          <a:effectLst/>
                        </a:rPr>
                        <a:t> (</a:t>
                      </a:r>
                      <a:r>
                        <a:rPr lang="en-US" sz="1200" dirty="0">
                          <a:effectLst/>
                        </a:rPr>
                        <a:t>Q</a:t>
                      </a:r>
                      <a:r>
                        <a:rPr lang="ru-RU" sz="1200" dirty="0">
                          <a:effectLst/>
                        </a:rPr>
                        <a:t>1/</a:t>
                      </a:r>
                      <a:r>
                        <a:rPr lang="en-US" sz="1200" dirty="0">
                          <a:effectLst/>
                        </a:rPr>
                        <a:t>Q</a:t>
                      </a:r>
                      <a:r>
                        <a:rPr lang="ru-RU" sz="1200" dirty="0">
                          <a:effectLst/>
                        </a:rPr>
                        <a:t>2)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Не менее 2 публикаций в </a:t>
                      </a:r>
                      <a:r>
                        <a:rPr lang="en-US" sz="1200" dirty="0">
                          <a:effectLst/>
                        </a:rPr>
                        <a:t>SCOPUS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WoS</a:t>
                      </a:r>
                      <a:r>
                        <a:rPr lang="ru-RU" sz="1200" dirty="0">
                          <a:effectLst/>
                        </a:rPr>
                        <a:t> (</a:t>
                      </a:r>
                      <a:r>
                        <a:rPr lang="en-US" sz="1200" dirty="0">
                          <a:effectLst/>
                        </a:rPr>
                        <a:t>Q</a:t>
                      </a:r>
                      <a:r>
                        <a:rPr lang="ru-RU" sz="1200" dirty="0">
                          <a:effectLst/>
                        </a:rPr>
                        <a:t>1/</a:t>
                      </a:r>
                      <a:r>
                        <a:rPr lang="en-US" sz="1200" dirty="0">
                          <a:effectLst/>
                        </a:rPr>
                        <a:t>Q</a:t>
                      </a:r>
                      <a:r>
                        <a:rPr lang="ru-RU" sz="1200" dirty="0">
                          <a:effectLst/>
                        </a:rPr>
                        <a:t>2)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extLst>
                  <a:ext uri="{0D108BD9-81ED-4DB2-BD59-A6C34878D82A}">
                    <a16:rowId xmlns:a16="http://schemas.microsoft.com/office/drawing/2014/main" val="2090260567"/>
                  </a:ext>
                </a:extLst>
              </a:tr>
              <a:tr h="526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Преподаватель/ассистент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Соответствие ОПА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менее 1 публикации (в том числе, принятой, </a:t>
                      </a: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ru-RU" sz="1200">
                          <a:effectLst/>
                        </a:rPr>
                        <a:t>&amp;</a:t>
                      </a: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ru-RU" sz="1200">
                          <a:effectLst/>
                        </a:rPr>
                        <a:t>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1 публикации в </a:t>
                      </a:r>
                      <a:r>
                        <a:rPr lang="en-US" sz="1200" dirty="0">
                          <a:effectLst/>
                        </a:rPr>
                        <a:t>SCOPUS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WoS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СОП не менее 4.0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Не менее 1 публикации в </a:t>
                      </a:r>
                      <a:r>
                        <a:rPr lang="en-US" sz="1200" dirty="0">
                          <a:effectLst/>
                        </a:rPr>
                        <a:t>SCOPUS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WoS</a:t>
                      </a:r>
                      <a:r>
                        <a:rPr lang="ru-RU" sz="1200" dirty="0">
                          <a:effectLst/>
                        </a:rPr>
                        <a:t> (</a:t>
                      </a:r>
                      <a:r>
                        <a:rPr lang="en-US" sz="1200" dirty="0">
                          <a:effectLst/>
                        </a:rPr>
                        <a:t>Q</a:t>
                      </a:r>
                      <a:r>
                        <a:rPr lang="ru-RU" sz="1200" dirty="0">
                          <a:effectLst/>
                        </a:rPr>
                        <a:t>1/</a:t>
                      </a:r>
                      <a:r>
                        <a:rPr lang="en-US" sz="1200" dirty="0">
                          <a:effectLst/>
                        </a:rPr>
                        <a:t>Q</a:t>
                      </a:r>
                      <a:r>
                        <a:rPr lang="ru-RU" sz="1200" dirty="0">
                          <a:effectLst/>
                        </a:rPr>
                        <a:t>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СОП не менее 4.0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36" marR="66236" marT="0" marB="0"/>
                </a:tc>
                <a:extLst>
                  <a:ext uri="{0D108BD9-81ED-4DB2-BD59-A6C34878D82A}">
                    <a16:rowId xmlns:a16="http://schemas.microsoft.com/office/drawing/2014/main" val="2570438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974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9C781-15BA-6F4D-8AAD-85CA7E0558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Инструменты развития ППС ШЭМ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Внутренняя программа кадрового резерва для закрепления наиболее перспективных молодых преподавателей, аспирантов, стажеров-исследователей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33FA9-C926-4742-9083-DD8F48DEB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8537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включение в программы </a:t>
            </a:r>
            <a:r>
              <a:rPr lang="en-US" sz="2200" dirty="0" err="1"/>
              <a:t>Catutelle</a:t>
            </a:r>
            <a:r>
              <a:rPr lang="en-US" sz="2200" dirty="0"/>
              <a:t> </a:t>
            </a:r>
            <a:r>
              <a:rPr lang="ru-RU" sz="2200" dirty="0"/>
              <a:t>в случае обучения в аспирантуре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дополнительные выплаты в течение 3-х лет до получения надбавки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приоритетная поддержка заявок на академическую мобильность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обеспечение индивидуального </a:t>
            </a:r>
            <a:r>
              <a:rPr lang="ru-RU" sz="2200" dirty="0" err="1"/>
              <a:t>тьюторства</a:t>
            </a:r>
            <a:r>
              <a:rPr lang="ru-RU" sz="2200" dirty="0"/>
              <a:t>/</a:t>
            </a:r>
            <a:r>
              <a:rPr lang="ru-RU" sz="2200" dirty="0" err="1"/>
              <a:t>менторства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FF849-AA88-4544-8C6D-6F72929ECE9B}"/>
              </a:ext>
            </a:extLst>
          </p:cNvPr>
          <p:cNvSpPr txBox="1"/>
          <p:nvPr/>
        </p:nvSpPr>
        <p:spPr>
          <a:xfrm>
            <a:off x="838200" y="5253632"/>
            <a:ext cx="10515600" cy="646331"/>
          </a:xfrm>
          <a:prstGeom prst="rect">
            <a:avLst/>
          </a:prstGeom>
          <a:noFill/>
          <a:ln cmpd="sng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Годовой бюджет – 3 000 тыс. руб. (3-5 участников в год)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599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9C781-15BA-6F4D-8AAD-85CA7E0558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anchor="t"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Инструменты развития ППС ШЭМ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Постоянно действующий научный семинар Школы </a:t>
            </a:r>
            <a:r>
              <a:rPr lang="en-US" sz="2200" b="1" dirty="0" err="1">
                <a:solidFill>
                  <a:schemeClr val="bg1"/>
                </a:solidFill>
              </a:rPr>
              <a:t>BraunBag</a:t>
            </a:r>
            <a:r>
              <a:rPr lang="en-US" sz="2200" b="1" dirty="0">
                <a:solidFill>
                  <a:schemeClr val="bg1"/>
                </a:solidFill>
              </a:rPr>
              <a:t>+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33FA9-C926-4742-9083-DD8F48DEB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не менее 10 семинаров в год </a:t>
            </a:r>
            <a:r>
              <a:rPr lang="en-US" sz="2200" dirty="0"/>
              <a:t>(6 </a:t>
            </a:r>
            <a:r>
              <a:rPr lang="ru-RU" sz="2200" dirty="0"/>
              <a:t>приглашенных спикеров, 8 докладов ППС школы)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обязательное участие аспирантов (НИС аспирантов)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Помимо научных докладов обсуждение методических задач проведения исследований и организации научной деятельности (пример, опыт получение внешних грантов</a:t>
            </a:r>
            <a:r>
              <a:rPr lang="ru-RU" sz="2200" b="1" dirty="0"/>
              <a:t>  - </a:t>
            </a:r>
            <a:r>
              <a:rPr lang="ru-RU" sz="1400" i="1" dirty="0"/>
              <a:t>семинар 26.11.19</a:t>
            </a:r>
            <a:r>
              <a:rPr lang="ru-RU" sz="2000" dirty="0"/>
              <a:t>)</a:t>
            </a:r>
            <a:endParaRPr lang="ru-RU" sz="1400" dirty="0"/>
          </a:p>
          <a:p>
            <a:pPr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учет участия в семинаре при аттестации сотрудников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FF849-AA88-4544-8C6D-6F72929ECE9B}"/>
              </a:ext>
            </a:extLst>
          </p:cNvPr>
          <p:cNvSpPr txBox="1"/>
          <p:nvPr/>
        </p:nvSpPr>
        <p:spPr>
          <a:xfrm>
            <a:off x="838200" y="5253632"/>
            <a:ext cx="10515600" cy="646331"/>
          </a:xfrm>
          <a:prstGeom prst="rect">
            <a:avLst/>
          </a:prstGeom>
          <a:noFill/>
          <a:ln cmpd="sng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Годовой бюджет – 1 500 тыс. руб. в год (50% бюджет Департаментов)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726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9C781-15BA-6F4D-8AAD-85CA7E0558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Инструменты развития ППС ШЭМ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Конкурсы проектов по улучшению академической среды Школы (инициативные проекты ППС и сотрудников)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33FA9-C926-4742-9083-DD8F48DEB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развитие инициатив ППС и сотрудников школы, приглашение их к более активному участию в жизни школы, повышение лояльности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200" dirty="0"/>
              <a:t>отбор проектов на конкурсной основе, финансирование деятельности проектных команд в течение 1-2 лет в зависимости от дизайна поддержанного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FF849-AA88-4544-8C6D-6F72929ECE9B}"/>
              </a:ext>
            </a:extLst>
          </p:cNvPr>
          <p:cNvSpPr txBox="1"/>
          <p:nvPr/>
        </p:nvSpPr>
        <p:spPr>
          <a:xfrm>
            <a:off x="838200" y="5253632"/>
            <a:ext cx="10515600" cy="369332"/>
          </a:xfrm>
          <a:prstGeom prst="rect">
            <a:avLst/>
          </a:prstGeom>
          <a:noFill/>
          <a:ln cmpd="sng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Годовой бюджет – 2 000 тыс. руб. в год</a:t>
            </a:r>
          </a:p>
        </p:txBody>
      </p:sp>
    </p:spTree>
    <p:extLst>
      <p:ext uri="{BB962C8B-B14F-4D97-AF65-F5344CB8AC3E}">
        <p14:creationId xmlns:p14="http://schemas.microsoft.com/office/powerpoint/2010/main" val="1613102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9C781-15BA-6F4D-8AAD-85CA7E0558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Инструменты развития ППС ШЭМ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Гранты для </a:t>
            </a:r>
            <a:r>
              <a:rPr lang="en" sz="2200" b="1" dirty="0">
                <a:solidFill>
                  <a:schemeClr val="bg1"/>
                </a:solidFill>
              </a:rPr>
              <a:t>PhD </a:t>
            </a:r>
            <a:r>
              <a:rPr lang="ru-RU" sz="2200" b="1" dirty="0">
                <a:solidFill>
                  <a:schemeClr val="bg1"/>
                </a:solidFill>
              </a:rPr>
              <a:t>студентов (</a:t>
            </a:r>
            <a:r>
              <a:rPr lang="en" sz="2200" b="1" dirty="0">
                <a:solidFill>
                  <a:schemeClr val="bg1"/>
                </a:solidFill>
              </a:rPr>
              <a:t>teaching / research assistant)</a:t>
            </a:r>
            <a:br>
              <a:rPr lang="en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аналог ведущих зарубежных </a:t>
            </a:r>
            <a:r>
              <a:rPr lang="en" sz="2200" b="1" dirty="0">
                <a:solidFill>
                  <a:schemeClr val="bg1"/>
                </a:solidFill>
              </a:rPr>
              <a:t>PhD </a:t>
            </a:r>
            <a:r>
              <a:rPr lang="ru-RU" sz="2200" b="1" dirty="0">
                <a:solidFill>
                  <a:schemeClr val="bg1"/>
                </a:solidFill>
              </a:rPr>
              <a:t>программ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33FA9-C926-4742-9083-DD8F48DEB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chemeClr val="accent1"/>
                </a:solidFill>
              </a:rPr>
              <a:t>Teaching Assistant - </a:t>
            </a:r>
            <a:r>
              <a:rPr lang="ru-RU" sz="2200" dirty="0"/>
              <a:t>40 тыс. руб. в месяц (преподавание семинаров и проверка – 300 часов в год)</a:t>
            </a:r>
            <a:r>
              <a:rPr lang="en-US" sz="2200" dirty="0"/>
              <a:t> – </a:t>
            </a:r>
            <a:r>
              <a:rPr lang="ru-RU" sz="2200" dirty="0"/>
              <a:t>8-10</a:t>
            </a:r>
            <a:r>
              <a:rPr lang="en-US" sz="2200" dirty="0"/>
              <a:t> </a:t>
            </a:r>
            <a:r>
              <a:rPr lang="ru-RU" sz="2200" dirty="0"/>
              <a:t>аспирантов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chemeClr val="accent1"/>
                </a:solidFill>
              </a:rPr>
              <a:t>Research Assistant - </a:t>
            </a:r>
            <a:r>
              <a:rPr lang="ru-RU" sz="2200" dirty="0"/>
              <a:t>30 тыс. руб. в месяц (работа в исследовательский центрах и лабораториях 20 часов в неделю в течение всего года) – </a:t>
            </a:r>
            <a:r>
              <a:rPr lang="ru-RU" sz="2200" dirty="0" err="1"/>
              <a:t>софинансирование</a:t>
            </a:r>
            <a:r>
              <a:rPr lang="ru-RU" sz="2200" dirty="0"/>
              <a:t> со стороны лабораторий – 5-6 аспирантов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FF849-AA88-4544-8C6D-6F72929ECE9B}"/>
              </a:ext>
            </a:extLst>
          </p:cNvPr>
          <p:cNvSpPr txBox="1"/>
          <p:nvPr/>
        </p:nvSpPr>
        <p:spPr>
          <a:xfrm>
            <a:off x="838200" y="5253632"/>
            <a:ext cx="10515600" cy="369332"/>
          </a:xfrm>
          <a:prstGeom prst="rect">
            <a:avLst/>
          </a:prstGeom>
          <a:noFill/>
          <a:ln cmpd="sng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Годовой бюджет – 8 000 тыс. руб. в год (70% бюджет заработной платы)</a:t>
            </a:r>
          </a:p>
        </p:txBody>
      </p:sp>
    </p:spTree>
    <p:extLst>
      <p:ext uri="{BB962C8B-B14F-4D97-AF65-F5344CB8AC3E}">
        <p14:creationId xmlns:p14="http://schemas.microsoft.com/office/powerpoint/2010/main" val="4066193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9C781-15BA-6F4D-8AAD-85CA7E0558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Роль департаментов и научных центров в развитии ППС ШЭМ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33FA9-C926-4742-9083-DD8F48DEB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149"/>
            <a:ext cx="10515600" cy="4351338"/>
          </a:xfrm>
        </p:spPr>
        <p:txBody>
          <a:bodyPr>
            <a:no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ru-RU" sz="2000" i="1" dirty="0"/>
              <a:t>Ключевая роль департамента/НЦ – академическое развитие ППС и научных сотрудников, центр коммуникации, </a:t>
            </a:r>
            <a:r>
              <a:rPr lang="ru-RU" sz="2000" i="1" dirty="0" err="1"/>
              <a:t>менторства</a:t>
            </a:r>
            <a:r>
              <a:rPr lang="ru-RU" sz="2000" i="1" dirty="0"/>
              <a:t> и </a:t>
            </a:r>
            <a:r>
              <a:rPr lang="ru-RU" sz="2000" i="1" dirty="0" err="1"/>
              <a:t>тьюторства</a:t>
            </a:r>
            <a:endParaRPr lang="ru-RU" sz="2000" i="1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b="1" dirty="0"/>
              <a:t>Обсуждение планов и отчетов ППС и НС </a:t>
            </a:r>
            <a:r>
              <a:rPr lang="en-US" sz="2000" dirty="0"/>
              <a:t>(</a:t>
            </a:r>
            <a:r>
              <a:rPr lang="ru-RU" sz="2000" dirty="0"/>
              <a:t>по единой разработанной форме</a:t>
            </a:r>
            <a:r>
              <a:rPr lang="en-US" sz="2000" dirty="0"/>
              <a:t>)</a:t>
            </a:r>
            <a:endParaRPr lang="ru-RU" sz="2000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/>
              <a:t>Вклад в научный семинар Школы (участники и докладчики) – не менее 2 семинаров ежегодно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/>
              <a:t>Вклад в инициативные проекты Школы 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/>
              <a:t>Вовлечение аспирантов в преподавательскую деятельность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72101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9C781-15BA-6F4D-8AAD-85CA7E0558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Роль департаментов и научных центров в развитии ППС ШЭМ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33FA9-C926-4742-9083-DD8F48DEB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149"/>
            <a:ext cx="10515600" cy="4351338"/>
          </a:xfrm>
        </p:spPr>
        <p:txBody>
          <a:bodyPr>
            <a:no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ru-RU" sz="2000" i="1" dirty="0"/>
              <a:t>Ключевая роль департамента/НЦ – академическое развитие ППС и научных сотрудников, центр коммуникации, </a:t>
            </a:r>
            <a:r>
              <a:rPr lang="ru-RU" sz="2000" i="1" dirty="0" err="1"/>
              <a:t>менторства</a:t>
            </a:r>
            <a:r>
              <a:rPr lang="ru-RU" sz="2000" i="1" dirty="0"/>
              <a:t> и </a:t>
            </a:r>
            <a:r>
              <a:rPr lang="ru-RU" sz="2000" i="1" dirty="0" err="1"/>
              <a:t>тьюторства</a:t>
            </a:r>
            <a:endParaRPr lang="ru-RU" sz="2000" i="1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b="1" dirty="0"/>
              <a:t>Обсуждение планов и отчетов ППС и НС </a:t>
            </a:r>
            <a:r>
              <a:rPr lang="en-US" sz="2000" dirty="0"/>
              <a:t>(</a:t>
            </a:r>
            <a:r>
              <a:rPr lang="ru-RU" sz="2000" dirty="0"/>
              <a:t>по единой разработанной форме</a:t>
            </a:r>
            <a:r>
              <a:rPr lang="en-US" sz="2000" dirty="0"/>
              <a:t>)</a:t>
            </a:r>
            <a:endParaRPr lang="ru-RU" sz="2000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/>
              <a:t>Вклад в научный семинар Школы (участники и докладчики) – не менее 2 семинаров ежегодно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/>
              <a:t>Вклад в инициативные проекты Школы 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/>
              <a:t>Вовлечение аспирантов в преподавательскую деятельность</a:t>
            </a:r>
            <a:endParaRPr lang="ru-RU" sz="2000" b="1" dirty="0"/>
          </a:p>
          <a:p>
            <a:pPr marL="0" indent="0">
              <a:spcAft>
                <a:spcPts val="1200"/>
              </a:spcAft>
              <a:buClr>
                <a:schemeClr val="accent1"/>
              </a:buClr>
              <a:buNone/>
            </a:pPr>
            <a:r>
              <a:rPr lang="ru-RU" sz="2000" b="1" i="1" dirty="0">
                <a:solidFill>
                  <a:schemeClr val="accent1"/>
                </a:solidFill>
              </a:rPr>
              <a:t>Доп. </a:t>
            </a:r>
            <a:r>
              <a:rPr lang="en-US" sz="2000" b="1" i="1" dirty="0">
                <a:solidFill>
                  <a:schemeClr val="accent1"/>
                </a:solidFill>
              </a:rPr>
              <a:t>KPI </a:t>
            </a:r>
            <a:r>
              <a:rPr lang="ru-RU" sz="2000" b="1" i="1" dirty="0">
                <a:solidFill>
                  <a:schemeClr val="accent1"/>
                </a:solidFill>
              </a:rPr>
              <a:t>руководителя департамента: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i="1" dirty="0"/>
              <a:t>выполнение штатного расписания и обеспечение доли штатных сотрудников на ОП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i="1" dirty="0"/>
              <a:t>доля сотрудников прошедших ОПА 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i="1" dirty="0"/>
              <a:t>доля сотрудников с высокими результатами ОПА (в 25% с самыми высокими баллами по школе и 10% по НИУ ВШЭ-СПб)</a:t>
            </a:r>
          </a:p>
        </p:txBody>
      </p:sp>
    </p:spTree>
    <p:extLst>
      <p:ext uri="{BB962C8B-B14F-4D97-AF65-F5344CB8AC3E}">
        <p14:creationId xmlns:p14="http://schemas.microsoft.com/office/powerpoint/2010/main" val="376055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7B246-A74F-C047-A50F-BB599920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79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Принципы кадровой политики ШЭМ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Повышение стабильности и прозрачности академического контракта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59A7F-8338-3F47-8BCB-8B9FA1AA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8"/>
            <a:ext cx="11049000" cy="51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Срок</a:t>
            </a:r>
            <a:r>
              <a:rPr lang="en-US" sz="3200" dirty="0">
                <a:solidFill>
                  <a:srgbClr val="002060"/>
                </a:solidFill>
              </a:rPr>
              <a:t> (</a:t>
            </a:r>
            <a:r>
              <a:rPr lang="ru-RU" sz="3200" dirty="0">
                <a:solidFill>
                  <a:srgbClr val="002060"/>
                </a:solidFill>
              </a:rPr>
              <a:t>не менее трех лет; контракт на один год – не более одного раза)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Уровень гарантированной компенсации и условия стимулирования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Структура учебной нагрузки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Возможности академической мобильности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72696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462BF7-3DC2-FA47-B4D9-0CFC57782083}"/>
              </a:ext>
            </a:extLst>
          </p:cNvPr>
          <p:cNvSpPr/>
          <p:nvPr/>
        </p:nvSpPr>
        <p:spPr>
          <a:xfrm>
            <a:off x="6465194" y="342900"/>
            <a:ext cx="498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Общий бюджет на заработную плату (без учета начислений) в 2019 = 13.2M в месяц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0ABB1E-582E-A846-83C2-7678A3838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0" y="2449531"/>
            <a:ext cx="5821251" cy="42829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9A9841-C595-8E41-86B3-B1A8D3321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4" y="4908571"/>
            <a:ext cx="4132262" cy="125764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43E5A7-374A-5040-9874-139FB4929A15}"/>
              </a:ext>
            </a:extLst>
          </p:cNvPr>
          <p:cNvSpPr/>
          <p:nvPr/>
        </p:nvSpPr>
        <p:spPr>
          <a:xfrm>
            <a:off x="6162473" y="3394516"/>
            <a:ext cx="56673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50% ППС получает заработную плату менее 100 тыс. в месяц, но более 87% выше 70 тыс. в месяц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Более 20% ППС получает заработную плату выше 200 тыс. в месяц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>
                <a:solidFill>
                  <a:srgbClr val="C00000"/>
                </a:solidFill>
              </a:rPr>
              <a:t>Видимый разрыв между низкооплачиваемой и высокооплачиваемой группой ППС (разрыв медианы и средней в 1.7 раз)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F3F6380-7838-C04B-9A60-2C979D249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57" y="89471"/>
            <a:ext cx="5979706" cy="31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7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7B246-A74F-C047-A50F-BB599920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79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Принципы кадровой политики ШЭМ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Повышение стабильности и прозрачности академического контракта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59A7F-8338-3F47-8BCB-8B9FA1AA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8"/>
            <a:ext cx="10991850" cy="51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Срок</a:t>
            </a:r>
          </a:p>
          <a:p>
            <a:pPr marL="0" indent="0">
              <a:buNone/>
            </a:pPr>
            <a:r>
              <a:rPr lang="ru-RU" sz="2000" dirty="0"/>
              <a:t>не менее 3-х лет (контракт на 1 год не более 1 раза)</a:t>
            </a:r>
            <a:endParaRPr lang="ru-RU" sz="2000" b="1" dirty="0"/>
          </a:p>
          <a:p>
            <a:pPr marL="0" indent="0">
              <a:buNone/>
            </a:pPr>
            <a:r>
              <a:rPr lang="ru-RU" b="1" dirty="0"/>
              <a:t>Уровень гарантированной компенсации и условия стимулирования</a:t>
            </a:r>
          </a:p>
          <a:p>
            <a:pPr marL="0" indent="0">
              <a:buNone/>
            </a:pPr>
            <a:r>
              <a:rPr lang="ru-RU" sz="2000" dirty="0"/>
              <a:t>2020 –  минимальный 75 тыс. руб., средний 2020 – 90 тыс. руб.</a:t>
            </a:r>
          </a:p>
          <a:p>
            <a:pPr marL="0" indent="0">
              <a:buNone/>
            </a:pPr>
            <a:r>
              <a:rPr lang="ru-RU" sz="2000" dirty="0"/>
              <a:t>2021 – минимальный 80 тыс. руб., средний 2020 – 100 тыс. руб.</a:t>
            </a:r>
          </a:p>
          <a:p>
            <a:pPr marL="0" indent="0">
              <a:buNone/>
            </a:pPr>
            <a:r>
              <a:rPr lang="ru-RU" sz="2000" dirty="0"/>
              <a:t>2022 – минимальный 85 тыс. руб. ., средний 2020 – 120 тыс. руб.</a:t>
            </a:r>
            <a:endParaRPr lang="ru-RU" sz="2000" b="1" dirty="0"/>
          </a:p>
          <a:p>
            <a:pPr marL="0" indent="0">
              <a:buNone/>
            </a:pPr>
            <a:r>
              <a:rPr lang="ru-RU" b="1" dirty="0"/>
              <a:t>Структура учебной нагрузки</a:t>
            </a: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b="1" dirty="0"/>
              <a:t>Возможности академической мобильности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47639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AC9770-54BB-0247-B657-282001CA8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14299"/>
            <a:ext cx="8931834" cy="66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8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7B246-A74F-C047-A50F-BB599920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79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Принципы кадровой политики ШЭМ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Повышение стабильности и прозрачности академического контракта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59A7F-8338-3F47-8BCB-8B9FA1AA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3088"/>
            <a:ext cx="10906125" cy="51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Срок</a:t>
            </a:r>
          </a:p>
          <a:p>
            <a:pPr marL="0" indent="0">
              <a:buNone/>
            </a:pPr>
            <a:r>
              <a:rPr lang="ru-RU" sz="2000" dirty="0"/>
              <a:t>не менее 3-х лет (контракт на 1 год не более 1 раза)</a:t>
            </a:r>
            <a:endParaRPr lang="ru-RU" sz="2000" b="1" dirty="0"/>
          </a:p>
          <a:p>
            <a:pPr marL="0" indent="0">
              <a:buNone/>
            </a:pPr>
            <a:r>
              <a:rPr lang="ru-RU" b="1" dirty="0"/>
              <a:t>Уровень гарантированной компенсации и условия стимулирования</a:t>
            </a:r>
          </a:p>
          <a:p>
            <a:pPr marL="0" indent="0">
              <a:buNone/>
            </a:pPr>
            <a:r>
              <a:rPr lang="ru-RU" sz="2000" dirty="0"/>
              <a:t>2020 –  минимальный 75 тыс. руб., средний 2020 – 90 тыс. руб.</a:t>
            </a:r>
          </a:p>
          <a:p>
            <a:pPr marL="0" indent="0">
              <a:buNone/>
            </a:pPr>
            <a:r>
              <a:rPr lang="ru-RU" sz="2000" dirty="0"/>
              <a:t>2021 – минимальный 80 тыс. руб., средний 2020 – 100 тыс. руб.</a:t>
            </a:r>
          </a:p>
          <a:p>
            <a:pPr marL="0" indent="0">
              <a:buNone/>
            </a:pPr>
            <a:r>
              <a:rPr lang="ru-RU" sz="2000" dirty="0"/>
              <a:t>2022 – минимальный 85 тыс. руб. ., средний 2020 – 120 тыс. руб.</a:t>
            </a:r>
            <a:endParaRPr lang="ru-RU" sz="2000" b="1" dirty="0"/>
          </a:p>
          <a:p>
            <a:pPr marL="0" indent="0">
              <a:buNone/>
            </a:pPr>
            <a:r>
              <a:rPr lang="ru-RU" b="1" dirty="0"/>
              <a:t>Структура учебной нагрузки</a:t>
            </a:r>
          </a:p>
          <a:p>
            <a:pPr marL="0" indent="0">
              <a:buNone/>
            </a:pPr>
            <a:r>
              <a:rPr lang="ru-RU" sz="2000" dirty="0"/>
              <a:t>планирование аудиторной нагрузки в зависимости от типа контракта от 150 до 350 часов в год</a:t>
            </a:r>
            <a:endParaRPr lang="ru-RU" sz="2000" b="1" dirty="0"/>
          </a:p>
          <a:p>
            <a:pPr marL="0" indent="0">
              <a:buNone/>
            </a:pPr>
            <a:r>
              <a:rPr lang="ru-RU" b="1" dirty="0"/>
              <a:t>Возможности академической мобильности</a:t>
            </a:r>
          </a:p>
          <a:p>
            <a:pPr marL="0" indent="0">
              <a:buNone/>
            </a:pPr>
            <a:r>
              <a:rPr lang="ru-RU" sz="2000" dirty="0"/>
              <a:t>обеспечение возможностью академической мобильности не менее 80% ППС (против 60% в 2019)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0710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7B246-A74F-C047-A50F-BB599920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79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Принципы кадровой политики ШЭМ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Формирование оптимальной структуры кадрового корпуса ШЭМ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3AAD03-6893-6445-B637-77B0061E44CA}"/>
              </a:ext>
            </a:extLst>
          </p:cNvPr>
          <p:cNvSpPr/>
          <p:nvPr/>
        </p:nvSpPr>
        <p:spPr>
          <a:xfrm>
            <a:off x="838200" y="1974800"/>
            <a:ext cx="105156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/>
              <a:t>Существенное повышение доли штатных преподавателей (не менее 90%) по ставкам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/>
              <a:t>Внутреннее совместительство только между неоднородными видами деятельности (департамент-лаборатория, административная должность – департамент)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/>
              <a:t>Внешнее совместительство только с преподавателями-практиками (после решения стратегического комитета Школы)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/>
              <a:t>Установление предельного уровня нагрузки по ГПХ по департаментам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/>
              <a:t>Развитие собственной кадровой базы (за счет аспирантов НИУ ВШЭ, выпускников </a:t>
            </a:r>
            <a:r>
              <a:rPr lang="en-US" sz="2200" dirty="0"/>
              <a:t>PhD </a:t>
            </a:r>
            <a:r>
              <a:rPr lang="ru-RU" sz="2200" dirty="0"/>
              <a:t>программ – с акцентом на целевые рынки Восточная Европа, Индия, Южная Европа (Италия, Испания)</a:t>
            </a:r>
          </a:p>
        </p:txBody>
      </p:sp>
    </p:spTree>
    <p:extLst>
      <p:ext uri="{BB962C8B-B14F-4D97-AF65-F5344CB8AC3E}">
        <p14:creationId xmlns:p14="http://schemas.microsoft.com/office/powerpoint/2010/main" val="258771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42DF87-AD2D-D044-A6FE-40B46B6E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05369"/>
            <a:ext cx="9057806" cy="67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16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48814</TotalTime>
  <Words>1882</Words>
  <Application>Microsoft Macintosh PowerPoint</Application>
  <PresentationFormat>Широкоэкранный</PresentationFormat>
  <Paragraphs>196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Тема Office</vt:lpstr>
      <vt:lpstr>КАДРОВАЯ ПОЛИТИКА ШЭМ  2020-2022</vt:lpstr>
      <vt:lpstr>Принципы кадровой политики ШЭМ</vt:lpstr>
      <vt:lpstr>Принципы кадровой политики ШЭМ Повышение стабильности и прозрачности академического контракта</vt:lpstr>
      <vt:lpstr>Презентация PowerPoint</vt:lpstr>
      <vt:lpstr>Принципы кадровой политики ШЭМ Повышение стабильности и прозрачности академического контракта</vt:lpstr>
      <vt:lpstr>Презентация PowerPoint</vt:lpstr>
      <vt:lpstr>Принципы кадровой политики ШЭМ Повышение стабильности и прозрачности академического контракта</vt:lpstr>
      <vt:lpstr>Принципы кадровой политики ШЭМ Формирование оптимальной структуры кадрового корпуса ШЭМ</vt:lpstr>
      <vt:lpstr>Презентация PowerPoint</vt:lpstr>
      <vt:lpstr>Презентация PowerPoint</vt:lpstr>
      <vt:lpstr>Принципы кадровой политики ШЭМ Формирование оптимальной структуры кадрового корпуса ШЭМ</vt:lpstr>
      <vt:lpstr>Принципы кадровой политики ШЭМ Формирование оптимальной структуры кадрового корпуса ШЭМ</vt:lpstr>
      <vt:lpstr>Принципы кадровой политики ШЭМ Рост вовлеченности ППС в академическую среду</vt:lpstr>
      <vt:lpstr>Академические контракты ШЭМ – 4 типа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академической результативности ППС ШЭМ  </vt:lpstr>
      <vt:lpstr>Критерии академической результативности по типу контракта</vt:lpstr>
      <vt:lpstr>Критерии академической результативности по уровню занимаемой должности</vt:lpstr>
      <vt:lpstr>Инструменты развития ППС ШЭМ Внутренняя программа кадрового резерва для закрепления наиболее перспективных молодых преподавателей, аспирантов, стажеров-исследователей</vt:lpstr>
      <vt:lpstr>Инструменты развития ППС ШЭМ Постоянно действующий научный семинар Школы BraunBag+</vt:lpstr>
      <vt:lpstr>Инструменты развития ППС ШЭМ Конкурсы проектов по улучшению академической среды Школы (инициативные проекты ППС и сотрудников)</vt:lpstr>
      <vt:lpstr>Инструменты развития ППС ШЭМ Гранты для PhD студентов (teaching / research assistant) аналог ведущих зарубежных PhD программ </vt:lpstr>
      <vt:lpstr>Роль департаментов и научных центров в развитии ППС ШЭМ</vt:lpstr>
      <vt:lpstr>Роль департаментов и научных центров в развитии ППС ШЭМ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по программе развития ППС  Санкт-Петербургская школа экономики и менеджмента НИУ ВШЭ</dc:title>
  <dc:creator>elena shakina</dc:creator>
  <cp:lastModifiedBy>Гальченко Валерия Александровна</cp:lastModifiedBy>
  <cp:revision>32</cp:revision>
  <dcterms:created xsi:type="dcterms:W3CDTF">2019-04-11T10:08:37Z</dcterms:created>
  <dcterms:modified xsi:type="dcterms:W3CDTF">2021-03-09T09:07:07Z</dcterms:modified>
</cp:coreProperties>
</file>