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65" r:id="rId3"/>
    <p:sldId id="763" r:id="rId4"/>
    <p:sldId id="259" r:id="rId5"/>
    <p:sldId id="272" r:id="rId6"/>
    <p:sldId id="684" r:id="rId7"/>
    <p:sldId id="709" r:id="rId8"/>
    <p:sldId id="781" r:id="rId9"/>
    <p:sldId id="762" r:id="rId10"/>
    <p:sldId id="764" r:id="rId11"/>
    <p:sldId id="260" r:id="rId12"/>
    <p:sldId id="683" r:id="rId13"/>
    <p:sldId id="768" r:id="rId14"/>
    <p:sldId id="769" r:id="rId15"/>
    <p:sldId id="767" r:id="rId16"/>
    <p:sldId id="766" r:id="rId17"/>
    <p:sldId id="765" r:id="rId18"/>
    <p:sldId id="744" r:id="rId19"/>
    <p:sldId id="774" r:id="rId20"/>
    <p:sldId id="773" r:id="rId21"/>
    <p:sldId id="772" r:id="rId22"/>
    <p:sldId id="771" r:id="rId23"/>
    <p:sldId id="770" r:id="rId24"/>
    <p:sldId id="262" r:id="rId25"/>
    <p:sldId id="740" r:id="rId26"/>
    <p:sldId id="783" r:id="rId27"/>
    <p:sldId id="681" r:id="rId28"/>
    <p:sldId id="775" r:id="rId29"/>
    <p:sldId id="776" r:id="rId30"/>
    <p:sldId id="687" r:id="rId31"/>
    <p:sldId id="267" r:id="rId32"/>
    <p:sldId id="778" r:id="rId33"/>
    <p:sldId id="777" r:id="rId34"/>
    <p:sldId id="696" r:id="rId35"/>
    <p:sldId id="733" r:id="rId36"/>
    <p:sldId id="688" r:id="rId37"/>
    <p:sldId id="689" r:id="rId38"/>
    <p:sldId id="691" r:id="rId39"/>
    <p:sldId id="269" r:id="rId40"/>
    <p:sldId id="742" r:id="rId41"/>
    <p:sldId id="270" r:id="rId42"/>
    <p:sldId id="701" r:id="rId43"/>
    <p:sldId id="780" r:id="rId44"/>
    <p:sldId id="264" r:id="rId45"/>
    <p:sldId id="731" r:id="rId46"/>
    <p:sldId id="726" r:id="rId47"/>
    <p:sldId id="275" r:id="rId48"/>
    <p:sldId id="697" r:id="rId49"/>
    <p:sldId id="727" r:id="rId50"/>
    <p:sldId id="728" r:id="rId51"/>
    <p:sldId id="698" r:id="rId52"/>
    <p:sldId id="787" r:id="rId53"/>
    <p:sldId id="785" r:id="rId54"/>
    <p:sldId id="786" r:id="rId55"/>
    <p:sldId id="784" r:id="rId56"/>
    <p:sldId id="699" r:id="rId57"/>
    <p:sldId id="755" r:id="rId58"/>
    <p:sldId id="756" r:id="rId59"/>
    <p:sldId id="758" r:id="rId60"/>
    <p:sldId id="710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Бакуменко" initials="ОБ" lastIdx="18" clrIdx="0"/>
  <p:cmAuthor id="2" name="Махотаева Марина Юрьевна" initials="ММЮ" lastIdx="10" clrIdx="1"/>
  <p:cmAuthor id="3" name="Стародубцев Андрей Владимирович" initials="САВ" lastIdx="23" clrIdx="2"/>
  <p:cmAuthor id="4" name="Стародубцев Андрей Владимирович" initials="СВ" lastIdx="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DB39F-D05B-2000-A61E-94C1E7830AB6}" v="37" dt="2021-03-12T13:50:41.313"/>
    <p1510:client id="{26635BC6-5D94-2ED3-D59F-FCE42C9191CD}" v="314" dt="2021-03-14T18:40:26.974"/>
    <p1510:client id="{4736B49F-E00E-2000-A936-7DBEE5D0CCE8}" v="1" dt="2021-03-14T14:51:55.479"/>
    <p1510:client id="{D357C3D2-BD81-A5FE-C28E-9979835D0669}" v="34" dt="2021-03-12T14:35:30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тародубцев Андрей Владимирович" userId="S::astarodubtsev@hse.ru::5b4c18b9-bea3-4c09-ae2c-e1f7f836726d" providerId="AD" clId="Web-{4736B49F-E00E-2000-A936-7DBEE5D0CCE8}"/>
    <pc:docChg chg="delSld">
      <pc:chgData name="Стародубцев Андрей Владимирович" userId="S::astarodubtsev@hse.ru::5b4c18b9-bea3-4c09-ae2c-e1f7f836726d" providerId="AD" clId="Web-{4736B49F-E00E-2000-A936-7DBEE5D0CCE8}" dt="2021-03-14T14:51:55.479" v="0"/>
      <pc:docMkLst>
        <pc:docMk/>
      </pc:docMkLst>
      <pc:sldChg chg="del">
        <pc:chgData name="Стародубцев Андрей Владимирович" userId="S::astarodubtsev@hse.ru::5b4c18b9-bea3-4c09-ae2c-e1f7f836726d" providerId="AD" clId="Web-{4736B49F-E00E-2000-A936-7DBEE5D0CCE8}" dt="2021-03-14T14:51:55.479" v="0"/>
        <pc:sldMkLst>
          <pc:docMk/>
          <pc:sldMk cId="1512201031" sldId="700"/>
        </pc:sldMkLst>
      </pc:sldChg>
    </pc:docChg>
  </pc:docChgLst>
  <pc:docChgLst>
    <pc:chgData name="Стародубцев Андрей Владимирович" userId="S::astarodubtsev@hse.ru::5b4c18b9-bea3-4c09-ae2c-e1f7f836726d" providerId="AD" clId="Web-{1D8DB39F-D05B-2000-A61E-94C1E7830AB6}"/>
    <pc:docChg chg="modSld">
      <pc:chgData name="Стародубцев Андрей Владимирович" userId="S::astarodubtsev@hse.ru::5b4c18b9-bea3-4c09-ae2c-e1f7f836726d" providerId="AD" clId="Web-{1D8DB39F-D05B-2000-A61E-94C1E7830AB6}" dt="2021-03-12T13:50:41.313" v="17" actId="20577"/>
      <pc:docMkLst>
        <pc:docMk/>
      </pc:docMkLst>
      <pc:sldChg chg="modSp">
        <pc:chgData name="Стародубцев Андрей Владимирович" userId="S::astarodubtsev@hse.ru::5b4c18b9-bea3-4c09-ae2c-e1f7f836726d" providerId="AD" clId="Web-{1D8DB39F-D05B-2000-A61E-94C1E7830AB6}" dt="2021-03-12T13:34:35.054" v="0" actId="20577"/>
        <pc:sldMkLst>
          <pc:docMk/>
          <pc:sldMk cId="1172548189" sldId="257"/>
        </pc:sldMkLst>
        <pc:spChg chg="mod">
          <ac:chgData name="Стародубцев Андрей Владимирович" userId="S::astarodubtsev@hse.ru::5b4c18b9-bea3-4c09-ae2c-e1f7f836726d" providerId="AD" clId="Web-{1D8DB39F-D05B-2000-A61E-94C1E7830AB6}" dt="2021-03-12T13:34:35.054" v="0" actId="20577"/>
          <ac:spMkLst>
            <pc:docMk/>
            <pc:sldMk cId="1172548189" sldId="257"/>
            <ac:spMk id="3" creationId="{0B28E707-DC9F-42DD-8155-1CB8C1894DA8}"/>
          </ac:spMkLst>
        </pc:spChg>
      </pc:sldChg>
      <pc:sldChg chg="modSp">
        <pc:chgData name="Стародубцев Андрей Владимирович" userId="S::astarodubtsev@hse.ru::5b4c18b9-bea3-4c09-ae2c-e1f7f836726d" providerId="AD" clId="Web-{1D8DB39F-D05B-2000-A61E-94C1E7830AB6}" dt="2021-03-12T13:36:19.353" v="4"/>
        <pc:sldMkLst>
          <pc:docMk/>
          <pc:sldMk cId="1054630128" sldId="719"/>
        </pc:sldMkLst>
        <pc:graphicFrameChg chg="mod modGraphic">
          <ac:chgData name="Стародубцев Андрей Владимирович" userId="S::astarodubtsev@hse.ru::5b4c18b9-bea3-4c09-ae2c-e1f7f836726d" providerId="AD" clId="Web-{1D8DB39F-D05B-2000-A61E-94C1E7830AB6}" dt="2021-03-12T13:36:19.353" v="4"/>
          <ac:graphicFrameMkLst>
            <pc:docMk/>
            <pc:sldMk cId="1054630128" sldId="719"/>
            <ac:graphicFrameMk id="5" creationId="{00000000-0000-0000-0000-000000000000}"/>
          </ac:graphicFrameMkLst>
        </pc:graphicFrameChg>
      </pc:sldChg>
      <pc:sldChg chg="modSp">
        <pc:chgData name="Стародубцев Андрей Владимирович" userId="S::astarodubtsev@hse.ru::5b4c18b9-bea3-4c09-ae2c-e1f7f836726d" providerId="AD" clId="Web-{1D8DB39F-D05B-2000-A61E-94C1E7830AB6}" dt="2021-03-12T13:49:28.186" v="6" actId="20577"/>
        <pc:sldMkLst>
          <pc:docMk/>
          <pc:sldMk cId="854697378" sldId="738"/>
        </pc:sldMkLst>
        <pc:spChg chg="mod">
          <ac:chgData name="Стародубцев Андрей Владимирович" userId="S::astarodubtsev@hse.ru::5b4c18b9-bea3-4c09-ae2c-e1f7f836726d" providerId="AD" clId="Web-{1D8DB39F-D05B-2000-A61E-94C1E7830AB6}" dt="2021-03-12T13:49:28.186" v="6" actId="20577"/>
          <ac:spMkLst>
            <pc:docMk/>
            <pc:sldMk cId="854697378" sldId="738"/>
            <ac:spMk id="3" creationId="{FBA5D31D-918F-4DEA-8F04-067611C831EB}"/>
          </ac:spMkLst>
        </pc:spChg>
      </pc:sldChg>
      <pc:sldChg chg="modSp">
        <pc:chgData name="Стародубцев Андрей Владимирович" userId="S::astarodubtsev@hse.ru::5b4c18b9-bea3-4c09-ae2c-e1f7f836726d" providerId="AD" clId="Web-{1D8DB39F-D05B-2000-A61E-94C1E7830AB6}" dt="2021-03-12T13:50:41.313" v="17" actId="20577"/>
        <pc:sldMkLst>
          <pc:docMk/>
          <pc:sldMk cId="3239075037" sldId="739"/>
        </pc:sldMkLst>
        <pc:spChg chg="mod">
          <ac:chgData name="Стародубцев Андрей Владимирович" userId="S::astarodubtsev@hse.ru::5b4c18b9-bea3-4c09-ae2c-e1f7f836726d" providerId="AD" clId="Web-{1D8DB39F-D05B-2000-A61E-94C1E7830AB6}" dt="2021-03-12T13:50:41.313" v="17" actId="20577"/>
          <ac:spMkLst>
            <pc:docMk/>
            <pc:sldMk cId="3239075037" sldId="739"/>
            <ac:spMk id="3" creationId="{FBA5D31D-918F-4DEA-8F04-067611C831EB}"/>
          </ac:spMkLst>
        </pc:spChg>
      </pc:sldChg>
    </pc:docChg>
  </pc:docChgLst>
  <pc:docChgLst>
    <pc:chgData name="Стародубцев Андрей Владимирович" userId="S::astarodubtsev@hse.ru::5b4c18b9-bea3-4c09-ae2c-e1f7f836726d" providerId="AD" clId="Web-{D357C3D2-BD81-A5FE-C28E-9979835D0669}"/>
    <pc:docChg chg="modSld">
      <pc:chgData name="Стародубцев Андрей Владимирович" userId="S::astarodubtsev@hse.ru::5b4c18b9-bea3-4c09-ae2c-e1f7f836726d" providerId="AD" clId="Web-{D357C3D2-BD81-A5FE-C28E-9979835D0669}" dt="2021-03-12T14:35:21.639" v="20" actId="20577"/>
      <pc:docMkLst>
        <pc:docMk/>
      </pc:docMkLst>
      <pc:sldChg chg="modSp">
        <pc:chgData name="Стародубцев Андрей Владимирович" userId="S::astarodubtsev@hse.ru::5b4c18b9-bea3-4c09-ae2c-e1f7f836726d" providerId="AD" clId="Web-{D357C3D2-BD81-A5FE-C28E-9979835D0669}" dt="2021-03-12T14:34:52.560" v="14" actId="20577"/>
        <pc:sldMkLst>
          <pc:docMk/>
          <pc:sldMk cId="854697378" sldId="738"/>
        </pc:sldMkLst>
        <pc:spChg chg="mod">
          <ac:chgData name="Стародубцев Андрей Владимирович" userId="S::astarodubtsev@hse.ru::5b4c18b9-bea3-4c09-ae2c-e1f7f836726d" providerId="AD" clId="Web-{D357C3D2-BD81-A5FE-C28E-9979835D0669}" dt="2021-03-12T14:34:52.560" v="14" actId="20577"/>
          <ac:spMkLst>
            <pc:docMk/>
            <pc:sldMk cId="854697378" sldId="738"/>
            <ac:spMk id="3" creationId="{FBA5D31D-918F-4DEA-8F04-067611C831EB}"/>
          </ac:spMkLst>
        </pc:spChg>
      </pc:sldChg>
      <pc:sldChg chg="modSp">
        <pc:chgData name="Стародубцев Андрей Владимирович" userId="S::astarodubtsev@hse.ru::5b4c18b9-bea3-4c09-ae2c-e1f7f836726d" providerId="AD" clId="Web-{D357C3D2-BD81-A5FE-C28E-9979835D0669}" dt="2021-03-12T14:35:21.639" v="20" actId="20577"/>
        <pc:sldMkLst>
          <pc:docMk/>
          <pc:sldMk cId="3239075037" sldId="739"/>
        </pc:sldMkLst>
        <pc:spChg chg="mod">
          <ac:chgData name="Стародубцев Андрей Владимирович" userId="S::astarodubtsev@hse.ru::5b4c18b9-bea3-4c09-ae2c-e1f7f836726d" providerId="AD" clId="Web-{D357C3D2-BD81-A5FE-C28E-9979835D0669}" dt="2021-03-12T14:35:21.639" v="20" actId="20577"/>
          <ac:spMkLst>
            <pc:docMk/>
            <pc:sldMk cId="3239075037" sldId="739"/>
            <ac:spMk id="3" creationId="{FBA5D31D-918F-4DEA-8F04-067611C831EB}"/>
          </ac:spMkLst>
        </pc:spChg>
      </pc:sldChg>
    </pc:docChg>
  </pc:docChgLst>
  <pc:docChgLst>
    <pc:chgData name="Стародубцев Андрей Владимирович" userId="S::astarodubtsev@hse.ru::5b4c18b9-bea3-4c09-ae2c-e1f7f836726d" providerId="AD" clId="Web-{26635BC6-5D94-2ED3-D59F-FCE42C9191CD}"/>
    <pc:docChg chg="addSld delSld modSld sldOrd">
      <pc:chgData name="Стародубцев Андрей Владимирович" userId="S::astarodubtsev@hse.ru::5b4c18b9-bea3-4c09-ae2c-e1f7f836726d" providerId="AD" clId="Web-{26635BC6-5D94-2ED3-D59F-FCE42C9191CD}" dt="2021-03-14T18:40:26.974" v="187" actId="1076"/>
      <pc:docMkLst>
        <pc:docMk/>
      </pc:docMkLst>
      <pc:sldChg chg="addSp delSp modSp">
        <pc:chgData name="Стародубцев Андрей Владимирович" userId="S::astarodubtsev@hse.ru::5b4c18b9-bea3-4c09-ae2c-e1f7f836726d" providerId="AD" clId="Web-{26635BC6-5D94-2ED3-D59F-FCE42C9191CD}" dt="2021-03-14T18:40:26.974" v="187" actId="1076"/>
        <pc:sldMkLst>
          <pc:docMk/>
          <pc:sldMk cId="529782115" sldId="259"/>
        </pc:sldMkLst>
        <pc:spChg chg="add mod">
          <ac:chgData name="Стародубцев Андрей Владимирович" userId="S::astarodubtsev@hse.ru::5b4c18b9-bea3-4c09-ae2c-e1f7f836726d" providerId="AD" clId="Web-{26635BC6-5D94-2ED3-D59F-FCE42C9191CD}" dt="2021-03-14T15:17:53.944" v="127" actId="1076"/>
          <ac:spMkLst>
            <pc:docMk/>
            <pc:sldMk cId="529782115" sldId="259"/>
            <ac:spMk id="4" creationId="{A2A56DF9-FD06-4B31-989E-3FF1E5D0D2A2}"/>
          </ac:spMkLst>
        </pc:spChg>
        <pc:spChg chg="add del mod">
          <ac:chgData name="Стародубцев Андрей Владимирович" userId="S::astarodubtsev@hse.ru::5b4c18b9-bea3-4c09-ae2c-e1f7f836726d" providerId="AD" clId="Web-{26635BC6-5D94-2ED3-D59F-FCE42C9191CD}" dt="2021-03-14T15:18:12.507" v="130"/>
          <ac:spMkLst>
            <pc:docMk/>
            <pc:sldMk cId="529782115" sldId="259"/>
            <ac:spMk id="5" creationId="{54D84C76-3BD3-4002-993A-CEDC32D7BA44}"/>
          </ac:spMkLst>
        </pc:spChg>
        <pc:spChg chg="mod">
          <ac:chgData name="Стародубцев Андрей Владимирович" userId="S::astarodubtsev@hse.ru::5b4c18b9-bea3-4c09-ae2c-e1f7f836726d" providerId="AD" clId="Web-{26635BC6-5D94-2ED3-D59F-FCE42C9191CD}" dt="2021-03-14T15:15:08.128" v="2" actId="1076"/>
          <ac:spMkLst>
            <pc:docMk/>
            <pc:sldMk cId="529782115" sldId="259"/>
            <ac:spMk id="31" creationId="{60C596C1-2534-4214-83B3-EC809DD1D5FF}"/>
          </ac:spMkLst>
        </pc:spChg>
        <pc:spChg chg="add del mod">
          <ac:chgData name="Стародубцев Андрей Владимирович" userId="S::astarodubtsev@hse.ru::5b4c18b9-bea3-4c09-ae2c-e1f7f836726d" providerId="AD" clId="Web-{26635BC6-5D94-2ED3-D59F-FCE42C9191CD}" dt="2021-03-14T15:18:51.680" v="134"/>
          <ac:spMkLst>
            <pc:docMk/>
            <pc:sldMk cId="529782115" sldId="259"/>
            <ac:spMk id="32" creationId="{67D21F69-E12B-4DC6-8D2F-A6E669AE970D}"/>
          </ac:spMkLst>
        </pc:spChg>
        <pc:spChg chg="mod">
          <ac:chgData name="Стародубцев Андрей Владимирович" userId="S::astarodubtsev@hse.ru::5b4c18b9-bea3-4c09-ae2c-e1f7f836726d" providerId="AD" clId="Web-{26635BC6-5D94-2ED3-D59F-FCE42C9191CD}" dt="2021-03-14T18:40:26.974" v="187" actId="1076"/>
          <ac:spMkLst>
            <pc:docMk/>
            <pc:sldMk cId="529782115" sldId="259"/>
            <ac:spMk id="34" creationId="{F7837FDB-C335-467C-BE65-89B321DD6564}"/>
          </ac:spMkLst>
        </pc:spChg>
        <pc:spChg chg="mod">
          <ac:chgData name="Стародубцев Андрей Владимирович" userId="S::astarodubtsev@hse.ru::5b4c18b9-bea3-4c09-ae2c-e1f7f836726d" providerId="AD" clId="Web-{26635BC6-5D94-2ED3-D59F-FCE42C9191CD}" dt="2021-03-14T15:14:09.314" v="0" actId="1076"/>
          <ac:spMkLst>
            <pc:docMk/>
            <pc:sldMk cId="529782115" sldId="259"/>
            <ac:spMk id="37" creationId="{9D2588A5-8410-4DDC-A943-EDB6133FC87B}"/>
          </ac:spMkLst>
        </pc:spChg>
        <pc:grpChg chg="mod">
          <ac:chgData name="Стародубцев Андрей Владимирович" userId="S::astarodubtsev@hse.ru::5b4c18b9-bea3-4c09-ae2c-e1f7f836726d" providerId="AD" clId="Web-{26635BC6-5D94-2ED3-D59F-FCE42C9191CD}" dt="2021-03-14T15:15:02.971" v="1" actId="1076"/>
          <ac:grpSpMkLst>
            <pc:docMk/>
            <pc:sldMk cId="529782115" sldId="259"/>
            <ac:grpSpMk id="6" creationId="{F38922FD-BAB0-488F-BC38-18362B2B774E}"/>
          </ac:grpSpMkLst>
        </pc:grpChg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8:04:30.408" v="153"/>
        <pc:sldMkLst>
          <pc:docMk/>
          <pc:sldMk cId="2028760420" sldId="261"/>
        </pc:sldMkLst>
      </pc:sldChg>
      <pc:sldChg chg="modSp">
        <pc:chgData name="Стародубцев Андрей Владимирович" userId="S::astarodubtsev@hse.ru::5b4c18b9-bea3-4c09-ae2c-e1f7f836726d" providerId="AD" clId="Web-{26635BC6-5D94-2ED3-D59F-FCE42C9191CD}" dt="2021-03-14T18:33:31.995" v="186" actId="20577"/>
        <pc:sldMkLst>
          <pc:docMk/>
          <pc:sldMk cId="3289933140" sldId="265"/>
        </pc:sldMkLst>
        <pc:spChg chg="mod">
          <ac:chgData name="Стародубцев Андрей Владимирович" userId="S::astarodubtsev@hse.ru::5b4c18b9-bea3-4c09-ae2c-e1f7f836726d" providerId="AD" clId="Web-{26635BC6-5D94-2ED3-D59F-FCE42C9191CD}" dt="2021-03-14T18:33:31.995" v="186" actId="20577"/>
          <ac:spMkLst>
            <pc:docMk/>
            <pc:sldMk cId="3289933140" sldId="265"/>
            <ac:spMk id="3" creationId="{0B28E707-DC9F-42DD-8155-1CB8C1894DA8}"/>
          </ac:spMkLst>
        </pc:spChg>
      </pc:sldChg>
      <pc:sldChg chg="modSp">
        <pc:chgData name="Стародубцев Андрей Владимирович" userId="S::astarodubtsev@hse.ru::5b4c18b9-bea3-4c09-ae2c-e1f7f836726d" providerId="AD" clId="Web-{26635BC6-5D94-2ED3-D59F-FCE42C9191CD}" dt="2021-03-14T15:37:44.752" v="151" actId="20577"/>
        <pc:sldMkLst>
          <pc:docMk/>
          <pc:sldMk cId="3484531539" sldId="681"/>
        </pc:sldMkLst>
        <pc:spChg chg="mod">
          <ac:chgData name="Стародубцев Андрей Владимирович" userId="S::astarodubtsev@hse.ru::5b4c18b9-bea3-4c09-ae2c-e1f7f836726d" providerId="AD" clId="Web-{26635BC6-5D94-2ED3-D59F-FCE42C9191CD}" dt="2021-03-14T15:37:44.752" v="151" actId="20577"/>
          <ac:spMkLst>
            <pc:docMk/>
            <pc:sldMk cId="3484531539" sldId="681"/>
            <ac:spMk id="4" creationId="{00000000-0000-0000-0000-000000000000}"/>
          </ac:spMkLst>
        </pc:spChg>
        <pc:graphicFrameChg chg="mod modGraphic">
          <ac:chgData name="Стародубцев Андрей Владимирович" userId="S::astarodubtsev@hse.ru::5b4c18b9-bea3-4c09-ae2c-e1f7f836726d" providerId="AD" clId="Web-{26635BC6-5D94-2ED3-D59F-FCE42C9191CD}" dt="2021-03-14T15:34:52.420" v="147"/>
          <ac:graphicFrameMkLst>
            <pc:docMk/>
            <pc:sldMk cId="3484531539" sldId="681"/>
            <ac:graphicFrameMk id="5" creationId="{00000000-0000-0000-0000-000000000000}"/>
          </ac:graphicFrameMkLst>
        </pc:graphicFrameChg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8:05:10.487" v="154"/>
        <pc:sldMkLst>
          <pc:docMk/>
          <pc:sldMk cId="217781846" sldId="686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29:54.788" v="143"/>
        <pc:sldMkLst>
          <pc:docMk/>
          <pc:sldMk cId="595791206" sldId="693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29:54.788" v="142"/>
        <pc:sldMkLst>
          <pc:docMk/>
          <pc:sldMk cId="3908956620" sldId="694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27:01.237" v="140"/>
        <pc:sldMkLst>
          <pc:docMk/>
          <pc:sldMk cId="1182565816" sldId="711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27:01.222" v="138"/>
        <pc:sldMkLst>
          <pc:docMk/>
          <pc:sldMk cId="3223262771" sldId="712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27:01.222" v="137"/>
        <pc:sldMkLst>
          <pc:docMk/>
          <pc:sldMk cId="3148151100" sldId="713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27:01.222" v="136"/>
        <pc:sldMkLst>
          <pc:docMk/>
          <pc:sldMk cId="488764977" sldId="718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30:01.492" v="144"/>
        <pc:sldMkLst>
          <pc:docMk/>
          <pc:sldMk cId="1054630128" sldId="719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29:54.788" v="141"/>
        <pc:sldMkLst>
          <pc:docMk/>
          <pc:sldMk cId="17422670" sldId="721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27:01.222" v="139"/>
        <pc:sldMkLst>
          <pc:docMk/>
          <pc:sldMk cId="3716243321" sldId="722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8:05:26.503" v="155"/>
        <pc:sldMkLst>
          <pc:docMk/>
          <pc:sldMk cId="1039477018" sldId="729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23:06.498" v="135"/>
        <pc:sldMkLst>
          <pc:docMk/>
          <pc:sldMk cId="2408170125" sldId="730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5:30:33.696" v="145"/>
        <pc:sldMkLst>
          <pc:docMk/>
          <pc:sldMk cId="853615924" sldId="732"/>
        </pc:sldMkLst>
      </pc:sldChg>
      <pc:sldChg chg="del">
        <pc:chgData name="Стародубцев Андрей Владимирович" userId="S::astarodubtsev@hse.ru::5b4c18b9-bea3-4c09-ae2c-e1f7f836726d" providerId="AD" clId="Web-{26635BC6-5D94-2ED3-D59F-FCE42C9191CD}" dt="2021-03-14T18:03:01.640" v="152"/>
        <pc:sldMkLst>
          <pc:docMk/>
          <pc:sldMk cId="41129895" sldId="736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18:20.365" v="163"/>
        <pc:sldMkLst>
          <pc:docMk/>
          <pc:sldMk cId="1496023398" sldId="763"/>
        </pc:sldMkLst>
      </pc:sldChg>
      <pc:sldChg chg="add ord">
        <pc:chgData name="Стародубцев Андрей Владимирович" userId="S::astarodubtsev@hse.ru::5b4c18b9-bea3-4c09-ae2c-e1f7f836726d" providerId="AD" clId="Web-{26635BC6-5D94-2ED3-D59F-FCE42C9191CD}" dt="2021-03-14T18:24:48.327" v="165"/>
        <pc:sldMkLst>
          <pc:docMk/>
          <pc:sldMk cId="318005358" sldId="764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26:12.453" v="166"/>
        <pc:sldMkLst>
          <pc:docMk/>
          <pc:sldMk cId="3013241272" sldId="765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26:12.532" v="167"/>
        <pc:sldMkLst>
          <pc:docMk/>
          <pc:sldMk cId="2722560260" sldId="766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26:12.594" v="168"/>
        <pc:sldMkLst>
          <pc:docMk/>
          <pc:sldMk cId="565259617" sldId="767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26:12.641" v="169"/>
        <pc:sldMkLst>
          <pc:docMk/>
          <pc:sldMk cId="3965385525" sldId="768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26:12.688" v="170"/>
        <pc:sldMkLst>
          <pc:docMk/>
          <pc:sldMk cId="3636481637" sldId="769"/>
        </pc:sldMkLst>
      </pc:sldChg>
      <pc:sldChg chg="add ord">
        <pc:chgData name="Стародубцев Андрей Владимирович" userId="S::astarodubtsev@hse.ru::5b4c18b9-bea3-4c09-ae2c-e1f7f836726d" providerId="AD" clId="Web-{26635BC6-5D94-2ED3-D59F-FCE42C9191CD}" dt="2021-03-14T18:27:52.971" v="176"/>
        <pc:sldMkLst>
          <pc:docMk/>
          <pc:sldMk cId="764340651" sldId="770"/>
        </pc:sldMkLst>
      </pc:sldChg>
      <pc:sldChg chg="add ord">
        <pc:chgData name="Стародубцев Андрей Владимирович" userId="S::astarodubtsev@hse.ru::5b4c18b9-bea3-4c09-ae2c-e1f7f836726d" providerId="AD" clId="Web-{26635BC6-5D94-2ED3-D59F-FCE42C9191CD}" dt="2021-03-14T18:27:52.971" v="177"/>
        <pc:sldMkLst>
          <pc:docMk/>
          <pc:sldMk cId="1168101519" sldId="771"/>
        </pc:sldMkLst>
      </pc:sldChg>
      <pc:sldChg chg="add ord">
        <pc:chgData name="Стародубцев Андрей Владимирович" userId="S::astarodubtsev@hse.ru::5b4c18b9-bea3-4c09-ae2c-e1f7f836726d" providerId="AD" clId="Web-{26635BC6-5D94-2ED3-D59F-FCE42C9191CD}" dt="2021-03-14T18:27:52.971" v="178"/>
        <pc:sldMkLst>
          <pc:docMk/>
          <pc:sldMk cId="1332990823" sldId="772"/>
        </pc:sldMkLst>
      </pc:sldChg>
      <pc:sldChg chg="add ord">
        <pc:chgData name="Стародубцев Андрей Владимирович" userId="S::astarodubtsev@hse.ru::5b4c18b9-bea3-4c09-ae2c-e1f7f836726d" providerId="AD" clId="Web-{26635BC6-5D94-2ED3-D59F-FCE42C9191CD}" dt="2021-03-14T18:27:52.971" v="179"/>
        <pc:sldMkLst>
          <pc:docMk/>
          <pc:sldMk cId="2671077136" sldId="773"/>
        </pc:sldMkLst>
      </pc:sldChg>
      <pc:sldChg chg="add ord">
        <pc:chgData name="Стародубцев Андрей Владимирович" userId="S::astarodubtsev@hse.ru::5b4c18b9-bea3-4c09-ae2c-e1f7f836726d" providerId="AD" clId="Web-{26635BC6-5D94-2ED3-D59F-FCE42C9191CD}" dt="2021-03-14T18:27:52.987" v="180"/>
        <pc:sldMkLst>
          <pc:docMk/>
          <pc:sldMk cId="3533624360" sldId="774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29:10.364" v="181"/>
        <pc:sldMkLst>
          <pc:docMk/>
          <pc:sldMk cId="3129461280" sldId="775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31:57.211" v="182"/>
        <pc:sldMkLst>
          <pc:docMk/>
          <pc:sldMk cId="2113010155" sldId="776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32:30.290" v="183"/>
        <pc:sldMkLst>
          <pc:docMk/>
          <pc:sldMk cId="2257819594" sldId="777"/>
        </pc:sldMkLst>
      </pc:sldChg>
      <pc:sldChg chg="add">
        <pc:chgData name="Стародубцев Андрей Владимирович" userId="S::astarodubtsev@hse.ru::5b4c18b9-bea3-4c09-ae2c-e1f7f836726d" providerId="AD" clId="Web-{26635BC6-5D94-2ED3-D59F-FCE42C9191CD}" dt="2021-03-14T18:32:30.384" v="184"/>
        <pc:sldMkLst>
          <pc:docMk/>
          <pc:sldMk cId="2389953502" sldId="7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8;&#1090;&#1086;&#1075;&#1080;%20&#1054;&#1055;&#1040;%20&#1074;%202020%20-%2030%20&#1076;&#1077;&#1082;%202020\10.02_&#1054;&#1055;&#1040;_&#1089;&#1090;&#1072;&#1090;_11.01.2021_v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7;&#1072;&#1087;&#1088;&#1086;&#1089;_&#1055;&#1086;&#1082;&#1072;&#1079;&#1072;&#1090;&#1077;&#1083;&#1080;%20&#1050;&#1091;&#1079;&#1100;&#1082;&#1080;&#1085;&#1072;%20-%209%20&#1084;&#1072;&#1088;&#1090;%202021\&#1088;&#1077;&#1077;&#1089;&#1090;&#1088;%20&#1089;&#1090;&#1072;&#1078;&#1077;&#1088;&#1099;%20&#1074;%202020%20&#1075;&#1086;&#1076;&#1091;%20(&#1086;&#1090;&#1088;&#1072;&#1073;&#1086;&#1090;&#1072;&#1083;&#1080;%20&#1093;&#1086;&#1090;&#1100;%201%20&#1076;&#1077;&#1085;&#1100;%20&#1074;%202020%20&#1075;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4;&#1077;&#1085;&#1100;&#1075;&#1080;%20&#1087;&#1086;%20&#1055;&#1056;&#1054;&#1045;&#1050;&#1058;&#1040;&#1052;,%20&#1054;&#1058;&#1063;&#1045;&#1058;&#1067;%20-%20&#1084;&#1072;&#1088;&#1090;%202021\&#1043;&#1086;&#1089;&#1047;&#1072;&#1076;&#1072;&#1085;&#1080;&#1077;%20-%20&#1055;&#1056;&#1054;&#1045;&#1050;&#1058;&#1067;%2009.03.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4;&#1077;&#1085;&#1100;&#1075;&#1080;%20&#1087;&#1086;%20&#1055;&#1056;&#1054;&#1045;&#1050;&#1058;&#1040;&#1052;,%20&#1054;&#1058;&#1063;&#1045;&#1058;&#1067;%20-%20&#1084;&#1072;&#1088;&#1090;%202021\&#1043;&#1086;&#1089;&#1047;&#1072;&#1076;&#1072;&#1085;&#1080;&#1077;%20-%20&#1055;&#1056;&#1054;&#1045;&#1050;&#1058;&#1067;%2009.03.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4;&#1077;&#1085;&#1100;&#1075;&#1080;%20&#1087;&#1086;%20&#1055;&#1056;&#1054;&#1045;&#1050;&#1058;&#1040;&#1052;,%20&#1054;&#1058;&#1063;&#1045;&#1058;&#1067;%20-%20&#1084;&#1072;&#1088;&#1090;%202021\&#1043;&#1086;&#1089;&#1047;&#1072;&#1076;&#1072;&#1085;&#1080;&#1077;%20-%20&#1055;&#1056;&#1054;&#1045;&#1050;&#1058;&#1067;%2009.03.20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4;&#1077;&#1085;&#1100;&#1075;&#1080;%20&#1087;&#1086;%20&#1055;&#1056;&#1054;&#1045;&#1050;&#1058;&#1040;&#1052;,%20&#1054;&#1058;&#1063;&#1045;&#1058;&#1067;%20-%20&#1084;&#1072;&#1088;&#1090;%202021\&#1043;&#1086;&#1089;&#1047;&#1072;&#1076;&#1072;&#1085;&#1080;&#1077;%20-%20&#1055;&#1056;&#1054;&#1045;&#1050;&#1058;&#1067;%2009.03.20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4;&#1077;&#1085;&#1100;&#1075;&#1080;%20&#1087;&#1086;%20&#1055;&#1056;&#1054;&#1045;&#1050;&#1058;&#1040;&#1052;,%20&#1054;&#1058;&#1063;&#1045;&#1058;&#1067;%20-%20&#1084;&#1072;&#1088;&#1090;%202021\&#1043;&#1086;&#1089;&#1047;&#1072;&#1076;&#1072;&#1085;&#1080;&#1077;%20-%20&#1055;&#1056;&#1054;&#1045;&#1050;&#1058;&#1067;%2009.03.202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4;&#1077;&#1085;&#1100;&#1075;&#1080;%20&#1087;&#1086;%20&#1055;&#1056;&#1054;&#1045;&#1050;&#1058;&#1040;&#1052;,%20&#1054;&#1058;&#1063;&#1045;&#1058;&#1067;%20-%20&#1084;&#1072;&#1088;&#1090;%202021\&#1043;&#1086;&#1089;&#1047;&#1072;&#1076;&#1072;&#1085;&#1080;&#1077;%20-%20&#1055;&#1056;&#1054;&#1045;&#1050;&#1058;&#1067;%2009.03.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501842794290404E-2"/>
          <c:y val="0.19478854126856651"/>
          <c:w val="0.70004581444771208"/>
          <c:h val="0.69483312323621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ГЗ по науке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28700</c:v>
                </c:pt>
                <c:pt idx="1">
                  <c:v>27930</c:v>
                </c:pt>
                <c:pt idx="2">
                  <c:v>26430</c:v>
                </c:pt>
                <c:pt idx="3">
                  <c:v>26076</c:v>
                </c:pt>
                <c:pt idx="4">
                  <c:v>26891</c:v>
                </c:pt>
                <c:pt idx="5">
                  <c:v>58092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AA-4001-844A-B8243678E4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Гранты РНФ, РФФИ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4742328728907043E-2"/>
                  <c:y val="3.1023644282428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AA-4001-844A-B8243678E494}"/>
                </c:ext>
              </c:extLst>
            </c:dLbl>
            <c:dLbl>
              <c:idx val="1"/>
              <c:layout>
                <c:manualLayout>
                  <c:x val="-3.4323323377125291E-3"/>
                  <c:y val="0.20932045050328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AA-4001-844A-B8243678E494}"/>
                </c:ext>
              </c:extLst>
            </c:dLbl>
            <c:dLbl>
              <c:idx val="2"/>
              <c:layout>
                <c:manualLayout>
                  <c:x val="0"/>
                  <c:y val="0.173661089259111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AA-4001-844A-B8243678E494}"/>
                </c:ext>
              </c:extLst>
            </c:dLbl>
            <c:dLbl>
              <c:idx val="3"/>
              <c:layout>
                <c:manualLayout>
                  <c:x val="4.8757265600405412E-3"/>
                  <c:y val="0.194037867112923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AA-4001-844A-B8243678E494}"/>
                </c:ext>
              </c:extLst>
            </c:dLbl>
            <c:dLbl>
              <c:idx val="4"/>
              <c:layout>
                <c:manualLayout>
                  <c:x val="2.0594121998100897E-2"/>
                  <c:y val="0.290827561918529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AA-4001-844A-B8243678E494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8971</c:v>
                </c:pt>
                <c:pt idx="1">
                  <c:v>18900</c:v>
                </c:pt>
                <c:pt idx="2">
                  <c:v>18212</c:v>
                </c:pt>
                <c:pt idx="3">
                  <c:v>22067</c:v>
                </c:pt>
                <c:pt idx="4">
                  <c:v>30509</c:v>
                </c:pt>
                <c:pt idx="5">
                  <c:v>35788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AA-4001-844A-B8243678E4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31385</c:v>
                </c:pt>
                <c:pt idx="1">
                  <c:v>23384</c:v>
                </c:pt>
                <c:pt idx="2">
                  <c:v>13429</c:v>
                </c:pt>
                <c:pt idx="3">
                  <c:v>48163</c:v>
                </c:pt>
                <c:pt idx="4">
                  <c:v>32563</c:v>
                </c:pt>
                <c:pt idx="5">
                  <c:v>36968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44768"/>
        <c:axId val="32150656"/>
      </c:barChart>
      <c:catAx>
        <c:axId val="3214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2150656"/>
        <c:crosses val="autoZero"/>
        <c:auto val="1"/>
        <c:lblAlgn val="ctr"/>
        <c:lblOffset val="100"/>
        <c:noMultiLvlLbl val="0"/>
      </c:catAx>
      <c:valAx>
        <c:axId val="3215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2144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394945193118255E-2"/>
                  <c:y val="-2.54629571615820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DD-42B3-9E27-B29FD6F75B99}"/>
                </c:ext>
              </c:extLst>
            </c:dLbl>
            <c:dLbl>
              <c:idx val="2"/>
              <c:layout>
                <c:manualLayout>
                  <c:x val="0"/>
                  <c:y val="4.45601750327685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DD-42B3-9E27-B29FD6F75B99}"/>
                </c:ext>
              </c:extLst>
            </c:dLbl>
            <c:spPr>
              <a:noFill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</c:v>
                </c:pt>
                <c:pt idx="1">
                  <c:v>56</c:v>
                </c:pt>
                <c:pt idx="2">
                  <c:v>76</c:v>
                </c:pt>
                <c:pt idx="3">
                  <c:v>73</c:v>
                </c:pt>
                <c:pt idx="4">
                  <c:v>81</c:v>
                </c:pt>
                <c:pt idx="5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DD-42B3-9E27-B29FD6F75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17280"/>
        <c:axId val="127695104"/>
      </c:barChart>
      <c:catAx>
        <c:axId val="12761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695104"/>
        <c:crosses val="autoZero"/>
        <c:auto val="1"/>
        <c:lblAlgn val="ctr"/>
        <c:lblOffset val="100"/>
        <c:noMultiLvlLbl val="0"/>
      </c:catAx>
      <c:valAx>
        <c:axId val="12769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61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9F-44CA-B5B9-135FAE0A35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9F-44CA-B5B9-135FAE0A35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9F-44CA-B5B9-135FAE0A35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Лист1!$E$2</c:f>
              <c:numCache>
                <c:formatCode>0.00</c:formatCode>
                <c:ptCount val="1"/>
                <c:pt idx="0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9F-44CA-B5B9-135FAE0A35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Лист1!$F$2</c:f>
              <c:numCache>
                <c:formatCode>0.00</c:formatCode>
                <c:ptCount val="1"/>
                <c:pt idx="0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9F-44CA-B5B9-135FAE0A35E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A3-4249-9327-E75C3C7E1A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Лист1!$G$2</c:f>
              <c:numCache>
                <c:formatCode>0.00</c:formatCode>
                <c:ptCount val="1"/>
                <c:pt idx="0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9F-44CA-B5B9-135FAE0A3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23872"/>
        <c:axId val="133964928"/>
      </c:barChart>
      <c:catAx>
        <c:axId val="13382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964928"/>
        <c:crosses val="autoZero"/>
        <c:auto val="0"/>
        <c:lblAlgn val="ctr"/>
        <c:lblOffset val="100"/>
        <c:noMultiLvlLbl val="0"/>
      </c:catAx>
      <c:valAx>
        <c:axId val="1339649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3823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704778791723352E-2"/>
          <c:y val="0.88163766794455578"/>
          <c:w val="0.89999989809592229"/>
          <c:h val="0.11836233205544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0"/>
                  <c:y val="-5.295736187749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7A-42F4-89E7-775D3A64DDE5}"/>
                </c:ext>
              </c:extLst>
            </c:dLbl>
            <c:dLbl>
              <c:idx val="7"/>
              <c:layout>
                <c:manualLayout>
                  <c:x val="0"/>
                  <c:y val="-6.808803669963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7A-42F4-89E7-775D3A64DD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rgbClr val="C00000"/>
                </a:solidFill>
              </a:ln>
            </c:spPr>
            <c:trendlineType val="exp"/>
            <c:forward val="1"/>
            <c:dispRSqr val="0"/>
            <c:dispEq val="0"/>
          </c:trendline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39</c:v>
                </c:pt>
                <c:pt idx="1">
                  <c:v>66</c:v>
                </c:pt>
                <c:pt idx="2">
                  <c:v>96</c:v>
                </c:pt>
                <c:pt idx="3">
                  <c:v>170</c:v>
                </c:pt>
                <c:pt idx="4">
                  <c:v>221</c:v>
                </c:pt>
                <c:pt idx="5">
                  <c:v>291</c:v>
                </c:pt>
                <c:pt idx="6">
                  <c:v>238</c:v>
                </c:pt>
                <c:pt idx="7">
                  <c:v>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7A-42F4-89E7-775D3A64D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6384"/>
        <c:axId val="143328384"/>
      </c:barChart>
      <c:catAx>
        <c:axId val="13401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328384"/>
        <c:crosses val="autoZero"/>
        <c:auto val="1"/>
        <c:lblAlgn val="ctr"/>
        <c:lblOffset val="100"/>
        <c:noMultiLvlLbl val="0"/>
      </c:catAx>
      <c:valAx>
        <c:axId val="143328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401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49-44B6-AF98-C12590376E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49-44B6-AF98-C12590376E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49-44B6-AF98-C12590376E2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Лист1!$E$2</c:f>
              <c:numCache>
                <c:formatCode>0.00</c:formatCode>
                <c:ptCount val="1"/>
                <c:pt idx="0">
                  <c:v>1.64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49-44B6-AF98-C12590376E2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Лист1!$F$2</c:f>
              <c:numCache>
                <c:formatCode>0.00</c:formatCode>
                <c:ptCount val="1"/>
                <c:pt idx="0">
                  <c:v>1.99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49-44B6-AF98-C12590376E2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49-44B6-AF98-C12590376E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публикаций в журналах, индексируемых в базах Scopus и Web of Science (исключая дублирование)</c:v>
                </c:pt>
              </c:strCache>
            </c:strRef>
          </c:cat>
          <c:val>
            <c:numRef>
              <c:f>Лист1!$G$2</c:f>
              <c:numCache>
                <c:formatCode>0.00</c:formatCode>
                <c:ptCount val="1"/>
                <c:pt idx="0">
                  <c:v>2.04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49-44B6-AF98-C12590376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00960"/>
        <c:axId val="143402496"/>
      </c:barChart>
      <c:catAx>
        <c:axId val="14340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402496"/>
        <c:crosses val="autoZero"/>
        <c:auto val="0"/>
        <c:lblAlgn val="ctr"/>
        <c:lblOffset val="100"/>
        <c:noMultiLvlLbl val="0"/>
      </c:catAx>
      <c:valAx>
        <c:axId val="1434024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3400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704778791723352E-2"/>
          <c:y val="0.88163766794455578"/>
          <c:w val="0.89999989809592229"/>
          <c:h val="0.11836233205544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87171659239703"/>
          <c:y val="8.3910419972926184E-2"/>
          <c:w val="0.46775916642816062"/>
          <c:h val="0.54844768519179965"/>
        </c:manualLayout>
      </c:layout>
      <c:pieChart>
        <c:varyColors val="1"/>
        <c:ser>
          <c:idx val="0"/>
          <c:order val="0"/>
          <c:explosion val="4"/>
          <c:dLbls>
            <c:dLbl>
              <c:idx val="2"/>
              <c:layout>
                <c:manualLayout>
                  <c:x val="-4.7799462156869971E-3"/>
                  <c:y val="5.8310054656693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B1-4835-A193-1900996384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Лист1!$S$723:$S$725</c:f>
              <c:strCache>
                <c:ptCount val="3"/>
                <c:pt idx="0">
                  <c:v>Соответствует критериям ОПА, чел.</c:v>
                </c:pt>
                <c:pt idx="1">
                  <c:v>Не соответствует критериям ОПА, чел.</c:v>
                </c:pt>
                <c:pt idx="2">
                  <c:v>Освобождение, чел.</c:v>
                </c:pt>
              </c:strCache>
            </c:strRef>
          </c:cat>
          <c:val>
            <c:numRef>
              <c:f>Лист1!$Z$723:$Z$725</c:f>
              <c:numCache>
                <c:formatCode>General</c:formatCode>
                <c:ptCount val="3"/>
                <c:pt idx="0">
                  <c:v>419</c:v>
                </c:pt>
                <c:pt idx="1">
                  <c:v>209</c:v>
                </c:pt>
                <c:pt idx="2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B1-4835-A193-190099638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0652447764"/>
          <c:y val="3.7109260222066336E-2"/>
          <c:w val="0.54203408208934523"/>
          <c:h val="0.541848147485065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5E8A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EF-4658-9E45-3743F624F6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EF-4658-9E45-3743F624F67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EF-4658-9E45-3743F624F67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EF-4658-9E45-3743F624F67B}"/>
              </c:ext>
            </c:extLst>
          </c:dPt>
          <c:dLbls>
            <c:dLbl>
              <c:idx val="0"/>
              <c:layout>
                <c:manualLayout>
                  <c:x val="-8.0006927649361979E-3"/>
                  <c:y val="5.181178870694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EF-4658-9E45-3743F624F67B}"/>
                </c:ext>
              </c:extLst>
            </c:dLbl>
            <c:dLbl>
              <c:idx val="1"/>
              <c:layout>
                <c:manualLayout>
                  <c:x val="-1.5938789269565972E-2"/>
                  <c:y val="1.7546885928760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EF-4658-9E45-3743F624F67B}"/>
                </c:ext>
              </c:extLst>
            </c:dLbl>
            <c:dLbl>
              <c:idx val="2"/>
              <c:layout>
                <c:manualLayout>
                  <c:x val="2.8656938189837713E-3"/>
                  <c:y val="-1.029249804226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EF-4658-9E45-3743F624F67B}"/>
                </c:ext>
              </c:extLst>
            </c:dLbl>
            <c:dLbl>
              <c:idx val="3"/>
              <c:layout>
                <c:manualLayout>
                  <c:x val="1.2250240516727191E-2"/>
                  <c:y val="7.179458011188428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EF-4658-9E45-3743F624F6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Санкт-Петербургская школа экономики и менеджмента</c:v>
                </c:pt>
                <c:pt idx="1">
                  <c:v>Санкт-Петербургская школа социальных наук и востоковедения</c:v>
                </c:pt>
                <c:pt idx="2">
                  <c:v>Санкт-Петербургская школа гуманитарных наук и искусств</c:v>
                </c:pt>
                <c:pt idx="3">
                  <c:v>Юридический факультет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5EF-4658-9E45-3743F624F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304924133768015E-2"/>
          <c:y val="0.60076657476382844"/>
          <c:w val="0.83371266337190963"/>
          <c:h val="0.345346148428653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8543932008498"/>
          <c:y val="0.26571318707992714"/>
          <c:w val="0.4255252468441445"/>
          <c:h val="0.483253282055094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F44-4878-8E3B-E39C882A5A5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44-4878-8E3B-E39C882A5A5F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44-4878-8E3B-E39C882A5A5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F44-4878-8E3B-E39C882A5A5F}"/>
              </c:ext>
            </c:extLst>
          </c:dPt>
          <c:dLbls>
            <c:dLbl>
              <c:idx val="0"/>
              <c:layout>
                <c:manualLayout>
                  <c:x val="-8.0006927649361979E-3"/>
                  <c:y val="5.181178870694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44-4878-8E3B-E39C882A5A5F}"/>
                </c:ext>
              </c:extLst>
            </c:dLbl>
            <c:dLbl>
              <c:idx val="1"/>
              <c:layout>
                <c:manualLayout>
                  <c:x val="3.7766259499559002E-2"/>
                  <c:y val="-6.01822357513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4-4878-8E3B-E39C882A5A5F}"/>
                </c:ext>
              </c:extLst>
            </c:dLbl>
            <c:dLbl>
              <c:idx val="2"/>
              <c:layout>
                <c:manualLayout>
                  <c:x val="2.8656938189837713E-3"/>
                  <c:y val="-1.029249804226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4-4878-8E3B-E39C882A5A5F}"/>
                </c:ext>
              </c:extLst>
            </c:dLbl>
            <c:dLbl>
              <c:idx val="3"/>
              <c:layout>
                <c:manualLayout>
                  <c:x val="1.2250240516727191E-2"/>
                  <c:y val="7.179458011188428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44-4878-8E3B-E39C882A5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Компьютерные науки</c:v>
                </c:pt>
                <c:pt idx="1">
                  <c:v>Менеджмент</c:v>
                </c:pt>
                <c:pt idx="2">
                  <c:v>Образование</c:v>
                </c:pt>
                <c:pt idx="3">
                  <c:v>Политология</c:v>
                </c:pt>
                <c:pt idx="4">
                  <c:v>Психология</c:v>
                </c:pt>
                <c:pt idx="5">
                  <c:v>Экономика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44-4878-8E3B-E39C882A5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1"/>
      <c:txPr>
        <a:bodyPr rot="0" vert="horz"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7689711299671E-2"/>
          <c:y val="0.21721625976953252"/>
          <c:w val="0.40139555882029038"/>
          <c:h val="0.462332282151503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F44-4878-8E3B-E39C882A5A5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F44-4878-8E3B-E39C882A5A5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F44-4878-8E3B-E39C882A5A5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F44-4878-8E3B-E39C882A5A5F}"/>
              </c:ext>
            </c:extLst>
          </c:dPt>
          <c:dLbls>
            <c:dLbl>
              <c:idx val="0"/>
              <c:layout>
                <c:manualLayout>
                  <c:x val="-8.0006927649361979E-3"/>
                  <c:y val="5.181178870694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44-4878-8E3B-E39C882A5A5F}"/>
                </c:ext>
              </c:extLst>
            </c:dLbl>
            <c:dLbl>
              <c:idx val="1"/>
              <c:layout>
                <c:manualLayout>
                  <c:x val="-1.6691143919497036E-2"/>
                  <c:y val="3.681167485906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4-4878-8E3B-E39C882A5A5F}"/>
                </c:ext>
              </c:extLst>
            </c:dLbl>
            <c:dLbl>
              <c:idx val="2"/>
              <c:layout>
                <c:manualLayout>
                  <c:x val="-1.1681585284269136E-3"/>
                  <c:y val="-1.240100135114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4-4878-8E3B-E39C882A5A5F}"/>
                </c:ext>
              </c:extLst>
            </c:dLbl>
            <c:dLbl>
              <c:idx val="3"/>
              <c:layout>
                <c:manualLayout>
                  <c:x val="-2.1029315133215414E-2"/>
                  <c:y val="-2.6693399470236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44-4878-8E3B-E39C882A5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Государственное и муниципальное управление</c:v>
                </c:pt>
                <c:pt idx="1">
                  <c:v>Культурология</c:v>
                </c:pt>
                <c:pt idx="2">
                  <c:v>Медиакоммуникация</c:v>
                </c:pt>
                <c:pt idx="3">
                  <c:v>Менеджмент</c:v>
                </c:pt>
                <c:pt idx="4">
                  <c:v>Образование</c:v>
                </c:pt>
                <c:pt idx="5">
                  <c:v>Политология</c:v>
                </c:pt>
                <c:pt idx="6">
                  <c:v>Социология</c:v>
                </c:pt>
                <c:pt idx="7">
                  <c:v>Финансы</c:v>
                </c:pt>
                <c:pt idx="8">
                  <c:v>Филология</c:v>
                </c:pt>
                <c:pt idx="9">
                  <c:v>Экономика</c:v>
                </c:pt>
                <c:pt idx="10">
                  <c:v>Юриспруденция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44-4878-8E3B-E39C882A5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3516933345403117"/>
          <c:y val="8.7232867069619857E-2"/>
          <c:w val="0.45018548639583844"/>
          <c:h val="0.88605463466920975"/>
        </c:manualLayout>
      </c:layout>
      <c:overlay val="1"/>
      <c:txPr>
        <a:bodyPr rot="0" vert="horz"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</a:rPr>
              <a:t>Распределение стипендиатов ПГАС за 2020 год по факультетам, чел.</a:t>
            </a:r>
          </a:p>
        </c:rich>
      </c:tx>
      <c:layout>
        <c:manualLayout>
          <c:xMode val="edge"/>
          <c:yMode val="edge"/>
          <c:x val="0.128845120512599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549489379134417"/>
          <c:y val="0.17215483432161782"/>
          <c:w val="0.47180562309217461"/>
          <c:h val="0.453853504917847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стипендиатов ПГАС за 2020 год по факультетам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66CC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4F-4B28-B653-4FE7030964E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4F-4B28-B653-4FE7030964EF}"/>
              </c:ext>
            </c:extLst>
          </c:dPt>
          <c:dPt>
            <c:idx val="2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4F-4B28-B653-4FE7030964EF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4F-4B28-B653-4FE7030964EF}"/>
              </c:ext>
            </c:extLst>
          </c:dPt>
          <c:dLbls>
            <c:dLbl>
              <c:idx val="0"/>
              <c:layout>
                <c:manualLayout>
                  <c:x val="-2.1293461327730918E-2"/>
                  <c:y val="7.1870090649155005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1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4F-4B28-B653-4FE7030964EF}"/>
                </c:ext>
              </c:extLst>
            </c:dLbl>
            <c:dLbl>
              <c:idx val="1"/>
              <c:layout>
                <c:manualLayout>
                  <c:x val="-0.10342579240173963"/>
                  <c:y val="-9.1099129209932073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7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81462348246227"/>
                      <c:h val="4.73578256230342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D4F-4B28-B653-4FE7030964EF}"/>
                </c:ext>
              </c:extLst>
            </c:dLbl>
            <c:dLbl>
              <c:idx val="2"/>
              <c:layout>
                <c:manualLayout>
                  <c:x val="9.9475808217965866E-2"/>
                  <c:y val="-2.8313435297839511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3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D4F-4B28-B653-4FE7030964E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2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4F-4B28-B653-4FE7030964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Санкт-Петербургская школа физико-математических и компьютерных наук</c:v>
                </c:pt>
                <c:pt idx="1">
                  <c:v>Санкт-Петербургская школа экономики и менеджмента</c:v>
                </c:pt>
                <c:pt idx="2">
                  <c:v>Санкт-Петербургская школа гуманитарных наук и искусств</c:v>
                </c:pt>
                <c:pt idx="3">
                  <c:v>Юридический факультет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4F-4B28-B653-4FE7030964E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gradFill>
            <a:gsLst>
              <a:gs pos="17478">
                <a:srgbClr val="DFE1F9"/>
              </a:gs>
              <a:gs pos="40869">
                <a:srgbClr val="C4C7F3"/>
              </a:gs>
              <a:gs pos="35742">
                <a:srgbClr val="CACDF4"/>
              </a:gs>
              <a:gs pos="84122">
                <a:srgbClr val="9FA5EA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pct5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34300135287364E-2"/>
          <c:y val="0.10647569803185301"/>
          <c:w val="0.41292255668066929"/>
          <c:h val="0.94488422949075646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Лист2!$A$1:$A$18</c:f>
              <c:strCache>
                <c:ptCount val="18"/>
                <c:pt idx="0">
                  <c:v>Лаборатория интернет-исследований</c:v>
                </c:pt>
                <c:pt idx="1">
                  <c:v>Лаборатория социальной и когнитивной информатики</c:v>
                </c:pt>
                <c:pt idx="2">
                  <c:v>Лаборатория урбанистических исследований</c:v>
                </c:pt>
                <c:pt idx="3">
                  <c:v>Лаборатория экологической и технологической истории</c:v>
                </c:pt>
                <c:pt idx="4">
                  <c:v>Лаборатория экономики культуры</c:v>
                </c:pt>
                <c:pt idx="5">
                  <c:v>Международная лаборатория теории игр и принятия решений</c:v>
                </c:pt>
                <c:pt idx="6">
                  <c:v>Международная лаборатория экономики нематериальных активов</c:v>
                </c:pt>
                <c:pt idx="7">
                  <c:v>Международный центр экономики, управления и политики в области здоровья</c:v>
                </c:pt>
                <c:pt idx="8">
                  <c:v>НУЛ "Социология образования и науки"</c:v>
                </c:pt>
                <c:pt idx="9">
                  <c:v>НУЛ исследований корпоративных инновационных систем</c:v>
                </c:pt>
                <c:pt idx="10">
                  <c:v>Центр азиатских и африканских исследований</c:v>
                </c:pt>
                <c:pt idx="11">
                  <c:v>Центр анализа данных и машинного обучения</c:v>
                </c:pt>
                <c:pt idx="12">
                  <c:v>Центр исторических исследований</c:v>
                </c:pt>
                <c:pt idx="13">
                  <c:v>Центр междисциплинарных фундаментальных исследований</c:v>
                </c:pt>
                <c:pt idx="14">
                  <c:v>Центр молодежных исследований</c:v>
                </c:pt>
                <c:pt idx="15">
                  <c:v>Центр прикладных исследований и разработок</c:v>
                </c:pt>
                <c:pt idx="16">
                  <c:v>Центр сравнительных исследований власти и управления</c:v>
                </c:pt>
                <c:pt idx="17">
                  <c:v>Центр теории рынков и пространственной экономики</c:v>
                </c:pt>
              </c:strCache>
            </c:strRef>
          </c:cat>
          <c:val>
            <c:numRef>
              <c:f>Лист2!$B$1:$B$18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5">
                  <c:v>18</c:v>
                </c:pt>
                <c:pt idx="6">
                  <c:v>4</c:v>
                </c:pt>
                <c:pt idx="7">
                  <c:v>4</c:v>
                </c:pt>
                <c:pt idx="8">
                  <c:v>18</c:v>
                </c:pt>
                <c:pt idx="9">
                  <c:v>1</c:v>
                </c:pt>
                <c:pt idx="10">
                  <c:v>1</c:v>
                </c:pt>
                <c:pt idx="11">
                  <c:v>9</c:v>
                </c:pt>
                <c:pt idx="12">
                  <c:v>9</c:v>
                </c:pt>
                <c:pt idx="13">
                  <c:v>7</c:v>
                </c:pt>
                <c:pt idx="14">
                  <c:v>9</c:v>
                </c:pt>
                <c:pt idx="15">
                  <c:v>3</c:v>
                </c:pt>
                <c:pt idx="16">
                  <c:v>2</c:v>
                </c:pt>
                <c:pt idx="1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0E-48DB-B5C1-B200F169E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68917341018728"/>
          <c:y val="2.2175845631168874E-2"/>
          <c:w val="0.516321640273528"/>
          <c:h val="0.95564830873766227"/>
        </c:manualLayout>
      </c:layout>
      <c:overlay val="0"/>
      <c:txPr>
        <a:bodyPr/>
        <a:lstStyle/>
        <a:p>
          <a:pPr rtl="0">
            <a:defRPr sz="1200">
              <a:latin typeface="Cambria Math" panose="02040503050406030204" pitchFamily="18" charset="0"/>
              <a:ea typeface="Cambria Math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25834268161122E-2"/>
          <c:y val="7.6878267384569682E-2"/>
          <c:w val="0.93175940329288964"/>
          <c:h val="0.74289178697036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НИОКР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3.5338409326372007E-2"/>
                  <c:y val="5.63954681134694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BC-485B-9DE3-B86EA753849B}"/>
                </c:ext>
              </c:extLst>
            </c:dLbl>
            <c:dLbl>
              <c:idx val="6"/>
              <c:layout>
                <c:manualLayout>
                  <c:x val="2.0614072107050338E-2"/>
                  <c:y val="-1.69186404340408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BC-485B-9DE3-B86EA753849B}"/>
                </c:ext>
              </c:extLst>
            </c:dLbl>
            <c:dLbl>
              <c:idx val="7"/>
              <c:layout>
                <c:manualLayout>
                  <c:x val="7.6566553540472676E-2"/>
                  <c:y val="2.25581872453877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BC-485B-9DE3-B86EA753849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00B050"/>
                </a:solidFill>
              </a:ln>
            </c:spPr>
            <c:trendlineType val="exp"/>
            <c:forward val="1"/>
            <c:dispRSqr val="0"/>
            <c:dispEq val="0"/>
          </c:trendline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105.8</c:v>
                </c:pt>
                <c:pt idx="1">
                  <c:v>128.69999999999999</c:v>
                </c:pt>
                <c:pt idx="2">
                  <c:v>212.97</c:v>
                </c:pt>
                <c:pt idx="3">
                  <c:v>207.5</c:v>
                </c:pt>
                <c:pt idx="4">
                  <c:v>153.6</c:v>
                </c:pt>
                <c:pt idx="5">
                  <c:v>232.15</c:v>
                </c:pt>
                <c:pt idx="6">
                  <c:v>222.21</c:v>
                </c:pt>
                <c:pt idx="7">
                  <c:v>320.74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E8-4CAF-A1BC-6C6F28494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72416"/>
        <c:axId val="39617280"/>
      </c:barChart>
      <c:catAx>
        <c:axId val="389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617280"/>
        <c:crosses val="autoZero"/>
        <c:auto val="1"/>
        <c:lblAlgn val="ctr"/>
        <c:lblOffset val="100"/>
        <c:noMultiLvlLbl val="0"/>
      </c:catAx>
      <c:valAx>
        <c:axId val="39617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89724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3.0720691163604549E-3"/>
                  <c:y val="1.5046296296296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Лист3!$D$9:$D$13</c:f>
              <c:strCache>
                <c:ptCount val="5"/>
                <c:pt idx="0">
                  <c:v>СПбШСНиВ</c:v>
                </c:pt>
                <c:pt idx="1">
                  <c:v>СПбШЭМ</c:v>
                </c:pt>
                <c:pt idx="2">
                  <c:v>СПбШГНиИ</c:v>
                </c:pt>
                <c:pt idx="3">
                  <c:v>СПбШФМКН</c:v>
                </c:pt>
                <c:pt idx="4">
                  <c:v>ЮФ</c:v>
                </c:pt>
              </c:strCache>
            </c:strRef>
          </c:cat>
          <c:val>
            <c:numRef>
              <c:f>Лист3!$E$9:$E$13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42997649737208E-2"/>
          <c:y val="4.4047940190373426E-2"/>
          <c:w val="0.86566304298805918"/>
          <c:h val="0.67614628694747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финансирования науки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171057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4C-4266-9001-3E9252DFA0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фундаментальной науки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134089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4C-4266-9001-3E9252DFA0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прикладной науки*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36968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4C-4266-9001-3E9252DFA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426688"/>
        <c:axId val="39432576"/>
      </c:barChart>
      <c:catAx>
        <c:axId val="3942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32576"/>
        <c:crosses val="autoZero"/>
        <c:auto val="1"/>
        <c:lblAlgn val="ctr"/>
        <c:lblOffset val="100"/>
        <c:noMultiLvlLbl val="0"/>
      </c:catAx>
      <c:valAx>
        <c:axId val="39432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2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2086032590915E-2"/>
          <c:y val="0.74194988334979317"/>
          <c:w val="0.93128276193142223"/>
          <c:h val="0.25805023249694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500000000000004E-2"/>
                  <c:y val="9.3749999999998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05-4DC2-B7F3-CD289257941F}"/>
                </c:ext>
              </c:extLst>
            </c:dLbl>
            <c:dLbl>
              <c:idx val="3"/>
              <c:layout>
                <c:manualLayout>
                  <c:x val="-4.7729937627889102E-2"/>
                  <c:y val="7.459924717289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27-46D3-B175-D72AAB6D1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8000</c:v>
                </c:pt>
                <c:pt idx="1">
                  <c:v>8500</c:v>
                </c:pt>
                <c:pt idx="2">
                  <c:v>14000</c:v>
                </c:pt>
                <c:pt idx="3">
                  <c:v>25500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05-4DC2-B7F3-CD2892579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17600"/>
        <c:axId val="45419136"/>
      </c:barChart>
      <c:catAx>
        <c:axId val="454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19136"/>
        <c:crosses val="autoZero"/>
        <c:auto val="1"/>
        <c:lblAlgn val="ctr"/>
        <c:lblOffset val="100"/>
        <c:noMultiLvlLbl val="0"/>
      </c:catAx>
      <c:valAx>
        <c:axId val="4541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1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Лист1!$N$34</c:f>
              <c:strCache>
                <c:ptCount val="1"/>
                <c:pt idx="0">
                  <c:v>Гранты РНФ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Лист1!$M$35:$M$37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Лист1!$N$35:$N$37</c:f>
              <c:numCache>
                <c:formatCode>General</c:formatCode>
                <c:ptCount val="3"/>
                <c:pt idx="0">
                  <c:v>22067</c:v>
                </c:pt>
                <c:pt idx="1">
                  <c:v>30093</c:v>
                </c:pt>
                <c:pt idx="2">
                  <c:v>27265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4A-4A70-B49D-3FDAD6324FC5}"/>
            </c:ext>
          </c:extLst>
        </c:ser>
        <c:ser>
          <c:idx val="1"/>
          <c:order val="1"/>
          <c:tx>
            <c:strRef>
              <c:f>Лист1!$O$34</c:f>
              <c:strCache>
                <c:ptCount val="1"/>
                <c:pt idx="0">
                  <c:v>Гранты РФФИ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189090203596816E-2"/>
                  <c:y val="-5.6482953266805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4A-4A70-B49D-3FDAD6324F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Лист1!$M$35:$M$37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Лист1!$O$35:$O$37</c:f>
              <c:numCache>
                <c:formatCode>General</c:formatCode>
                <c:ptCount val="3"/>
                <c:pt idx="0">
                  <c:v>11420</c:v>
                </c:pt>
                <c:pt idx="1">
                  <c:v>19228</c:v>
                </c:pt>
                <c:pt idx="2">
                  <c:v>23202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4A-4A70-B49D-3FDAD6324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74944"/>
        <c:axId val="45476480"/>
      </c:barChart>
      <c:catAx>
        <c:axId val="4547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476480"/>
        <c:crosses val="autoZero"/>
        <c:auto val="1"/>
        <c:lblAlgn val="ctr"/>
        <c:lblOffset val="100"/>
        <c:noMultiLvlLbl val="0"/>
      </c:catAx>
      <c:valAx>
        <c:axId val="4547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474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/>
              <a:t>Привлеченное внешнее финансирование </a:t>
            </a:r>
          </a:p>
          <a:p>
            <a:pPr>
              <a:defRPr sz="1600"/>
            </a:pPr>
            <a:r>
              <a:rPr lang="ru-RU"/>
              <a:t>(РНФ, РФФИ, межд. проекты) по факультетам, тыс. 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225651836549469"/>
          <c:y val="0.35528798483522894"/>
          <c:w val="0.30048185520625681"/>
          <c:h val="0.64471201516477106"/>
        </c:manualLayout>
      </c:layout>
      <c:pieChart>
        <c:varyColors val="1"/>
        <c:ser>
          <c:idx val="0"/>
          <c:order val="0"/>
          <c:tx>
            <c:strRef>
              <c:f>Лист1!$J$44</c:f>
              <c:strCache>
                <c:ptCount val="1"/>
                <c:pt idx="0">
                  <c:v>Привлеченное финансирование (РНФ, РФФИ, межд. проекты) по факультетам, тыс. руб.</c:v>
                </c:pt>
              </c:strCache>
            </c:strRef>
          </c:tx>
          <c:dLbls>
            <c:dLbl>
              <c:idx val="0"/>
              <c:layout>
                <c:manualLayout>
                  <c:x val="1.245167813411039E-2"/>
                  <c:y val="3.6299577136191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6E-43E3-8619-AC12E1A3DC7C}"/>
                </c:ext>
              </c:extLst>
            </c:dLbl>
            <c:dLbl>
              <c:idx val="1"/>
              <c:layout>
                <c:manualLayout>
                  <c:x val="-4.5841571390635043E-2"/>
                  <c:y val="-7.4537037037037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6E-43E3-8619-AC12E1A3DC7C}"/>
                </c:ext>
              </c:extLst>
            </c:dLbl>
            <c:dLbl>
              <c:idx val="2"/>
              <c:layout>
                <c:manualLayout>
                  <c:x val="-2.9744844917243947E-2"/>
                  <c:y val="8.192767570720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6E-43E3-8619-AC12E1A3D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Лист1!$D$46:$D$50</c:f>
              <c:strCache>
                <c:ptCount val="5"/>
                <c:pt idx="0">
                  <c:v>СПбШСНиВ</c:v>
                </c:pt>
                <c:pt idx="1">
                  <c:v>СПбШЭМ</c:v>
                </c:pt>
                <c:pt idx="2">
                  <c:v>СПбШГНиИ</c:v>
                </c:pt>
                <c:pt idx="3">
                  <c:v>СПбШФМКН</c:v>
                </c:pt>
                <c:pt idx="4">
                  <c:v>ЮФ</c:v>
                </c:pt>
              </c:strCache>
            </c:strRef>
          </c:cat>
          <c:val>
            <c:numRef>
              <c:f>Лист1!$E$46:$E$50</c:f>
              <c:numCache>
                <c:formatCode>General</c:formatCode>
                <c:ptCount val="5"/>
                <c:pt idx="0" formatCode="#,##0">
                  <c:v>25339</c:v>
                </c:pt>
                <c:pt idx="1">
                  <c:v>8956</c:v>
                </c:pt>
                <c:pt idx="2">
                  <c:v>8356</c:v>
                </c:pt>
                <c:pt idx="3">
                  <c:v>1250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7-4B85-97E1-55F398C06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Лист1!$F$3</c:f>
              <c:strCache>
                <c:ptCount val="1"/>
                <c:pt idx="0">
                  <c:v>Субсидия ПФИ и МЛ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24060202398936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02567318524299E-2"/>
                  <c:y val="-0.23537154520698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256418296310748E-3"/>
                  <c:y val="-0.39228590867831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26076</c:v>
                </c:pt>
                <c:pt idx="1">
                  <c:v>26891</c:v>
                </c:pt>
                <c:pt idx="2">
                  <c:v>58092</c:v>
                </c:pt>
              </c:numCache>
            </c:numRef>
          </c:val>
        </c:ser>
        <c:ser>
          <c:idx val="1"/>
          <c:order val="1"/>
          <c:tx>
            <c:strRef>
              <c:f>Лист1!$F$4</c:f>
              <c:strCache>
                <c:ptCount val="1"/>
                <c:pt idx="0">
                  <c:v>Проект "Зеркальная лаборатория"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Лист1!$D$5:$D$7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Лист1!$F$5</c:f>
              <c:strCache>
                <c:ptCount val="1"/>
                <c:pt idx="0">
                  <c:v>Проект "Российские постдоки"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0651007184973734E-3"/>
                  <c:y val="-5.216228816560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Лист1!$E$5:$E$7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41248"/>
        <c:axId val="45542784"/>
      </c:barChart>
      <c:catAx>
        <c:axId val="4554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542784"/>
        <c:crosses val="autoZero"/>
        <c:auto val="1"/>
        <c:lblAlgn val="ctr"/>
        <c:lblOffset val="100"/>
        <c:noMultiLvlLbl val="0"/>
      </c:catAx>
      <c:valAx>
        <c:axId val="4554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54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Лист2!$C$15</c:f>
              <c:strCache>
                <c:ptCount val="1"/>
                <c:pt idx="0">
                  <c:v>ИИП новые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Лист2!$B$16:$B$18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Лист2!$C$16:$C$18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F8-40D2-A73C-B443BBB2211F}"/>
            </c:ext>
          </c:extLst>
        </c:ser>
        <c:ser>
          <c:idx val="1"/>
          <c:order val="1"/>
          <c:tx>
            <c:strRef>
              <c:f>Лист2!$D$15</c:f>
              <c:strCache>
                <c:ptCount val="1"/>
                <c:pt idx="0">
                  <c:v>ИИП продление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Лист2!$B$16:$B$18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Лист2!$D$16:$D$18</c:f>
              <c:numCache>
                <c:formatCode>General</c:formatCode>
                <c:ptCount val="3"/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F8-40D2-A73C-B443BBB22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67392"/>
        <c:axId val="45868928"/>
      </c:barChart>
      <c:catAx>
        <c:axId val="4586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868928"/>
        <c:crosses val="autoZero"/>
        <c:auto val="1"/>
        <c:lblAlgn val="ctr"/>
        <c:lblOffset val="100"/>
        <c:noMultiLvlLbl val="0"/>
      </c:catAx>
      <c:valAx>
        <c:axId val="4586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86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Лист2!$E$15</c:f>
              <c:strCache>
                <c:ptCount val="1"/>
                <c:pt idx="0">
                  <c:v>НУГ новые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Лист2!$B$16:$B$18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Лист2!$E$16:$E$18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B3-4ABF-926D-D38C990FD822}"/>
            </c:ext>
          </c:extLst>
        </c:ser>
        <c:ser>
          <c:idx val="1"/>
          <c:order val="1"/>
          <c:tx>
            <c:strRef>
              <c:f>Лист2!$F$15</c:f>
              <c:strCache>
                <c:ptCount val="1"/>
                <c:pt idx="0">
                  <c:v>НУГ продление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Лист2!$B$16:$B$18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Лист2!$F$16:$F$18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B3-4ABF-926D-D38C990FD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654016"/>
        <c:axId val="45655552"/>
      </c:barChart>
      <c:catAx>
        <c:axId val="4565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655552"/>
        <c:crosses val="autoZero"/>
        <c:auto val="1"/>
        <c:lblAlgn val="ctr"/>
        <c:lblOffset val="100"/>
        <c:noMultiLvlLbl val="0"/>
      </c:catAx>
      <c:valAx>
        <c:axId val="4565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654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7B8AB-520B-4F63-801C-58B5255853B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6805D-BF88-439C-BECC-6EB17A6A2DFE}">
      <dgm:prSet phldrT="[Текст]" custT="1"/>
      <dgm:spPr/>
      <dgm:t>
        <a:bodyPr/>
        <a:lstStyle/>
        <a:p>
          <a:r>
            <a:rPr lang="ru-RU" sz="1600">
              <a:latin typeface="Cambria Math" panose="02040503050406030204" pitchFamily="18" charset="0"/>
              <a:ea typeface="Cambria Math" panose="02040503050406030204" pitchFamily="18" charset="0"/>
            </a:rPr>
            <a:t>Директор филиала</a:t>
          </a:r>
        </a:p>
      </dgm:t>
    </dgm:pt>
    <dgm:pt modelId="{C855FF5A-F692-4DCA-80CA-1384CBC76BD1}" type="parTrans" cxnId="{36A4E418-2B0C-441A-9EFD-AF1D111DEE6E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6D31866-418E-40C5-950D-F11917A07C62}" type="sibTrans" cxnId="{36A4E418-2B0C-441A-9EFD-AF1D111DEE6E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651C0F4-AADB-4B2A-9613-F758F40405EB}" type="asst">
      <dgm:prSet phldrT="[Текст]" custT="1"/>
      <dgm:spPr/>
      <dgm:t>
        <a:bodyPr/>
        <a:lstStyle/>
        <a:p>
          <a:r>
            <a:rPr lang="ru-RU" sz="1600">
              <a:latin typeface="Cambria Math" panose="02040503050406030204" pitchFamily="18" charset="0"/>
              <a:ea typeface="Cambria Math" panose="02040503050406030204" pitchFamily="18" charset="0"/>
            </a:rPr>
            <a:t>Председатель научной комиссии</a:t>
          </a:r>
        </a:p>
      </dgm:t>
    </dgm:pt>
    <dgm:pt modelId="{30D81074-10BE-4C68-B060-69A33BB71EA8}" type="parTrans" cxnId="{3C3C2EA0-2989-4417-A7F7-5D2430F9EB74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CA4F208-45A1-4798-80A1-0A7982DF0CD8}" type="sibTrans" cxnId="{3C3C2EA0-2989-4417-A7F7-5D2430F9EB74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FF05F24-FE6E-49BC-BB82-5B7F6EEB3730}">
      <dgm:prSet phldrT="[Текст]" custT="1"/>
      <dgm:spPr/>
      <dgm:t>
        <a:bodyPr/>
        <a:lstStyle/>
        <a:p>
          <a:r>
            <a:rPr lang="ru-RU" sz="1600">
              <a:latin typeface="Cambria Math" panose="02040503050406030204" pitchFamily="18" charset="0"/>
              <a:ea typeface="Cambria Math" panose="02040503050406030204" pitchFamily="18" charset="0"/>
            </a:rPr>
            <a:t>Деканы факультетов</a:t>
          </a:r>
        </a:p>
      </dgm:t>
    </dgm:pt>
    <dgm:pt modelId="{4E539120-E753-4878-A217-F1A2B1BB69EB}" type="sibTrans" cxnId="{20956C1E-C6B0-4C67-B3A1-F9DBFB99874C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8AF20F7-E9BF-413F-987B-8D7F46C918C6}" type="parTrans" cxnId="{20956C1E-C6B0-4C67-B3A1-F9DBFB99874C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47347DB-3B55-41E3-BD49-E068B78B66B9}">
      <dgm:prSet phldrT="[Текст]" custT="1"/>
      <dgm:spPr/>
      <dgm:t>
        <a:bodyPr/>
        <a:lstStyle/>
        <a:p>
          <a:r>
            <a:rPr lang="ru-RU" sz="1600">
              <a:latin typeface="Cambria Math" panose="02040503050406030204" pitchFamily="18" charset="0"/>
              <a:ea typeface="Cambria Math" panose="02040503050406030204" pitchFamily="18" charset="0"/>
            </a:rPr>
            <a:t>Заместитель директора по науке</a:t>
          </a:r>
        </a:p>
      </dgm:t>
    </dgm:pt>
    <dgm:pt modelId="{3AE71FE6-F9EE-4299-85CA-F708DC672245}" type="sibTrans" cxnId="{F2C736EB-A856-43EC-B100-DDA9A6C19FFF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47F5BB5-1428-4CAE-901D-974FC4F42C35}" type="parTrans" cxnId="{F2C736EB-A856-43EC-B100-DDA9A6C19FFF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F226240-0779-4D56-9422-F5CAF95AB0D2}">
      <dgm:prSet phldrT="[Текст]" custT="1"/>
      <dgm:spPr/>
      <dgm:t>
        <a:bodyPr/>
        <a:lstStyle/>
        <a:p>
          <a:r>
            <a:rPr lang="ru-RU" sz="1600">
              <a:latin typeface="Cambria Math" panose="02040503050406030204" pitchFamily="18" charset="0"/>
              <a:ea typeface="Cambria Math" panose="02040503050406030204" pitchFamily="18" charset="0"/>
            </a:rPr>
            <a:t>Директор ЦОНАР</a:t>
          </a:r>
        </a:p>
      </dgm:t>
    </dgm:pt>
    <dgm:pt modelId="{8A5B3FDC-A3ED-4DC4-9BFF-C36697A02E8C}" type="parTrans" cxnId="{1F721350-D2AF-445E-A774-DA1FF49979CB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0B34804-66CA-44CE-9565-07E27BC96844}" type="sibTrans" cxnId="{1F721350-D2AF-445E-A774-DA1FF49979CB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8CE040D-DC6C-4FF9-8328-695410DC5565}">
      <dgm:prSet phldrT="[Текст]" custT="1"/>
      <dgm:spPr/>
      <dgm:t>
        <a:bodyPr/>
        <a:lstStyle/>
        <a:p>
          <a:r>
            <a:rPr lang="ru-RU" sz="1600">
              <a:latin typeface="Cambria Math" panose="02040503050406030204" pitchFamily="18" charset="0"/>
              <a:ea typeface="Cambria Math" panose="02040503050406030204" pitchFamily="18" charset="0"/>
            </a:rPr>
            <a:t>Заместители деканов по науке</a:t>
          </a:r>
        </a:p>
      </dgm:t>
    </dgm:pt>
    <dgm:pt modelId="{04E8676B-C21E-4609-B80D-1B268C1207D2}" type="parTrans" cxnId="{83FB9B12-2BEB-49F8-9BFD-515F548BF5AC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FE54A73-7CAC-43C4-BF89-BAAF2233DC75}" type="sibTrans" cxnId="{83FB9B12-2BEB-49F8-9BFD-515F548BF5AC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49E04A2-3203-4A72-82A8-B0EF8890D733}">
      <dgm:prSet phldrT="[Текст]" custT="1"/>
      <dgm:spPr/>
      <dgm:t>
        <a:bodyPr/>
        <a:lstStyle/>
        <a:p>
          <a:r>
            <a:rPr lang="ru-RU" sz="1600">
              <a:latin typeface="Cambria Math" panose="02040503050406030204" pitchFamily="18" charset="0"/>
              <a:ea typeface="Cambria Math" panose="02040503050406030204" pitchFamily="18" charset="0"/>
            </a:rPr>
            <a:t>Руководители научных структурных подразделений</a:t>
          </a:r>
        </a:p>
      </dgm:t>
    </dgm:pt>
    <dgm:pt modelId="{6C8A29F4-D8C2-455D-884A-089C7F40C283}" type="parTrans" cxnId="{F75DFDB6-1F61-47F7-BC32-9A2AC4EDC77E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A1ACCE4-AA62-4D1D-9CC1-DCD22E1C33C1}" type="sibTrans" cxnId="{F75DFDB6-1F61-47F7-BC32-9A2AC4EDC77E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54C1C54-7128-4EC5-95DB-7224DEF6945D}" type="pres">
      <dgm:prSet presAssocID="{3E87B8AB-520B-4F63-801C-58B5255853B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8F32C-1BBA-4DC9-B0C8-350CA4127F06}" type="pres">
      <dgm:prSet presAssocID="{C506805D-BF88-439C-BECC-6EB17A6A2DFE}" presName="hierRoot1" presStyleCnt="0">
        <dgm:presLayoutVars>
          <dgm:hierBranch val="init"/>
        </dgm:presLayoutVars>
      </dgm:prSet>
      <dgm:spPr/>
    </dgm:pt>
    <dgm:pt modelId="{6786677F-3F53-45AB-975E-4B5F4A856046}" type="pres">
      <dgm:prSet presAssocID="{C506805D-BF88-439C-BECC-6EB17A6A2DFE}" presName="rootComposite1" presStyleCnt="0"/>
      <dgm:spPr/>
    </dgm:pt>
    <dgm:pt modelId="{670F47B6-B23D-4D19-A210-E9A46BCE929B}" type="pres">
      <dgm:prSet presAssocID="{C506805D-BF88-439C-BECC-6EB17A6A2DF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8B3EEB-7A13-4195-9ECD-511DCC2CF682}" type="pres">
      <dgm:prSet presAssocID="{C506805D-BF88-439C-BECC-6EB17A6A2DFE}" presName="topArc1" presStyleLbl="parChTrans1D1" presStyleIdx="0" presStyleCnt="14"/>
      <dgm:spPr/>
    </dgm:pt>
    <dgm:pt modelId="{403F41A3-BDD8-451D-B125-BDA2EF375101}" type="pres">
      <dgm:prSet presAssocID="{C506805D-BF88-439C-BECC-6EB17A6A2DFE}" presName="bottomArc1" presStyleLbl="parChTrans1D1" presStyleIdx="1" presStyleCnt="14"/>
      <dgm:spPr/>
    </dgm:pt>
    <dgm:pt modelId="{51D703B8-B3A2-4016-9229-4188F6E9B86D}" type="pres">
      <dgm:prSet presAssocID="{C506805D-BF88-439C-BECC-6EB17A6A2DFE}" presName="topConnNode1" presStyleLbl="node1" presStyleIdx="0" presStyleCnt="0"/>
      <dgm:spPr/>
      <dgm:t>
        <a:bodyPr/>
        <a:lstStyle/>
        <a:p>
          <a:endParaRPr lang="ru-RU"/>
        </a:p>
      </dgm:t>
    </dgm:pt>
    <dgm:pt modelId="{27857F39-9C93-416E-B0F3-6625BFC370B7}" type="pres">
      <dgm:prSet presAssocID="{C506805D-BF88-439C-BECC-6EB17A6A2DFE}" presName="hierChild2" presStyleCnt="0"/>
      <dgm:spPr/>
    </dgm:pt>
    <dgm:pt modelId="{7EF24DC6-16B9-4FC4-99AB-DF65F0CD0BE4}" type="pres">
      <dgm:prSet presAssocID="{447F5BB5-1428-4CAE-901D-974FC4F42C35}" presName="Name28" presStyleLbl="parChTrans1D2" presStyleIdx="0" presStyleCnt="3"/>
      <dgm:spPr/>
      <dgm:t>
        <a:bodyPr/>
        <a:lstStyle/>
        <a:p>
          <a:endParaRPr lang="ru-RU"/>
        </a:p>
      </dgm:t>
    </dgm:pt>
    <dgm:pt modelId="{B51F5077-18D4-46D4-8FEF-900EC67229EE}" type="pres">
      <dgm:prSet presAssocID="{747347DB-3B55-41E3-BD49-E068B78B66B9}" presName="hierRoot2" presStyleCnt="0">
        <dgm:presLayoutVars>
          <dgm:hierBranch val="init"/>
        </dgm:presLayoutVars>
      </dgm:prSet>
      <dgm:spPr/>
    </dgm:pt>
    <dgm:pt modelId="{0F4A0CCF-1796-451B-A0AD-6A49D088E763}" type="pres">
      <dgm:prSet presAssocID="{747347DB-3B55-41E3-BD49-E068B78B66B9}" presName="rootComposite2" presStyleCnt="0"/>
      <dgm:spPr/>
    </dgm:pt>
    <dgm:pt modelId="{28508F28-C7EC-45EC-94F1-656FE99DB4B9}" type="pres">
      <dgm:prSet presAssocID="{747347DB-3B55-41E3-BD49-E068B78B66B9}" presName="rootText2" presStyleLbl="alignAcc1" presStyleIdx="0" presStyleCnt="0" custScaleX="123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17D7AD-8FAB-4890-821D-B2C3AF43AEFE}" type="pres">
      <dgm:prSet presAssocID="{747347DB-3B55-41E3-BD49-E068B78B66B9}" presName="topArc2" presStyleLbl="parChTrans1D1" presStyleIdx="2" presStyleCnt="14"/>
      <dgm:spPr/>
    </dgm:pt>
    <dgm:pt modelId="{DFFB69A0-5A06-4538-A8D4-C96B4D0CE8EE}" type="pres">
      <dgm:prSet presAssocID="{747347DB-3B55-41E3-BD49-E068B78B66B9}" presName="bottomArc2" presStyleLbl="parChTrans1D1" presStyleIdx="3" presStyleCnt="14"/>
      <dgm:spPr/>
    </dgm:pt>
    <dgm:pt modelId="{F747F00F-1763-45F2-A97D-B1B3B5ABBF98}" type="pres">
      <dgm:prSet presAssocID="{747347DB-3B55-41E3-BD49-E068B78B66B9}" presName="topConnNode2" presStyleLbl="node2" presStyleIdx="0" presStyleCnt="0"/>
      <dgm:spPr/>
      <dgm:t>
        <a:bodyPr/>
        <a:lstStyle/>
        <a:p>
          <a:endParaRPr lang="ru-RU"/>
        </a:p>
      </dgm:t>
    </dgm:pt>
    <dgm:pt modelId="{9A8E49F5-C1C5-438A-97A0-2F8A52E8401B}" type="pres">
      <dgm:prSet presAssocID="{747347DB-3B55-41E3-BD49-E068B78B66B9}" presName="hierChild4" presStyleCnt="0"/>
      <dgm:spPr/>
    </dgm:pt>
    <dgm:pt modelId="{663491AC-D91B-4724-BC3E-EC86ABC42521}" type="pres">
      <dgm:prSet presAssocID="{8A5B3FDC-A3ED-4DC4-9BFF-C36697A02E8C}" presName="Name28" presStyleLbl="parChTrans1D3" presStyleIdx="0" presStyleCnt="3"/>
      <dgm:spPr/>
      <dgm:t>
        <a:bodyPr/>
        <a:lstStyle/>
        <a:p>
          <a:endParaRPr lang="ru-RU"/>
        </a:p>
      </dgm:t>
    </dgm:pt>
    <dgm:pt modelId="{E9FA76C8-22C2-4075-B841-75A1032B273D}" type="pres">
      <dgm:prSet presAssocID="{5F226240-0779-4D56-9422-F5CAF95AB0D2}" presName="hierRoot2" presStyleCnt="0">
        <dgm:presLayoutVars>
          <dgm:hierBranch val="init"/>
        </dgm:presLayoutVars>
      </dgm:prSet>
      <dgm:spPr/>
    </dgm:pt>
    <dgm:pt modelId="{504F882F-5115-4146-88D4-F4890A606383}" type="pres">
      <dgm:prSet presAssocID="{5F226240-0779-4D56-9422-F5CAF95AB0D2}" presName="rootComposite2" presStyleCnt="0"/>
      <dgm:spPr/>
    </dgm:pt>
    <dgm:pt modelId="{07DDCE19-A02A-442F-B3DB-2CCB2B72A861}" type="pres">
      <dgm:prSet presAssocID="{5F226240-0779-4D56-9422-F5CAF95AB0D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C9859C-FCE5-456F-844E-61FCFB9FFDA4}" type="pres">
      <dgm:prSet presAssocID="{5F226240-0779-4D56-9422-F5CAF95AB0D2}" presName="topArc2" presStyleLbl="parChTrans1D1" presStyleIdx="4" presStyleCnt="14"/>
      <dgm:spPr/>
    </dgm:pt>
    <dgm:pt modelId="{814C7855-4DB3-4BBD-B6A8-5AAFB87813C2}" type="pres">
      <dgm:prSet presAssocID="{5F226240-0779-4D56-9422-F5CAF95AB0D2}" presName="bottomArc2" presStyleLbl="parChTrans1D1" presStyleIdx="5" presStyleCnt="14"/>
      <dgm:spPr/>
    </dgm:pt>
    <dgm:pt modelId="{891E4C60-68DD-40B2-91AC-80BEF5D799C9}" type="pres">
      <dgm:prSet presAssocID="{5F226240-0779-4D56-9422-F5CAF95AB0D2}" presName="topConnNode2" presStyleLbl="node3" presStyleIdx="0" presStyleCnt="0"/>
      <dgm:spPr/>
      <dgm:t>
        <a:bodyPr/>
        <a:lstStyle/>
        <a:p>
          <a:endParaRPr lang="ru-RU"/>
        </a:p>
      </dgm:t>
    </dgm:pt>
    <dgm:pt modelId="{11030B59-E507-45EB-B1B4-87C5E4BEFE23}" type="pres">
      <dgm:prSet presAssocID="{5F226240-0779-4D56-9422-F5CAF95AB0D2}" presName="hierChild4" presStyleCnt="0"/>
      <dgm:spPr/>
    </dgm:pt>
    <dgm:pt modelId="{CDA7B447-7D5C-4C7A-B5A9-C74CE1D6D79E}" type="pres">
      <dgm:prSet presAssocID="{5F226240-0779-4D56-9422-F5CAF95AB0D2}" presName="hierChild5" presStyleCnt="0"/>
      <dgm:spPr/>
    </dgm:pt>
    <dgm:pt modelId="{C4E6942E-16E5-4E58-873B-0CD59A7AE5A3}" type="pres">
      <dgm:prSet presAssocID="{747347DB-3B55-41E3-BD49-E068B78B66B9}" presName="hierChild5" presStyleCnt="0"/>
      <dgm:spPr/>
    </dgm:pt>
    <dgm:pt modelId="{72B584E6-FF38-481D-8F76-5B2C6E499A0C}" type="pres">
      <dgm:prSet presAssocID="{88AF20F7-E9BF-413F-987B-8D7F46C918C6}" presName="Name28" presStyleLbl="parChTrans1D2" presStyleIdx="1" presStyleCnt="3"/>
      <dgm:spPr/>
      <dgm:t>
        <a:bodyPr/>
        <a:lstStyle/>
        <a:p>
          <a:endParaRPr lang="ru-RU"/>
        </a:p>
      </dgm:t>
    </dgm:pt>
    <dgm:pt modelId="{D006A4BF-7D07-458C-A072-09F59F6E1EEA}" type="pres">
      <dgm:prSet presAssocID="{6FF05F24-FE6E-49BC-BB82-5B7F6EEB3730}" presName="hierRoot2" presStyleCnt="0">
        <dgm:presLayoutVars>
          <dgm:hierBranch val="init"/>
        </dgm:presLayoutVars>
      </dgm:prSet>
      <dgm:spPr/>
    </dgm:pt>
    <dgm:pt modelId="{0A172EAB-6DA3-48B3-B61F-296709421AD3}" type="pres">
      <dgm:prSet presAssocID="{6FF05F24-FE6E-49BC-BB82-5B7F6EEB3730}" presName="rootComposite2" presStyleCnt="0"/>
      <dgm:spPr/>
    </dgm:pt>
    <dgm:pt modelId="{28BE0760-5E53-4065-AE74-31FCF324F849}" type="pres">
      <dgm:prSet presAssocID="{6FF05F24-FE6E-49BC-BB82-5B7F6EEB3730}" presName="rootText2" presStyleLbl="alignAcc1" presStyleIdx="0" presStyleCnt="0" custScaleX="1276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4CB30D-BD72-493C-A2A2-39F40970B1C0}" type="pres">
      <dgm:prSet presAssocID="{6FF05F24-FE6E-49BC-BB82-5B7F6EEB3730}" presName="topArc2" presStyleLbl="parChTrans1D1" presStyleIdx="6" presStyleCnt="14"/>
      <dgm:spPr/>
    </dgm:pt>
    <dgm:pt modelId="{C1C2A340-04EB-44AE-94FB-BCCBFABC55CE}" type="pres">
      <dgm:prSet presAssocID="{6FF05F24-FE6E-49BC-BB82-5B7F6EEB3730}" presName="bottomArc2" presStyleLbl="parChTrans1D1" presStyleIdx="7" presStyleCnt="14"/>
      <dgm:spPr/>
    </dgm:pt>
    <dgm:pt modelId="{C272E97B-98F9-4A68-B3EA-932F9278E503}" type="pres">
      <dgm:prSet presAssocID="{6FF05F24-FE6E-49BC-BB82-5B7F6EEB3730}" presName="topConnNode2" presStyleLbl="node2" presStyleIdx="0" presStyleCnt="0"/>
      <dgm:spPr/>
      <dgm:t>
        <a:bodyPr/>
        <a:lstStyle/>
        <a:p>
          <a:endParaRPr lang="ru-RU"/>
        </a:p>
      </dgm:t>
    </dgm:pt>
    <dgm:pt modelId="{E1E637FA-7F93-4A58-8ED4-76902E8AEB33}" type="pres">
      <dgm:prSet presAssocID="{6FF05F24-FE6E-49BC-BB82-5B7F6EEB3730}" presName="hierChild4" presStyleCnt="0"/>
      <dgm:spPr/>
    </dgm:pt>
    <dgm:pt modelId="{0DD40943-C7DC-4FBB-A5DF-E2CC4AA18D12}" type="pres">
      <dgm:prSet presAssocID="{04E8676B-C21E-4609-B80D-1B268C1207D2}" presName="Name28" presStyleLbl="parChTrans1D3" presStyleIdx="1" presStyleCnt="3"/>
      <dgm:spPr/>
      <dgm:t>
        <a:bodyPr/>
        <a:lstStyle/>
        <a:p>
          <a:endParaRPr lang="ru-RU"/>
        </a:p>
      </dgm:t>
    </dgm:pt>
    <dgm:pt modelId="{C5789665-FD1E-4820-BCD6-825535308D84}" type="pres">
      <dgm:prSet presAssocID="{B8CE040D-DC6C-4FF9-8328-695410DC5565}" presName="hierRoot2" presStyleCnt="0">
        <dgm:presLayoutVars>
          <dgm:hierBranch val="init"/>
        </dgm:presLayoutVars>
      </dgm:prSet>
      <dgm:spPr/>
    </dgm:pt>
    <dgm:pt modelId="{3CAF052B-B633-4D4F-AD89-E1ECF97C642A}" type="pres">
      <dgm:prSet presAssocID="{B8CE040D-DC6C-4FF9-8328-695410DC5565}" presName="rootComposite2" presStyleCnt="0"/>
      <dgm:spPr/>
    </dgm:pt>
    <dgm:pt modelId="{A933B497-6316-4DC1-A291-5682E2CA8F1D}" type="pres">
      <dgm:prSet presAssocID="{B8CE040D-DC6C-4FF9-8328-695410DC556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9DD177-DA6B-4E4C-8B4F-8D78E9B3A14C}" type="pres">
      <dgm:prSet presAssocID="{B8CE040D-DC6C-4FF9-8328-695410DC5565}" presName="topArc2" presStyleLbl="parChTrans1D1" presStyleIdx="8" presStyleCnt="14"/>
      <dgm:spPr/>
    </dgm:pt>
    <dgm:pt modelId="{76C95EA4-4E5F-4F1B-9AEB-67C023AD9A4E}" type="pres">
      <dgm:prSet presAssocID="{B8CE040D-DC6C-4FF9-8328-695410DC5565}" presName="bottomArc2" presStyleLbl="parChTrans1D1" presStyleIdx="9" presStyleCnt="14"/>
      <dgm:spPr/>
    </dgm:pt>
    <dgm:pt modelId="{2CA3065A-565D-46E6-9CE8-28E311C0001F}" type="pres">
      <dgm:prSet presAssocID="{B8CE040D-DC6C-4FF9-8328-695410DC5565}" presName="topConnNode2" presStyleLbl="node3" presStyleIdx="0" presStyleCnt="0"/>
      <dgm:spPr/>
      <dgm:t>
        <a:bodyPr/>
        <a:lstStyle/>
        <a:p>
          <a:endParaRPr lang="ru-RU"/>
        </a:p>
      </dgm:t>
    </dgm:pt>
    <dgm:pt modelId="{624E710E-425A-4C7B-B4AF-33449E25CEA4}" type="pres">
      <dgm:prSet presAssocID="{B8CE040D-DC6C-4FF9-8328-695410DC5565}" presName="hierChild4" presStyleCnt="0"/>
      <dgm:spPr/>
    </dgm:pt>
    <dgm:pt modelId="{62B2FFC0-FB2F-475C-81C2-D2E97239EF51}" type="pres">
      <dgm:prSet presAssocID="{B8CE040D-DC6C-4FF9-8328-695410DC5565}" presName="hierChild5" presStyleCnt="0"/>
      <dgm:spPr/>
    </dgm:pt>
    <dgm:pt modelId="{944294DF-BB97-481E-8EFC-AE8262E4CC8E}" type="pres">
      <dgm:prSet presAssocID="{6C8A29F4-D8C2-455D-884A-089C7F40C283}" presName="Name28" presStyleLbl="parChTrans1D3" presStyleIdx="2" presStyleCnt="3"/>
      <dgm:spPr/>
      <dgm:t>
        <a:bodyPr/>
        <a:lstStyle/>
        <a:p>
          <a:endParaRPr lang="ru-RU"/>
        </a:p>
      </dgm:t>
    </dgm:pt>
    <dgm:pt modelId="{65C4D9DE-7800-4E3D-A930-331A729E390F}" type="pres">
      <dgm:prSet presAssocID="{149E04A2-3203-4A72-82A8-B0EF8890D733}" presName="hierRoot2" presStyleCnt="0">
        <dgm:presLayoutVars>
          <dgm:hierBranch val="init"/>
        </dgm:presLayoutVars>
      </dgm:prSet>
      <dgm:spPr/>
    </dgm:pt>
    <dgm:pt modelId="{7552918F-3261-4D61-BBA5-8B7D39143192}" type="pres">
      <dgm:prSet presAssocID="{149E04A2-3203-4A72-82A8-B0EF8890D733}" presName="rootComposite2" presStyleCnt="0"/>
      <dgm:spPr/>
    </dgm:pt>
    <dgm:pt modelId="{47BDF036-C3E3-4ACE-BD81-C3AF6E280F94}" type="pres">
      <dgm:prSet presAssocID="{149E04A2-3203-4A72-82A8-B0EF8890D733}" presName="rootText2" presStyleLbl="alignAcc1" presStyleIdx="0" presStyleCnt="0" custScaleX="189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AC2B7-2508-45CD-AA81-744617F5F3A3}" type="pres">
      <dgm:prSet presAssocID="{149E04A2-3203-4A72-82A8-B0EF8890D733}" presName="topArc2" presStyleLbl="parChTrans1D1" presStyleIdx="10" presStyleCnt="14"/>
      <dgm:spPr/>
    </dgm:pt>
    <dgm:pt modelId="{BE790AD7-A366-4980-81CC-D15478538BF7}" type="pres">
      <dgm:prSet presAssocID="{149E04A2-3203-4A72-82A8-B0EF8890D733}" presName="bottomArc2" presStyleLbl="parChTrans1D1" presStyleIdx="11" presStyleCnt="14"/>
      <dgm:spPr/>
    </dgm:pt>
    <dgm:pt modelId="{D33FA892-D5BB-4BE4-9E6D-0A03EC3EF23E}" type="pres">
      <dgm:prSet presAssocID="{149E04A2-3203-4A72-82A8-B0EF8890D733}" presName="topConnNode2" presStyleLbl="node3" presStyleIdx="0" presStyleCnt="0"/>
      <dgm:spPr/>
      <dgm:t>
        <a:bodyPr/>
        <a:lstStyle/>
        <a:p>
          <a:endParaRPr lang="ru-RU"/>
        </a:p>
      </dgm:t>
    </dgm:pt>
    <dgm:pt modelId="{0E175B73-DEBF-4EE8-9FC3-FF2748B798D0}" type="pres">
      <dgm:prSet presAssocID="{149E04A2-3203-4A72-82A8-B0EF8890D733}" presName="hierChild4" presStyleCnt="0"/>
      <dgm:spPr/>
    </dgm:pt>
    <dgm:pt modelId="{7CF2F0DA-EFA3-4CC4-822D-F96620EC2E91}" type="pres">
      <dgm:prSet presAssocID="{149E04A2-3203-4A72-82A8-B0EF8890D733}" presName="hierChild5" presStyleCnt="0"/>
      <dgm:spPr/>
    </dgm:pt>
    <dgm:pt modelId="{02CEF21A-D308-44DD-8BF6-DB529B169AFF}" type="pres">
      <dgm:prSet presAssocID="{6FF05F24-FE6E-49BC-BB82-5B7F6EEB3730}" presName="hierChild5" presStyleCnt="0"/>
      <dgm:spPr/>
    </dgm:pt>
    <dgm:pt modelId="{1F54F48D-CCA4-40E0-9F4E-AA5F1373C52B}" type="pres">
      <dgm:prSet presAssocID="{C506805D-BF88-439C-BECC-6EB17A6A2DFE}" presName="hierChild3" presStyleCnt="0"/>
      <dgm:spPr/>
    </dgm:pt>
    <dgm:pt modelId="{607F0117-A3D4-4130-B46D-5F4DD5AA42A4}" type="pres">
      <dgm:prSet presAssocID="{30D81074-10BE-4C68-B060-69A33BB71EA8}" presName="Name101" presStyleLbl="parChTrans1D2" presStyleIdx="2" presStyleCnt="3"/>
      <dgm:spPr/>
      <dgm:t>
        <a:bodyPr/>
        <a:lstStyle/>
        <a:p>
          <a:endParaRPr lang="ru-RU"/>
        </a:p>
      </dgm:t>
    </dgm:pt>
    <dgm:pt modelId="{332B0C0D-26B4-4DBA-8B9D-7E1A24E64264}" type="pres">
      <dgm:prSet presAssocID="{9651C0F4-AADB-4B2A-9613-F758F40405EB}" presName="hierRoot3" presStyleCnt="0">
        <dgm:presLayoutVars>
          <dgm:hierBranch val="init"/>
        </dgm:presLayoutVars>
      </dgm:prSet>
      <dgm:spPr/>
    </dgm:pt>
    <dgm:pt modelId="{0383F1AE-B333-4D94-AE64-3F4D4ED441C2}" type="pres">
      <dgm:prSet presAssocID="{9651C0F4-AADB-4B2A-9613-F758F40405EB}" presName="rootComposite3" presStyleCnt="0"/>
      <dgm:spPr/>
    </dgm:pt>
    <dgm:pt modelId="{51AD516C-66C2-4008-81C5-99E630521B28}" type="pres">
      <dgm:prSet presAssocID="{9651C0F4-AADB-4B2A-9613-F758F40405EB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519422-F1BE-4F92-BCE0-5E57DCD679DA}" type="pres">
      <dgm:prSet presAssocID="{9651C0F4-AADB-4B2A-9613-F758F40405EB}" presName="topArc3" presStyleLbl="parChTrans1D1" presStyleIdx="12" presStyleCnt="14"/>
      <dgm:spPr/>
    </dgm:pt>
    <dgm:pt modelId="{37E9F167-E1D4-4AB9-8CCD-09D5B352E5E3}" type="pres">
      <dgm:prSet presAssocID="{9651C0F4-AADB-4B2A-9613-F758F40405EB}" presName="bottomArc3" presStyleLbl="parChTrans1D1" presStyleIdx="13" presStyleCnt="14"/>
      <dgm:spPr/>
    </dgm:pt>
    <dgm:pt modelId="{9C9F8739-2681-4499-91CF-64AE28A9A164}" type="pres">
      <dgm:prSet presAssocID="{9651C0F4-AADB-4B2A-9613-F758F40405EB}" presName="topConnNode3" presStyleLbl="asst1" presStyleIdx="0" presStyleCnt="0"/>
      <dgm:spPr/>
      <dgm:t>
        <a:bodyPr/>
        <a:lstStyle/>
        <a:p>
          <a:endParaRPr lang="ru-RU"/>
        </a:p>
      </dgm:t>
    </dgm:pt>
    <dgm:pt modelId="{05C43788-40A9-482E-A8FE-161732C06899}" type="pres">
      <dgm:prSet presAssocID="{9651C0F4-AADB-4B2A-9613-F758F40405EB}" presName="hierChild6" presStyleCnt="0"/>
      <dgm:spPr/>
    </dgm:pt>
    <dgm:pt modelId="{E2744DBC-42E6-48AC-BA34-A39E3F72F040}" type="pres">
      <dgm:prSet presAssocID="{9651C0F4-AADB-4B2A-9613-F758F40405EB}" presName="hierChild7" presStyleCnt="0"/>
      <dgm:spPr/>
    </dgm:pt>
  </dgm:ptLst>
  <dgm:cxnLst>
    <dgm:cxn modelId="{0B9C7D42-4E7D-4DD4-AE14-789B9CD2E154}" type="presOf" srcId="{747347DB-3B55-41E3-BD49-E068B78B66B9}" destId="{F747F00F-1763-45F2-A97D-B1B3B5ABBF98}" srcOrd="1" destOrd="0" presId="urn:microsoft.com/office/officeart/2008/layout/HalfCircleOrganizationChart"/>
    <dgm:cxn modelId="{6826B1FC-DBDE-48E6-B559-CB81E2E1C47D}" type="presOf" srcId="{6FF05F24-FE6E-49BC-BB82-5B7F6EEB3730}" destId="{C272E97B-98F9-4A68-B3EA-932F9278E503}" srcOrd="1" destOrd="0" presId="urn:microsoft.com/office/officeart/2008/layout/HalfCircleOrganizationChart"/>
    <dgm:cxn modelId="{0A6E3CD1-B5B5-4CE3-B4F5-E12C5F055041}" type="presOf" srcId="{30D81074-10BE-4C68-B060-69A33BB71EA8}" destId="{607F0117-A3D4-4130-B46D-5F4DD5AA42A4}" srcOrd="0" destOrd="0" presId="urn:microsoft.com/office/officeart/2008/layout/HalfCircleOrganizationChart"/>
    <dgm:cxn modelId="{A03C76C1-5ED7-4B89-8BA6-EB787F2872D3}" type="presOf" srcId="{5F226240-0779-4D56-9422-F5CAF95AB0D2}" destId="{891E4C60-68DD-40B2-91AC-80BEF5D799C9}" srcOrd="1" destOrd="0" presId="urn:microsoft.com/office/officeart/2008/layout/HalfCircleOrganizationChart"/>
    <dgm:cxn modelId="{61DED47C-0A70-4575-A111-254F2E364A3B}" type="presOf" srcId="{9651C0F4-AADB-4B2A-9613-F758F40405EB}" destId="{9C9F8739-2681-4499-91CF-64AE28A9A164}" srcOrd="1" destOrd="0" presId="urn:microsoft.com/office/officeart/2008/layout/HalfCircleOrganizationChart"/>
    <dgm:cxn modelId="{7FEACE95-7739-4B16-B741-CE7F70D6182F}" type="presOf" srcId="{C506805D-BF88-439C-BECC-6EB17A6A2DFE}" destId="{51D703B8-B3A2-4016-9229-4188F6E9B86D}" srcOrd="1" destOrd="0" presId="urn:microsoft.com/office/officeart/2008/layout/HalfCircleOrganizationChart"/>
    <dgm:cxn modelId="{20956C1E-C6B0-4C67-B3A1-F9DBFB99874C}" srcId="{C506805D-BF88-439C-BECC-6EB17A6A2DFE}" destId="{6FF05F24-FE6E-49BC-BB82-5B7F6EEB3730}" srcOrd="2" destOrd="0" parTransId="{88AF20F7-E9BF-413F-987B-8D7F46C918C6}" sibTransId="{4E539120-E753-4878-A217-F1A2B1BB69EB}"/>
    <dgm:cxn modelId="{3AB3332D-F9D1-4996-97B3-C4A0A84BB724}" type="presOf" srcId="{04E8676B-C21E-4609-B80D-1B268C1207D2}" destId="{0DD40943-C7DC-4FBB-A5DF-E2CC4AA18D12}" srcOrd="0" destOrd="0" presId="urn:microsoft.com/office/officeart/2008/layout/HalfCircleOrganizationChart"/>
    <dgm:cxn modelId="{1F721350-D2AF-445E-A774-DA1FF49979CB}" srcId="{747347DB-3B55-41E3-BD49-E068B78B66B9}" destId="{5F226240-0779-4D56-9422-F5CAF95AB0D2}" srcOrd="0" destOrd="0" parTransId="{8A5B3FDC-A3ED-4DC4-9BFF-C36697A02E8C}" sibTransId="{70B34804-66CA-44CE-9565-07E27BC96844}"/>
    <dgm:cxn modelId="{7D309BBF-AC50-4C44-A8B7-5B596E6C6F96}" type="presOf" srcId="{149E04A2-3203-4A72-82A8-B0EF8890D733}" destId="{47BDF036-C3E3-4ACE-BD81-C3AF6E280F94}" srcOrd="0" destOrd="0" presId="urn:microsoft.com/office/officeart/2008/layout/HalfCircleOrganizationChart"/>
    <dgm:cxn modelId="{3C3C2EA0-2989-4417-A7F7-5D2430F9EB74}" srcId="{C506805D-BF88-439C-BECC-6EB17A6A2DFE}" destId="{9651C0F4-AADB-4B2A-9613-F758F40405EB}" srcOrd="0" destOrd="0" parTransId="{30D81074-10BE-4C68-B060-69A33BB71EA8}" sibTransId="{2CA4F208-45A1-4798-80A1-0A7982DF0CD8}"/>
    <dgm:cxn modelId="{41773D5F-744F-4B17-ACD1-AC19318B2EBC}" type="presOf" srcId="{6C8A29F4-D8C2-455D-884A-089C7F40C283}" destId="{944294DF-BB97-481E-8EFC-AE8262E4CC8E}" srcOrd="0" destOrd="0" presId="urn:microsoft.com/office/officeart/2008/layout/HalfCircleOrganizationChart"/>
    <dgm:cxn modelId="{4C59F6FB-9971-4C2D-B9A0-4F3364546E7A}" type="presOf" srcId="{447F5BB5-1428-4CAE-901D-974FC4F42C35}" destId="{7EF24DC6-16B9-4FC4-99AB-DF65F0CD0BE4}" srcOrd="0" destOrd="0" presId="urn:microsoft.com/office/officeart/2008/layout/HalfCircleOrganizationChart"/>
    <dgm:cxn modelId="{AAD9A94C-66FA-4B50-A182-F35E19BAB2AA}" type="presOf" srcId="{747347DB-3B55-41E3-BD49-E068B78B66B9}" destId="{28508F28-C7EC-45EC-94F1-656FE99DB4B9}" srcOrd="0" destOrd="0" presId="urn:microsoft.com/office/officeart/2008/layout/HalfCircleOrganizationChart"/>
    <dgm:cxn modelId="{A14DC6E0-FB1C-468A-94A5-CAAB9A1D71B6}" type="presOf" srcId="{9651C0F4-AADB-4B2A-9613-F758F40405EB}" destId="{51AD516C-66C2-4008-81C5-99E630521B28}" srcOrd="0" destOrd="0" presId="urn:microsoft.com/office/officeart/2008/layout/HalfCircleOrganizationChart"/>
    <dgm:cxn modelId="{FA09486D-561B-428A-BE66-CEA815620898}" type="presOf" srcId="{6FF05F24-FE6E-49BC-BB82-5B7F6EEB3730}" destId="{28BE0760-5E53-4065-AE74-31FCF324F849}" srcOrd="0" destOrd="0" presId="urn:microsoft.com/office/officeart/2008/layout/HalfCircleOrganizationChart"/>
    <dgm:cxn modelId="{F8184DB2-304C-4D10-B56D-155A9DDBCEB0}" type="presOf" srcId="{3E87B8AB-520B-4F63-801C-58B5255853B5}" destId="{954C1C54-7128-4EC5-95DB-7224DEF6945D}" srcOrd="0" destOrd="0" presId="urn:microsoft.com/office/officeart/2008/layout/HalfCircleOrganizationChart"/>
    <dgm:cxn modelId="{5A089D0A-FF5B-49CA-B9C0-2C85C20773A4}" type="presOf" srcId="{8A5B3FDC-A3ED-4DC4-9BFF-C36697A02E8C}" destId="{663491AC-D91B-4724-BC3E-EC86ABC42521}" srcOrd="0" destOrd="0" presId="urn:microsoft.com/office/officeart/2008/layout/HalfCircleOrganizationChart"/>
    <dgm:cxn modelId="{F2C736EB-A856-43EC-B100-DDA9A6C19FFF}" srcId="{C506805D-BF88-439C-BECC-6EB17A6A2DFE}" destId="{747347DB-3B55-41E3-BD49-E068B78B66B9}" srcOrd="1" destOrd="0" parTransId="{447F5BB5-1428-4CAE-901D-974FC4F42C35}" sibTransId="{3AE71FE6-F9EE-4299-85CA-F708DC672245}"/>
    <dgm:cxn modelId="{36A4E418-2B0C-441A-9EFD-AF1D111DEE6E}" srcId="{3E87B8AB-520B-4F63-801C-58B5255853B5}" destId="{C506805D-BF88-439C-BECC-6EB17A6A2DFE}" srcOrd="0" destOrd="0" parTransId="{C855FF5A-F692-4DCA-80CA-1384CBC76BD1}" sibTransId="{B6D31866-418E-40C5-950D-F11917A07C62}"/>
    <dgm:cxn modelId="{22343D9C-34B3-45FE-9DE6-1973194F0597}" type="presOf" srcId="{149E04A2-3203-4A72-82A8-B0EF8890D733}" destId="{D33FA892-D5BB-4BE4-9E6D-0A03EC3EF23E}" srcOrd="1" destOrd="0" presId="urn:microsoft.com/office/officeart/2008/layout/HalfCircleOrganizationChart"/>
    <dgm:cxn modelId="{4D7E9024-0BC2-46EA-9194-871AB3ECEB89}" type="presOf" srcId="{88AF20F7-E9BF-413F-987B-8D7F46C918C6}" destId="{72B584E6-FF38-481D-8F76-5B2C6E499A0C}" srcOrd="0" destOrd="0" presId="urn:microsoft.com/office/officeart/2008/layout/HalfCircleOrganizationChart"/>
    <dgm:cxn modelId="{F75DFDB6-1F61-47F7-BC32-9A2AC4EDC77E}" srcId="{6FF05F24-FE6E-49BC-BB82-5B7F6EEB3730}" destId="{149E04A2-3203-4A72-82A8-B0EF8890D733}" srcOrd="1" destOrd="0" parTransId="{6C8A29F4-D8C2-455D-884A-089C7F40C283}" sibTransId="{3A1ACCE4-AA62-4D1D-9CC1-DCD22E1C33C1}"/>
    <dgm:cxn modelId="{5EE11617-7E12-4744-9A5B-E97D672718D7}" type="presOf" srcId="{B8CE040D-DC6C-4FF9-8328-695410DC5565}" destId="{A933B497-6316-4DC1-A291-5682E2CA8F1D}" srcOrd="0" destOrd="0" presId="urn:microsoft.com/office/officeart/2008/layout/HalfCircleOrganizationChart"/>
    <dgm:cxn modelId="{83FB9B12-2BEB-49F8-9BFD-515F548BF5AC}" srcId="{6FF05F24-FE6E-49BC-BB82-5B7F6EEB3730}" destId="{B8CE040D-DC6C-4FF9-8328-695410DC5565}" srcOrd="0" destOrd="0" parTransId="{04E8676B-C21E-4609-B80D-1B268C1207D2}" sibTransId="{4FE54A73-7CAC-43C4-BF89-BAAF2233DC75}"/>
    <dgm:cxn modelId="{EDEB41B7-AA0F-475F-B0BB-2238CC83F7B6}" type="presOf" srcId="{B8CE040D-DC6C-4FF9-8328-695410DC5565}" destId="{2CA3065A-565D-46E6-9CE8-28E311C0001F}" srcOrd="1" destOrd="0" presId="urn:microsoft.com/office/officeart/2008/layout/HalfCircleOrganizationChart"/>
    <dgm:cxn modelId="{5A313C3B-7B3B-4B02-B621-66032AD15FFE}" type="presOf" srcId="{5F226240-0779-4D56-9422-F5CAF95AB0D2}" destId="{07DDCE19-A02A-442F-B3DB-2CCB2B72A861}" srcOrd="0" destOrd="0" presId="urn:microsoft.com/office/officeart/2008/layout/HalfCircleOrganizationChart"/>
    <dgm:cxn modelId="{64332539-DA8B-4786-85C9-4817D3D7D075}" type="presOf" srcId="{C506805D-BF88-439C-BECC-6EB17A6A2DFE}" destId="{670F47B6-B23D-4D19-A210-E9A46BCE929B}" srcOrd="0" destOrd="0" presId="urn:microsoft.com/office/officeart/2008/layout/HalfCircleOrganizationChart"/>
    <dgm:cxn modelId="{C1E5BA75-A1FB-428C-9C51-7ADA47675C51}" type="presParOf" srcId="{954C1C54-7128-4EC5-95DB-7224DEF6945D}" destId="{D8B8F32C-1BBA-4DC9-B0C8-350CA4127F06}" srcOrd="0" destOrd="0" presId="urn:microsoft.com/office/officeart/2008/layout/HalfCircleOrganizationChart"/>
    <dgm:cxn modelId="{A5B2BBB6-7BAF-49EA-AE6A-4D5B81375261}" type="presParOf" srcId="{D8B8F32C-1BBA-4DC9-B0C8-350CA4127F06}" destId="{6786677F-3F53-45AB-975E-4B5F4A856046}" srcOrd="0" destOrd="0" presId="urn:microsoft.com/office/officeart/2008/layout/HalfCircleOrganizationChart"/>
    <dgm:cxn modelId="{A3D27D16-AE06-423F-B39A-393D8CA0CDE3}" type="presParOf" srcId="{6786677F-3F53-45AB-975E-4B5F4A856046}" destId="{670F47B6-B23D-4D19-A210-E9A46BCE929B}" srcOrd="0" destOrd="0" presId="urn:microsoft.com/office/officeart/2008/layout/HalfCircleOrganizationChart"/>
    <dgm:cxn modelId="{D810685C-86B0-408C-811C-7BCE8D2BDB22}" type="presParOf" srcId="{6786677F-3F53-45AB-975E-4B5F4A856046}" destId="{7F8B3EEB-7A13-4195-9ECD-511DCC2CF682}" srcOrd="1" destOrd="0" presId="urn:microsoft.com/office/officeart/2008/layout/HalfCircleOrganizationChart"/>
    <dgm:cxn modelId="{6AC86B55-F2A6-4264-BAFB-0D1B0E432491}" type="presParOf" srcId="{6786677F-3F53-45AB-975E-4B5F4A856046}" destId="{403F41A3-BDD8-451D-B125-BDA2EF375101}" srcOrd="2" destOrd="0" presId="urn:microsoft.com/office/officeart/2008/layout/HalfCircleOrganizationChart"/>
    <dgm:cxn modelId="{51E99EA3-D162-41B0-AE74-BDAC363DC210}" type="presParOf" srcId="{6786677F-3F53-45AB-975E-4B5F4A856046}" destId="{51D703B8-B3A2-4016-9229-4188F6E9B86D}" srcOrd="3" destOrd="0" presId="urn:microsoft.com/office/officeart/2008/layout/HalfCircleOrganizationChart"/>
    <dgm:cxn modelId="{8CDC1BCD-41FB-400A-BB82-EC72A4A9211D}" type="presParOf" srcId="{D8B8F32C-1BBA-4DC9-B0C8-350CA4127F06}" destId="{27857F39-9C93-416E-B0F3-6625BFC370B7}" srcOrd="1" destOrd="0" presId="urn:microsoft.com/office/officeart/2008/layout/HalfCircleOrganizationChart"/>
    <dgm:cxn modelId="{46CDEBAB-8126-417B-9D52-787FA2187F78}" type="presParOf" srcId="{27857F39-9C93-416E-B0F3-6625BFC370B7}" destId="{7EF24DC6-16B9-4FC4-99AB-DF65F0CD0BE4}" srcOrd="0" destOrd="0" presId="urn:microsoft.com/office/officeart/2008/layout/HalfCircleOrganizationChart"/>
    <dgm:cxn modelId="{0CD808CD-8351-4D8E-BC0D-FDE671504A51}" type="presParOf" srcId="{27857F39-9C93-416E-B0F3-6625BFC370B7}" destId="{B51F5077-18D4-46D4-8FEF-900EC67229EE}" srcOrd="1" destOrd="0" presId="urn:microsoft.com/office/officeart/2008/layout/HalfCircleOrganizationChart"/>
    <dgm:cxn modelId="{912C5AA3-3C7B-4D9D-A86F-5E7AEF35FCB5}" type="presParOf" srcId="{B51F5077-18D4-46D4-8FEF-900EC67229EE}" destId="{0F4A0CCF-1796-451B-A0AD-6A49D088E763}" srcOrd="0" destOrd="0" presId="urn:microsoft.com/office/officeart/2008/layout/HalfCircleOrganizationChart"/>
    <dgm:cxn modelId="{54CAF027-BFC8-461D-94FF-D19FE765D2F2}" type="presParOf" srcId="{0F4A0CCF-1796-451B-A0AD-6A49D088E763}" destId="{28508F28-C7EC-45EC-94F1-656FE99DB4B9}" srcOrd="0" destOrd="0" presId="urn:microsoft.com/office/officeart/2008/layout/HalfCircleOrganizationChart"/>
    <dgm:cxn modelId="{A41EA90E-3485-4421-9BC2-854D01217DD4}" type="presParOf" srcId="{0F4A0CCF-1796-451B-A0AD-6A49D088E763}" destId="{3A17D7AD-8FAB-4890-821D-B2C3AF43AEFE}" srcOrd="1" destOrd="0" presId="urn:microsoft.com/office/officeart/2008/layout/HalfCircleOrganizationChart"/>
    <dgm:cxn modelId="{E62E328A-78DD-44E2-B733-A214A55E92AF}" type="presParOf" srcId="{0F4A0CCF-1796-451B-A0AD-6A49D088E763}" destId="{DFFB69A0-5A06-4538-A8D4-C96B4D0CE8EE}" srcOrd="2" destOrd="0" presId="urn:microsoft.com/office/officeart/2008/layout/HalfCircleOrganizationChart"/>
    <dgm:cxn modelId="{C1F0B5B7-C885-4F6F-B53C-E0B8BF942CA4}" type="presParOf" srcId="{0F4A0CCF-1796-451B-A0AD-6A49D088E763}" destId="{F747F00F-1763-45F2-A97D-B1B3B5ABBF98}" srcOrd="3" destOrd="0" presId="urn:microsoft.com/office/officeart/2008/layout/HalfCircleOrganizationChart"/>
    <dgm:cxn modelId="{5E2A8CC8-F7E2-4DD1-9AA1-0937DC07F1F2}" type="presParOf" srcId="{B51F5077-18D4-46D4-8FEF-900EC67229EE}" destId="{9A8E49F5-C1C5-438A-97A0-2F8A52E8401B}" srcOrd="1" destOrd="0" presId="urn:microsoft.com/office/officeart/2008/layout/HalfCircleOrganizationChart"/>
    <dgm:cxn modelId="{4ACD333D-EB12-4A79-BFE2-4F35DD552534}" type="presParOf" srcId="{9A8E49F5-C1C5-438A-97A0-2F8A52E8401B}" destId="{663491AC-D91B-4724-BC3E-EC86ABC42521}" srcOrd="0" destOrd="0" presId="urn:microsoft.com/office/officeart/2008/layout/HalfCircleOrganizationChart"/>
    <dgm:cxn modelId="{879B6966-86CF-4B1C-AFF3-A428100CA371}" type="presParOf" srcId="{9A8E49F5-C1C5-438A-97A0-2F8A52E8401B}" destId="{E9FA76C8-22C2-4075-B841-75A1032B273D}" srcOrd="1" destOrd="0" presId="urn:microsoft.com/office/officeart/2008/layout/HalfCircleOrganizationChart"/>
    <dgm:cxn modelId="{1785F6EF-6C48-4DBF-948D-953DBD222DC1}" type="presParOf" srcId="{E9FA76C8-22C2-4075-B841-75A1032B273D}" destId="{504F882F-5115-4146-88D4-F4890A606383}" srcOrd="0" destOrd="0" presId="urn:microsoft.com/office/officeart/2008/layout/HalfCircleOrganizationChart"/>
    <dgm:cxn modelId="{D28012CD-E153-42B3-9BFE-1919C7860F94}" type="presParOf" srcId="{504F882F-5115-4146-88D4-F4890A606383}" destId="{07DDCE19-A02A-442F-B3DB-2CCB2B72A861}" srcOrd="0" destOrd="0" presId="urn:microsoft.com/office/officeart/2008/layout/HalfCircleOrganizationChart"/>
    <dgm:cxn modelId="{8E8E15D0-CB12-4B3B-B269-34CEA9D6F369}" type="presParOf" srcId="{504F882F-5115-4146-88D4-F4890A606383}" destId="{FFC9859C-FCE5-456F-844E-61FCFB9FFDA4}" srcOrd="1" destOrd="0" presId="urn:microsoft.com/office/officeart/2008/layout/HalfCircleOrganizationChart"/>
    <dgm:cxn modelId="{B541AB6A-04A9-4501-8E2B-2B07B0220CA8}" type="presParOf" srcId="{504F882F-5115-4146-88D4-F4890A606383}" destId="{814C7855-4DB3-4BBD-B6A8-5AAFB87813C2}" srcOrd="2" destOrd="0" presId="urn:microsoft.com/office/officeart/2008/layout/HalfCircleOrganizationChart"/>
    <dgm:cxn modelId="{245A9F8F-D22F-4BD8-9B42-56A6CAE2390B}" type="presParOf" srcId="{504F882F-5115-4146-88D4-F4890A606383}" destId="{891E4C60-68DD-40B2-91AC-80BEF5D799C9}" srcOrd="3" destOrd="0" presId="urn:microsoft.com/office/officeart/2008/layout/HalfCircleOrganizationChart"/>
    <dgm:cxn modelId="{38DAD4F8-74F2-4169-9A20-3C228032B5D2}" type="presParOf" srcId="{E9FA76C8-22C2-4075-B841-75A1032B273D}" destId="{11030B59-E507-45EB-B1B4-87C5E4BEFE23}" srcOrd="1" destOrd="0" presId="urn:microsoft.com/office/officeart/2008/layout/HalfCircleOrganizationChart"/>
    <dgm:cxn modelId="{A1355AE2-ED72-4E65-9554-4B1C30395029}" type="presParOf" srcId="{E9FA76C8-22C2-4075-B841-75A1032B273D}" destId="{CDA7B447-7D5C-4C7A-B5A9-C74CE1D6D79E}" srcOrd="2" destOrd="0" presId="urn:microsoft.com/office/officeart/2008/layout/HalfCircleOrganizationChart"/>
    <dgm:cxn modelId="{9D7EB4AB-75CB-459C-99D3-4B2637427DDF}" type="presParOf" srcId="{B51F5077-18D4-46D4-8FEF-900EC67229EE}" destId="{C4E6942E-16E5-4E58-873B-0CD59A7AE5A3}" srcOrd="2" destOrd="0" presId="urn:microsoft.com/office/officeart/2008/layout/HalfCircleOrganizationChart"/>
    <dgm:cxn modelId="{EC7D5B8B-0EE7-46D3-BAC0-96C7E004D84F}" type="presParOf" srcId="{27857F39-9C93-416E-B0F3-6625BFC370B7}" destId="{72B584E6-FF38-481D-8F76-5B2C6E499A0C}" srcOrd="2" destOrd="0" presId="urn:microsoft.com/office/officeart/2008/layout/HalfCircleOrganizationChart"/>
    <dgm:cxn modelId="{642980CC-D5B7-495E-9C72-427691C1A077}" type="presParOf" srcId="{27857F39-9C93-416E-B0F3-6625BFC370B7}" destId="{D006A4BF-7D07-458C-A072-09F59F6E1EEA}" srcOrd="3" destOrd="0" presId="urn:microsoft.com/office/officeart/2008/layout/HalfCircleOrganizationChart"/>
    <dgm:cxn modelId="{ECB6CFD3-24BB-4A2A-AB8D-0147DC07EC35}" type="presParOf" srcId="{D006A4BF-7D07-458C-A072-09F59F6E1EEA}" destId="{0A172EAB-6DA3-48B3-B61F-296709421AD3}" srcOrd="0" destOrd="0" presId="urn:microsoft.com/office/officeart/2008/layout/HalfCircleOrganizationChart"/>
    <dgm:cxn modelId="{45041B49-0C55-4B70-B96A-67468D7F22E4}" type="presParOf" srcId="{0A172EAB-6DA3-48B3-B61F-296709421AD3}" destId="{28BE0760-5E53-4065-AE74-31FCF324F849}" srcOrd="0" destOrd="0" presId="urn:microsoft.com/office/officeart/2008/layout/HalfCircleOrganizationChart"/>
    <dgm:cxn modelId="{E4E65A24-0188-4BEE-9755-F9D4F5468E26}" type="presParOf" srcId="{0A172EAB-6DA3-48B3-B61F-296709421AD3}" destId="{5B4CB30D-BD72-493C-A2A2-39F40970B1C0}" srcOrd="1" destOrd="0" presId="urn:microsoft.com/office/officeart/2008/layout/HalfCircleOrganizationChart"/>
    <dgm:cxn modelId="{37FB1416-5480-4C6E-BA2D-9C1FD7ABE212}" type="presParOf" srcId="{0A172EAB-6DA3-48B3-B61F-296709421AD3}" destId="{C1C2A340-04EB-44AE-94FB-BCCBFABC55CE}" srcOrd="2" destOrd="0" presId="urn:microsoft.com/office/officeart/2008/layout/HalfCircleOrganizationChart"/>
    <dgm:cxn modelId="{30A6A53A-F76A-4282-B44B-51440EC4ECF9}" type="presParOf" srcId="{0A172EAB-6DA3-48B3-B61F-296709421AD3}" destId="{C272E97B-98F9-4A68-B3EA-932F9278E503}" srcOrd="3" destOrd="0" presId="urn:microsoft.com/office/officeart/2008/layout/HalfCircleOrganizationChart"/>
    <dgm:cxn modelId="{70E2ECDA-BB94-4461-AF09-5588076AF72E}" type="presParOf" srcId="{D006A4BF-7D07-458C-A072-09F59F6E1EEA}" destId="{E1E637FA-7F93-4A58-8ED4-76902E8AEB33}" srcOrd="1" destOrd="0" presId="urn:microsoft.com/office/officeart/2008/layout/HalfCircleOrganizationChart"/>
    <dgm:cxn modelId="{B40D6D4E-6C9F-4549-BF38-0CB86B95235C}" type="presParOf" srcId="{E1E637FA-7F93-4A58-8ED4-76902E8AEB33}" destId="{0DD40943-C7DC-4FBB-A5DF-E2CC4AA18D12}" srcOrd="0" destOrd="0" presId="urn:microsoft.com/office/officeart/2008/layout/HalfCircleOrganizationChart"/>
    <dgm:cxn modelId="{2BED0ED3-8D11-4E72-A2FF-3ABD4AE90015}" type="presParOf" srcId="{E1E637FA-7F93-4A58-8ED4-76902E8AEB33}" destId="{C5789665-FD1E-4820-BCD6-825535308D84}" srcOrd="1" destOrd="0" presId="urn:microsoft.com/office/officeart/2008/layout/HalfCircleOrganizationChart"/>
    <dgm:cxn modelId="{2E0E517A-2BB0-4DA6-BD51-E0CC324E3664}" type="presParOf" srcId="{C5789665-FD1E-4820-BCD6-825535308D84}" destId="{3CAF052B-B633-4D4F-AD89-E1ECF97C642A}" srcOrd="0" destOrd="0" presId="urn:microsoft.com/office/officeart/2008/layout/HalfCircleOrganizationChart"/>
    <dgm:cxn modelId="{2081A93C-6FC6-444B-BCB8-4A1CC6D858DC}" type="presParOf" srcId="{3CAF052B-B633-4D4F-AD89-E1ECF97C642A}" destId="{A933B497-6316-4DC1-A291-5682E2CA8F1D}" srcOrd="0" destOrd="0" presId="urn:microsoft.com/office/officeart/2008/layout/HalfCircleOrganizationChart"/>
    <dgm:cxn modelId="{541CC4DC-F845-4E04-9AB4-9D023ED5ABFA}" type="presParOf" srcId="{3CAF052B-B633-4D4F-AD89-E1ECF97C642A}" destId="{449DD177-DA6B-4E4C-8B4F-8D78E9B3A14C}" srcOrd="1" destOrd="0" presId="urn:microsoft.com/office/officeart/2008/layout/HalfCircleOrganizationChart"/>
    <dgm:cxn modelId="{DE124CC8-B0DC-43E3-BC83-DE5FDD7B501F}" type="presParOf" srcId="{3CAF052B-B633-4D4F-AD89-E1ECF97C642A}" destId="{76C95EA4-4E5F-4F1B-9AEB-67C023AD9A4E}" srcOrd="2" destOrd="0" presId="urn:microsoft.com/office/officeart/2008/layout/HalfCircleOrganizationChart"/>
    <dgm:cxn modelId="{3A73FD82-46E8-4E86-974C-A4B9BBA47078}" type="presParOf" srcId="{3CAF052B-B633-4D4F-AD89-E1ECF97C642A}" destId="{2CA3065A-565D-46E6-9CE8-28E311C0001F}" srcOrd="3" destOrd="0" presId="urn:microsoft.com/office/officeart/2008/layout/HalfCircleOrganizationChart"/>
    <dgm:cxn modelId="{0451EFFF-900A-4AFB-912A-AACED77EBC51}" type="presParOf" srcId="{C5789665-FD1E-4820-BCD6-825535308D84}" destId="{624E710E-425A-4C7B-B4AF-33449E25CEA4}" srcOrd="1" destOrd="0" presId="urn:microsoft.com/office/officeart/2008/layout/HalfCircleOrganizationChart"/>
    <dgm:cxn modelId="{2FDFF549-6E34-493C-8052-86DC2EB8CBE1}" type="presParOf" srcId="{C5789665-FD1E-4820-BCD6-825535308D84}" destId="{62B2FFC0-FB2F-475C-81C2-D2E97239EF51}" srcOrd="2" destOrd="0" presId="urn:microsoft.com/office/officeart/2008/layout/HalfCircleOrganizationChart"/>
    <dgm:cxn modelId="{9D7FE011-0F82-407D-8964-7CC9EA7EAEFA}" type="presParOf" srcId="{E1E637FA-7F93-4A58-8ED4-76902E8AEB33}" destId="{944294DF-BB97-481E-8EFC-AE8262E4CC8E}" srcOrd="2" destOrd="0" presId="urn:microsoft.com/office/officeart/2008/layout/HalfCircleOrganizationChart"/>
    <dgm:cxn modelId="{7890DF88-6EBA-4F36-982B-A9DCEF576C70}" type="presParOf" srcId="{E1E637FA-7F93-4A58-8ED4-76902E8AEB33}" destId="{65C4D9DE-7800-4E3D-A930-331A729E390F}" srcOrd="3" destOrd="0" presId="urn:microsoft.com/office/officeart/2008/layout/HalfCircleOrganizationChart"/>
    <dgm:cxn modelId="{CC9A595D-B944-4356-9A32-4937535C9047}" type="presParOf" srcId="{65C4D9DE-7800-4E3D-A930-331A729E390F}" destId="{7552918F-3261-4D61-BBA5-8B7D39143192}" srcOrd="0" destOrd="0" presId="urn:microsoft.com/office/officeart/2008/layout/HalfCircleOrganizationChart"/>
    <dgm:cxn modelId="{A1FAA746-F220-4BF3-8A6D-3B5FE81221AC}" type="presParOf" srcId="{7552918F-3261-4D61-BBA5-8B7D39143192}" destId="{47BDF036-C3E3-4ACE-BD81-C3AF6E280F94}" srcOrd="0" destOrd="0" presId="urn:microsoft.com/office/officeart/2008/layout/HalfCircleOrganizationChart"/>
    <dgm:cxn modelId="{3ACF111F-B018-4DF7-8FA0-90A29AD172EA}" type="presParOf" srcId="{7552918F-3261-4D61-BBA5-8B7D39143192}" destId="{3DDAC2B7-2508-45CD-AA81-744617F5F3A3}" srcOrd="1" destOrd="0" presId="urn:microsoft.com/office/officeart/2008/layout/HalfCircleOrganizationChart"/>
    <dgm:cxn modelId="{17B84C42-3718-4D05-8DBA-4EEB140E140D}" type="presParOf" srcId="{7552918F-3261-4D61-BBA5-8B7D39143192}" destId="{BE790AD7-A366-4980-81CC-D15478538BF7}" srcOrd="2" destOrd="0" presId="urn:microsoft.com/office/officeart/2008/layout/HalfCircleOrganizationChart"/>
    <dgm:cxn modelId="{1F99D346-C659-498C-9659-00E525627522}" type="presParOf" srcId="{7552918F-3261-4D61-BBA5-8B7D39143192}" destId="{D33FA892-D5BB-4BE4-9E6D-0A03EC3EF23E}" srcOrd="3" destOrd="0" presId="urn:microsoft.com/office/officeart/2008/layout/HalfCircleOrganizationChart"/>
    <dgm:cxn modelId="{3381BA6D-D1CD-47A4-971B-C14052B7904D}" type="presParOf" srcId="{65C4D9DE-7800-4E3D-A930-331A729E390F}" destId="{0E175B73-DEBF-4EE8-9FC3-FF2748B798D0}" srcOrd="1" destOrd="0" presId="urn:microsoft.com/office/officeart/2008/layout/HalfCircleOrganizationChart"/>
    <dgm:cxn modelId="{3D8A2E03-2E96-4280-AE3F-1DA66A045CF9}" type="presParOf" srcId="{65C4D9DE-7800-4E3D-A930-331A729E390F}" destId="{7CF2F0DA-EFA3-4CC4-822D-F96620EC2E91}" srcOrd="2" destOrd="0" presId="urn:microsoft.com/office/officeart/2008/layout/HalfCircleOrganizationChart"/>
    <dgm:cxn modelId="{2D08C542-4EFD-45B5-8481-AC22E0993A58}" type="presParOf" srcId="{D006A4BF-7D07-458C-A072-09F59F6E1EEA}" destId="{02CEF21A-D308-44DD-8BF6-DB529B169AFF}" srcOrd="2" destOrd="0" presId="urn:microsoft.com/office/officeart/2008/layout/HalfCircleOrganizationChart"/>
    <dgm:cxn modelId="{ABA8850E-1A37-45D8-8AE0-5D06FD9E8846}" type="presParOf" srcId="{D8B8F32C-1BBA-4DC9-B0C8-350CA4127F06}" destId="{1F54F48D-CCA4-40E0-9F4E-AA5F1373C52B}" srcOrd="2" destOrd="0" presId="urn:microsoft.com/office/officeart/2008/layout/HalfCircleOrganizationChart"/>
    <dgm:cxn modelId="{0339FA4F-E104-48FC-9126-A2631104A668}" type="presParOf" srcId="{1F54F48D-CCA4-40E0-9F4E-AA5F1373C52B}" destId="{607F0117-A3D4-4130-B46D-5F4DD5AA42A4}" srcOrd="0" destOrd="0" presId="urn:microsoft.com/office/officeart/2008/layout/HalfCircleOrganizationChart"/>
    <dgm:cxn modelId="{3C8E7CF2-22EB-4091-9400-BA1ACE131D47}" type="presParOf" srcId="{1F54F48D-CCA4-40E0-9F4E-AA5F1373C52B}" destId="{332B0C0D-26B4-4DBA-8B9D-7E1A24E64264}" srcOrd="1" destOrd="0" presId="urn:microsoft.com/office/officeart/2008/layout/HalfCircleOrganizationChart"/>
    <dgm:cxn modelId="{6280E7F9-6DF3-443F-8BAB-A7389D5A3FD2}" type="presParOf" srcId="{332B0C0D-26B4-4DBA-8B9D-7E1A24E64264}" destId="{0383F1AE-B333-4D94-AE64-3F4D4ED441C2}" srcOrd="0" destOrd="0" presId="urn:microsoft.com/office/officeart/2008/layout/HalfCircleOrganizationChart"/>
    <dgm:cxn modelId="{B20D9AA0-F376-41CE-8520-A614119313E8}" type="presParOf" srcId="{0383F1AE-B333-4D94-AE64-3F4D4ED441C2}" destId="{51AD516C-66C2-4008-81C5-99E630521B28}" srcOrd="0" destOrd="0" presId="urn:microsoft.com/office/officeart/2008/layout/HalfCircleOrganizationChart"/>
    <dgm:cxn modelId="{77717AD9-69ED-48FD-9E12-65EC145E0F94}" type="presParOf" srcId="{0383F1AE-B333-4D94-AE64-3F4D4ED441C2}" destId="{69519422-F1BE-4F92-BCE0-5E57DCD679DA}" srcOrd="1" destOrd="0" presId="urn:microsoft.com/office/officeart/2008/layout/HalfCircleOrganizationChart"/>
    <dgm:cxn modelId="{A735CA4B-44E2-4F1C-BE40-DCB0B57C469A}" type="presParOf" srcId="{0383F1AE-B333-4D94-AE64-3F4D4ED441C2}" destId="{37E9F167-E1D4-4AB9-8CCD-09D5B352E5E3}" srcOrd="2" destOrd="0" presId="urn:microsoft.com/office/officeart/2008/layout/HalfCircleOrganizationChart"/>
    <dgm:cxn modelId="{38DF17B7-6BD8-4420-8ECF-0DEA47D0E566}" type="presParOf" srcId="{0383F1AE-B333-4D94-AE64-3F4D4ED441C2}" destId="{9C9F8739-2681-4499-91CF-64AE28A9A164}" srcOrd="3" destOrd="0" presId="urn:microsoft.com/office/officeart/2008/layout/HalfCircleOrganizationChart"/>
    <dgm:cxn modelId="{21B15E1B-D2DD-44BA-9ECD-124D2AD86F09}" type="presParOf" srcId="{332B0C0D-26B4-4DBA-8B9D-7E1A24E64264}" destId="{05C43788-40A9-482E-A8FE-161732C06899}" srcOrd="1" destOrd="0" presId="urn:microsoft.com/office/officeart/2008/layout/HalfCircleOrganizationChart"/>
    <dgm:cxn modelId="{314E6731-71F8-4B34-9C0E-A5B14DA95EA8}" type="presParOf" srcId="{332B0C0D-26B4-4DBA-8B9D-7E1A24E64264}" destId="{E2744DBC-42E6-48AC-BA34-A39E3F72F04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F0117-A3D4-4130-B46D-5F4DD5AA42A4}">
      <dsp:nvSpPr>
        <dsp:cNvPr id="0" name=""/>
        <dsp:cNvSpPr/>
      </dsp:nvSpPr>
      <dsp:spPr>
        <a:xfrm>
          <a:off x="4173225" y="776917"/>
          <a:ext cx="643798" cy="465396"/>
        </a:xfrm>
        <a:custGeom>
          <a:avLst/>
          <a:gdLst/>
          <a:ahLst/>
          <a:cxnLst/>
          <a:rect l="0" t="0" r="0" b="0"/>
          <a:pathLst>
            <a:path>
              <a:moveTo>
                <a:pt x="643798" y="0"/>
              </a:moveTo>
              <a:lnTo>
                <a:pt x="643798" y="465396"/>
              </a:lnTo>
              <a:lnTo>
                <a:pt x="0" y="4653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294DF-BB97-481E-8EFC-AE8262E4CC8E}">
      <dsp:nvSpPr>
        <dsp:cNvPr id="0" name=""/>
        <dsp:cNvSpPr/>
      </dsp:nvSpPr>
      <dsp:spPr>
        <a:xfrm>
          <a:off x="5937001" y="2979795"/>
          <a:ext cx="1207325" cy="1566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835"/>
              </a:lnTo>
              <a:lnTo>
                <a:pt x="1207325" y="1566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40943-C7DC-4FBB-A5DF-E2CC4AA18D12}">
      <dsp:nvSpPr>
        <dsp:cNvPr id="0" name=""/>
        <dsp:cNvSpPr/>
      </dsp:nvSpPr>
      <dsp:spPr>
        <a:xfrm>
          <a:off x="5937001" y="2979795"/>
          <a:ext cx="778007" cy="46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396"/>
              </a:lnTo>
              <a:lnTo>
                <a:pt x="778007" y="465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584E6-FF38-481D-8F76-5B2C6E499A0C}">
      <dsp:nvSpPr>
        <dsp:cNvPr id="0" name=""/>
        <dsp:cNvSpPr/>
      </dsp:nvSpPr>
      <dsp:spPr>
        <a:xfrm>
          <a:off x="4817024" y="776917"/>
          <a:ext cx="1119977" cy="142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327"/>
              </a:lnTo>
              <a:lnTo>
                <a:pt x="1119977" y="1264327"/>
              </a:lnTo>
              <a:lnTo>
                <a:pt x="1119977" y="1427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491AC-D91B-4724-BC3E-EC86ABC42521}">
      <dsp:nvSpPr>
        <dsp:cNvPr id="0" name=""/>
        <dsp:cNvSpPr/>
      </dsp:nvSpPr>
      <dsp:spPr>
        <a:xfrm>
          <a:off x="3663810" y="2979795"/>
          <a:ext cx="768036" cy="46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396"/>
              </a:lnTo>
              <a:lnTo>
                <a:pt x="768036" y="465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24DC6-16B9-4FC4-99AB-DF65F0CD0BE4}">
      <dsp:nvSpPr>
        <dsp:cNvPr id="0" name=""/>
        <dsp:cNvSpPr/>
      </dsp:nvSpPr>
      <dsp:spPr>
        <a:xfrm>
          <a:off x="3663810" y="776917"/>
          <a:ext cx="1153214" cy="1427216"/>
        </a:xfrm>
        <a:custGeom>
          <a:avLst/>
          <a:gdLst/>
          <a:ahLst/>
          <a:cxnLst/>
          <a:rect l="0" t="0" r="0" b="0"/>
          <a:pathLst>
            <a:path>
              <a:moveTo>
                <a:pt x="1153214" y="0"/>
              </a:moveTo>
              <a:lnTo>
                <a:pt x="1153214" y="1264327"/>
              </a:lnTo>
              <a:lnTo>
                <a:pt x="0" y="1264327"/>
              </a:lnTo>
              <a:lnTo>
                <a:pt x="0" y="1427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B3EEB-7A13-4195-9ECD-511DCC2CF682}">
      <dsp:nvSpPr>
        <dsp:cNvPr id="0" name=""/>
        <dsp:cNvSpPr/>
      </dsp:nvSpPr>
      <dsp:spPr>
        <a:xfrm>
          <a:off x="4429193" y="1256"/>
          <a:ext cx="775661" cy="7756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F41A3-BDD8-451D-B125-BDA2EF375101}">
      <dsp:nvSpPr>
        <dsp:cNvPr id="0" name=""/>
        <dsp:cNvSpPr/>
      </dsp:nvSpPr>
      <dsp:spPr>
        <a:xfrm>
          <a:off x="4429193" y="1256"/>
          <a:ext cx="775661" cy="7756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F47B6-B23D-4D19-A210-E9A46BCE929B}">
      <dsp:nvSpPr>
        <dsp:cNvPr id="0" name=""/>
        <dsp:cNvSpPr/>
      </dsp:nvSpPr>
      <dsp:spPr>
        <a:xfrm>
          <a:off x="4041363" y="140875"/>
          <a:ext cx="1551322" cy="496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Cambria Math" panose="02040503050406030204" pitchFamily="18" charset="0"/>
              <a:ea typeface="Cambria Math" panose="02040503050406030204" pitchFamily="18" charset="0"/>
            </a:rPr>
            <a:t>Директор филиала</a:t>
          </a:r>
        </a:p>
      </dsp:txBody>
      <dsp:txXfrm>
        <a:off x="4041363" y="140875"/>
        <a:ext cx="1551322" cy="496423"/>
      </dsp:txXfrm>
    </dsp:sp>
    <dsp:sp modelId="{3A17D7AD-8FAB-4890-821D-B2C3AF43AEFE}">
      <dsp:nvSpPr>
        <dsp:cNvPr id="0" name=""/>
        <dsp:cNvSpPr/>
      </dsp:nvSpPr>
      <dsp:spPr>
        <a:xfrm>
          <a:off x="3185266" y="2204133"/>
          <a:ext cx="957088" cy="7756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B69A0-5A06-4538-A8D4-C96B4D0CE8EE}">
      <dsp:nvSpPr>
        <dsp:cNvPr id="0" name=""/>
        <dsp:cNvSpPr/>
      </dsp:nvSpPr>
      <dsp:spPr>
        <a:xfrm>
          <a:off x="3185266" y="2204133"/>
          <a:ext cx="957088" cy="7756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08F28-C7EC-45EC-94F1-656FE99DB4B9}">
      <dsp:nvSpPr>
        <dsp:cNvPr id="0" name=""/>
        <dsp:cNvSpPr/>
      </dsp:nvSpPr>
      <dsp:spPr>
        <a:xfrm>
          <a:off x="2706721" y="2343752"/>
          <a:ext cx="1914176" cy="496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Cambria Math" panose="02040503050406030204" pitchFamily="18" charset="0"/>
              <a:ea typeface="Cambria Math" panose="02040503050406030204" pitchFamily="18" charset="0"/>
            </a:rPr>
            <a:t>Заместитель директора по науке</a:t>
          </a:r>
        </a:p>
      </dsp:txBody>
      <dsp:txXfrm>
        <a:off x="2706721" y="2343752"/>
        <a:ext cx="1914176" cy="496423"/>
      </dsp:txXfrm>
    </dsp:sp>
    <dsp:sp modelId="{FFC9859C-FCE5-456F-844E-61FCFB9FFDA4}">
      <dsp:nvSpPr>
        <dsp:cNvPr id="0" name=""/>
        <dsp:cNvSpPr/>
      </dsp:nvSpPr>
      <dsp:spPr>
        <a:xfrm>
          <a:off x="4338767" y="3305572"/>
          <a:ext cx="775661" cy="7756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C7855-4DB3-4BBD-B6A8-5AAFB87813C2}">
      <dsp:nvSpPr>
        <dsp:cNvPr id="0" name=""/>
        <dsp:cNvSpPr/>
      </dsp:nvSpPr>
      <dsp:spPr>
        <a:xfrm>
          <a:off x="4338767" y="3305572"/>
          <a:ext cx="775661" cy="7756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DCE19-A02A-442F-B3DB-2CCB2B72A861}">
      <dsp:nvSpPr>
        <dsp:cNvPr id="0" name=""/>
        <dsp:cNvSpPr/>
      </dsp:nvSpPr>
      <dsp:spPr>
        <a:xfrm>
          <a:off x="3950936" y="3445191"/>
          <a:ext cx="1551322" cy="496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Cambria Math" panose="02040503050406030204" pitchFamily="18" charset="0"/>
              <a:ea typeface="Cambria Math" panose="02040503050406030204" pitchFamily="18" charset="0"/>
            </a:rPr>
            <a:t>Директор ЦОНАР</a:t>
          </a:r>
        </a:p>
      </dsp:txBody>
      <dsp:txXfrm>
        <a:off x="3950936" y="3445191"/>
        <a:ext cx="1551322" cy="496423"/>
      </dsp:txXfrm>
    </dsp:sp>
    <dsp:sp modelId="{5B4CB30D-BD72-493C-A2A2-39F40970B1C0}">
      <dsp:nvSpPr>
        <dsp:cNvPr id="0" name=""/>
        <dsp:cNvSpPr/>
      </dsp:nvSpPr>
      <dsp:spPr>
        <a:xfrm>
          <a:off x="5441838" y="2204133"/>
          <a:ext cx="990325" cy="7756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2A340-04EB-44AE-94FB-BCCBFABC55CE}">
      <dsp:nvSpPr>
        <dsp:cNvPr id="0" name=""/>
        <dsp:cNvSpPr/>
      </dsp:nvSpPr>
      <dsp:spPr>
        <a:xfrm>
          <a:off x="5441838" y="2204133"/>
          <a:ext cx="990325" cy="7756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E0760-5E53-4065-AE74-31FCF324F849}">
      <dsp:nvSpPr>
        <dsp:cNvPr id="0" name=""/>
        <dsp:cNvSpPr/>
      </dsp:nvSpPr>
      <dsp:spPr>
        <a:xfrm>
          <a:off x="4946676" y="2343752"/>
          <a:ext cx="1980650" cy="496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Cambria Math" panose="02040503050406030204" pitchFamily="18" charset="0"/>
              <a:ea typeface="Cambria Math" panose="02040503050406030204" pitchFamily="18" charset="0"/>
            </a:rPr>
            <a:t>Деканы факультетов</a:t>
          </a:r>
        </a:p>
      </dsp:txBody>
      <dsp:txXfrm>
        <a:off x="4946676" y="2343752"/>
        <a:ext cx="1980650" cy="496423"/>
      </dsp:txXfrm>
    </dsp:sp>
    <dsp:sp modelId="{449DD177-DA6B-4E4C-8B4F-8D78E9B3A14C}">
      <dsp:nvSpPr>
        <dsp:cNvPr id="0" name=""/>
        <dsp:cNvSpPr/>
      </dsp:nvSpPr>
      <dsp:spPr>
        <a:xfrm>
          <a:off x="6621929" y="3305572"/>
          <a:ext cx="775661" cy="7756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95EA4-4E5F-4F1B-9AEB-67C023AD9A4E}">
      <dsp:nvSpPr>
        <dsp:cNvPr id="0" name=""/>
        <dsp:cNvSpPr/>
      </dsp:nvSpPr>
      <dsp:spPr>
        <a:xfrm>
          <a:off x="6621929" y="3305572"/>
          <a:ext cx="775661" cy="7756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3B497-6316-4DC1-A291-5682E2CA8F1D}">
      <dsp:nvSpPr>
        <dsp:cNvPr id="0" name=""/>
        <dsp:cNvSpPr/>
      </dsp:nvSpPr>
      <dsp:spPr>
        <a:xfrm>
          <a:off x="6234099" y="3445191"/>
          <a:ext cx="1551322" cy="496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Cambria Math" panose="02040503050406030204" pitchFamily="18" charset="0"/>
              <a:ea typeface="Cambria Math" panose="02040503050406030204" pitchFamily="18" charset="0"/>
            </a:rPr>
            <a:t>Заместители деканов по науке</a:t>
          </a:r>
        </a:p>
      </dsp:txBody>
      <dsp:txXfrm>
        <a:off x="6234099" y="3445191"/>
        <a:ext cx="1551322" cy="496423"/>
      </dsp:txXfrm>
    </dsp:sp>
    <dsp:sp modelId="{3DDAC2B7-2508-45CD-AA81-744617F5F3A3}">
      <dsp:nvSpPr>
        <dsp:cNvPr id="0" name=""/>
        <dsp:cNvSpPr/>
      </dsp:nvSpPr>
      <dsp:spPr>
        <a:xfrm>
          <a:off x="6968153" y="4407011"/>
          <a:ext cx="1468109" cy="7756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90AD7-A366-4980-81CC-D15478538BF7}">
      <dsp:nvSpPr>
        <dsp:cNvPr id="0" name=""/>
        <dsp:cNvSpPr/>
      </dsp:nvSpPr>
      <dsp:spPr>
        <a:xfrm>
          <a:off x="6968153" y="4407011"/>
          <a:ext cx="1468109" cy="7756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DF036-C3E3-4ACE-BD81-C3AF6E280F94}">
      <dsp:nvSpPr>
        <dsp:cNvPr id="0" name=""/>
        <dsp:cNvSpPr/>
      </dsp:nvSpPr>
      <dsp:spPr>
        <a:xfrm>
          <a:off x="6234099" y="4546630"/>
          <a:ext cx="2936218" cy="496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Cambria Math" panose="02040503050406030204" pitchFamily="18" charset="0"/>
              <a:ea typeface="Cambria Math" panose="02040503050406030204" pitchFamily="18" charset="0"/>
            </a:rPr>
            <a:t>Руководители научных структурных подразделений</a:t>
          </a:r>
        </a:p>
      </dsp:txBody>
      <dsp:txXfrm>
        <a:off x="6234099" y="4546630"/>
        <a:ext cx="2936218" cy="496423"/>
      </dsp:txXfrm>
    </dsp:sp>
    <dsp:sp modelId="{69519422-F1BE-4F92-BCE0-5E57DCD679DA}">
      <dsp:nvSpPr>
        <dsp:cNvPr id="0" name=""/>
        <dsp:cNvSpPr/>
      </dsp:nvSpPr>
      <dsp:spPr>
        <a:xfrm>
          <a:off x="3490643" y="1102695"/>
          <a:ext cx="775661" cy="7756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9F167-E1D4-4AB9-8CCD-09D5B352E5E3}">
      <dsp:nvSpPr>
        <dsp:cNvPr id="0" name=""/>
        <dsp:cNvSpPr/>
      </dsp:nvSpPr>
      <dsp:spPr>
        <a:xfrm>
          <a:off x="3490643" y="1102695"/>
          <a:ext cx="775661" cy="7756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D516C-66C2-4008-81C5-99E630521B28}">
      <dsp:nvSpPr>
        <dsp:cNvPr id="0" name=""/>
        <dsp:cNvSpPr/>
      </dsp:nvSpPr>
      <dsp:spPr>
        <a:xfrm>
          <a:off x="3102813" y="1242314"/>
          <a:ext cx="1551322" cy="496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Cambria Math" panose="02040503050406030204" pitchFamily="18" charset="0"/>
              <a:ea typeface="Cambria Math" panose="02040503050406030204" pitchFamily="18" charset="0"/>
            </a:rPr>
            <a:t>Председатель научной комиссии</a:t>
          </a:r>
        </a:p>
      </dsp:txBody>
      <dsp:txXfrm>
        <a:off x="3102813" y="1242314"/>
        <a:ext cx="1551322" cy="496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0.67752</cdr:x>
      <cdr:y>0.0614</cdr:y>
    </cdr:from>
    <cdr:to>
      <cdr:x>0.75579</cdr:x>
      <cdr:y>0.15836</cdr:y>
    </cdr:to>
    <cdr:sp macro="" textlink="">
      <cdr:nvSpPr>
        <cdr:cNvPr id="2" name="Rectangle 13"/>
        <cdr:cNvSpPr/>
      </cdr:nvSpPr>
      <cdr:spPr>
        <a:xfrm xmlns:a="http://schemas.openxmlformats.org/drawingml/2006/main">
          <a:off x="7718085" y="175421"/>
          <a:ext cx="891621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rPr>
            <a:t>130 848</a:t>
          </a:r>
          <a:endParaRPr lang="en-US" sz="1200" dirty="0">
            <a:solidFill>
              <a:srgbClr val="000000"/>
            </a:solidFill>
            <a:latin typeface="+mj-lt"/>
            <a:ea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A9D2-6DD4-4D6E-96FE-F92C57E976DC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8ECE6-16DA-490E-8475-21E5606A2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7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ECE6-16DA-490E-8475-21E5606A24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2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ECE6-16DA-490E-8475-21E5606A24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ECE6-16DA-490E-8475-21E5606A24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6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ECE6-16DA-490E-8475-21E5606A242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ECE6-16DA-490E-8475-21E5606A242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76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ECE6-16DA-490E-8475-21E5606A242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8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ECE6-16DA-490E-8475-21E5606A242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6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ECE6-16DA-490E-8475-21E5606A242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8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ECE6-16DA-490E-8475-21E5606A242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6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B4451-C108-4652-9E51-CF6DC44F9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BEA2F2-F8AC-4CFE-9145-F5656CDC5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E171FC-D8F2-4024-910B-9945C27B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2007-0B09-4DAC-8D25-F48202D045B4}" type="datetime1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C760A2-1CB4-4CA9-8CFA-25AE5960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ECC720-508E-4923-A55F-B6C86D39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8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A10DB5-7389-4E39-87CE-3B5375A7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9429B8-4D42-491B-BEF2-B8D65D4D6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267E60-8D5F-4F7B-B5F1-F01871DC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228A-EDC7-4519-9B4A-CE97BF73E6BF}" type="datetime1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B33CE2-BF8D-4A27-B07C-88680A545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1B9D04-F751-4180-AE00-4AA6BA4E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1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BEA42F-FE40-4A5B-A07D-35FB36A1A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4AC652-A881-478D-8716-6038EDDD4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84413C-8375-4816-9E77-3CE909D7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F47F-532C-4294-A0EE-2862C7C7DB52}" type="datetime1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49D0D0-88F9-48CB-B877-047A6B09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ABEDB7-DC02-4556-8E03-3C1ED916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6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6DAB45-F26A-4996-A930-A4AD5B23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CEA29D-F496-4F85-9748-FD65A4819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C7B6EB-EDFD-48C7-89A9-59BB3EFF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C1A4-5874-4730-A8A2-416B4728EE11}" type="datetime1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0A17B4-B3CB-4854-8137-E46C8A7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D53AA1-961B-45A6-B8CB-898FDDC8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8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B6B69-13DD-461B-89CD-858F3A88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20B5C7-D9A2-4E75-A6F8-142B59DF9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A9DDE0-CE24-4A91-822A-A349D027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75A6-E98C-4E61-91F4-E88C2FDDA502}" type="datetime1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084E4-DFB2-4D00-BC89-78398FB7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6D3249-FFC6-4A56-9A33-B019818B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183998-B73F-4E75-A106-2DB9049F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921E40-C2DE-49CD-950A-C40289864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DFBB4A-DB89-481E-97CD-3ADA56231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E85BFB-AE5F-45B0-A5AE-D63CF3C1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0-086B-4C71-B5E2-F03DA511083B}" type="datetime1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ED241C-92A2-4B80-A8F3-65BAB6A2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30951A-4B21-4556-9657-154240B4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1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07E6F8-6DE4-446B-B6FE-5B522791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F91EA3-8E4B-4CFB-9FD1-C1DF9E0A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BEE009-8836-4DDB-AB9E-3FA664918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A8FFD5C-1BD9-43B7-9A6C-EC8B0DED2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20A681A-B71D-4A82-893C-3A2C893C7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667FE03-AF4C-4EAE-ACB0-32C2E731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B8D-E19A-482E-A1DC-D1A5331B67FD}" type="datetime1">
              <a:rPr lang="ru-RU" smtClean="0"/>
              <a:t>20.03.2021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5CA04A-86A2-4C51-88FB-D079BA25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EB695C-F0CA-423C-A7E4-7C924333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55DBA-93F4-44CE-A875-C7E522E6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F92473E-3B2C-4620-946C-E2FBFCA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E651-1CE0-4D6D-A069-57F5046F040C}" type="datetime1">
              <a:rPr lang="ru-RU" smtClean="0"/>
              <a:t>20.03.2021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634C923-0F83-4AFE-875F-994F1016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2B378D-13B4-46FE-AB8D-5FD34609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9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D099C6A-E34A-419E-9947-FFA5B321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A90-92B8-40AC-BF04-70A44A08CBFC}" type="datetime1">
              <a:rPr lang="ru-RU" smtClean="0"/>
              <a:t>20.03.2021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C53F123-D8BA-47B6-B424-8EB9862C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DE298FA-16EB-46E2-9BD1-8F833095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C71CDF-6120-445D-9937-27E599D2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8BF444-80C0-4DD7-BD05-5FF02D97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8CF312-5990-4FB0-86B6-21F09F6F3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D0F37C-7A7C-46F5-B1E8-883C6721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60C6-E0B6-4843-BBCD-F864CA5545CF}" type="datetime1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21CD30-2937-46A7-9699-207E1093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B75F17-4713-42F2-9501-9EA73836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8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B28AC-628A-4733-BD7B-EC74B626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E9D2146-EA7F-4B72-8C51-8E7FC9CEB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C0A3DF-498B-4596-B938-ED5457636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D4DDCA-0B77-4887-B797-E5AA0BB5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91A-6271-44FD-AABA-AF2779BEB0AA}" type="datetime1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149218-694E-4DA6-BC09-D1E13DFF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23615E-1516-4309-9AE3-078B2B45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6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E79315-0F75-486E-8008-0EAF714D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83A75D-2975-41DA-AC70-1412E26D0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227307-4AB9-4CE4-86C3-C760F000E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BFE70-D208-4705-B25B-D423A9058FEF}" type="datetime1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BEC2FC-8EAD-4C59-943C-091B7097E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5A3614-F33C-4796-97F7-5CE9DEB50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3D47-BE72-448C-9E5D-9D217F69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pb.hse.ru/humart/svoimislovam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cholarly-integration/assistants" TargetMode="Externa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Отчет о науке 2020 и план научной деятельности 2021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НИУ ВШЭ – Санкт-Петербург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3581"/>
            <a:ext cx="9144000" cy="16557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Заместитель директора НИУ ВШЭ – Санкт-Петербург </a:t>
            </a:r>
          </a:p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А.В. Стародубцев</a:t>
            </a:r>
          </a:p>
          <a:p>
            <a:r>
              <a:rPr lang="ru-RU" sz="2500">
                <a:latin typeface="Cambria Math" panose="02040503050406030204" pitchFamily="18" charset="0"/>
                <a:ea typeface="Cambria Math" panose="02040503050406030204" pitchFamily="18" charset="0"/>
              </a:rPr>
              <a:t>Директор центра организации науки и академического развития</a:t>
            </a:r>
          </a:p>
          <a:p>
            <a:r>
              <a:rPr lang="ru-RU" sz="2500">
                <a:latin typeface="Cambria Math" panose="02040503050406030204" pitchFamily="18" charset="0"/>
                <a:ea typeface="Cambria Math" panose="02040503050406030204" pitchFamily="18" charset="0"/>
              </a:rPr>
              <a:t>М.Ю. Махотаева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4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2" y="71120"/>
            <a:ext cx="11412133" cy="1325563"/>
          </a:xfrm>
        </p:spPr>
        <p:txBody>
          <a:bodyPr>
            <a:normAutofit fontScale="90000"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1.5 Выполнение мероприятий дорожной карты: поддержка приоритетных проектов развития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879256F-3B3A-41FF-8840-457A301EF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93168"/>
              </p:ext>
            </p:extLst>
          </p:nvPr>
        </p:nvGraphicFramePr>
        <p:xfrm>
          <a:off x="146092" y="1348979"/>
          <a:ext cx="11899816" cy="543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1957">
                  <a:extLst>
                    <a:ext uri="{9D8B030D-6E8A-4147-A177-3AD203B41FA5}">
                      <a16:colId xmlns:a16="http://schemas.microsoft.com/office/drawing/2014/main" xmlns="" val="4116062539"/>
                    </a:ext>
                  </a:extLst>
                </a:gridCol>
                <a:gridCol w="4194928">
                  <a:extLst>
                    <a:ext uri="{9D8B030D-6E8A-4147-A177-3AD203B41FA5}">
                      <a16:colId xmlns:a16="http://schemas.microsoft.com/office/drawing/2014/main" xmlns="" val="1679669557"/>
                    </a:ext>
                  </a:extLst>
                </a:gridCol>
                <a:gridCol w="3542931">
                  <a:extLst>
                    <a:ext uri="{9D8B030D-6E8A-4147-A177-3AD203B41FA5}">
                      <a16:colId xmlns:a16="http://schemas.microsoft.com/office/drawing/2014/main" xmlns="" val="512340640"/>
                    </a:ext>
                  </a:extLst>
                </a:gridCol>
              </a:tblGrid>
              <a:tr h="3308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Мероприятие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Целевой результат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Выполнение мероприятия в 2020 году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00973971"/>
                  </a:ext>
                </a:extLst>
              </a:tr>
              <a:tr h="10492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Создание и поддержка междисциплинарных исследовательских кластеров в приоритетных областях</a:t>
                      </a:r>
                      <a:endParaRPr lang="ru-RU" sz="1400" b="1" i="0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 2022 году будет создан междисциплинарный исследовательский кластер в приоритетной области  «Цифровые исследования экономики, бизнеса и общества»</a:t>
                      </a:r>
                      <a:endParaRPr lang="ru-RU" sz="1400" b="0" i="0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Изучены лучшие практики и обсуждены варианты реализации проектов с лидерами научных коллективов кампуса</a:t>
                      </a:r>
                      <a:endParaRPr lang="ru-RU" sz="1400" b="0" i="0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65340094"/>
                  </a:ext>
                </a:extLst>
              </a:tr>
              <a:tr h="1032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Развитие системы международных исследовательских центров в приоритетных областях</a:t>
                      </a:r>
                      <a:endParaRPr lang="ru-RU" sz="1400" b="1" i="0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Будет создано 2 новых международных исследовательских центра (исследования экономики и бизнеса) к 2022, к 2030 - 5.</a:t>
                      </a:r>
                      <a:endParaRPr lang="ru-RU" sz="1400" b="0" i="0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Изучены лучшие практики и обсуждены</a:t>
                      </a:r>
                      <a:r>
                        <a:rPr lang="ru-RU" sz="1400" u="none" strike="noStrike" baseline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варианты реализации проектов с лидерами научных коллективов кампуса</a:t>
                      </a:r>
                      <a:endParaRPr lang="ru-RU" sz="1400" b="0" i="0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79532964"/>
                  </a:ext>
                </a:extLst>
              </a:tr>
              <a:tr h="1291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Формирование центров коллективного пользования</a:t>
                      </a:r>
                      <a:endParaRPr lang="ru-RU" sz="1400" b="1" i="0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Будет создано два центра коллективного пользования (в рамках междисциплинарного кластера «Цифровые исследования экономики, бизнеса и общества» и по экспериментальным методам исследований в социальных науках) к 2022 году</a:t>
                      </a:r>
                      <a:endParaRPr lang="ru-RU" sz="1400" b="0" i="0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Изучены лучшие практики и обсуждены варианты реализации проектов с лидерами научных коллективов кампуса</a:t>
                      </a:r>
                      <a:endParaRPr lang="ru-RU" sz="1400" b="0" i="0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208154939"/>
                  </a:ext>
                </a:extLst>
              </a:tr>
              <a:tr h="17340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Создание и поддержка работы </a:t>
                      </a:r>
                      <a:r>
                        <a:rPr lang="ru-RU" sz="1400" b="1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межкампусных</a:t>
                      </a:r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исследовательских центров (центров превосходства)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Созданы не менее двух центров превосходства в междисциплинарных областях, в которых над общими проектами работают представители различных кампусов НИУ ВШЭ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Старт проекта запланирован на 2021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3580575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 Научные проекты</a:t>
            </a:r>
            <a:endParaRPr lang="ru-RU" sz="4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2.1 Ключевые показатели научной проектной деятельности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2.2 Проекты ПФИ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2.3 Проекты РНФ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2.4 Проекты РФФИ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2.5 Индивидуальные исследовательские проекты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2.6 Проекты научно-учебных групп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2.7 Проекты зеркальных лабораторий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2.8 Международные научные проекты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2.9 Выполнение мероприятий дорожной карты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2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2.1 Научные проекты: ключевые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показатели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6D15863C-E5CE-42EF-B4B3-EDD8265CC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811537"/>
              </p:ext>
            </p:extLst>
          </p:nvPr>
        </p:nvGraphicFramePr>
        <p:xfrm>
          <a:off x="1133021" y="1389064"/>
          <a:ext cx="9344479" cy="51946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82079">
                  <a:extLst>
                    <a:ext uri="{9D8B030D-6E8A-4147-A177-3AD203B41FA5}">
                      <a16:colId xmlns:a16="http://schemas.microsoft.com/office/drawing/2014/main" xmlns="" val="199991847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3869656027"/>
                    </a:ext>
                  </a:extLst>
                </a:gridCol>
                <a:gridCol w="2019300"/>
              </a:tblGrid>
              <a:tr h="46278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Показатели проектной деятельности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Значение показателя 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Значение показателя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2020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1491135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Проекты Программы фундаментальных исследований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/>
                        </a:rPr>
                        <a:t>9 шт.</a:t>
                      </a:r>
                      <a:endParaRPr lang="ru-RU" sz="24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 шт.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Количество реализованных проектов РНФ</a:t>
                      </a:r>
                      <a:endParaRPr lang="ru-RU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/>
                        </a:rPr>
                        <a:t>8 шт.</a:t>
                      </a:r>
                      <a:endParaRPr lang="ru-RU" sz="24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шт.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1977063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Количество реализованных проектов РФФИ</a:t>
                      </a:r>
                      <a:endParaRPr lang="ru-RU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/>
                        </a:rPr>
                        <a:t>18 шт.</a:t>
                      </a:r>
                      <a:endParaRPr lang="ru-RU" sz="24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 шт.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205180"/>
                  </a:ext>
                </a:extLst>
              </a:tr>
              <a:tr h="484598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Количество международных научных проектов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/>
                        </a:rPr>
                        <a:t>2 шт.</a:t>
                      </a:r>
                      <a:endParaRPr lang="ru-RU" sz="24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шт.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9989285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Количество проектов зеркальных лабораторий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/>
                        </a:rPr>
                        <a:t>0 шт.</a:t>
                      </a:r>
                      <a:endParaRPr lang="ru-RU" sz="24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шт.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5651117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Количество проектов научно-учебных групп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/>
                        </a:rPr>
                        <a:t>2 шт.</a:t>
                      </a:r>
                      <a:endParaRPr lang="ru-RU" sz="24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r>
                        <a:rPr lang="ru-RU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шт.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6134370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Индивидуальные научные проекты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/>
                        </a:rPr>
                        <a:t>6 шт.</a:t>
                      </a:r>
                      <a:endParaRPr lang="ru-RU" sz="24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 шт.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662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Количество новых грантов РНФ и РФФИ, впервые полученных в отчетном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/>
                        </a:rPr>
                        <a:t>16 проектов РФФИ</a:t>
                      </a:r>
                    </a:p>
                    <a:p>
                      <a:pPr algn="ctr"/>
                      <a:r>
                        <a:rPr lang="ru-RU" sz="1600" dirty="0" smtClean="0">
                          <a:effectLst/>
                          <a:latin typeface="Times New Roman"/>
                        </a:rPr>
                        <a:t>5 проектов РНФ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 проектов РФФИ </a:t>
                      </a:r>
                    </a:p>
                    <a:p>
                      <a:pPr algn="ctr"/>
                      <a:r>
                        <a:rPr lang="ru-RU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проекта РНФ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2380791"/>
                  </a:ext>
                </a:extLst>
              </a:tr>
              <a:tr h="64662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Количество научных проектов, реализуемых преимущественно молодыми учеными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/>
                        </a:rPr>
                        <a:t>н/д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12 проектов</a:t>
                      </a:r>
                      <a:endParaRPr lang="ru-RU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732858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2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2.2 Научные проекты: проекты ПФИ (1)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12398"/>
              </p:ext>
            </p:extLst>
          </p:nvPr>
        </p:nvGraphicFramePr>
        <p:xfrm>
          <a:off x="216823" y="1129507"/>
          <a:ext cx="11758354" cy="5531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8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5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4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 ТЗ</a:t>
                      </a: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проекта</a:t>
                      </a: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ФИО руководителя</a:t>
                      </a: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5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Оптоэлектронные приборы для оптических </a:t>
                      </a:r>
                      <a:r>
                        <a:rPr lang="ru-RU" sz="18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межсоединений</a:t>
                      </a:r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и оптических систем на кристалле на основе полупроводниковых наноматериалов</a:t>
                      </a:r>
                    </a:p>
                    <a:p>
                      <a:pPr algn="l" fontAlgn="ctr"/>
                      <a:endParaRPr lang="ru-RU" sz="18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Крыжановская</a:t>
                      </a:r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Н.В.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Онлайн-коммуникация: когнитивные лимиты и методы автоматического анализа</a:t>
                      </a:r>
                    </a:p>
                    <a:p>
                      <a:pPr algn="l" fontAlgn="ctr"/>
                      <a:endParaRPr lang="ru-RU" sz="18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Кольцова Е.Ю., </a:t>
                      </a:r>
                    </a:p>
                    <a:p>
                      <a:pPr algn="ctr" fontAlgn="ctr"/>
                      <a:r>
                        <a:rPr lang="ru-RU" sz="18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Россо</a:t>
                      </a:r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П.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Механизмы распределения и общественного выбора: аксиомы, стимулы, алгоритмы</a:t>
                      </a:r>
                    </a:p>
                    <a:p>
                      <a:pPr algn="l" fontAlgn="ctr"/>
                      <a:endParaRPr lang="ru-RU" sz="18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Мулен Э.Ж., </a:t>
                      </a:r>
                    </a:p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Нестеров А.С.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8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Гетерогенные рынки, пространственная, городская и международная экономика</a:t>
                      </a:r>
                    </a:p>
                    <a:p>
                      <a:pPr algn="l" fontAlgn="ctr"/>
                      <a:endParaRPr lang="ru-RU" sz="18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Коковин</a:t>
                      </a:r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С.Г., </a:t>
                      </a:r>
                    </a:p>
                    <a:p>
                      <a:pPr algn="ctr" fontAlgn="ctr"/>
                      <a:r>
                        <a:rPr lang="ru-RU" sz="18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Бехренс</a:t>
                      </a:r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К.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8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21</a:t>
                      </a:r>
                    </a:p>
                  </a:txBody>
                  <a:tcPr marL="8880" marR="8880" marT="888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Новые мастера и новые ученики в </a:t>
                      </a:r>
                      <a:r>
                        <a:rPr lang="ru-RU" sz="18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крафтовой</a:t>
                      </a:r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экономике: </a:t>
                      </a:r>
                      <a:r>
                        <a:rPr lang="ru-RU" sz="18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просьюмеризм</a:t>
                      </a:r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как феномен молодежной повседневной культуры</a:t>
                      </a:r>
                    </a:p>
                    <a:p>
                      <a:pPr algn="l" fontAlgn="ctr"/>
                      <a:endParaRPr lang="ru-RU" sz="18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8880" marR="8880" marT="888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Омельченко Е.Л.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31</a:t>
                      </a:r>
                    </a:p>
                  </a:txBody>
                  <a:tcPr marL="8880" marR="8880" marT="888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Рисковое поведение подростков и климат школы: роль многоуровневой социальной среды</a:t>
                      </a:r>
                    </a:p>
                  </a:txBody>
                  <a:tcPr marL="8880" marR="8880" marT="888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Александров Д.А.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583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0" marR="8880" marT="888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80" marR="8880" marT="888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8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2.2 Научные проекты: проекты ПФИ (2)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1647"/>
              </p:ext>
            </p:extLst>
          </p:nvPr>
        </p:nvGraphicFramePr>
        <p:xfrm>
          <a:off x="457200" y="1014601"/>
          <a:ext cx="11592232" cy="5478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99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9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6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 ТЗ</a:t>
                      </a: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проекта</a:t>
                      </a: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ФИО руководителя</a:t>
                      </a: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Разработка стратегии модернизации музейных практик работы с посетителями</a:t>
                      </a: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Гордин В.Э.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6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Многоуровневые политические системы: проблемы управления, реформирования и стратегии </a:t>
                      </a:r>
                      <a:r>
                        <a:rPr lang="ru-RU" sz="20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акторов</a:t>
                      </a:r>
                      <a:endParaRPr lang="ru-RU" sz="20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Бусыгина И.М.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6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Трансформация режимов управления разнообразием: практики и дискурсы изменения подданства в Российской империи</a:t>
                      </a: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Селин А.А., </a:t>
                      </a:r>
                      <a:b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</a:b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Семенов А.М.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82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Производство пространственных отношений: история социально-экономических практик и инфраструктур, репрезентации территорий и функционирование наследия на материалах истории Севера и Северо-Запада России</a:t>
                      </a: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Анисимов Е.В., </a:t>
                      </a:r>
                      <a:b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</a:br>
                      <a:r>
                        <a:rPr lang="ru-RU" sz="20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Лайус</a:t>
                      </a: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Ю.А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39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54</a:t>
                      </a:r>
                    </a:p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00</a:t>
                      </a: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Русская литература в международном контексте</a:t>
                      </a:r>
                    </a:p>
                    <a:p>
                      <a:pPr algn="l" fontAlgn="ctr"/>
                      <a:endParaRPr lang="ru-RU" sz="20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l" fontAlgn="ctr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Взросление российской молодежи в 21 веке: </a:t>
                      </a:r>
                      <a:r>
                        <a:rPr lang="ru-RU" sz="20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поколенческий</a:t>
                      </a: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анализ</a:t>
                      </a:r>
                    </a:p>
                  </a:txBody>
                  <a:tcPr marL="8880" marR="8880" marT="888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20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Казарцев</a:t>
                      </a: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Е.В. </a:t>
                      </a:r>
                    </a:p>
                    <a:p>
                      <a:pPr algn="ctr" fontAlgn="ctr"/>
                      <a:endParaRPr lang="ru-RU" sz="20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 fontAlgn="ctr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Омельченко Е.Л.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8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 txBox="1">
            <a:spLocks/>
          </p:cNvSpPr>
          <p:nvPr/>
        </p:nvSpPr>
        <p:spPr>
          <a:xfrm>
            <a:off x="838200" y="19170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2.3 Научные проекты: проекты РНФ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33664"/>
              </p:ext>
            </p:extLst>
          </p:nvPr>
        </p:nvGraphicFramePr>
        <p:xfrm>
          <a:off x="162560" y="1027906"/>
          <a:ext cx="11826240" cy="5649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5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6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 п/п</a:t>
                      </a:r>
                    </a:p>
                  </a:txBody>
                  <a:tcPr marL="3906" marR="3906" marT="390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проекта</a:t>
                      </a:r>
                    </a:p>
                  </a:txBody>
                  <a:tcPr marL="3906" marR="3906" marT="390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ФИО</a:t>
                      </a:r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руководителя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Неравенство доходов, неоднородность вкусов и структура экономического пространства: влияние неоднородности общества на экономические системы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Тисс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Ж.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Политические новости о России и ее соседях в социальных сетях: основные содержательные характеристики, факторы доверия и распознавания достоверности пользователями разных стран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Кольцова Е. Ю.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Методология сравнения алгоритмов интерпретации моделей машинного обучения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Суворова А. В.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Материальный мир позднесоветского общества в условиях Холодной войны: технологические инновации в производстве и репрезентация товаров широкого потребления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Кочеткова Е. А.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Современные модели поэтики: реконструктивный подход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Казарцев Е. В.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Здоровье нации: экономический подход к оценке здоровья и связанных с ним неравенства и качества жизни населения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Власов В. В.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3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Разработка математических моделей планирования и прогнозирования спроса на ассортимент предприятий розничной торговли на основе усовершенствованных ансамблей методов машинного обучения для оптимизации использования ценовых и неценовых инструментов стимулирования спроса с учетом сложности паттернов продуктовой субституции и </a:t>
                      </a:r>
                      <a:r>
                        <a:rPr lang="ru-RU" sz="160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комплементарности</a:t>
                      </a:r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и высокой размерности пространства детерминант спроса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Антипов Е.А.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Общественные издержки от стратегического поведения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Яновский Е. А.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Равновесия в стратегиях с ограниченной памятью и экономические приложения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Бакланов А. П.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10.</a:t>
                      </a: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Институциональная адаптация конституционных судов к реформированию и политическим изменениям (на материале Конституционного суда Российской Федерации)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906" marR="3906" marT="39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Григорьев И. С.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5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 txBox="1">
            <a:spLocks/>
          </p:cNvSpPr>
          <p:nvPr/>
        </p:nvSpPr>
        <p:spPr>
          <a:xfrm>
            <a:off x="838199" y="191704"/>
            <a:ext cx="1101746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2.4 Научные проекты: проекты РФФИ (1)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53034"/>
              </p:ext>
            </p:extLst>
          </p:nvPr>
        </p:nvGraphicFramePr>
        <p:xfrm>
          <a:off x="415158" y="1027906"/>
          <a:ext cx="11377449" cy="5823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8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7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 п/п</a:t>
                      </a:r>
                    </a:p>
                  </a:txBody>
                  <a:tcPr marL="3681" marR="3681" marT="36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проекта</a:t>
                      </a:r>
                    </a:p>
                  </a:txBody>
                  <a:tcPr marL="3681" marR="3681" marT="36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ФИО</a:t>
                      </a:r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руководителя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Паломничество в пост-секулярном мире: инфраструктура и практики производства духовного опыта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Кормина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Ж.В.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Модели лидерства в многополярном мире: сравнительный анализ стратегий России, Китая и Евросоюза в Евразийском регионе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Бусыгина И. М.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 пути к публичной политике: участие гражданских организаций и экспертного сообщества в процессе принятия политико-управленческих решений в современной России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Сунгуров А.Ю.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Кардинальные механизмы распределения ресурсов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Сандомирский Ф. А.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Динамика отраслевой специализации городов и регионов Российской Федерации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Александрова Е. А.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Пост-имперское разнообразие – взаимоотношения между большинством и меньшинствами при переходе от империй к национальным государствам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Семенов А.М.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Приходо-расходные книги соляных промыслов </a:t>
                      </a:r>
                      <a:r>
                        <a:rPr lang="ru-RU" sz="160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Спасо</a:t>
                      </a:r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-Прилуцкого монастыря XVII века. Тексты. Исследование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Дадыкина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М.М.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Тождество личности и проблема ответственности субъекта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Левин С.М.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Рeлигиозное</a:t>
                      </a:r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маркирование пространства: сравнительное исследование</a:t>
                      </a:r>
                      <a:b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присутствия Русской православной церкви в России и во Франции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Кормина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Ж.В.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Возможности общественного влияния на процессы социально-</a:t>
                      </a:r>
                      <a:b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экономических реформ в регионах России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Сунгуров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А.Ю.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Маскулинности молодежи Дагестана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Омельченко Е.Л.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6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12.</a:t>
                      </a: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Региональная специфика формирования и функционирования рынка</a:t>
                      </a:r>
                      <a:b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посреднических услуг в миграционном процессе в России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3681" marR="3681" marT="3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Ходачек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А.М.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6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 txBox="1">
            <a:spLocks/>
          </p:cNvSpPr>
          <p:nvPr/>
        </p:nvSpPr>
        <p:spPr>
          <a:xfrm>
            <a:off x="838199" y="191704"/>
            <a:ext cx="1101746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2.4 Научные проекты: проекты РФФИ (2)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44070"/>
              </p:ext>
            </p:extLst>
          </p:nvPr>
        </p:nvGraphicFramePr>
        <p:xfrm>
          <a:off x="332445" y="854485"/>
          <a:ext cx="11649348" cy="591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09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6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2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 п/п</a:t>
                      </a:r>
                    </a:p>
                  </a:txBody>
                  <a:tcPr marL="3681" marR="3681" marT="36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проекта</a:t>
                      </a:r>
                    </a:p>
                  </a:txBody>
                  <a:tcPr marL="3681" marR="3681" marT="36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ФИО</a:t>
                      </a:r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руководителя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Факторы сохранения институциональной инерции в социальной политике России: на примере общественных объединений людей с инвалидностью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Тарасенко А.В.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Венчурный капитал для финансирования инновационных проектов в</a:t>
                      </a:r>
                      <a:b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</a:br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странах БРИКС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Рогова Е.М.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Нематериальные ресурсы и результаты деятельности: два десятилетия в поисках философского камня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Шакина Е.А. 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Управление развитием образовательных отношений субъектов в начальной школе в условиях </a:t>
                      </a:r>
                      <a:r>
                        <a:rPr lang="ru-RU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цифровизации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Заиченко Н.А. 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Перечисление карт на поверхностях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Омельченко А.В.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Трансграничное взаимодействие, социокультурные трансформации и локальные сообщества китайско-вьетнамского приграничья в контексте государственных проектов КНР и СРВ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Григорьева Н.В.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Новые концепции эффективности и </a:t>
                      </a:r>
                      <a:r>
                        <a:rPr lang="ru-RU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манипулируемости</a:t>
                      </a:r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в задачах о сочетаниях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Нестеров А.С.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Антикризисный потенциал молодежных политик в России и Европе в эпоху глобальных рисков: национальное воображаемое, патриотизм и социальная вовлеченность.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Омельченко Е.Л.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Организация рабочего времени на промышленных предприятиях Ленинграда в 1980-е гг.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Ссорин</a:t>
                      </a:r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-Чайков Н.В.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Социально-экономические факторы субъективной безопасности в России в</a:t>
                      </a:r>
                      <a:b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</a:br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сравнении со странами Европы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Костенко В.В.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Роль социального капитала в исследовательской продуктивности преподавателей и исследователей российских университетов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Шакина Е.А. 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2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24.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Институциональные эффекты международных аккредитаций на развитие управленческого образования: международный опыт и перспективы для России</a:t>
                      </a:r>
                    </a:p>
                  </a:txBody>
                  <a:tcPr marL="4052" marR="4052" marT="4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Шакина Е.А. 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4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759301"/>
              </p:ext>
            </p:extLst>
          </p:nvPr>
        </p:nvGraphicFramePr>
        <p:xfrm>
          <a:off x="467825" y="2605397"/>
          <a:ext cx="5648756" cy="308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228046"/>
              </p:ext>
            </p:extLst>
          </p:nvPr>
        </p:nvGraphicFramePr>
        <p:xfrm>
          <a:off x="6313714" y="3551201"/>
          <a:ext cx="5617027" cy="292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D1D40F7-E0FD-42BB-BC66-C1F7270C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66" y="195276"/>
            <a:ext cx="11456663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2.6 Научные проекты: программа Научного фонда</a:t>
            </a:r>
            <a:endParaRPr lang="ru-RU" dirty="0">
              <a:highlight>
                <a:srgbClr val="FFFF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13810" y="1982454"/>
            <a:ext cx="3595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Количество индивидуальных </a:t>
            </a:r>
          </a:p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исследовательских проектов, шт.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9954" y="3105449"/>
            <a:ext cx="5196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Количество проектов научно-учебных групп, шт.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911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2.6 Индивидуальные научные проекты</a:t>
            </a:r>
          </a:p>
        </p:txBody>
      </p:sp>
      <p:graphicFrame>
        <p:nvGraphicFramePr>
          <p:cNvPr id="6" name="Объект 12">
            <a:extLst>
              <a:ext uri="{FF2B5EF4-FFF2-40B4-BE49-F238E27FC236}">
                <a16:creationId xmlns:a16="http://schemas.microsoft.com/office/drawing/2014/main" xmlns="" id="{87785668-742F-4121-8316-6D273AD8B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622192"/>
              </p:ext>
            </p:extLst>
          </p:nvPr>
        </p:nvGraphicFramePr>
        <p:xfrm>
          <a:off x="525295" y="1159428"/>
          <a:ext cx="11030829" cy="537112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836191">
                  <a:extLst>
                    <a:ext uri="{9D8B030D-6E8A-4147-A177-3AD203B41FA5}">
                      <a16:colId xmlns:a16="http://schemas.microsoft.com/office/drawing/2014/main" xmlns="" val="1503167459"/>
                    </a:ext>
                  </a:extLst>
                </a:gridCol>
                <a:gridCol w="1022929">
                  <a:extLst>
                    <a:ext uri="{9D8B030D-6E8A-4147-A177-3AD203B41FA5}">
                      <a16:colId xmlns:a16="http://schemas.microsoft.com/office/drawing/2014/main" xmlns="" val="3731307955"/>
                    </a:ext>
                  </a:extLst>
                </a:gridCol>
                <a:gridCol w="6583491">
                  <a:extLst>
                    <a:ext uri="{9D8B030D-6E8A-4147-A177-3AD203B41FA5}">
                      <a16:colId xmlns:a16="http://schemas.microsoft.com/office/drawing/2014/main" xmlns="" val="2258695965"/>
                    </a:ext>
                  </a:extLst>
                </a:gridCol>
                <a:gridCol w="1588218">
                  <a:extLst>
                    <a:ext uri="{9D8B030D-6E8A-4147-A177-3AD203B41FA5}">
                      <a16:colId xmlns:a16="http://schemas.microsoft.com/office/drawing/2014/main" xmlns="" val="3951103779"/>
                    </a:ext>
                  </a:extLst>
                </a:gridCol>
              </a:tblGrid>
              <a:tr h="511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ФИО</a:t>
                      </a: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Номер проекта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проекта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Срок исполнения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942109"/>
                  </a:ext>
                </a:extLst>
              </a:tr>
              <a:tr h="766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Баранова Влада Вячеславовна</a:t>
                      </a:r>
                      <a:endParaRPr lang="ru-RU" sz="16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20-01-073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Многоязычие и миноритарные языки РФ в контексте языковой политики на микроуровне: языковой </a:t>
                      </a:r>
                      <a:r>
                        <a:rPr lang="ru-RU" sz="1600" b="0" i="0" kern="120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активизм</a:t>
                      </a: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онлайн и офлайн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76257491"/>
                  </a:ext>
                </a:extLst>
              </a:tr>
              <a:tr h="51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Горина Ольга Григорьевна</a:t>
                      </a:r>
                      <a:endParaRPr lang="ru-RU" sz="16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20-01-022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Изучение лингвистического </a:t>
                      </a:r>
                      <a:r>
                        <a:rPr lang="ru-RU" sz="1600" b="0" i="0" kern="120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хеджинга</a:t>
                      </a: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как коммуникативной стратегии в русле квантитативно-корпусных исследований в контексте межкультурной коммуникации на материале идиоматического фонда английского языка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09304093"/>
                  </a:ext>
                </a:extLst>
              </a:tr>
              <a:tr h="766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Мейлахс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Петр Александрович</a:t>
                      </a:r>
                      <a:endParaRPr lang="ru-RU" sz="16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20-01-061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Самотестирование на ВИЧ-инфекцию среди мужчин имеющих секс с мужчинами (МСМ) и трансгендерами (ТГ)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96857049"/>
                  </a:ext>
                </a:extLst>
              </a:tr>
              <a:tr h="766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Рогонян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600" b="1" i="0" kern="1200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Гаррис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Сергеевич</a:t>
                      </a:r>
                      <a:endParaRPr lang="ru-RU" sz="16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20-01-030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Джон </a:t>
                      </a:r>
                      <a:r>
                        <a:rPr lang="ru-RU" sz="1600" b="0" i="0" kern="120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Макдауэлл</a:t>
                      </a: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о проблеме эпистемологического скептицизма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02523732"/>
                  </a:ext>
                </a:extLst>
              </a:tr>
              <a:tr h="766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Суториус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Константин Владимирович</a:t>
                      </a:r>
                      <a:endParaRPr lang="ru-RU" sz="16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20-01-078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Новгородские архиерейские школы в период правления Феофана Прокоповича (1725-1736)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99928271"/>
                  </a:ext>
                </a:extLst>
              </a:tr>
              <a:tr h="766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Чернова Жанна Владимировна</a:t>
                      </a:r>
                      <a:endParaRPr lang="ru-RU" sz="16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20-01-005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Переход к взрослой  жизни выпускников детских домов: ресурсы и барьеры </a:t>
                      </a:r>
                      <a:r>
                        <a:rPr lang="ru-RU" sz="1600" b="0" i="0" kern="120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резильентности</a:t>
                      </a:r>
                      <a:r>
                        <a:rPr lang="ru-RU" sz="1600" b="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 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97" marR="484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15.01.2020-15.12.2020</a:t>
                      </a: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2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Структура отчета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Научная деятельность структурных подразделений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Научные проекты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Публикационная активность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Научные мероприятия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Студенческая наука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Управление научной деятельностью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ambria Math"/>
                <a:ea typeface="Cambria Math"/>
              </a:rPr>
              <a:t>Планы</a:t>
            </a:r>
          </a:p>
          <a:p>
            <a:endParaRPr lang="ru-RU" dirty="0">
              <a:cs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3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27" y="0"/>
            <a:ext cx="9783597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2.7 Проекты научно-учебных групп</a:t>
            </a:r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xmlns="" id="{6CC1229B-0B31-4F4E-B0B6-573AC97D2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252977"/>
              </p:ext>
            </p:extLst>
          </p:nvPr>
        </p:nvGraphicFramePr>
        <p:xfrm>
          <a:off x="359923" y="953324"/>
          <a:ext cx="11643391" cy="56718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136534">
                  <a:extLst>
                    <a:ext uri="{9D8B030D-6E8A-4147-A177-3AD203B41FA5}">
                      <a16:colId xmlns:a16="http://schemas.microsoft.com/office/drawing/2014/main" xmlns="" val="172839251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xmlns="" val="206348790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3111831164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xmlns="" val="3780797199"/>
                    </a:ext>
                  </a:extLst>
                </a:gridCol>
              </a:tblGrid>
              <a:tr h="57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ФИО</a:t>
                      </a: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Номер проекта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проекта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Срок исполнения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06245436"/>
                  </a:ext>
                </a:extLst>
              </a:tr>
              <a:tr h="680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Сафонова Мария Андреевна</a:t>
                      </a: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20-04-029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Дигитализируя</a:t>
                      </a: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невидимое: социальная история российского искусства XX века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01.01.2020-15.12.2020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75457846"/>
                  </a:ext>
                </a:extLst>
              </a:tr>
              <a:tr h="76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Селин Адриан Александрович</a:t>
                      </a:r>
                      <a:b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20-04-032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Языки описания другого в Европе Раннего Нового времени: социальные контексты и репертуары интерпретации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01.01.2020-15.12.2020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44155415"/>
                  </a:ext>
                </a:extLst>
              </a:tr>
              <a:tr h="778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Суворова Алёна Владимировна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20-04-024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Эффекты социальных алгоритмов: обнаружение противоречий и контрпримеров 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01.01.2020-15.12.2020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Сунгуров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Александр Юрьевич</a:t>
                      </a: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20-04-007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Общественно-консультативные советы как институты влияния экспертного сообщества и гражданских организаций на принятия политико-управленческих решений в г. Санкт-Петербурге</a:t>
                      </a: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01.01.2020-15.12.2020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Казарцев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Евгений Вячеславович</a:t>
                      </a: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20-04-023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Метрическая организация стиха во взаимодействии традиций</a:t>
                      </a: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01.01.2020-15.12.2020</a:t>
                      </a: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93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Светликова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/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Илона Юрьевна </a:t>
                      </a: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19-04-044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Магия, астрология и наука в русском модернизме</a:t>
                      </a: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01.01.2020-15.12.2020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(пролонгация с 2019 г.)</a:t>
                      </a:r>
                      <a:endParaRPr lang="ru-RU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7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4145A-B2B1-45D0-B538-D9AE3466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87" y="337830"/>
            <a:ext cx="10515600" cy="1325563"/>
          </a:xfrm>
        </p:spPr>
        <p:txBody>
          <a:bodyPr/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2.8 Зеркальная лаборатория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F71B8CDB-64C9-4071-81BF-6E279213F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07346"/>
              </p:ext>
            </p:extLst>
          </p:nvPr>
        </p:nvGraphicFramePr>
        <p:xfrm>
          <a:off x="843887" y="1934955"/>
          <a:ext cx="10515600" cy="269997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72487">
                  <a:extLst>
                    <a:ext uri="{9D8B030D-6E8A-4147-A177-3AD203B41FA5}">
                      <a16:colId xmlns:a16="http://schemas.microsoft.com/office/drawing/2014/main" xmlns="" val="828195634"/>
                    </a:ext>
                  </a:extLst>
                </a:gridCol>
                <a:gridCol w="4185313">
                  <a:extLst>
                    <a:ext uri="{9D8B030D-6E8A-4147-A177-3AD203B41FA5}">
                      <a16:colId xmlns:a16="http://schemas.microsoft.com/office/drawing/2014/main" xmlns="" val="162156444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24979238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30053222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4148721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 п/п</a:t>
                      </a:r>
                      <a:endParaRPr lang="ru-RU" sz="1600" b="1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проекта</a:t>
                      </a:r>
                      <a:endParaRPr lang="ru-RU" sz="1600" b="1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Университет  партнер</a:t>
                      </a:r>
                      <a:endParaRPr lang="ru-RU" sz="1600" b="1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ФИО руководителя</a:t>
                      </a:r>
                      <a:endParaRPr lang="ru-RU" sz="1600" b="1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Плановый объем финансирования в 2020 году </a:t>
                      </a:r>
                      <a:endParaRPr lang="ru-RU" sz="1600" b="1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63429713"/>
                  </a:ext>
                </a:extLst>
              </a:tr>
              <a:tr h="14712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Индустриальная эволюция в лесной отрасли в </a:t>
                      </a:r>
                      <a:r>
                        <a:rPr lang="ru-RU" sz="1600" b="0" u="none" strike="noStrike" kern="120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старопромышленных</a:t>
                      </a:r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регионах на примере Урала во второй половине XX века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Челябинский государственный университет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0" u="none" strike="noStrike" kern="120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Лайус</a:t>
                      </a:r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Ю.А. 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100 000,00   </a:t>
                      </a:r>
                      <a:endParaRPr lang="ru-RU" sz="1600" b="0" i="0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2881695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9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458" y="157656"/>
            <a:ext cx="9783597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2.9 Международные проекты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5164"/>
              </p:ext>
            </p:extLst>
          </p:nvPr>
        </p:nvGraphicFramePr>
        <p:xfrm>
          <a:off x="1005840" y="1564236"/>
          <a:ext cx="10129520" cy="3458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3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0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86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0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проекта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Зарубежный партнер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ФИО руководителя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Диалог о </a:t>
                      </a:r>
                      <a:r>
                        <a:rPr lang="ru-RU" sz="180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радикализации</a:t>
                      </a:r>
                      <a:r>
                        <a:rPr lang="ru-RU" sz="18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и равенстве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Университет Манчестера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Омельченко Е.Л.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 тени Гулага: производство, потребление и восприятие тюрем в бывшем Советствком Союзе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Университет </a:t>
                      </a:r>
                      <a:r>
                        <a:rPr lang="ru-RU" sz="180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Стратклайда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Омельченко Е.Л.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01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83597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2.10 Выполнение мероприятий дорожной карты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C671744-DF92-40CD-9DED-726DCCD37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17994"/>
              </p:ext>
            </p:extLst>
          </p:nvPr>
        </p:nvGraphicFramePr>
        <p:xfrm>
          <a:off x="73046" y="1325563"/>
          <a:ext cx="12045908" cy="549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602">
                  <a:extLst>
                    <a:ext uri="{9D8B030D-6E8A-4147-A177-3AD203B41FA5}">
                      <a16:colId xmlns:a16="http://schemas.microsoft.com/office/drawing/2014/main" xmlns="" val="4116062539"/>
                    </a:ext>
                  </a:extLst>
                </a:gridCol>
                <a:gridCol w="4365269">
                  <a:extLst>
                    <a:ext uri="{9D8B030D-6E8A-4147-A177-3AD203B41FA5}">
                      <a16:colId xmlns:a16="http://schemas.microsoft.com/office/drawing/2014/main" xmlns="" val="1679669557"/>
                    </a:ext>
                  </a:extLst>
                </a:gridCol>
                <a:gridCol w="4263037">
                  <a:extLst>
                    <a:ext uri="{9D8B030D-6E8A-4147-A177-3AD203B41FA5}">
                      <a16:colId xmlns:a16="http://schemas.microsoft.com/office/drawing/2014/main" xmlns="" val="512340640"/>
                    </a:ext>
                  </a:extLst>
                </a:gridCol>
              </a:tblGrid>
              <a:tr h="4449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Мероприятие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Целевой результат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Выполнение мероприятия в 2020 году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80581127"/>
                  </a:ext>
                </a:extLst>
              </a:tr>
              <a:tr h="1250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Реформирование и развитие исследовательской инфраструктуры кампуса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 2022 в кампусе будет работать 31 научная группа, реализующая фундаментальные научные проекты.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 общей сложности над реализацией фундаментальных научных проектов в 2020 году работало 37 научных групп, вкл. 4 международные лаборатории, 1 зеркальную лабораторию, 7 проектов ПФИ, 7 РНФ, 15 РФФИ, 2 международных проекта, 1 проект, финансируемый кампусом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25704902"/>
                  </a:ext>
                </a:extLst>
              </a:tr>
              <a:tr h="1676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Развитие финансового (гранты) и нефинансового стимулирования научной производительности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Создана </a:t>
                      </a:r>
                      <a:r>
                        <a:rPr lang="ru-RU" sz="14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общекампусная</a:t>
                      </a: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система грантового стимулирования научной деятельности, формируемая из собственных средств филиала (в том числе привлекаемых средств внешних заказчиков), направленная на поддержку, в первую очередь, исследовательских проектов, реализуемых, реализуемых преимущественно молодыми учеными (не менее 50% от числа участников)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Разрабатывается концепция </a:t>
                      </a:r>
                      <a:r>
                        <a:rPr lang="ru-RU" sz="14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общекампусной</a:t>
                      </a: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системы грантового стимулирования научной деятельности, а также прорабатывается вопрос привлечения дополнительного финансирования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455017994"/>
                  </a:ext>
                </a:extLst>
              </a:tr>
              <a:tr h="2050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Продвижение научного потенциала кампуса в субъектах РФ через создание зеркальных лабораторий, реализацию совместных проектов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Через реализацию миссии НИУ ВШЭ как проводника цифровых инноваций в сфере науки и высшего образования, научной и методической поддержки региональных университетов укрепление научного потенциала кампуса за счет интеграции и партнерства с университетами субъектов РФ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Разработана концепция долгосрочного проекта продвижения научного потенциала кампуса через серию вебинаров </a:t>
                      </a:r>
                    </a:p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Получено финансирование на реализацию проекта зеркальной лаборатории с Челябинским государственным университетом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13016299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40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3. Публикационная активность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3.1 Ключевые показатели публикационной активности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3.2 Научная продуктивность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3.3 Результаты ОПА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3.4 Выполнение мероприятий дорожной карты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0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09" y="201842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3.1 Публикационная активность: ключевые показатели</a:t>
            </a:r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="" xmlns:a16="http://schemas.microsoft.com/office/drawing/2014/main" id="{BC3ED5FA-4888-46B1-9E32-40C17E7A9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152754"/>
              </p:ext>
            </p:extLst>
          </p:nvPr>
        </p:nvGraphicFramePr>
        <p:xfrm>
          <a:off x="537029" y="1611085"/>
          <a:ext cx="11219543" cy="44865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37829">
                  <a:extLst>
                    <a:ext uri="{9D8B030D-6E8A-4147-A177-3AD203B41FA5}">
                      <a16:colId xmlns="" xmlns:a16="http://schemas.microsoft.com/office/drawing/2014/main" val="1999918478"/>
                    </a:ext>
                  </a:extLst>
                </a:gridCol>
                <a:gridCol w="4281714">
                  <a:extLst>
                    <a:ext uri="{9D8B030D-6E8A-4147-A177-3AD203B41FA5}">
                      <a16:colId xmlns="" xmlns:a16="http://schemas.microsoft.com/office/drawing/2014/main" val="3869656027"/>
                    </a:ext>
                  </a:extLst>
                </a:gridCol>
              </a:tblGrid>
              <a:tr h="44536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Значение показателя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149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Количество публикаций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WoS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/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Scopus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проиндексированных на день составления отчета, шт.</a:t>
                      </a:r>
                      <a:endParaRPr lang="ru-RU" sz="1600" b="0" i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306 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430 – с дублированием</a:t>
                      </a:r>
                      <a:endParaRPr lang="ru-RU" sz="16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256253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Количество публикаций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WoS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проиндексированных на день составления отчета, шт.</a:t>
                      </a:r>
                      <a:endParaRPr lang="ru-RU" sz="1600" b="0" i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171</a:t>
                      </a:r>
                      <a:endParaRPr lang="ru-RU" sz="16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253393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Количество публикаций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Scopus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проиндексированных на день составления отчета, шт.</a:t>
                      </a:r>
                      <a:endParaRPr lang="ru-RU" sz="1600" b="0" i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259</a:t>
                      </a:r>
                      <a:endParaRPr lang="ru-RU" sz="16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229520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Уровень прохождения ОПА, %</a:t>
                      </a:r>
                      <a:endParaRPr lang="ru-RU" sz="16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67</a:t>
                      </a:r>
                      <a:endParaRPr lang="ru-RU" sz="1600" b="0" i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2287747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Доля публикаций в журналах Q1,Q2,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54,9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37988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kern="1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Количество публикаций </a:t>
                      </a:r>
                      <a:r>
                        <a:rPr lang="ru-RU" sz="1600" b="0" i="0" kern="120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WoS</a:t>
                      </a:r>
                      <a:r>
                        <a:rPr lang="ru-RU" sz="1600" b="0" i="0" kern="1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/ </a:t>
                      </a:r>
                      <a:r>
                        <a:rPr lang="ru-RU" sz="1600" b="0" i="0" kern="1200" err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Scopus</a:t>
                      </a:r>
                      <a:r>
                        <a:rPr lang="ru-RU" sz="1600" b="0" i="0" kern="1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на 1 НПР,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2,04</a:t>
                      </a:r>
                      <a:endParaRPr lang="ru-RU" sz="16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402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Цитирования публикаций в индексируемых базах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WoS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/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Scopus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ед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61977063"/>
                  </a:ext>
                </a:extLst>
              </a:tr>
              <a:tr h="324203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Доля публикаций без цитирований, %</a:t>
                      </a:r>
                      <a:endParaRPr lang="ru-RU" sz="16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 56, 97</a:t>
                      </a:r>
                      <a:endParaRPr lang="ru-RU" sz="16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205180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l" rtl="0"/>
                      <a:r>
                        <a:rPr lang="ru-RU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Цитирования на 1 публикацию в журналах Q1-Q2, ед.</a:t>
                      </a:r>
                      <a:endParaRPr lang="ru-RU" sz="1600" b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0,69</a:t>
                      </a:r>
                      <a:endParaRPr lang="ru-RU" sz="16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3998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5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30" y="37369"/>
            <a:ext cx="11308328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3.2 Публикационная активность: научная продуктивность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CA14944F-4F94-4838-8BD2-8DACA0685EE5}"/>
              </a:ext>
            </a:extLst>
          </p:cNvPr>
          <p:cNvGraphicFramePr/>
          <p:nvPr/>
        </p:nvGraphicFramePr>
        <p:xfrm>
          <a:off x="743340" y="4724496"/>
          <a:ext cx="3873145" cy="199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30FA57C3-E627-4703-818D-1577141C0583}"/>
              </a:ext>
            </a:extLst>
          </p:cNvPr>
          <p:cNvSpPr/>
          <p:nvPr/>
        </p:nvSpPr>
        <p:spPr>
          <a:xfrm>
            <a:off x="261257" y="4132728"/>
            <a:ext cx="477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Динамика цитирований публикаций в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индексируемых в базах </a:t>
            </a:r>
            <a:r>
              <a:rPr lang="ru-RU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Scopus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ru-RU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Web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ru-RU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Science</a:t>
            </a:r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ед.</a:t>
            </a:r>
            <a:endParaRPr lang="en-US" sz="1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4E292FB-8FC9-4D98-85CF-BAC12B97B223}"/>
              </a:ext>
            </a:extLst>
          </p:cNvPr>
          <p:cNvSpPr/>
          <p:nvPr/>
        </p:nvSpPr>
        <p:spPr>
          <a:xfrm>
            <a:off x="6858001" y="4001036"/>
            <a:ext cx="4686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Количество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публикаций</a:t>
            </a:r>
            <a:r>
              <a:rPr lang="ru-RU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1600" b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Web</a:t>
            </a:r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ru-RU" sz="1600" b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Science</a:t>
            </a:r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ru-RU" sz="1600" b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Scopus</a:t>
            </a:r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 исключением дублирования на 1 </a:t>
            </a:r>
            <a:r>
              <a:rPr lang="ru-RU" sz="16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НПР*</a:t>
            </a:r>
            <a:endParaRPr lang="ru-RU" sz="1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863263-9F11-44B5-8375-C60ED37BD982}"/>
              </a:ext>
            </a:extLst>
          </p:cNvPr>
          <p:cNvSpPr txBox="1"/>
          <p:nvPr/>
        </p:nvSpPr>
        <p:spPr>
          <a:xfrm>
            <a:off x="743340" y="1555066"/>
            <a:ext cx="37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Количество публикаций, индексируемых в базах </a:t>
            </a:r>
            <a:r>
              <a:rPr lang="ru-RU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Scopus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ru-RU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Web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ru-RU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Science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(исключая дублирование)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D9ABF9C6-5F10-4FD6-99C2-A5CC4EB2F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958797"/>
              </p:ext>
            </p:extLst>
          </p:nvPr>
        </p:nvGraphicFramePr>
        <p:xfrm>
          <a:off x="6697354" y="4528631"/>
          <a:ext cx="5007366" cy="203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F00C86B8-4291-4118-A816-96D1603E1ACD}"/>
              </a:ext>
            </a:extLst>
          </p:cNvPr>
          <p:cNvGraphicFramePr/>
          <p:nvPr/>
        </p:nvGraphicFramePr>
        <p:xfrm>
          <a:off x="575174" y="2268728"/>
          <a:ext cx="4299972" cy="167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9653" y="6356350"/>
            <a:ext cx="2743200" cy="365125"/>
          </a:xfrm>
        </p:spPr>
        <p:txBody>
          <a:bodyPr/>
          <a:lstStyle/>
          <a:p>
            <a:fld id="{3F483D47-BE72-448C-9E5D-9D217F69FF74}" type="slidenum">
              <a:rPr lang="ru-RU" smtClean="0"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74434" y="6545431"/>
            <a:ext cx="4704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*По методике расчета показателей ДК</a:t>
            </a:r>
            <a:endParaRPr lang="ru-RU" sz="1400" i="1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D9ABF9C6-5F10-4FD6-99C2-A5CC4EB2F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063950"/>
              </p:ext>
            </p:extLst>
          </p:nvPr>
        </p:nvGraphicFramePr>
        <p:xfrm>
          <a:off x="6686448" y="1722168"/>
          <a:ext cx="5092468" cy="219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A4E292FB-8FC9-4D98-85CF-BAC12B97B223}"/>
              </a:ext>
            </a:extLst>
          </p:cNvPr>
          <p:cNvSpPr/>
          <p:nvPr/>
        </p:nvSpPr>
        <p:spPr>
          <a:xfrm>
            <a:off x="6858001" y="1142961"/>
            <a:ext cx="4563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Количество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публикаций</a:t>
            </a:r>
            <a:r>
              <a:rPr lang="ru-RU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1600" b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Web</a:t>
            </a:r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ru-RU" sz="1600" b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Science</a:t>
            </a:r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ru-RU" sz="1600" b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Scopus</a:t>
            </a:r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 исключением дублирования на 1 </a:t>
            </a:r>
            <a:r>
              <a:rPr lang="ru-RU" sz="16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НПР</a:t>
            </a:r>
            <a:endParaRPr lang="ru-RU" sz="1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3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85762" y="3637709"/>
            <a:ext cx="8712968" cy="613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>
                <a:solidFill>
                  <a:schemeClr val="accent1"/>
                </a:solidFill>
              </a:rPr>
              <a:t>Результаты ОПА в разрезе факультетов</a:t>
            </a:r>
            <a:endParaRPr lang="ru-RU" sz="1800" b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989588" y="75023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/>
              <a:t>Всего: 719 участников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403243"/>
              </p:ext>
            </p:extLst>
          </p:nvPr>
        </p:nvGraphicFramePr>
        <p:xfrm>
          <a:off x="1685762" y="1105068"/>
          <a:ext cx="3528910" cy="300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837529" y="1422778"/>
          <a:ext cx="4248472" cy="1415956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соответствует ОПА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ru-RU" sz="2800" b="1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Поданные апелляции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55 уч.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результатов по</a:t>
                      </a:r>
                      <a:r>
                        <a:rPr lang="ru-RU" sz="1600" b="1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итогам </a:t>
                      </a:r>
                      <a:r>
                        <a:rPr lang="ru-RU" sz="16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апелляций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28 уч.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777441E-4D48-4CA2-87D7-4A1ED51D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5063"/>
            <a:ext cx="11753266" cy="613409"/>
          </a:xfrm>
        </p:spPr>
        <p:txBody>
          <a:bodyPr>
            <a:normAutofit fontScale="90000"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3.3 Публикационная активность: результаты ОПА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02292"/>
              </p:ext>
            </p:extLst>
          </p:nvPr>
        </p:nvGraphicFramePr>
        <p:xfrm>
          <a:off x="1685763" y="4364614"/>
          <a:ext cx="8892481" cy="2396407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778496">
                  <a:extLst>
                    <a:ext uri="{9D8B030D-6E8A-4147-A177-3AD203B41FA5}">
                      <a16:colId xmlns="" xmlns:a16="http://schemas.microsoft.com/office/drawing/2014/main" val="2525250442"/>
                    </a:ext>
                  </a:extLst>
                </a:gridCol>
                <a:gridCol w="1082563">
                  <a:extLst>
                    <a:ext uri="{9D8B030D-6E8A-4147-A177-3AD203B41FA5}">
                      <a16:colId xmlns="" xmlns:a16="http://schemas.microsoft.com/office/drawing/2014/main" val="2435589779"/>
                    </a:ext>
                  </a:extLst>
                </a:gridCol>
                <a:gridCol w="1082563">
                  <a:extLst>
                    <a:ext uri="{9D8B030D-6E8A-4147-A177-3AD203B41FA5}">
                      <a16:colId xmlns="" xmlns:a16="http://schemas.microsoft.com/office/drawing/2014/main" val="1228281125"/>
                    </a:ext>
                  </a:extLst>
                </a:gridCol>
                <a:gridCol w="1469193">
                  <a:extLst>
                    <a:ext uri="{9D8B030D-6E8A-4147-A177-3AD203B41FA5}">
                      <a16:colId xmlns="" xmlns:a16="http://schemas.microsoft.com/office/drawing/2014/main" val="3013247265"/>
                    </a:ext>
                  </a:extLst>
                </a:gridCol>
                <a:gridCol w="1228751">
                  <a:extLst>
                    <a:ext uri="{9D8B030D-6E8A-4147-A177-3AD203B41FA5}">
                      <a16:colId xmlns="" xmlns:a16="http://schemas.microsoft.com/office/drawing/2014/main" val="924476125"/>
                    </a:ext>
                  </a:extLst>
                </a:gridCol>
                <a:gridCol w="10094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14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0342">
                <a:tc rowSpan="3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Соответствует ОПА,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∆2020/2019, п.п.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Средний балл ОПА соответствующих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∆2020/2019, </a:t>
                      </a:r>
                      <a:r>
                        <a:rPr lang="ru-RU" sz="14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п.п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479955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2019.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8833073"/>
                  </a:ext>
                </a:extLst>
              </a:tr>
              <a:tr h="365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СПбШГНиИ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+0,23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0167339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СПбШЭМ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+5,45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27943279"/>
                  </a:ext>
                </a:extLst>
              </a:tr>
              <a:tr h="245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СПбШСНиВ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1679803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СПбШФМКН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+21,6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+41,28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88185330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06560034"/>
                  </a:ext>
                </a:extLst>
              </a:tr>
              <a:tr h="3192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 среднем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+6,66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2198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531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470797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3.4 Выполнение мероприятий дорожной карты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B174E5B-BF86-467D-AADE-FB2B6F92A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55575"/>
              </p:ext>
            </p:extLst>
          </p:nvPr>
        </p:nvGraphicFramePr>
        <p:xfrm>
          <a:off x="397565" y="2140571"/>
          <a:ext cx="11082131" cy="3842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1057">
                  <a:extLst>
                    <a:ext uri="{9D8B030D-6E8A-4147-A177-3AD203B41FA5}">
                      <a16:colId xmlns:a16="http://schemas.microsoft.com/office/drawing/2014/main" xmlns="" val="3448593648"/>
                    </a:ext>
                  </a:extLst>
                </a:gridCol>
                <a:gridCol w="4324448">
                  <a:extLst>
                    <a:ext uri="{9D8B030D-6E8A-4147-A177-3AD203B41FA5}">
                      <a16:colId xmlns:a16="http://schemas.microsoft.com/office/drawing/2014/main" xmlns="" val="3341986682"/>
                    </a:ext>
                  </a:extLst>
                </a:gridCol>
                <a:gridCol w="3816626">
                  <a:extLst>
                    <a:ext uri="{9D8B030D-6E8A-4147-A177-3AD203B41FA5}">
                      <a16:colId xmlns:a16="http://schemas.microsoft.com/office/drawing/2014/main" xmlns="" val="2984205936"/>
                    </a:ext>
                  </a:extLst>
                </a:gridCol>
              </a:tblGrid>
              <a:tr h="8336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Мероприятие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Целевой результат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Выполнение мероприятия в 2020 году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177248969"/>
                  </a:ext>
                </a:extLst>
              </a:tr>
              <a:tr h="300912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Повышение узнаваемости научного бренда НИУ ВШЭ СПб за счет развития публикационной активности и высокоуровневых публикаций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Повышение узнаваемости научного бренда НИУ ВШЭ-СПб за счет повышения публикационной активности: а) публикаций в высокорейтинговых международных журналах, членства в редколлегиях; б) публикаций в ведущих российских и зарубежных СМИ по вопросам национальной и глобальной повестки.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 итогам оценки публикационной активности улучшены результаты  кампуса с 62 до 67%. За отчетный период опубликованы 266 публикаций </a:t>
                      </a:r>
                      <a:r>
                        <a:rPr lang="ru-RU" sz="16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Scopus</a:t>
                      </a:r>
                      <a:r>
                        <a:rPr lang="ru-RU" sz="16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включая 154 публикации Q1 и Q2.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3423173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61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 Научные мероприятия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4.1 Вызовы пандемии и меры, предпринятые кампусом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4.2 Ключевые внешние мероприятия, проведенные в 2020 году:</a:t>
            </a:r>
          </a:p>
          <a:p>
            <a:pPr marL="457200" lvl="1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- Конференции</a:t>
            </a:r>
          </a:p>
          <a:p>
            <a:pPr marL="457200" lvl="1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- Семинары (вебинары)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4.3 Мероприятия по популяризации науки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4.4 Регулярные научные семинары структурных подразделений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4.5 Выполнение мероприятий дорожной карты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1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Научная деятельность структурных подразделений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1.1 Новые научные подразделения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1.2 Ключевые достижения международных лабораторий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1.3 Результаты мониторинга эффективности деятельности научных подразделений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1.4 Финансирование науки</a:t>
            </a:r>
          </a:p>
          <a:p>
            <a:pPr marL="0" indent="0">
              <a:buNone/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1.5 Выполнение мероприятий дорожной карты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23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89" y="160145"/>
            <a:ext cx="11480708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4.1 Научные мероприятия:</a:t>
            </a:r>
            <a:b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вызовы и меры 2020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BFC353D-E0B6-423B-AC3B-B1A7CFFD5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27" y="1446247"/>
            <a:ext cx="11554838" cy="5411753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Вызов: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err="1">
                <a:latin typeface="Cambria Math" panose="02040503050406030204" pitchFamily="18" charset="0"/>
                <a:ea typeface="Cambria Math" panose="02040503050406030204" pitchFamily="18" charset="0"/>
              </a:rPr>
              <a:t>локдаун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 и перевод в онлайн научных мероприятий:</a:t>
            </a:r>
          </a:p>
          <a:p>
            <a:pPr lvl="1"/>
            <a:r>
              <a:rPr lang="ru-RU" b="1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Предпринятые меры: </a:t>
            </a:r>
          </a:p>
          <a:p>
            <a:pPr lvl="2"/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Разработан регламент организации и сопровождения научных онлайн мероприятий </a:t>
            </a:r>
          </a:p>
          <a:p>
            <a:pPr lvl="2"/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Разработаны рекомендации по организации онлайн мероприятий, создана специальная страница на сайте ЦОНАР</a:t>
            </a:r>
          </a:p>
          <a:p>
            <a:pPr lvl="2"/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Разработана инструкция по оплате организационных взносов на участие в онлайн мероприятиях</a:t>
            </a:r>
          </a:p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Вызов: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 отказ от финансирования научных мероприятий 2020 года из средств Центральной комиссии, малый бюджет (в 6 раз меньше 2020 г.) на финансирование научных мероприятий 2021 года</a:t>
            </a:r>
          </a:p>
          <a:p>
            <a:pPr lvl="1"/>
            <a:r>
              <a:rPr lang="ru-RU" b="1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Предпринятые меры:</a:t>
            </a:r>
          </a:p>
          <a:p>
            <a:pPr lvl="2"/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Достигнута договоренность с Центральной комиссией о финансировании расходов на онлайн мероприятия из средств ЦК</a:t>
            </a:r>
          </a:p>
          <a:p>
            <a:pPr lvl="2"/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Установлен предельный лимит расходов из средств ЦК на организацию онлайн мероприятия в размере 50 000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7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" y="144082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4.2 Научные мероприятия: ключевые достижения*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0" y="1309894"/>
            <a:ext cx="11483670" cy="5352257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>
                <a:solidFill>
                  <a:schemeClr val="accent4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Конференции</a:t>
            </a:r>
            <a:endParaRPr lang="ru-RU" sz="1200" b="0">
              <a:effectLst/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b="0">
                <a:solidFill>
                  <a:srgbClr val="03030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1800" u="none" strike="noStrike">
                <a:solidFill>
                  <a:srgbClr val="03030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жегодная научно-практическая конференция </a:t>
            </a: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«Образование и мировые города»</a:t>
            </a:r>
            <a:endParaRPr lang="ru-RU" sz="1800" u="none" strike="noStrike">
              <a:solidFill>
                <a:srgbClr val="030306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u="none" strike="noStrike">
                <a:solidFill>
                  <a:srgbClr val="03030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Международная конференция </a:t>
            </a:r>
            <a:r>
              <a:rPr lang="ru-RU" sz="1800" u="none" strike="noStrike" err="1">
                <a:solidFill>
                  <a:srgbClr val="03030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СПбШЭМ</a:t>
            </a:r>
            <a:r>
              <a:rPr lang="ru-RU" sz="1800" u="none" strike="noStrike">
                <a:solidFill>
                  <a:srgbClr val="03030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Analytics</a:t>
            </a: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Management</a:t>
            </a: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Economics</a:t>
            </a: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Conference</a:t>
            </a: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u="none" strike="noStrike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1800" u="none" strike="noStrike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AMEC</a:t>
            </a:r>
            <a:r>
              <a:rPr lang="ru-RU" sz="1800" u="none" strike="noStrike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u="none" strike="noStrike">
                <a:solidFill>
                  <a:srgbClr val="03030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7-я международная </a:t>
            </a: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Школа-конференция по оптоэлектронике, фотонике, инженерным наукам и наноструктурам  </a:t>
            </a:r>
            <a:r>
              <a:rPr lang="en-US" sz="2000" b="0" i="0" u="none" strike="noStrike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SPb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OPEN-2020</a:t>
            </a:r>
            <a:endParaRPr lang="ru-RU" sz="1800" u="none" strike="noStrike">
              <a:solidFill>
                <a:srgbClr val="030306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Санкт-Петербургская конференция по неравенству и многообразию </a:t>
            </a:r>
            <a:r>
              <a:rPr lang="ru-RU" sz="1800" u="none" strike="noStrike">
                <a:solidFill>
                  <a:srgbClr val="03030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(ID </a:t>
            </a:r>
            <a:r>
              <a:rPr lang="ru-RU" sz="1800" u="none" strike="noStrike" err="1">
                <a:solidFill>
                  <a:srgbClr val="03030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Conference</a:t>
            </a:r>
            <a:r>
              <a:rPr lang="ru-RU" sz="1800" u="none" strike="noStrike">
                <a:solidFill>
                  <a:srgbClr val="03030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III международные 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Кочубеевские чтения </a:t>
            </a:r>
            <a:r>
              <a:rPr 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«Частные коллекции и цифровые технологии»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Международная онлайн-конференция «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Торговля и империя: продуктивность, экономический обмен и разнообразие в Евразии</a:t>
            </a:r>
            <a:r>
              <a:rPr 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170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>
                <a:solidFill>
                  <a:schemeClr val="accent4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Вебинары: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b="1" u="none" strike="noStrike" err="1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OnLab</a:t>
            </a:r>
            <a:r>
              <a:rPr lang="ru-RU" sz="1800" u="none" strike="noStrike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«Последствия эпидемий для здоровья нации: о чем говорят данные», «Трансформация рынка труда в результате эпидемиологического шока 2020», «</a:t>
            </a:r>
            <a:r>
              <a:rPr lang="ru-RU" sz="1800" u="none" strike="noStrike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Инфодемия</a:t>
            </a:r>
            <a:r>
              <a:rPr lang="ru-RU" sz="1800" u="none" strike="noStrike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COVID-19: шоки финансовых рынков»</a:t>
            </a:r>
            <a:endParaRPr lang="ru-RU" sz="18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CHEMP</a:t>
            </a:r>
            <a:r>
              <a:rPr lang="ru-RU" sz="1800" u="none" strike="noStrike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«Методологические вопросы измерения качества жизни связанного со здоровьем»</a:t>
            </a:r>
            <a:endParaRPr lang="ru-RU" sz="180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Онлайн-воркшоп «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Модели со случайными и фиксированными эффектами в социальных науках и психологии</a:t>
            </a:r>
            <a:r>
              <a:rPr 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Серия исследовательских онлайн семинаров “</a:t>
            </a:r>
            <a:r>
              <a:rPr lang="ru-RU" sz="1800" b="1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Marking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Space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b="1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Religiously</a:t>
            </a:r>
            <a:r>
              <a:rPr 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Онлайн-воркшоп “</a:t>
            </a:r>
            <a:r>
              <a:rPr lang="en-US" sz="1800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Trajectories of Change</a:t>
            </a:r>
            <a:r>
              <a:rPr lang="en-US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  <a:endParaRPr lang="ru-RU" sz="180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00FA08-9F71-4019-9CD4-83CFB81BE0C6}"/>
              </a:ext>
            </a:extLst>
          </p:cNvPr>
          <p:cNvSpPr txBox="1"/>
          <p:nvPr/>
        </p:nvSpPr>
        <p:spPr>
          <a:xfrm>
            <a:off x="264160" y="6502400"/>
            <a:ext cx="1178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>
                <a:latin typeface="Cambria Math" panose="02040503050406030204" pitchFamily="18" charset="0"/>
                <a:ea typeface="Cambria Math" panose="02040503050406030204" pitchFamily="18" charset="0"/>
              </a:rPr>
              <a:t>* Указаны мероприятия, представленные структурными подразделениями в отчетах о научной деятельности за 2020 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02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1" y="0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4.3 Научные мероприятия: популяризация науки*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5" y="1332816"/>
            <a:ext cx="11855669" cy="5162331"/>
          </a:xfrm>
        </p:spPr>
        <p:txBody>
          <a:bodyPr>
            <a:normAutofit fontScale="92500" lnSpcReduction="20000"/>
          </a:bodyPr>
          <a:lstStyle/>
          <a:p>
            <a:pPr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Научно-популярные мероприятия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«Научная и организационная деятельность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ак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Алферова Ж.И. по развитию прорывных направлений в области физики», Санкт-Петербург,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СПбПУ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12.03.2020 (офлайн)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егулярный научный семинар “Границы истории” Центра исторических исследований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b="0" i="0" u="none" strike="noStrike" dirty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Интервью и выступления в СМИ: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Жуков </a:t>
            </a:r>
            <a:r>
              <a:rPr 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А.Е. </a:t>
            </a: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«Квантовое многоточие», Поиск №28-29 (17 июля 2020) (интервью)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Кольцова Е.Ю. «Как избежать </a:t>
            </a:r>
            <a:r>
              <a:rPr lang="ru-RU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кибербуллинга</a:t>
            </a: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как научить ребенка безопасному использования всемирной сети?» в программе «Для самых больших» радиостанции «Эхо Москвы» (интервью)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Интервью и выступления экспертов Международного центра экономики, управления и политики в области здоровья (5 мероприятий)</a:t>
            </a:r>
          </a:p>
          <a:p>
            <a:pPr>
              <a:lnSpc>
                <a:spcPct val="110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Студенческие мероприятия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Зимняя школа НИУ ВШЭ – Санкт-Петербург 2020 «Теоретическая и математическая физика», 29.02-01.03.2020 (офлайн)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Серия лекций профессора Департамента филологии в Школе Мастерс, лето-осень 2020, онлайн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Участие экспертов Лаборатории экономики культуры в серии семинаров в по менеджменту в сфере культуры (2 мероприятия)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Серия научно-популярных лекций Департамента востоковедения и африканистики (6 мероприятий)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Методологические семинары Центра молодежных исследований (2 мероприятия)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Открытые лекции экспертов Лаборатории экологической и технологической истории (3 мероприятия)</a:t>
            </a:r>
          </a:p>
          <a:p>
            <a:pPr>
              <a:lnSpc>
                <a:spcPct val="110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Научно-популярные публикации: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Журнал «Мониторинг общественного мнения: экономические и социальные перемены» (ЛССИ)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Блог </a:t>
            </a:r>
            <a:r>
              <a:rPr lang="en-US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Pandemic Science Maps </a:t>
            </a: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(НУЛ СОН)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Студенческий научный журнал «Своими словами» (департамент истории)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38CAAD-EFBA-4588-A679-C53DAAAA820E}"/>
              </a:ext>
            </a:extLst>
          </p:cNvPr>
          <p:cNvSpPr txBox="1"/>
          <p:nvPr/>
        </p:nvSpPr>
        <p:spPr>
          <a:xfrm>
            <a:off x="264160" y="6502400"/>
            <a:ext cx="1178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>
                <a:latin typeface="Cambria Math" panose="02040503050406030204" pitchFamily="18" charset="0"/>
                <a:ea typeface="Cambria Math" panose="02040503050406030204" pitchFamily="18" charset="0"/>
              </a:rPr>
              <a:t>* Указаны мероприятия, представленные структурными подразделениями в отчетах о научной деятельности за 2020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53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473"/>
            <a:ext cx="11082110" cy="1325563"/>
          </a:xfrm>
        </p:spPr>
        <p:txBody>
          <a:bodyPr>
            <a:noAutofit/>
          </a:bodyPr>
          <a:lstStyle/>
          <a:p>
            <a:r>
              <a:rPr lang="ru-RU" sz="3200">
                <a:latin typeface="Cambria Math" panose="02040503050406030204" pitchFamily="18" charset="0"/>
                <a:ea typeface="Cambria Math" panose="02040503050406030204" pitchFamily="18" charset="0"/>
              </a:rPr>
              <a:t>4.4 Научные мероприятия: регулярные научные семинары структурных подразделений (по данным сайтов НП)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38CAAD-EFBA-4588-A679-C53DAAAA820E}"/>
              </a:ext>
            </a:extLst>
          </p:cNvPr>
          <p:cNvSpPr txBox="1"/>
          <p:nvPr/>
        </p:nvSpPr>
        <p:spPr>
          <a:xfrm>
            <a:off x="205651" y="6495147"/>
            <a:ext cx="1178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>
                <a:latin typeface="Cambria Math" panose="02040503050406030204" pitchFamily="18" charset="0"/>
                <a:ea typeface="Cambria Math" panose="02040503050406030204" pitchFamily="18" charset="0"/>
              </a:rPr>
              <a:t>* Указаны мероприятия, представленные структурными подразделениями на сайтах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BBF6F23F-A348-4A24-BB45-9E4CF1ADC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01313"/>
              </p:ext>
            </p:extLst>
          </p:nvPr>
        </p:nvGraphicFramePr>
        <p:xfrm>
          <a:off x="81279" y="1084099"/>
          <a:ext cx="12110721" cy="5773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3651">
                  <a:extLst>
                    <a:ext uri="{9D8B030D-6E8A-4147-A177-3AD203B41FA5}">
                      <a16:colId xmlns:a16="http://schemas.microsoft.com/office/drawing/2014/main" xmlns="" val="3928094076"/>
                    </a:ext>
                  </a:extLst>
                </a:gridCol>
                <a:gridCol w="3437070">
                  <a:extLst>
                    <a:ext uri="{9D8B030D-6E8A-4147-A177-3AD203B41FA5}">
                      <a16:colId xmlns:a16="http://schemas.microsoft.com/office/drawing/2014/main" xmlns="" val="3369077104"/>
                    </a:ext>
                  </a:extLst>
                </a:gridCol>
              </a:tblGrid>
              <a:tr h="415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подразделения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Регулярный научный семинар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14848864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сравнительных социальных исследований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485254836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теории рынков и пространственной экономики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71354071"/>
                  </a:ext>
                </a:extLst>
              </a:tr>
              <a:tr h="310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Международная лаборатория теории игр и принятия решений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478724880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Международная лаборатория экономики нематериальных активов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15581200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Международная лаборатория квантовой оптоэлектроники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61054447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социальной и когнитивной информатики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03163161"/>
                  </a:ext>
                </a:extLst>
              </a:tr>
              <a:tr h="364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Международный центр экономики, управления и политики в области здоровья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4417767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Научная лаборатория исследований в области логистики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422833224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экономики культуры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41288801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экологической и технологической истории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19825399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интернет исследований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2951052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анализа данных и машинного обучения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58962025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исторических исследований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33346187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молодежных исследований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843891257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сравнительных исследований власти и управления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1441930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междисциплинарных фундаментальных исследований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27769679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Научно-учебная лаборатория «Социология образования и науки»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48321022"/>
                  </a:ext>
                </a:extLst>
              </a:tr>
            </a:tbl>
          </a:graphicData>
        </a:graphic>
      </p:graphicFrame>
      <p:sp>
        <p:nvSpPr>
          <p:cNvPr id="12" name="Двойная волна 11">
            <a:extLst>
              <a:ext uri="{FF2B5EF4-FFF2-40B4-BE49-F238E27FC236}">
                <a16:creationId xmlns:a16="http://schemas.microsoft.com/office/drawing/2014/main" xmlns="" id="{B187C8BD-84A3-4E9A-A930-55C4B89D7E1E}"/>
              </a:ext>
            </a:extLst>
          </p:cNvPr>
          <p:cNvSpPr/>
          <p:nvPr/>
        </p:nvSpPr>
        <p:spPr>
          <a:xfrm>
            <a:off x="9680030" y="2688658"/>
            <a:ext cx="2157474" cy="330463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35% структурных подразделений проводят регулярные научные семинары и освещают эту деятельность на сайте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19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161030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4.5. Выполнение мероприятий дорожной карты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BD4F5C1-DCA1-408F-9372-CD9918F9C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39861"/>
              </p:ext>
            </p:extLst>
          </p:nvPr>
        </p:nvGraphicFramePr>
        <p:xfrm>
          <a:off x="112644" y="1486593"/>
          <a:ext cx="11966711" cy="5273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939">
                  <a:extLst>
                    <a:ext uri="{9D8B030D-6E8A-4147-A177-3AD203B41FA5}">
                      <a16:colId xmlns:a16="http://schemas.microsoft.com/office/drawing/2014/main" xmlns="" val="4116062539"/>
                    </a:ext>
                  </a:extLst>
                </a:gridCol>
                <a:gridCol w="4214191">
                  <a:extLst>
                    <a:ext uri="{9D8B030D-6E8A-4147-A177-3AD203B41FA5}">
                      <a16:colId xmlns:a16="http://schemas.microsoft.com/office/drawing/2014/main" xmlns="" val="1679669557"/>
                    </a:ext>
                  </a:extLst>
                </a:gridCol>
                <a:gridCol w="4313581">
                  <a:extLst>
                    <a:ext uri="{9D8B030D-6E8A-4147-A177-3AD203B41FA5}">
                      <a16:colId xmlns:a16="http://schemas.microsoft.com/office/drawing/2014/main" xmlns="" val="2684251103"/>
                    </a:ext>
                  </a:extLst>
                </a:gridCol>
              </a:tblGrid>
              <a:tr h="3902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Мероприятие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Целевой результат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Выполнение мероприятия в 2020 году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82328491"/>
                  </a:ext>
                </a:extLst>
              </a:tr>
              <a:tr h="829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Проведение факультетских и </a:t>
                      </a:r>
                      <a:r>
                        <a:rPr lang="ru-RU" sz="1400" b="1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кампусных</a:t>
                      </a:r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конференций в партнерстве со структурными подразделениями других кампусов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Конференции факультетов и кампуса организуются в партнерстве со структурными подразделениями других кампусов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Старт проекта запланирован на 2021 год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25704902"/>
                  </a:ext>
                </a:extLst>
              </a:tr>
              <a:tr h="781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Создание </a:t>
                      </a:r>
                      <a:r>
                        <a:rPr lang="ru-RU" sz="1400" b="1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межкампусных</a:t>
                      </a:r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исследовательских семинаров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Созданы новые или переформатированы действующие научные семинары, которые теперь реализуются на </a:t>
                      </a:r>
                      <a:r>
                        <a:rPr lang="ru-RU" sz="14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межкампусной</a:t>
                      </a: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основе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Старт проекта запланирован на 2021 год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193420208"/>
                  </a:ext>
                </a:extLst>
              </a:tr>
              <a:tr h="1857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Развитие системы научных конференций кампуса с международными партнерами: </a:t>
                      </a:r>
                    </a:p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1.с ведущими журналами</a:t>
                      </a:r>
                    </a:p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 с ведущими университетами</a:t>
                      </a:r>
                    </a:p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 с </a:t>
                      </a:r>
                      <a:r>
                        <a:rPr lang="ru-RU" sz="1400" b="1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</a:t>
                      </a:r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 проф. ассоциациями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Продвижение научного бренда НИУ ВШЭ - СПб за счет активного экспорта научных знаний (активного участия (выступления с докладами) ученых Кампуса на ведущих международных конференциях), организация проведения якорных мероприятий национального и международного масштаба (в соответствии с ключевыми научными компетенциями). К 2030 году - 50.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Проведены 4 крупных конференции с количеством зарубежных участников более 20 иностранных человек. </a:t>
                      </a:r>
                    </a:p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Разработан проект регламента организации проведения онлайн мероприятий </a:t>
                      </a:r>
                    </a:p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Разработана инструкция оплаты регистрационных взносов работников НИУ ВШЭ – Санкт-Петербург в научных онлайн мероприятиях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16945935"/>
                  </a:ext>
                </a:extLst>
              </a:tr>
              <a:tr h="13839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Серия презентаций результатов научных исследований стратегическим партнерам кампуса из числа представителей бизнес-сообщества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Проведена серия (не менее двух в год) презентаций научных исследований, которые могут быть интересны стратегическим партнерам, потенциально способным оказать финансовую и другую поддержку развития представляемых проектов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Реализован проект научных вебинаров </a:t>
                      </a:r>
                      <a:r>
                        <a:rPr lang="ru-RU" sz="14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onLab</a:t>
                      </a: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: серия из 6 экспертных вебинаров с ведущими экспертами российских и зарубежных университетов.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5245087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23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5. Студенческая наука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0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5.1 Студенческие научные конференции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5.2 Студенческие научные общества и организации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5.3 Студенческие научные публикации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5.4 Студенческие научные конкурсы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5.5 Студенческие научные стипендии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5.6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Стажеры-исследователи</a:t>
            </a: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5.7 Научные ассистенты</a:t>
            </a: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5.8 Выполнение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мероприятий дорожной карты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21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698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5.1 Студенческие научные конференции 2020*</a:t>
            </a:r>
          </a:p>
        </p:txBody>
      </p:sp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xmlns="" id="{6F2C9CF1-D231-4749-8CA0-F942213C6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604173"/>
              </p:ext>
            </p:extLst>
          </p:nvPr>
        </p:nvGraphicFramePr>
        <p:xfrm>
          <a:off x="838201" y="1582261"/>
          <a:ext cx="10622280" cy="4591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2141">
                  <a:extLst>
                    <a:ext uri="{9D8B030D-6E8A-4147-A177-3AD203B41FA5}">
                      <a16:colId xmlns:a16="http://schemas.microsoft.com/office/drawing/2014/main" xmlns="" val="1426414395"/>
                    </a:ext>
                  </a:extLst>
                </a:gridCol>
                <a:gridCol w="8170139">
                  <a:extLst>
                    <a:ext uri="{9D8B030D-6E8A-4147-A177-3AD203B41FA5}">
                      <a16:colId xmlns:a16="http://schemas.microsoft.com/office/drawing/2014/main" xmlns="" val="1828602974"/>
                    </a:ext>
                  </a:extLst>
                </a:gridCol>
              </a:tblGrid>
              <a:tr h="3411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Департамент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864076"/>
                  </a:ext>
                </a:extLst>
              </a:tr>
              <a:tr h="520859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Физики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Международная молодежная конференция </a:t>
                      </a:r>
                      <a:r>
                        <a:rPr lang="en-US" sz="16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International Conference </a:t>
                      </a:r>
                      <a:r>
                        <a:rPr lang="en-US" sz="1600" b="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PhysicA.SPb</a:t>
                      </a:r>
                      <a:r>
                        <a:rPr lang="en-US" sz="16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/2020 19-23 October 2020</a:t>
                      </a:r>
                      <a:endParaRPr lang="ru-RU" sz="1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8580303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Филологии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Четвертая студенческая конференция филологов и лингвистов, 16-17 октября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2954085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Востоковедения и африканистики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I студенческая научная конференция "Актуальные проблемы исследования стран Азии и Африки: неравенство и многообразие"</a:t>
                      </a:r>
                      <a:endParaRPr lang="ru-RU" sz="1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4156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Истории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 Международная научная студенческая конференция “</a:t>
                      </a:r>
                      <a:r>
                        <a:rPr lang="ru-RU" sz="1600" b="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Usable</a:t>
                      </a:r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Pasts</a:t>
                      </a:r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” 16-17.10.2020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100937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Политологии и 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Молодежный Форум в рамках Второй Санкт-Петербургской международной конференции по неравенству и многообразию (IDC 2020), 5 ноября 2020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389929"/>
                  </a:ext>
                </a:extLst>
              </a:tr>
              <a:tr h="852945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Социологии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XIX Всероссийская научно-практическая конференция молодых исследователей образования «Доказательный подход в сфере образования», 22-23 октября 2020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"Подросток в мегаполисе: неравенство и возможности", 14-16 апреля 2020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7232631"/>
                  </a:ext>
                </a:extLst>
              </a:tr>
              <a:tr h="5451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Финансов</a:t>
                      </a:r>
                      <a:endParaRPr lang="ru-RU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V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I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Всероссийская научно-практическая конференция студентов и аспирантов Санкт-Петербургской школы экономики и менеджмента — Национальный исследовательский университет «Высшая школа экономики»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150796-67C3-4DC0-B5DA-64F7131DB9A5}"/>
              </a:ext>
            </a:extLst>
          </p:cNvPr>
          <p:cNvSpPr txBox="1"/>
          <p:nvPr/>
        </p:nvSpPr>
        <p:spPr>
          <a:xfrm>
            <a:off x="264160" y="6502400"/>
            <a:ext cx="1178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* Указаны мероприятия, представленные структурными подразделениями в отчетах о научной деятельности за 2020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8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72" y="34041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5.2 Студенческие научные общества и организации*</a:t>
            </a:r>
          </a:p>
        </p:txBody>
      </p:sp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xmlns="" id="{60CBECB7-F68E-44EE-A5BB-836474767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11072"/>
              </p:ext>
            </p:extLst>
          </p:nvPr>
        </p:nvGraphicFramePr>
        <p:xfrm>
          <a:off x="719172" y="1359604"/>
          <a:ext cx="10914028" cy="458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6433">
                  <a:extLst>
                    <a:ext uri="{9D8B030D-6E8A-4147-A177-3AD203B41FA5}">
                      <a16:colId xmlns:a16="http://schemas.microsoft.com/office/drawing/2014/main" xmlns="" val="1426414395"/>
                    </a:ext>
                  </a:extLst>
                </a:gridCol>
                <a:gridCol w="7687595">
                  <a:extLst>
                    <a:ext uri="{9D8B030D-6E8A-4147-A177-3AD203B41FA5}">
                      <a16:colId xmlns:a16="http://schemas.microsoft.com/office/drawing/2014/main" xmlns="" val="1828602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Подразделение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86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Востоковедения и африканистики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Студенческое научное общество Департамента востоковедения и африканистики НИУ ВШЭ – Санкт-Петербург</a:t>
                      </a:r>
                    </a:p>
                    <a:p>
                      <a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Китайский клуб НИУ ВШЭ – Санкт-Петербург</a:t>
                      </a:r>
                    </a:p>
                    <a:p>
                      <a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Клуб корейской культуры НИУ ВШЭ – Санкт-Петербург</a:t>
                      </a:r>
                    </a:p>
                    <a:p>
                      <a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Клуб корейской литературы НИУ ВШЭ – Санкт-Петербург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3858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Истории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СНО Департамента Истории (2018-2021</a:t>
                      </a:r>
                      <a:r>
                        <a:rPr lang="ru-RU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ru-RU" b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95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Политологии и МО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Французский клуб НИУ ВШЭ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публичных коммуникаций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Студенческое научное издание «</a:t>
                      </a:r>
                      <a:r>
                        <a:rPr lang="ru-RU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Generation</a:t>
                      </a:r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PP»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Образовательный проект «Гражданин политолог»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Клуб мировой политики и дипломатии Питерской Вышки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04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Санкт-Петербургская школа гуманитарных наук и искусств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Студенческая редакция и научный журнал «Своими словами» (2020-2021)</a:t>
                      </a:r>
                      <a:endPara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F5191B-203B-492E-85C2-86EF3BAB4B23}"/>
              </a:ext>
            </a:extLst>
          </p:cNvPr>
          <p:cNvSpPr txBox="1"/>
          <p:nvPr/>
        </p:nvSpPr>
        <p:spPr>
          <a:xfrm>
            <a:off x="264160" y="6333123"/>
            <a:ext cx="1178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* Указаны данные, представленные структурными подразделениями в отчетах о научной деятельности за 2020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09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72" y="34041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5.3 Студенческие научные публикации*</a:t>
            </a:r>
          </a:p>
        </p:txBody>
      </p:sp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xmlns="" id="{AE83A476-71E2-431B-B73F-40FF870BE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930466"/>
              </p:ext>
            </p:extLst>
          </p:nvPr>
        </p:nvGraphicFramePr>
        <p:xfrm>
          <a:off x="110359" y="1359604"/>
          <a:ext cx="12023833" cy="47764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1247">
                  <a:extLst>
                    <a:ext uri="{9D8B030D-6E8A-4147-A177-3AD203B41FA5}">
                      <a16:colId xmlns:a16="http://schemas.microsoft.com/office/drawing/2014/main" xmlns="" val="1426414395"/>
                    </a:ext>
                  </a:extLst>
                </a:gridCol>
                <a:gridCol w="10002586">
                  <a:extLst>
                    <a:ext uri="{9D8B030D-6E8A-4147-A177-3AD203B41FA5}">
                      <a16:colId xmlns:a16="http://schemas.microsoft.com/office/drawing/2014/main" xmlns="" val="1828602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Департамент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Научные публикации студентов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86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Востоковедения и африканистики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- 1 статья, индексирующая в Q2 SCOPUS (в соавторстве с научным руководителем);</a:t>
                      </a:r>
                      <a:endParaRPr lang="ru-RU" sz="1600" b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rtl="0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- 2 статьи, индексирующиеся в РИНЦ (в соавторстве с научным руководителем);</a:t>
                      </a:r>
                      <a:endParaRPr lang="ru-RU" sz="1600" b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rtl="0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- 10 статей в сборнике материалов конференции; </a:t>
                      </a:r>
                      <a:endParaRPr lang="ru-RU" sz="1600" b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rtl="0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- 14 тезисов конференции.</a:t>
                      </a:r>
                      <a:endParaRPr lang="ru-RU" sz="1600" b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858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Истории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Студенческий научный журнал «Своими словами» </a:t>
                      </a:r>
                      <a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hlinkClick r:id="rId3"/>
                        </a:rPr>
                        <a:t>https://spb.hse.ru/humart/svoimislovami/</a:t>
                      </a:r>
                      <a:endParaRPr lang="ru-RU" sz="16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- 21 научных публикаций студентов.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295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Политологии и 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Всего: 20 публикаций. </a:t>
                      </a:r>
                    </a:p>
                    <a:p>
                      <a:r>
                        <a:rPr lang="ru-RU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Из них 1 опубликованный текст в журнале «Белого списка» НИУ ВШЭ, 3 текста в сборниках конференций, 5 статей в </a:t>
                      </a:r>
                      <a:r>
                        <a:rPr lang="ru-RU" sz="16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Generation</a:t>
                      </a:r>
                      <a:r>
                        <a:rPr lang="ru-RU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PP - студенческом приложении к журналу "Публичная политика". Еще 2 текста в журнале «Белого списка» НИУ ВШЭ приняты к печати.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4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Социологии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выступление студента на международной конференции и публикация тезисов – 1 (</a:t>
                      </a:r>
                      <a:r>
                        <a:rPr lang="ru-RU" sz="160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Networks</a:t>
                      </a:r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</a:t>
                      </a:r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</a:t>
                      </a:r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Global</a:t>
                      </a:r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World</a:t>
                      </a:r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– 2020, анонс сборника); </a:t>
                      </a:r>
                    </a:p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- 1 статья опубликована, 1 в печати.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100937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Филологии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 публикаций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389929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Финансов</a:t>
                      </a:r>
                      <a:endParaRPr lang="ru-RU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 публикаций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497AEF-4D23-4520-81E1-E9D21B8E8428}"/>
              </a:ext>
            </a:extLst>
          </p:cNvPr>
          <p:cNvSpPr txBox="1"/>
          <p:nvPr/>
        </p:nvSpPr>
        <p:spPr>
          <a:xfrm>
            <a:off x="264160" y="6340130"/>
            <a:ext cx="1178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* Указаны данные, представленные структурными подразделениями в отчетах о научной деятельности за 2020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17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16966"/>
            <a:ext cx="10971245" cy="784325"/>
          </a:xfrm>
        </p:spPr>
        <p:txBody>
          <a:bodyPr>
            <a:normAutofit fontScale="90000"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5.4 Студенческие научные конкурсы 2020 (1)</a:t>
            </a:r>
          </a:p>
        </p:txBody>
      </p:sp>
      <p:graphicFrame>
        <p:nvGraphicFramePr>
          <p:cNvPr id="6" name="Объект 13">
            <a:extLst>
              <a:ext uri="{FF2B5EF4-FFF2-40B4-BE49-F238E27FC236}">
                <a16:creationId xmlns:a16="http://schemas.microsoft.com/office/drawing/2014/main" xmlns="" id="{347FD80C-5972-4C32-AD53-83F5F79F0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114291"/>
              </p:ext>
            </p:extLst>
          </p:nvPr>
        </p:nvGraphicFramePr>
        <p:xfrm>
          <a:off x="1099532" y="1548407"/>
          <a:ext cx="8093625" cy="530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7724291-19BF-4F08-9A93-66348C2A8D09}"/>
              </a:ext>
            </a:extLst>
          </p:cNvPr>
          <p:cNvSpPr txBox="1">
            <a:spLocks/>
          </p:cNvSpPr>
          <p:nvPr/>
        </p:nvSpPr>
        <p:spPr>
          <a:xfrm>
            <a:off x="2598059" y="984775"/>
            <a:ext cx="4608436" cy="63976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1600">
                <a:solidFill>
                  <a:schemeClr val="tx2"/>
                </a:solidFill>
              </a:rPr>
              <a:t>Распределение работ победителей и лауреатов НИРС в разрезе факультетов, чел.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39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54723" y="2496457"/>
            <a:ext cx="252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Всего</a:t>
            </a:r>
            <a:r>
              <a:rPr lang="ru-RU" sz="2400"/>
              <a:t>: </a:t>
            </a:r>
          </a:p>
          <a:p>
            <a:pPr algn="ctr"/>
            <a:r>
              <a:rPr lang="ru-RU" sz="2400"/>
              <a:t>35 победителей и лауреатов</a:t>
            </a:r>
          </a:p>
        </p:txBody>
      </p:sp>
    </p:spTree>
    <p:extLst>
      <p:ext uri="{BB962C8B-B14F-4D97-AF65-F5344CB8AC3E}">
        <p14:creationId xmlns:p14="http://schemas.microsoft.com/office/powerpoint/2010/main" val="12408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1.1 Научная деятельность структурных подразделений: новые подразделения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38922FD-BAB0-488F-BC38-18362B2B774E}"/>
              </a:ext>
            </a:extLst>
          </p:cNvPr>
          <p:cNvGrpSpPr/>
          <p:nvPr/>
        </p:nvGrpSpPr>
        <p:grpSpPr>
          <a:xfrm>
            <a:off x="225961" y="1644506"/>
            <a:ext cx="11965993" cy="4990030"/>
            <a:chOff x="285235" y="917760"/>
            <a:chExt cx="11189440" cy="495907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E6A50FE9-5FFB-420B-925F-6E27FEC90C3D}"/>
                </a:ext>
              </a:extLst>
            </p:cNvPr>
            <p:cNvSpPr/>
            <p:nvPr/>
          </p:nvSpPr>
          <p:spPr>
            <a:xfrm>
              <a:off x="2163232" y="1394813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8" name="Стрелка вправо 3">
              <a:extLst>
                <a:ext uri="{FF2B5EF4-FFF2-40B4-BE49-F238E27FC236}">
                  <a16:creationId xmlns:a16="http://schemas.microsoft.com/office/drawing/2014/main" xmlns="" id="{DB536B9A-5131-4735-B01A-C6913F00EEAC}"/>
                </a:ext>
              </a:extLst>
            </p:cNvPr>
            <p:cNvSpPr/>
            <p:nvPr/>
          </p:nvSpPr>
          <p:spPr>
            <a:xfrm>
              <a:off x="3243232" y="1830267"/>
              <a:ext cx="720000" cy="275166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7D3BF08B-C0B0-4846-B01A-054090D61D1C}"/>
                </a:ext>
              </a:extLst>
            </p:cNvPr>
            <p:cNvSpPr/>
            <p:nvPr/>
          </p:nvSpPr>
          <p:spPr>
            <a:xfrm>
              <a:off x="3954141" y="1394813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4317FD2A-65DE-437A-A8D7-6FAAA0125D0F}"/>
                </a:ext>
              </a:extLst>
            </p:cNvPr>
            <p:cNvSpPr/>
            <p:nvPr/>
          </p:nvSpPr>
          <p:spPr>
            <a:xfrm>
              <a:off x="5763232" y="1331867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11" name="Стрелка вправо 12">
              <a:extLst>
                <a:ext uri="{FF2B5EF4-FFF2-40B4-BE49-F238E27FC236}">
                  <a16:creationId xmlns:a16="http://schemas.microsoft.com/office/drawing/2014/main" xmlns="" id="{DCDB39E8-B8D3-4D3D-8D3E-39EE073596C0}"/>
                </a:ext>
              </a:extLst>
            </p:cNvPr>
            <p:cNvSpPr/>
            <p:nvPr/>
          </p:nvSpPr>
          <p:spPr>
            <a:xfrm>
              <a:off x="5043232" y="1764079"/>
              <a:ext cx="720000" cy="275166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4F89B94-7F95-44B5-934D-AAC988D1D1CE}"/>
                </a:ext>
              </a:extLst>
            </p:cNvPr>
            <p:cNvSpPr txBox="1"/>
            <p:nvPr/>
          </p:nvSpPr>
          <p:spPr>
            <a:xfrm>
              <a:off x="2373032" y="957826"/>
              <a:ext cx="66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9A00077-5FA8-4B27-99B2-40CED1DA53EA}"/>
                </a:ext>
              </a:extLst>
            </p:cNvPr>
            <p:cNvSpPr txBox="1"/>
            <p:nvPr/>
          </p:nvSpPr>
          <p:spPr>
            <a:xfrm>
              <a:off x="4096553" y="957826"/>
              <a:ext cx="66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BCF5D58-C296-4408-A27C-A114B7D2410E}"/>
                </a:ext>
              </a:extLst>
            </p:cNvPr>
            <p:cNvSpPr txBox="1"/>
            <p:nvPr/>
          </p:nvSpPr>
          <p:spPr>
            <a:xfrm>
              <a:off x="5973032" y="917760"/>
              <a:ext cx="66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2020</a:t>
              </a: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E0A64F8E-6B7D-4596-99E7-923F2B335877}"/>
                </a:ext>
              </a:extLst>
            </p:cNvPr>
            <p:cNvGrpSpPr/>
            <p:nvPr/>
          </p:nvGrpSpPr>
          <p:grpSpPr>
            <a:xfrm>
              <a:off x="285235" y="2752032"/>
              <a:ext cx="11189440" cy="3124801"/>
              <a:chOff x="232948" y="2477998"/>
              <a:chExt cx="11189440" cy="3124801"/>
            </a:xfrm>
          </p:grpSpPr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xmlns="" id="{34DEB309-0818-4D39-82C2-7CA2DE266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917" y="4114800"/>
                <a:ext cx="10744471" cy="333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xmlns="" id="{21C24331-1BEC-48EB-99E1-0351BDB77E8E}"/>
                  </a:ext>
                </a:extLst>
              </p:cNvPr>
              <p:cNvSpPr/>
              <p:nvPr/>
            </p:nvSpPr>
            <p:spPr>
              <a:xfrm>
                <a:off x="1261751" y="4051738"/>
                <a:ext cx="118241" cy="1576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C71992B-AFBC-4F48-A186-0525391AAE1E}"/>
                  </a:ext>
                </a:extLst>
              </p:cNvPr>
              <p:cNvSpPr txBox="1"/>
              <p:nvPr/>
            </p:nvSpPr>
            <p:spPr>
              <a:xfrm>
                <a:off x="918187" y="3499945"/>
                <a:ext cx="83557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FCD47DC-3A50-4C22-A28E-A0CA755900F5}"/>
                  </a:ext>
                </a:extLst>
              </p:cNvPr>
              <p:cNvSpPr txBox="1"/>
              <p:nvPr/>
            </p:nvSpPr>
            <p:spPr>
              <a:xfrm>
                <a:off x="232948" y="4402470"/>
                <a:ext cx="2367747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Научные подразделения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НУЛ СОН (2007), ЦМИ (2009),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НУЛ ИКИС (2010), ЛУИ (2011),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ЛЭК (2011), ЛИНИС (2012),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ЦИИ (2012), ЦААИ (2013),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НЛИЛ (2013)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67320AC-2859-47F0-A3EC-19464E676C62}"/>
                  </a:ext>
                </a:extLst>
              </p:cNvPr>
              <p:cNvSpPr txBox="1"/>
              <p:nvPr/>
            </p:nvSpPr>
            <p:spPr>
              <a:xfrm>
                <a:off x="2686515" y="4305488"/>
                <a:ext cx="83557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2015</a:t>
                </a:r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9AD16638-BD1B-4DE9-8029-17C17E10DCFC}"/>
                  </a:ext>
                </a:extLst>
              </p:cNvPr>
              <p:cNvSpPr/>
              <p:nvPr/>
            </p:nvSpPr>
            <p:spPr>
              <a:xfrm>
                <a:off x="3045182" y="4035972"/>
                <a:ext cx="118241" cy="1576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A893E1D-E49B-4DFB-BC16-E5640A7DA92E}"/>
                  </a:ext>
                </a:extLst>
              </p:cNvPr>
              <p:cNvSpPr txBox="1"/>
              <p:nvPr/>
            </p:nvSpPr>
            <p:spPr>
              <a:xfrm>
                <a:off x="1928902" y="2477998"/>
                <a:ext cx="2115364" cy="13764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Новые международные лаборатории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Теория игр и принятия решений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Экономика, управление и политика в области здоровья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xmlns="" id="{1CE4075F-7F65-4FE7-B71C-CDA4E38F3842}"/>
                  </a:ext>
                </a:extLst>
              </p:cNvPr>
              <p:cNvSpPr/>
              <p:nvPr/>
            </p:nvSpPr>
            <p:spPr>
              <a:xfrm>
                <a:off x="4534462" y="4043855"/>
                <a:ext cx="118241" cy="1576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EBFE6D-707E-4811-8BEF-431A7289A38C}"/>
                  </a:ext>
                </a:extLst>
              </p:cNvPr>
              <p:cNvSpPr txBox="1"/>
              <p:nvPr/>
            </p:nvSpPr>
            <p:spPr>
              <a:xfrm>
                <a:off x="4146282" y="3499945"/>
                <a:ext cx="83557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F81924A-7124-44A7-B353-99CB84F90FB7}"/>
                  </a:ext>
                </a:extLst>
              </p:cNvPr>
              <p:cNvSpPr txBox="1"/>
              <p:nvPr/>
            </p:nvSpPr>
            <p:spPr>
              <a:xfrm>
                <a:off x="3723852" y="4402470"/>
                <a:ext cx="1627093" cy="1192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Новая лаборатория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Экологическая и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технологическая история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1C91809-9EFF-4D6D-AD42-66CBBA2D8085}"/>
                  </a:ext>
                </a:extLst>
              </p:cNvPr>
              <p:cNvSpPr txBox="1"/>
              <p:nvPr/>
            </p:nvSpPr>
            <p:spPr>
              <a:xfrm>
                <a:off x="5833158" y="4305488"/>
                <a:ext cx="83557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2019</a:t>
                </a: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24EECFE7-65FF-4F12-A4E2-7B03F2482C21}"/>
                  </a:ext>
                </a:extLst>
              </p:cNvPr>
              <p:cNvSpPr/>
              <p:nvPr/>
            </p:nvSpPr>
            <p:spPr>
              <a:xfrm>
                <a:off x="6134589" y="4035971"/>
                <a:ext cx="118241" cy="1576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66342ED7-7FEE-43BC-981D-FAC84F3D5A8F}"/>
                  </a:ext>
                </a:extLst>
              </p:cNvPr>
              <p:cNvSpPr txBox="1"/>
              <p:nvPr/>
            </p:nvSpPr>
            <p:spPr>
              <a:xfrm>
                <a:off x="5094895" y="2477999"/>
                <a:ext cx="2441177" cy="13764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Новые подразделения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МЛ экономики и нематериальных активов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Центр сравнительных исследований власти и управления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МЛ социальной и когнитивной информатики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CE2E362-65D6-4FC1-A5CD-32B78F0A1F1E}"/>
                  </a:ext>
                </a:extLst>
              </p:cNvPr>
              <p:cNvSpPr txBox="1"/>
              <p:nvPr/>
            </p:nvSpPr>
            <p:spPr>
              <a:xfrm>
                <a:off x="7745870" y="3436912"/>
                <a:ext cx="835572" cy="4323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2020</a:t>
                </a:r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9E0A17FE-FAEF-4065-B0D3-8F752AF21712}"/>
                  </a:ext>
                </a:extLst>
              </p:cNvPr>
              <p:cNvSpPr/>
              <p:nvPr/>
            </p:nvSpPr>
            <p:spPr>
              <a:xfrm>
                <a:off x="7990509" y="4069351"/>
                <a:ext cx="118241" cy="1576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60C596C1-2534-4214-83B3-EC809DD1D5FF}"/>
                  </a:ext>
                </a:extLst>
              </p:cNvPr>
              <p:cNvSpPr txBox="1"/>
              <p:nvPr/>
            </p:nvSpPr>
            <p:spPr>
              <a:xfrm>
                <a:off x="7174390" y="4356575"/>
                <a:ext cx="1813314" cy="1192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Новые подразделения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МЛ Центр теории рынков и пространственной экономики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МЛ квантовой оптоэлектроники</a:t>
                </a:r>
              </a:p>
            </p:txBody>
          </p:sp>
        </p:grpSp>
      </p:grp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65A8B663-8425-4277-A5EE-56E1C8589F8A}"/>
              </a:ext>
            </a:extLst>
          </p:cNvPr>
          <p:cNvSpPr/>
          <p:nvPr/>
        </p:nvSpPr>
        <p:spPr>
          <a:xfrm>
            <a:off x="7955106" y="2107380"/>
            <a:ext cx="1154953" cy="1086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34" name="Стрелка вправо 12">
            <a:extLst>
              <a:ext uri="{FF2B5EF4-FFF2-40B4-BE49-F238E27FC236}">
                <a16:creationId xmlns:a16="http://schemas.microsoft.com/office/drawing/2014/main" xmlns="" id="{F7837FDB-C335-467C-BE65-89B321DD6564}"/>
              </a:ext>
            </a:extLst>
          </p:cNvPr>
          <p:cNvSpPr/>
          <p:nvPr/>
        </p:nvSpPr>
        <p:spPr>
          <a:xfrm>
            <a:off x="7245482" y="2539428"/>
            <a:ext cx="769968" cy="276884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4BAB636-E264-458F-AA64-A95025037D98}"/>
              </a:ext>
            </a:extLst>
          </p:cNvPr>
          <p:cNvSpPr txBox="1"/>
          <p:nvPr/>
        </p:nvSpPr>
        <p:spPr>
          <a:xfrm>
            <a:off x="8179466" y="1700048"/>
            <a:ext cx="706232" cy="37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57DB6B3-7CC8-4FB6-A9E5-3A0677DD9265}"/>
              </a:ext>
            </a:extLst>
          </p:cNvPr>
          <p:cNvSpPr/>
          <p:nvPr/>
        </p:nvSpPr>
        <p:spPr>
          <a:xfrm>
            <a:off x="10817100" y="5130182"/>
            <a:ext cx="126447" cy="1586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625C886-31AA-41AF-99FB-5107A362148A}"/>
              </a:ext>
            </a:extLst>
          </p:cNvPr>
          <p:cNvSpPr txBox="1"/>
          <p:nvPr/>
        </p:nvSpPr>
        <p:spPr>
          <a:xfrm>
            <a:off x="10433542" y="5375308"/>
            <a:ext cx="8935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D2588A5-8410-4DDC-A943-EDB6133FC87B}"/>
              </a:ext>
            </a:extLst>
          </p:cNvPr>
          <p:cNvSpPr txBox="1"/>
          <p:nvPr/>
        </p:nvSpPr>
        <p:spPr>
          <a:xfrm>
            <a:off x="9371641" y="1934201"/>
            <a:ext cx="256977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2022 году 2 новых международных исследовательских центра (исследования экономики и бизнеса) в соответствии с дорожной картой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A56DF9-FD06-4B31-989E-3FF1E5D0D2A2}"/>
              </a:ext>
            </a:extLst>
          </p:cNvPr>
          <p:cNvSpPr txBox="1"/>
          <p:nvPr/>
        </p:nvSpPr>
        <p:spPr>
          <a:xfrm>
            <a:off x="9319491" y="3639127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>
                <a:cs typeface="Calibri"/>
              </a:rPr>
              <a:t>Ожидаемые проекты</a:t>
            </a:r>
          </a:p>
          <a:p>
            <a:pPr algn="ctr"/>
            <a:r>
              <a:rPr lang="ru-RU" sz="1200" dirty="0">
                <a:cs typeface="Calibri"/>
              </a:rPr>
              <a:t>Лаборатория естественного языка компании Яндекс</a:t>
            </a:r>
          </a:p>
          <a:p>
            <a:pPr algn="ctr"/>
            <a:r>
              <a:rPr lang="ru-RU" sz="1200" dirty="0">
                <a:cs typeface="Calibri"/>
              </a:rPr>
              <a:t>Центр исследований </a:t>
            </a:r>
            <a:r>
              <a:rPr lang="ru-RU" sz="1200" dirty="0" smtClean="0">
                <a:cs typeface="Calibri"/>
              </a:rPr>
              <a:t>институциональной </a:t>
            </a:r>
            <a:r>
              <a:rPr lang="ru-RU" sz="1200" dirty="0">
                <a:cs typeface="Calibri"/>
              </a:rPr>
              <a:t>истории искусства</a:t>
            </a:r>
          </a:p>
        </p:txBody>
      </p:sp>
    </p:spTree>
    <p:extLst>
      <p:ext uri="{BB962C8B-B14F-4D97-AF65-F5344CB8AC3E}">
        <p14:creationId xmlns:p14="http://schemas.microsoft.com/office/powerpoint/2010/main" val="529782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58" y="146844"/>
            <a:ext cx="10843726" cy="784325"/>
          </a:xfrm>
        </p:spPr>
        <p:txBody>
          <a:bodyPr>
            <a:normAutofit fontScale="90000"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5.4 Студенческие научные конкурсы 2020 (2)</a:t>
            </a:r>
          </a:p>
        </p:txBody>
      </p:sp>
      <p:graphicFrame>
        <p:nvGraphicFramePr>
          <p:cNvPr id="5" name="Объект 13">
            <a:extLst>
              <a:ext uri="{FF2B5EF4-FFF2-40B4-BE49-F238E27FC236}">
                <a16:creationId xmlns:a16="http://schemas.microsoft.com/office/drawing/2014/main" xmlns="" id="{A981306E-792B-4FFD-84CB-6176F61CC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846960"/>
              </p:ext>
            </p:extLst>
          </p:nvPr>
        </p:nvGraphicFramePr>
        <p:xfrm>
          <a:off x="5791200" y="953307"/>
          <a:ext cx="6400800" cy="563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6">
            <a:extLst>
              <a:ext uri="{FF2B5EF4-FFF2-40B4-BE49-F238E27FC236}">
                <a16:creationId xmlns:a16="http://schemas.microsoft.com/office/drawing/2014/main" xmlns="" id="{77724291-19BF-4F08-9A93-66348C2A8D09}"/>
              </a:ext>
            </a:extLst>
          </p:cNvPr>
          <p:cNvSpPr txBox="1">
            <a:spLocks/>
          </p:cNvSpPr>
          <p:nvPr/>
        </p:nvSpPr>
        <p:spPr>
          <a:xfrm>
            <a:off x="6901544" y="1304656"/>
            <a:ext cx="4608436" cy="63976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1600">
                <a:solidFill>
                  <a:schemeClr val="tx2"/>
                </a:solidFill>
              </a:rPr>
              <a:t>Распределение работ победителей и лауреатов НИРС по номинациям, магистры, чел.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7724291-19BF-4F08-9A93-66348C2A8D09}"/>
              </a:ext>
            </a:extLst>
          </p:cNvPr>
          <p:cNvSpPr txBox="1">
            <a:spLocks/>
          </p:cNvSpPr>
          <p:nvPr/>
        </p:nvSpPr>
        <p:spPr>
          <a:xfrm>
            <a:off x="820058" y="1203056"/>
            <a:ext cx="4608436" cy="63976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1600">
                <a:solidFill>
                  <a:schemeClr val="tx2"/>
                </a:solidFill>
              </a:rPr>
              <a:t>Распределение работ победителей и лауреатов НИРС по номинациям, бакалавры, чел.</a:t>
            </a:r>
          </a:p>
        </p:txBody>
      </p:sp>
      <p:graphicFrame>
        <p:nvGraphicFramePr>
          <p:cNvPr id="10" name="Объект 13">
            <a:extLst>
              <a:ext uri="{FF2B5EF4-FFF2-40B4-BE49-F238E27FC236}">
                <a16:creationId xmlns:a16="http://schemas.microsoft.com/office/drawing/2014/main" xmlns="" id="{A981306E-792B-4FFD-84CB-6176F61CC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759487"/>
              </p:ext>
            </p:extLst>
          </p:nvPr>
        </p:nvGraphicFramePr>
        <p:xfrm>
          <a:off x="145142" y="1289079"/>
          <a:ext cx="6937436" cy="570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6695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8" y="191486"/>
            <a:ext cx="112395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5.5 Студенческие научные стипендии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668A88-951B-4D15-B1F8-76F831B7D9E2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>
                <a:effectLst/>
              </a:rPr>
              <a:t> </a:t>
            </a:r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1755DC8-5F2A-404D-9F31-848BDDEA8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754708"/>
              </p:ext>
            </p:extLst>
          </p:nvPr>
        </p:nvGraphicFramePr>
        <p:xfrm>
          <a:off x="299258" y="1269830"/>
          <a:ext cx="4700745" cy="521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B96D0EF3-3958-4716-A9C7-B6294F87AA27}"/>
              </a:ext>
            </a:extLst>
          </p:cNvPr>
          <p:cNvSpPr txBox="1">
            <a:spLocks/>
          </p:cNvSpPr>
          <p:nvPr/>
        </p:nvSpPr>
        <p:spPr>
          <a:xfrm>
            <a:off x="5630624" y="1726284"/>
            <a:ext cx="4041775" cy="1893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</a:rPr>
              <a:t>Стипендиаты ПГАС по итогам научной деятельности студентов за 2020 год (итоги конкурса на февраль 2021):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 человек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</a:rPr>
              <a:t>31% — студенты бакалавриата;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</a:rPr>
              <a:t>69% — студенты магистратуры;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4232D004-090E-4555-92F4-DA21B7B4121B}"/>
              </a:ext>
            </a:extLst>
          </p:cNvPr>
          <p:cNvSpPr txBox="1">
            <a:spLocks/>
          </p:cNvSpPr>
          <p:nvPr/>
        </p:nvSpPr>
        <p:spPr>
          <a:xfrm>
            <a:off x="5630624" y="4038642"/>
            <a:ext cx="4333185" cy="151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</a:rPr>
              <a:t>По итогам конкурса в 2020 году выплачено </a:t>
            </a:r>
            <a:r>
              <a:rPr lang="ru-RU" sz="180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 стипендий </a:t>
            </a: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</a:rPr>
              <a:t>на сумму </a:t>
            </a:r>
            <a:r>
              <a:rPr lang="ru-RU" sz="180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1 603 419,36 рублей</a:t>
            </a: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73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9">
            <a:extLst>
              <a:ext uri="{FF2B5EF4-FFF2-40B4-BE49-F238E27FC236}">
                <a16:creationId xmlns:a16="http://schemas.microsoft.com/office/drawing/2014/main" xmlns="" id="{C8AC2C80-4CA3-4255-8FF7-954D39078A53}"/>
              </a:ext>
            </a:extLst>
          </p:cNvPr>
          <p:cNvSpPr txBox="1">
            <a:spLocks/>
          </p:cNvSpPr>
          <p:nvPr/>
        </p:nvSpPr>
        <p:spPr>
          <a:xfrm>
            <a:off x="691487" y="370472"/>
            <a:ext cx="10972800" cy="6397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5.6. Стажеры-исследователи</a:t>
            </a: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123187"/>
              </p:ext>
            </p:extLst>
          </p:nvPr>
        </p:nvGraphicFramePr>
        <p:xfrm>
          <a:off x="493320" y="1371600"/>
          <a:ext cx="11369133" cy="562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36926" y="1320941"/>
            <a:ext cx="2198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Всего: 121 чел.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3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43</a:t>
            </a:fld>
            <a:endParaRPr lang="ru-RU"/>
          </a:p>
        </p:txBody>
      </p:sp>
      <p:sp>
        <p:nvSpPr>
          <p:cNvPr id="3" name="Заголовок 9">
            <a:extLst>
              <a:ext uri="{FF2B5EF4-FFF2-40B4-BE49-F238E27FC236}">
                <a16:creationId xmlns:a16="http://schemas.microsoft.com/office/drawing/2014/main" xmlns="" id="{C8AC2C80-4CA3-4255-8FF7-954D39078A53}"/>
              </a:ext>
            </a:extLst>
          </p:cNvPr>
          <p:cNvSpPr txBox="1">
            <a:spLocks/>
          </p:cNvSpPr>
          <p:nvPr/>
        </p:nvSpPr>
        <p:spPr>
          <a:xfrm>
            <a:off x="691487" y="370472"/>
            <a:ext cx="10972800" cy="6397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5.7. Научные ассистенты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5407" y="1140927"/>
            <a:ext cx="186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Всего: 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 чел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65783"/>
              </p:ext>
            </p:extLst>
          </p:nvPr>
        </p:nvGraphicFramePr>
        <p:xfrm>
          <a:off x="5292588" y="1602592"/>
          <a:ext cx="6574219" cy="446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1487" y="2287102"/>
            <a:ext cx="4006637" cy="30008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Научные ассистенты </a:t>
            </a:r>
            <a:r>
              <a:rPr lang="ru-RU" dirty="0"/>
              <a:t>– студенты бакалавриата, магистратуры или аспирантуры, которые помогают преподавателям в проведении исследовательской </a:t>
            </a:r>
            <a:r>
              <a:rPr lang="ru-RU" dirty="0" smtClean="0"/>
              <a:t>деятельности</a:t>
            </a:r>
          </a:p>
          <a:p>
            <a:pPr>
              <a:lnSpc>
                <a:spcPct val="150000"/>
              </a:lnSpc>
            </a:pP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www.hse.ru/scholarly-integration/assistants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596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5.8.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Выполнение мероприятий дорожной карты: популяризация науки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50F2D57-CB7F-4EE2-90E6-1F9652BF5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77501"/>
              </p:ext>
            </p:extLst>
          </p:nvPr>
        </p:nvGraphicFramePr>
        <p:xfrm>
          <a:off x="146092" y="1325563"/>
          <a:ext cx="12045908" cy="551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831">
                  <a:extLst>
                    <a:ext uri="{9D8B030D-6E8A-4147-A177-3AD203B41FA5}">
                      <a16:colId xmlns:a16="http://schemas.microsoft.com/office/drawing/2014/main" xmlns="" val="3448593648"/>
                    </a:ext>
                  </a:extLst>
                </a:gridCol>
                <a:gridCol w="2898875">
                  <a:extLst>
                    <a:ext uri="{9D8B030D-6E8A-4147-A177-3AD203B41FA5}">
                      <a16:colId xmlns:a16="http://schemas.microsoft.com/office/drawing/2014/main" xmlns="" val="3341986682"/>
                    </a:ext>
                  </a:extLst>
                </a:gridCol>
                <a:gridCol w="5950202">
                  <a:extLst>
                    <a:ext uri="{9D8B030D-6E8A-4147-A177-3AD203B41FA5}">
                      <a16:colId xmlns:a16="http://schemas.microsoft.com/office/drawing/2014/main" xmlns="" val="2984205936"/>
                    </a:ext>
                  </a:extLst>
                </a:gridCol>
              </a:tblGrid>
              <a:tr h="4534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Мероприятие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Целевой результат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Выполнение мероприятия в 2020 году</a:t>
                      </a:r>
                    </a:p>
                  </a:txBody>
                  <a:tcPr marL="18288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187094049"/>
                  </a:ext>
                </a:extLst>
              </a:tr>
              <a:tr h="1247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Развитие системы студенческих научных и научно-популярных мероприятий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Вовлечение студентов в научно-исследовательскую деятельность посредством научных и научно-популярных мероприятий кампуса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Проведены студенческие научные конференции, мероприятия по популяризации науки: </a:t>
                      </a:r>
                      <a:r>
                        <a:rPr lang="ru-RU" sz="14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Research</a:t>
                      </a: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4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Day</a:t>
                      </a: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2.0</a:t>
                      </a:r>
                      <a:b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Создана страница, посвященная студенческой науке, на сайте ЦОНАР</a:t>
                      </a:r>
                      <a:b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Обеспечено участие в конкурсе НИРС.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34231732"/>
                  </a:ext>
                </a:extLst>
              </a:tr>
              <a:tr h="1634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Развитие системы студенческих научно-исследовательских проектов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Формирование пула научно </a:t>
                      </a:r>
                      <a:r>
                        <a:rPr lang="ru-RU" sz="14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проактивных</a:t>
                      </a: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студентов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Функционируют студенческие научные общества и научные кружки: 7 штук</a:t>
                      </a:r>
                      <a:b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Получили финансирование 4 научно-учебные группы в сферах компьютерных наук, искусствоведения, истории и археологии, политологии</a:t>
                      </a:r>
                      <a:b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Реализовались проекты проектно-учебных групп</a:t>
                      </a:r>
                      <a:b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Реализовывались учебные исследовательские проекты (ВКР, курсовые работы, Honour’s track)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41529258"/>
                  </a:ext>
                </a:extLst>
              </a:tr>
              <a:tr h="2107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Создание и развитие сервиса содействия карьерному развитию студентов в академическом треке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Развитие научно-исследовательских компетенций выпускников кампуса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Стажеры-исследователи (бакалавры и магистры) привлечены к работе научных структурных подразделений НИУ ВШЭ СПб</a:t>
                      </a:r>
                      <a:b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Реализована программа научных ассистентов</a:t>
                      </a:r>
                      <a:b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Студенты привлекались к участию во внешних исследовательских проектах (РФФИ, РНФ, ПФИ)</a:t>
                      </a:r>
                      <a:b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Привлечение студентов к решению научных и академических задач через Ярмарку проектов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3580671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75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6. Управление научной деятельностью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6.1 Научный менеджмент	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6.2 Научный маркетинг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6.3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Цифровизация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научных сервисов</a:t>
            </a: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6.4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Выполнение мероприятий дорожной карты</a:t>
            </a:r>
          </a:p>
          <a:p>
            <a:pPr marL="0" indent="0">
              <a:buNone/>
            </a:pPr>
            <a:endParaRPr lang="ru-RU" dirty="0">
              <a:highlight>
                <a:srgbClr val="FFFF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09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0096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6.1 Управление научной деятельностью: научный менеджмент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09F9B20B-F693-473D-87E0-7980FF3C2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249381"/>
              </p:ext>
            </p:extLst>
          </p:nvPr>
        </p:nvGraphicFramePr>
        <p:xfrm>
          <a:off x="71120" y="1308946"/>
          <a:ext cx="11877040" cy="518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925D59A-2CBA-4B4C-A33D-34987B70F2BE}"/>
              </a:ext>
            </a:extLst>
          </p:cNvPr>
          <p:cNvCxnSpPr>
            <a:cxnSpLocks/>
          </p:cNvCxnSpPr>
          <p:nvPr/>
        </p:nvCxnSpPr>
        <p:spPr>
          <a:xfrm>
            <a:off x="4866640" y="5384800"/>
            <a:ext cx="0" cy="629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64E3CB54-CE66-4222-AA3E-0D86BBEEEF16}"/>
              </a:ext>
            </a:extLst>
          </p:cNvPr>
          <p:cNvCxnSpPr>
            <a:cxnSpLocks/>
          </p:cNvCxnSpPr>
          <p:nvPr/>
        </p:nvCxnSpPr>
        <p:spPr>
          <a:xfrm>
            <a:off x="4866640" y="6004560"/>
            <a:ext cx="1310640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22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6.1 Управление научной деятельностью: научный менеджмент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1" y="1690688"/>
            <a:ext cx="11496674" cy="5014913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концепция развития научной деятельности 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НИУ ВШЭ – Санкт-Петербург до 2025 года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Разработаны мероприятия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дорожной карты НИУ ВШЭ – Санкт-Петербург 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части научной деятельности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Введены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изменения в организационную структуру управления наукой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 кампусе: определены функции заместителей деканов по науке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регламенты реализации ряда бизнес-процессов научной деятельности 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 целью оптимизации ресурсов и повышения удовлетворенности сотрудников: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конгрессной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деятельности. Регламент организации и проведения научных онлайн мероприятия.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 научной экспертизы (проект)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 реализации программы академического кадрового резерва (проект)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 организационного обеспечения научных проектов, осуществляемых НИУ ВШЭ – Санкт-Петербург в соответствии с государственным заданием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 организации и проведения научно-исследовательских проектов, выполняемых международными лабораториями (центрами) НИУ ВШЭ – Санкт-Петербург (обновлен)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Положение об оплате публикаций в журналах открытого доступа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53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6.2 Управление научной деятельностью: научный маркетинг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68050" cy="510063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b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онцепция долгосрочного проекта продвижения научного потенциала кампуса через серию вебинаров 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(стратегия концентрированного маркетинга: через тематические треки и целевые группы)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Проведена работа по определению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ключевых сфер научных компетенций 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кампуса и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якорных мероприятий 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кампуса, который могут лечь в основу научного бренда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Проведен анализ бенчмарков из числа бизнес-школ стран региона Балтийского моря в части позиционирования и коммуникаций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научных брендов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Исследована методика составления рейтинга мировых </a:t>
            </a:r>
            <a:r>
              <a:rPr lang="en-US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think tanks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разработаны предложения по усилению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цифрового научного бренда 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НИУ ВШЭ – Санкт-Петербург с целью укрепления позиций в рейтингах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11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8064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6.2 Научный маркетинг: мониторинг сайтов научных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подразделений (1)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3D893D4-910C-4A01-9AA3-37937BD2D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22978"/>
              </p:ext>
            </p:extLst>
          </p:nvPr>
        </p:nvGraphicFramePr>
        <p:xfrm>
          <a:off x="50800" y="1406209"/>
          <a:ext cx="12090399" cy="5451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9840">
                  <a:extLst>
                    <a:ext uri="{9D8B030D-6E8A-4147-A177-3AD203B41FA5}">
                      <a16:colId xmlns:a16="http://schemas.microsoft.com/office/drawing/2014/main" xmlns="" val="2769538653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xmlns="" val="2939221419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xmlns="" val="4103019509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244601912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98510325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988934317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xmlns="" val="1426824690"/>
                    </a:ext>
                  </a:extLst>
                </a:gridCol>
              </a:tblGrid>
              <a:tr h="3152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подразделения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Русскоязычный сайт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Англоязычный сайт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827867"/>
                  </a:ext>
                </a:extLst>
              </a:tr>
              <a:tr h="722526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подразделения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Наличие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Обновление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Описание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подразделения*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Наличие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Обновление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Описание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подразделения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2742831751"/>
                  </a:ext>
                </a:extLst>
              </a:tr>
              <a:tr h="630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сравнительных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социальных исследований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3632895512"/>
                  </a:ext>
                </a:extLst>
              </a:tr>
              <a:tr h="630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теории рынков и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пространственной экономики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328104915"/>
                  </a:ext>
                </a:extLst>
              </a:tr>
              <a:tr h="630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Международная лаборатория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теории игр и принятия решений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661430296"/>
                  </a:ext>
                </a:extLst>
              </a:tr>
              <a:tr h="630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Международная лаборатория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экономики нематериальных активов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4208702404"/>
                  </a:ext>
                </a:extLst>
              </a:tr>
              <a:tr h="630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Международная лаборатория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квантовой оптоэлектроники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3933284910"/>
                  </a:ext>
                </a:extLst>
              </a:tr>
              <a:tr h="630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социальной и когнитивной информатики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4041212714"/>
                  </a:ext>
                </a:extLst>
              </a:tr>
              <a:tr h="630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Международный центр экономики,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управления и политики в области здоровья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424851892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7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080"/>
            <a:ext cx="11862707" cy="1325563"/>
          </a:xfrm>
        </p:spPr>
        <p:txBody>
          <a:bodyPr>
            <a:normAutofit fontScale="90000"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1.2 Ключевые достижения научных подразделений: международные лаборатории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CEAF99F1-66B9-484C-94A9-1CF1A48EF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70326"/>
              </p:ext>
            </p:extLst>
          </p:nvPr>
        </p:nvGraphicFramePr>
        <p:xfrm>
          <a:off x="0" y="1088384"/>
          <a:ext cx="12192000" cy="57696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277">
                  <a:extLst>
                    <a:ext uri="{9D8B030D-6E8A-4147-A177-3AD203B41FA5}">
                      <a16:colId xmlns:a16="http://schemas.microsoft.com/office/drawing/2014/main" xmlns="" val="3620811315"/>
                    </a:ext>
                  </a:extLst>
                </a:gridCol>
                <a:gridCol w="1978867">
                  <a:extLst>
                    <a:ext uri="{9D8B030D-6E8A-4147-A177-3AD203B41FA5}">
                      <a16:colId xmlns:a16="http://schemas.microsoft.com/office/drawing/2014/main" xmlns="" val="1121726270"/>
                    </a:ext>
                  </a:extLst>
                </a:gridCol>
                <a:gridCol w="1978867">
                  <a:extLst>
                    <a:ext uri="{9D8B030D-6E8A-4147-A177-3AD203B41FA5}">
                      <a16:colId xmlns:a16="http://schemas.microsoft.com/office/drawing/2014/main" xmlns="" val="214253339"/>
                    </a:ext>
                  </a:extLst>
                </a:gridCol>
                <a:gridCol w="1447848">
                  <a:extLst>
                    <a:ext uri="{9D8B030D-6E8A-4147-A177-3AD203B41FA5}">
                      <a16:colId xmlns:a16="http://schemas.microsoft.com/office/drawing/2014/main" xmlns="" val="3650072317"/>
                    </a:ext>
                  </a:extLst>
                </a:gridCol>
                <a:gridCol w="1614104">
                  <a:extLst>
                    <a:ext uri="{9D8B030D-6E8A-4147-A177-3AD203B41FA5}">
                      <a16:colId xmlns:a16="http://schemas.microsoft.com/office/drawing/2014/main" xmlns="" val="2205010957"/>
                    </a:ext>
                  </a:extLst>
                </a:gridCol>
                <a:gridCol w="3344037">
                  <a:extLst>
                    <a:ext uri="{9D8B030D-6E8A-4147-A177-3AD203B41FA5}">
                      <a16:colId xmlns:a16="http://schemas.microsoft.com/office/drawing/2014/main" xmlns="" val="2610258234"/>
                    </a:ext>
                  </a:extLst>
                </a:gridCol>
              </a:tblGrid>
              <a:tr h="84680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Международная лаборатория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Публикации в 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WOS</a:t>
                      </a:r>
                      <a:r>
                        <a:rPr lang="ru-RU" sz="1400" b="1" kern="120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шт. (из них 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Q1</a:t>
                      </a:r>
                      <a:r>
                        <a:rPr lang="ru-RU" sz="1400" b="1" kern="120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/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Q2</a:t>
                      </a:r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Выполнение плана по публикациям (по </a:t>
                      </a:r>
                      <a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Q1</a:t>
                      </a:r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</a:t>
                      </a:r>
                      <a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Q2</a:t>
                      </a:r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Объем привлеченного финансирования,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Выполнение плана по привлечению </a:t>
                      </a:r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внешнего 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Якорное научное мероприятие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6915037"/>
                  </a:ext>
                </a:extLst>
              </a:tr>
              <a:tr h="659470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МЛ квантовой оптоэлектроники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110% (150%)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7th International School and Conference on Optoelectronics, Photonics, Engineering and Nanostructures, </a:t>
                      </a:r>
                      <a:r>
                        <a:rPr lang="en-US" sz="1400" b="0" u="none" strike="noStrike" kern="120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SPb</a:t>
                      </a:r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OPEN-2020</a:t>
                      </a:r>
                      <a:endParaRPr lang="ru-RU" sz="14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794249"/>
                  </a:ext>
                </a:extLst>
              </a:tr>
              <a:tr h="655593">
                <a:tc>
                  <a:txBody>
                    <a:bodyPr/>
                    <a:lstStyle/>
                    <a:p>
                      <a:pPr algn="l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теории рынков и пространственной экономики</a:t>
                      </a:r>
                      <a:endParaRPr lang="ru-RU" sz="14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 (7)</a:t>
                      </a:r>
                      <a:endParaRPr lang="ru-RU" sz="1400" kern="120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100% (175%) </a:t>
                      </a:r>
                      <a:endParaRPr lang="ru-RU" sz="1400" kern="120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ru-RU" sz="1400" kern="120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231%</a:t>
                      </a:r>
                      <a:endParaRPr lang="ru-RU" sz="1400" kern="120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40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64338224"/>
                  </a:ext>
                </a:extLst>
              </a:tr>
              <a:tr h="846808">
                <a:tc>
                  <a:txBody>
                    <a:bodyPr/>
                    <a:lstStyle/>
                    <a:p>
                      <a:pPr algn="l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МЛ Социальной и когнитивной информатики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 (3)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150% (150%)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4,5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 было запланировано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Онлайн-воркшоп «Модели со случайными и фиксированными эффектами в социальных науках и психологии»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7137294"/>
                  </a:ext>
                </a:extLst>
              </a:tr>
              <a:tr h="655593">
                <a:tc>
                  <a:txBody>
                    <a:bodyPr/>
                    <a:lstStyle/>
                    <a:p>
                      <a:pPr algn="l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МЛ экономики нематериальных активов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 (3)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100% (100%)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100%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Конференция: Analytics for Management and Economics Conference.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4270433"/>
                  </a:ext>
                </a:extLst>
              </a:tr>
              <a:tr h="1045216">
                <a:tc>
                  <a:txBody>
                    <a:bodyPr/>
                    <a:lstStyle/>
                    <a:p>
                      <a:pPr algn="l"/>
                      <a:r>
                        <a:rPr lang="ru-RU" sz="1400" b="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МЛ теории игр и принятия решений</a:t>
                      </a:r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(9)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143% (180%)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План перевыполнен в 13 раз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400" b="0" i="0" u="none" strike="noStrike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890117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65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6.2 Научный маркетинг: мониторинг сайтов научных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подразделений (2)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9DEC70A-7A37-4E41-98C7-BC94F753C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70202"/>
              </p:ext>
            </p:extLst>
          </p:nvPr>
        </p:nvGraphicFramePr>
        <p:xfrm>
          <a:off x="50800" y="1269998"/>
          <a:ext cx="12141201" cy="5382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5840">
                  <a:extLst>
                    <a:ext uri="{9D8B030D-6E8A-4147-A177-3AD203B41FA5}">
                      <a16:colId xmlns:a16="http://schemas.microsoft.com/office/drawing/2014/main" xmlns="" val="201596755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1375793708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xmlns="" val="8614340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109784817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xmlns="" val="589465005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xmlns="" val="4175969162"/>
                    </a:ext>
                  </a:extLst>
                </a:gridCol>
                <a:gridCol w="1503681">
                  <a:extLst>
                    <a:ext uri="{9D8B030D-6E8A-4147-A177-3AD203B41FA5}">
                      <a16:colId xmlns:a16="http://schemas.microsoft.com/office/drawing/2014/main" xmlns="" val="2096678094"/>
                    </a:ext>
                  </a:extLst>
                </a:gridCol>
              </a:tblGrid>
              <a:tr h="5274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подразделения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Русскоязычный сайт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Англоязычный сайт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182106"/>
                  </a:ext>
                </a:extLst>
              </a:tr>
              <a:tr h="527474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Наличие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Обновление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Описание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подразделения*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Наличие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Обновление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Описание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подразделения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780582496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Научная лаборатория исследований в области логистики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19694223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экономики культуры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813046473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экологической и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технологической истории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163040966"/>
                  </a:ext>
                </a:extLst>
              </a:tr>
              <a:tr h="265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интернет исследований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1694744487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анализа данных и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машинного обучения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933338338"/>
                  </a:ext>
                </a:extLst>
              </a:tr>
              <a:tr h="325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исторических исследований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4272423032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молодежных исследований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1136430860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сравнительных исследований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власти и управления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2548272493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междисциплинарных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фундаментальных исследований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4239690050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Научно-учебная лаборатория </a:t>
                      </a:r>
                      <a:b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«Социология образования и науки»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да/нет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xmlns="" val="167301738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27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4" y="14286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6.3 Цифровизация научных сервисов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347786"/>
            <a:ext cx="5257801" cy="5510214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Выполнена «перезагрузка»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сайта ЦОНАР 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фокус на клиентоориентированности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Выполнен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анализ бенчмарков 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 числа ведущих мировых университетов и научных институтов в части структуры и содержания страниц сайтов, посвященных научной деятельности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Выполнен аудит и разработаны предложения по оптимизации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раздела «Наука»</a:t>
            </a:r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официального сайта НИУ ВШЭ – Санкт-Петербург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4FADB8-460E-47E8-8934-B8820342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966" y="1290636"/>
            <a:ext cx="6351610" cy="51673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932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2" y="3312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6.4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Выполнение мероприятий дорожной карты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B174E5B-BF86-467D-AADE-FB2B6F92A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18676"/>
              </p:ext>
            </p:extLst>
          </p:nvPr>
        </p:nvGraphicFramePr>
        <p:xfrm>
          <a:off x="146092" y="1325563"/>
          <a:ext cx="11899817" cy="5342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8060">
                  <a:extLst>
                    <a:ext uri="{9D8B030D-6E8A-4147-A177-3AD203B41FA5}">
                      <a16:colId xmlns:a16="http://schemas.microsoft.com/office/drawing/2014/main" xmlns="" val="3448593648"/>
                    </a:ext>
                  </a:extLst>
                </a:gridCol>
                <a:gridCol w="3991170">
                  <a:extLst>
                    <a:ext uri="{9D8B030D-6E8A-4147-A177-3AD203B41FA5}">
                      <a16:colId xmlns:a16="http://schemas.microsoft.com/office/drawing/2014/main" xmlns="" val="3341986682"/>
                    </a:ext>
                  </a:extLst>
                </a:gridCol>
                <a:gridCol w="4750587">
                  <a:extLst>
                    <a:ext uri="{9D8B030D-6E8A-4147-A177-3AD203B41FA5}">
                      <a16:colId xmlns:a16="http://schemas.microsoft.com/office/drawing/2014/main" xmlns="" val="2984205936"/>
                    </a:ext>
                  </a:extLst>
                </a:gridCol>
              </a:tblGrid>
              <a:tr h="3740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Мероприятие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Целевой результат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Выполнение мероприятия в 2020 году</a:t>
                      </a:r>
                    </a:p>
                  </a:txBody>
                  <a:tcPr marL="18288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30676600"/>
                  </a:ext>
                </a:extLst>
              </a:tr>
              <a:tr h="15920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Развитие механизмов вовлечения молодых ученых в деятельность научных групп исследовательской инфраструктуры кампуса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 кампусе сформирована система вовлечения молодых ученых в деятельность научных подразделений.  К 2022 году 100% научных групп кампуса включает в себя не менее 25% обучающихся и молодых ученых.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 академический кадровый резерв 2021 года включен 21 человек</a:t>
                      </a:r>
                    </a:p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Разработан проект регламента работы с группой высокого профессионального потенциала в филиале</a:t>
                      </a:r>
                    </a:p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Разработан проект положения о совете академического кадрового развития филиала</a:t>
                      </a:r>
                    </a:p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Проведен опрос молодых ученых о проблемах и перспективах академического развития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34231732"/>
                  </a:ext>
                </a:extLst>
              </a:tr>
              <a:tr h="1061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Развитие системы научной академической мобильности студентов и молодых НПР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 2022 году за период 4 года - 100% молодых НПР и 50 % студентов примут участие в проектах академической научной мобильности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 2020 году из-за пандемии программы мобильности были реализованы в ограниченном объеме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41529258"/>
                  </a:ext>
                </a:extLst>
              </a:tr>
              <a:tr h="2200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Развитие международных научных коммуникаций</a:t>
                      </a: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Продвижение научного потенциала в мировых средствах массовой информации будет способствовать развитию международных научных </a:t>
                      </a:r>
                      <a:r>
                        <a:rPr lang="ru-RU" sz="14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коллабораций</a:t>
                      </a: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и увеличению числа международных научных проектов, которые послужат основой для развития международных сопоставительных исследований и выработки доказательных рекомендаций в сфере социально-экономической политики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Материалы по результатам научных исследований и анонсы крупных международных мероприятий освещаются в ежеквартальной англоязычной рассылке HSE </a:t>
                      </a:r>
                      <a:r>
                        <a:rPr lang="ru-RU" sz="1400" b="0" i="0" u="none" strike="noStrike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Newsletter</a:t>
                      </a:r>
                      <a:r>
                        <a:rPr lang="ru-RU" sz="1400" b="0" i="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получателями которой являются более 500 представителей ведущих зарубежных вузов-партнеров кампуса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3580671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50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A5D31D-918F-4DEA-8F04-067611C8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604865"/>
            <a:ext cx="11821886" cy="525313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>
                <a:solidFill>
                  <a:srgbClr val="7030A0"/>
                </a:solidFill>
                <a:ea typeface="+mn-lt"/>
                <a:cs typeface="+mn-lt"/>
              </a:rPr>
              <a:t>Направление 1.</a:t>
            </a:r>
            <a:r>
              <a:rPr lang="ru-RU" dirty="0">
                <a:solidFill>
                  <a:srgbClr val="7030A0"/>
                </a:solidFill>
                <a:ea typeface="+mn-lt"/>
                <a:cs typeface="+mn-lt"/>
              </a:rPr>
              <a:t> </a:t>
            </a:r>
            <a:r>
              <a:rPr lang="ru-RU" b="1" dirty="0">
                <a:solidFill>
                  <a:srgbClr val="7030A0"/>
                </a:solidFill>
                <a:ea typeface="+mn-lt"/>
                <a:cs typeface="+mn-lt"/>
              </a:rPr>
              <a:t>Новые исследовательские подразделения международного уровня</a:t>
            </a:r>
            <a:endParaRPr lang="ru-RU" dirty="0">
              <a:solidFill>
                <a:srgbClr val="7030A0"/>
              </a:solidFill>
              <a:cs typeface="Calibri"/>
            </a:endParaRPr>
          </a:p>
          <a:p>
            <a:pPr algn="just">
              <a:buNone/>
            </a:pPr>
            <a:r>
              <a:rPr lang="ru-RU" dirty="0">
                <a:ea typeface="+mn-lt"/>
                <a:cs typeface="+mn-lt"/>
              </a:rPr>
              <a:t>— стратегическое предпринимательство</a:t>
            </a:r>
            <a:endParaRPr lang="ru-RU" dirty="0"/>
          </a:p>
          <a:p>
            <a:pPr algn="just">
              <a:buNone/>
            </a:pPr>
            <a:r>
              <a:rPr lang="ru-RU" dirty="0">
                <a:ea typeface="+mn-lt"/>
                <a:cs typeface="+mn-lt"/>
              </a:rPr>
              <a:t>— поиск новых точек роста с учетом логики создания “больших проектов”</a:t>
            </a:r>
            <a:endParaRPr lang="ru-RU" dirty="0"/>
          </a:p>
          <a:p>
            <a:pPr algn="just">
              <a:buNone/>
            </a:pPr>
            <a:r>
              <a:rPr lang="ru-RU" b="1" dirty="0">
                <a:solidFill>
                  <a:srgbClr val="7030A0"/>
                </a:solidFill>
                <a:ea typeface="+mn-lt"/>
                <a:cs typeface="+mn-lt"/>
              </a:rPr>
              <a:t>Направление 2.</a:t>
            </a:r>
            <a:r>
              <a:rPr lang="ru-RU" dirty="0">
                <a:solidFill>
                  <a:srgbClr val="7030A0"/>
                </a:solidFill>
                <a:ea typeface="+mn-lt"/>
                <a:cs typeface="+mn-lt"/>
              </a:rPr>
              <a:t> </a:t>
            </a:r>
            <a:r>
              <a:rPr lang="ru-RU" b="1" dirty="0">
                <a:solidFill>
                  <a:srgbClr val="7030A0"/>
                </a:solidFill>
                <a:ea typeface="+mn-lt"/>
                <a:cs typeface="+mn-lt"/>
              </a:rPr>
              <a:t>Интеграция научно-исследовательской деятельности</a:t>
            </a:r>
            <a:endParaRPr lang="ru-RU" dirty="0">
              <a:solidFill>
                <a:srgbClr val="7030A0"/>
              </a:solidFill>
              <a:cs typeface="Calibri"/>
            </a:endParaRPr>
          </a:p>
          <a:p>
            <a:pPr algn="just">
              <a:buNone/>
            </a:pPr>
            <a:r>
              <a:rPr lang="ru-RU" dirty="0">
                <a:ea typeface="+mn-lt"/>
                <a:cs typeface="+mn-lt"/>
              </a:rPr>
              <a:t>— создание ресурсных центров по экспериментальным исследованиям, цифровым исследованиям и методикам проведения социологических исследований</a:t>
            </a:r>
            <a:endParaRPr lang="ru-RU" dirty="0"/>
          </a:p>
          <a:p>
            <a:pPr algn="just">
              <a:buNone/>
            </a:pPr>
            <a:r>
              <a:rPr lang="ru-RU" dirty="0">
                <a:ea typeface="+mn-lt"/>
                <a:cs typeface="+mn-lt"/>
              </a:rPr>
              <a:t>— создание сети </a:t>
            </a:r>
            <a:r>
              <a:rPr lang="ru-RU" dirty="0" err="1">
                <a:ea typeface="+mn-lt"/>
                <a:cs typeface="+mn-lt"/>
              </a:rPr>
              <a:t>межкампусных</a:t>
            </a:r>
            <a:r>
              <a:rPr lang="ru-RU" dirty="0">
                <a:ea typeface="+mn-lt"/>
                <a:cs typeface="+mn-lt"/>
              </a:rPr>
              <a:t> научных семинаров </a:t>
            </a:r>
            <a:endParaRPr lang="ru-RU" dirty="0"/>
          </a:p>
          <a:p>
            <a:pPr algn="just">
              <a:buNone/>
            </a:pPr>
            <a:r>
              <a:rPr lang="ru-RU" b="1" dirty="0">
                <a:solidFill>
                  <a:srgbClr val="7030A0"/>
                </a:solidFill>
                <a:ea typeface="+mn-lt"/>
                <a:cs typeface="+mn-lt"/>
              </a:rPr>
              <a:t>Направление 3.</a:t>
            </a:r>
            <a:r>
              <a:rPr lang="ru-RU" dirty="0">
                <a:solidFill>
                  <a:srgbClr val="7030A0"/>
                </a:solidFill>
                <a:ea typeface="+mn-lt"/>
                <a:cs typeface="+mn-lt"/>
              </a:rPr>
              <a:t> </a:t>
            </a:r>
            <a:r>
              <a:rPr lang="ru-RU" b="1" dirty="0">
                <a:solidFill>
                  <a:srgbClr val="7030A0"/>
                </a:solidFill>
                <a:ea typeface="+mn-lt"/>
                <a:cs typeface="+mn-lt"/>
              </a:rPr>
              <a:t>Развитие партнерств</a:t>
            </a:r>
            <a:endParaRPr lang="ru-RU" dirty="0">
              <a:solidFill>
                <a:srgbClr val="7030A0"/>
              </a:solidFill>
              <a:cs typeface="Calibri"/>
            </a:endParaRPr>
          </a:p>
          <a:p>
            <a:pPr algn="just">
              <a:buNone/>
            </a:pPr>
            <a:r>
              <a:rPr lang="ru-RU" dirty="0">
                <a:ea typeface="+mn-lt"/>
                <a:cs typeface="+mn-lt"/>
              </a:rPr>
              <a:t>— проведение совместных исследований с региональными научными коллективами в рамках программы “зеркальных лабораторий”</a:t>
            </a:r>
            <a:endParaRPr lang="ru-RU" dirty="0"/>
          </a:p>
          <a:p>
            <a:pPr algn="just">
              <a:buNone/>
            </a:pPr>
            <a:r>
              <a:rPr lang="ru-RU" dirty="0">
                <a:ea typeface="+mn-lt"/>
                <a:cs typeface="+mn-lt"/>
              </a:rPr>
              <a:t>— проведение международных мероприятий под эгидой международных ассоциаций, консорциумов и т.д.</a:t>
            </a:r>
            <a:endParaRPr lang="ru-RU" dirty="0"/>
          </a:p>
          <a:p>
            <a:pPr algn="just">
              <a:buNone/>
            </a:pPr>
            <a:r>
              <a:rPr lang="ru-RU" dirty="0">
                <a:ea typeface="+mn-lt"/>
                <a:cs typeface="+mn-lt"/>
              </a:rPr>
              <a:t>— приглашение международных ученых для участия в совместных проектах в дистанционном формате 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2CE8BF-76CB-4103-922A-47F3DE2EF1A5}"/>
              </a:ext>
            </a:extLst>
          </p:cNvPr>
          <p:cNvSpPr txBox="1"/>
          <p:nvPr/>
        </p:nvSpPr>
        <p:spPr>
          <a:xfrm>
            <a:off x="298580" y="177282"/>
            <a:ext cx="11336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7. Планы </a:t>
            </a:r>
            <a:r>
              <a:rPr lang="ru-RU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развития научной деятельности в НИУ ВШЭ в 2021 </a:t>
            </a:r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году (1)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52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A5D31D-918F-4DEA-8F04-067611C8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716833"/>
            <a:ext cx="11821886" cy="5141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ru-RU" b="1">
                <a:solidFill>
                  <a:srgbClr val="7030A0"/>
                </a:solidFill>
                <a:ea typeface="+mn-lt"/>
                <a:cs typeface="+mn-lt"/>
              </a:rPr>
              <a:t>Направление 4.</a:t>
            </a:r>
            <a:r>
              <a:rPr lang="ru-RU">
                <a:solidFill>
                  <a:srgbClr val="7030A0"/>
                </a:solidFill>
                <a:ea typeface="+mn-lt"/>
                <a:cs typeface="+mn-lt"/>
              </a:rPr>
              <a:t> </a:t>
            </a:r>
            <a:r>
              <a:rPr lang="ru-RU" b="1">
                <a:solidFill>
                  <a:srgbClr val="7030A0"/>
                </a:solidFill>
                <a:ea typeface="+mn-lt"/>
                <a:cs typeface="+mn-lt"/>
              </a:rPr>
              <a:t>Продвижение и развитие науки в студенческой среде</a:t>
            </a:r>
            <a:endParaRPr lang="ru-RU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>
                <a:ea typeface="+mn-lt"/>
                <a:cs typeface="+mn-lt"/>
              </a:rPr>
              <a:t>— создание условий для увеличения количества студентов, задействованных в деятельности научных подразделений, а также в научной деятельности отдельных сотрудников</a:t>
            </a:r>
            <a:endParaRPr lang="ru-RU"/>
          </a:p>
          <a:p>
            <a:pPr algn="just">
              <a:buNone/>
            </a:pPr>
            <a:r>
              <a:rPr lang="ru-RU">
                <a:ea typeface="+mn-lt"/>
                <a:cs typeface="+mn-lt"/>
              </a:rPr>
              <a:t>— создание системы поддержки научно-исследовательской деятельности студентов в кампусе</a:t>
            </a:r>
            <a:endParaRPr lang="ru-RU"/>
          </a:p>
          <a:p>
            <a:pPr algn="just">
              <a:buNone/>
            </a:pPr>
            <a:r>
              <a:rPr lang="ru-RU" b="1">
                <a:solidFill>
                  <a:srgbClr val="7030A0"/>
                </a:solidFill>
                <a:ea typeface="+mn-lt"/>
                <a:cs typeface="+mn-lt"/>
              </a:rPr>
              <a:t>Направление 5. Укрепление научного бренда кампуса</a:t>
            </a:r>
            <a:endParaRPr lang="ru-RU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b="1">
                <a:ea typeface="+mn-lt"/>
                <a:cs typeface="+mn-lt"/>
              </a:rPr>
              <a:t>— </a:t>
            </a:r>
            <a:r>
              <a:rPr lang="ru-RU">
                <a:ea typeface="+mn-lt"/>
                <a:cs typeface="+mn-lt"/>
              </a:rPr>
              <a:t>переосмысление ключевых областей научных компетенций кампуса и их представленности в информационном пространстве</a:t>
            </a:r>
            <a:endParaRPr lang="ru-RU"/>
          </a:p>
          <a:p>
            <a:pPr marL="0" indent="0">
              <a:buNone/>
            </a:pPr>
            <a:r>
              <a:rPr lang="ru-RU" b="1">
                <a:ea typeface="+mn-lt"/>
                <a:cs typeface="+mn-lt"/>
              </a:rPr>
              <a:t>— </a:t>
            </a:r>
            <a:r>
              <a:rPr lang="ru-RU">
                <a:ea typeface="+mn-lt"/>
                <a:cs typeface="+mn-lt"/>
              </a:rPr>
              <a:t>проведение цикла научно-популярных мероприятий 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577D8F-5053-466C-A8AD-6A1BBC187218}"/>
              </a:ext>
            </a:extLst>
          </p:cNvPr>
          <p:cNvSpPr txBox="1"/>
          <p:nvPr/>
        </p:nvSpPr>
        <p:spPr>
          <a:xfrm>
            <a:off x="298580" y="177282"/>
            <a:ext cx="11336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Планы развития научной деятельности в НИУ ВШЭ в 2021 </a:t>
            </a:r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году (2)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16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Отчет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 работе научной комиссии НИУ ВШЭ – Санкт-Петербург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2020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45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14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Итоги работы научной комиссии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(1)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8E707-DC9F-42DD-8155-1CB8C189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066573"/>
            <a:ext cx="11146971" cy="147025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Обновлено Положение о Научной комиссии НИУ ВШЭ – Санкт-Петербург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Обновлен состав Научной комиссии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800" b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 заседаний</a:t>
            </a:r>
            <a:r>
              <a:rPr lang="ru-RU" sz="180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рассмотрены вопросы: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56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83341" y="2651805"/>
            <a:ext cx="1120865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Font typeface="Cambria Math" panose="02040503050406030204" pitchFamily="18" charset="0"/>
              <a:buChar char="―"/>
              <a:tabLst>
                <a:tab pos="228600" algn="l"/>
              </a:tabLst>
            </a:pPr>
            <a:r>
              <a:rPr lang="ru-RU" sz="1400">
                <a:latin typeface="Cambria Math" panose="02040503050406030204" pitchFamily="18" charset="0"/>
                <a:ea typeface="Cambria Math" panose="02040503050406030204" pitchFamily="18" charset="0"/>
              </a:rPr>
              <a:t>О финансировании участия работников, аспирантов и студентов НИУ ВШЭ  - Санкт-Петербург в научных мероприятиях в 2020 году: рассмотрение заявок на конкурс трэвел-грантов (</a:t>
            </a:r>
            <a:r>
              <a:rPr lang="ru-RU" sz="1400" b="1">
                <a:latin typeface="Cambria Math" panose="02040503050406030204" pitchFamily="18" charset="0"/>
                <a:ea typeface="Cambria Math" panose="02040503050406030204" pitchFamily="18" charset="0"/>
              </a:rPr>
              <a:t>рассмотрены 11 заявок)</a:t>
            </a:r>
          </a:p>
          <a:p>
            <a:pPr marL="285750" lvl="1" indent="-28575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Font typeface="Cambria Math" panose="02040503050406030204" pitchFamily="18" charset="0"/>
              <a:buChar char="―"/>
              <a:tabLst>
                <a:tab pos="228600" algn="l"/>
              </a:tabLst>
            </a:pPr>
            <a:r>
              <a:rPr lang="ru-RU" sz="1400">
                <a:latin typeface="Cambria Math" panose="02040503050406030204" pitchFamily="18" charset="0"/>
                <a:ea typeface="Cambria Math" panose="02040503050406030204" pitchFamily="18" charset="0"/>
              </a:rPr>
              <a:t>Рассмотрение заявок на финансирование научных мероприятий и летних школ</a:t>
            </a:r>
          </a:p>
          <a:p>
            <a:pPr marL="285750" lvl="1" indent="-28575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Font typeface="Cambria Math" panose="02040503050406030204" pitchFamily="18" charset="0"/>
              <a:buChar char="―"/>
              <a:tabLst>
                <a:tab pos="228600" algn="l"/>
              </a:tabLst>
            </a:pPr>
            <a:r>
              <a:rPr lang="ru-RU" sz="1400">
                <a:latin typeface="Cambria Math" panose="02040503050406030204" pitchFamily="18" charset="0"/>
                <a:ea typeface="Cambria Math" panose="02040503050406030204" pitchFamily="18" charset="0"/>
              </a:rPr>
              <a:t>О рассмотрении отчетов и планов научных подразделений</a:t>
            </a:r>
          </a:p>
          <a:p>
            <a:pPr marL="285750" lvl="1" indent="-28575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Font typeface="Cambria Math" panose="02040503050406030204" pitchFamily="18" charset="0"/>
              <a:buChar char="―"/>
              <a:tabLst>
                <a:tab pos="228600" algn="l"/>
              </a:tabLst>
            </a:pPr>
            <a:r>
              <a:rPr lang="ru-RU" sz="1400">
                <a:latin typeface="Cambria Math" panose="02040503050406030204" pitchFamily="18" charset="0"/>
                <a:ea typeface="Cambria Math" panose="02040503050406030204" pitchFamily="18" charset="0"/>
              </a:rPr>
              <a:t>Об изменении порядка финансирования Центральной комиссией научных мероприятий филиалов в 2020 и 2021 годах</a:t>
            </a:r>
          </a:p>
          <a:p>
            <a:pPr marL="285750" lvl="1" indent="-28575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Font typeface="Cambria Math" panose="02040503050406030204" pitchFamily="18" charset="0"/>
              <a:buChar char="―"/>
              <a:tabLst>
                <a:tab pos="228600" algn="l"/>
              </a:tabLst>
            </a:pPr>
            <a:r>
              <a:rPr lang="ru-RU" sz="1400">
                <a:latin typeface="Cambria Math" panose="02040503050406030204" pitchFamily="18" charset="0"/>
                <a:ea typeface="Cambria Math" panose="02040503050406030204" pitchFamily="18" charset="0"/>
              </a:rPr>
              <a:t>О рассмотрении отчетов и планов научных подразделений, финансируемых из средств кампуса</a:t>
            </a:r>
          </a:p>
          <a:p>
            <a:pPr marL="285750" lvl="1" indent="-28575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Font typeface="Cambria Math" panose="02040503050406030204" pitchFamily="18" charset="0"/>
              <a:buChar char="―"/>
              <a:tabLst>
                <a:tab pos="228600" algn="l"/>
              </a:tabLst>
            </a:pPr>
            <a:r>
              <a:rPr lang="ru-RU" sz="1400">
                <a:latin typeface="Cambria Math" panose="02040503050406030204" pitchFamily="18" charset="0"/>
                <a:ea typeface="Cambria Math" panose="02040503050406030204" pitchFamily="18" charset="0"/>
              </a:rPr>
              <a:t>О приоритетах развития фундаментальной науки в НИУ ВШЭ – Санкт-Петербург</a:t>
            </a:r>
          </a:p>
          <a:p>
            <a:pPr marL="285750" lvl="1" indent="-28575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Font typeface="Cambria Math" panose="02040503050406030204" pitchFamily="18" charset="0"/>
              <a:buChar char="―"/>
              <a:tabLst>
                <a:tab pos="228600" algn="l"/>
              </a:tabLst>
            </a:pPr>
            <a:r>
              <a:rPr lang="ru-RU" sz="1400">
                <a:latin typeface="Cambria Math" panose="02040503050406030204" pitchFamily="18" charset="0"/>
                <a:ea typeface="Cambria Math" panose="02040503050406030204" pitchFamily="18" charset="0"/>
              </a:rPr>
              <a:t>О задачах научной комиссии НИУ ВШЭ – Санкт-Петербург</a:t>
            </a:r>
          </a:p>
          <a:p>
            <a:pPr marL="285750" lvl="1" indent="-285750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Font typeface="Cambria Math" panose="02040503050406030204" pitchFamily="18" charset="0"/>
              <a:buChar char="―"/>
              <a:tabLst>
                <a:tab pos="228600" algn="l"/>
              </a:tabLst>
            </a:pPr>
            <a:r>
              <a:rPr lang="ru-RU" sz="1400">
                <a:latin typeface="Cambria Math" panose="02040503050406030204" pitchFamily="18" charset="0"/>
                <a:ea typeface="Cambria Math" panose="02040503050406030204" pitchFamily="18" charset="0"/>
              </a:rPr>
              <a:t>О подготовке плана научных мероприятий НИУ ВШЭ – Санкт-Петербург в 2021 году и др.</a:t>
            </a:r>
          </a:p>
        </p:txBody>
      </p:sp>
    </p:spTree>
    <p:extLst>
      <p:ext uri="{BB962C8B-B14F-4D97-AF65-F5344CB8AC3E}">
        <p14:creationId xmlns:p14="http://schemas.microsoft.com/office/powerpoint/2010/main" val="3175255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80825" y="918860"/>
            <a:ext cx="819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/>
              <a:t>Рассмотренные заявки (Приоритет 1) на проведение научных мероприятий в 2020 году из средств целевого трансферта НИУ ВШЭ (перенесены на 2021 г.)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86744"/>
              </p:ext>
            </p:extLst>
          </p:nvPr>
        </p:nvGraphicFramePr>
        <p:xfrm>
          <a:off x="506883" y="1669319"/>
          <a:ext cx="11207262" cy="47166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99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9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3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№</a:t>
                      </a:r>
                      <a:br>
                        <a:rPr lang="ru-RU" sz="1600">
                          <a:effectLst/>
                          <a:latin typeface="+mn-lt"/>
                        </a:rPr>
                      </a:br>
                      <a:r>
                        <a:rPr lang="ru-RU" sz="1600" err="1">
                          <a:effectLst/>
                          <a:latin typeface="+mn-lt"/>
                        </a:rPr>
                        <a:t>пп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ФИО</a:t>
                      </a:r>
                      <a:br>
                        <a:rPr lang="ru-RU" sz="1600">
                          <a:effectLst/>
                          <a:latin typeface="+mn-lt"/>
                        </a:rPr>
                      </a:br>
                      <a:r>
                        <a:rPr lang="ru-RU" sz="1600">
                          <a:effectLst/>
                          <a:latin typeface="+mn-lt"/>
                        </a:rPr>
                        <a:t>заявителя, подразделение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Название конференции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Дата проведения мероприятия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829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Немировская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А.В., руководитель департамента социологии, факультет Санкт-Петербургская школа социальных наук и востоковедения, НИУ ВШЭ – Санкт-Петербург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«Глобальное долголетие: достижения и вызовы»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16 - 18 сентября 2020 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63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Семенов А.М., руководитель департамента истории, факультет Санкт-Петербургская школа гуманитарных наук и искусств,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«Пост-имперское разнообразие»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12 - 14 ноября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77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Рогова Е.М., декан факультета Санкт-Петербургской школы экономики и менеджмента НИУ ВШЭ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3rd Analytics in Economics and Management Conference  (AMEC)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05 - 06 октября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867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Исаев Л.М., доцент департамента востоковедения и африканистики, факультет Санкт-Петербургская школа гуманитарных наук и искусств,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«Political Narratives in the Middle East»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 сентября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867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Лайус Ю.А., доцент департамента истории,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в.н.с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Лаборатории экологической и технологической истории, факультет Санкт-Петербургская школа гуманитарных наук и искусств,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"Coproduction of territories and their resources: technologies of prospecting, extraction and remediation in history"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16-18 апреля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14" y="-8353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Итоги работы научной комиссии (2)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100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21618"/>
              </p:ext>
            </p:extLst>
          </p:nvPr>
        </p:nvGraphicFramePr>
        <p:xfrm>
          <a:off x="152120" y="1018680"/>
          <a:ext cx="11531880" cy="5585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0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3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5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№</a:t>
                      </a:r>
                      <a:br>
                        <a:rPr lang="ru-RU" sz="1600">
                          <a:effectLst/>
                          <a:latin typeface="+mn-lt"/>
                        </a:rPr>
                      </a:br>
                      <a:r>
                        <a:rPr lang="ru-RU" sz="1600" err="1">
                          <a:effectLst/>
                          <a:latin typeface="+mn-lt"/>
                        </a:rPr>
                        <a:t>пп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ФИО</a:t>
                      </a:r>
                      <a:br>
                        <a:rPr lang="ru-RU" sz="1600">
                          <a:effectLst/>
                          <a:latin typeface="+mn-lt"/>
                        </a:rPr>
                      </a:br>
                      <a:r>
                        <a:rPr lang="ru-RU" sz="1600">
                          <a:effectLst/>
                          <a:latin typeface="+mn-lt"/>
                        </a:rPr>
                        <a:t>заявителя, подразделение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Название конференции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Дата проведения мероприятия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Лайус Ю.А., доцент департамента истории,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в.н.с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Лаборатории экологической и технологической истории, факультет Санкт-Петербургская школа гуманитарных наук и искусств,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"Soviet Climate Science and its Intellectual Legacies"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24 - 26 сентября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1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Осветимская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И.И., доцент кафедры теории и истории права и государства, юридический факультет,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"Критика права и государства в </a:t>
                      </a: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постклассической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философии права"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10 - 11 декабря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57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Коковин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С.Г., заведующий Центром теории игр и пространственной экономики,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«Теория рыночных структур и пространственная экономика»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4 -5 июня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610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Селин А.А., департамент истории, факультет Санкт-Петербургская школа гуманитарных наук и искусств НИУ ВШЭ,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«Языки описания социального в средневековье и раннее Новое время»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17-18 декабря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610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Георг Витте, руководитель департамента филологии, факультет Санкт-Петербургская школа гуманитарных наук и искусств НИУ ВШЭ,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“Russian culture and its interlocutors in the global cultural space (in 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honour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of Boris M. 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Gasparov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)“</a:t>
                      </a: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5 – 7 ноября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610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Омельченко Е.Л., директор Центра молодежных исследований, факультет Санкт-Петербургская школа социальных наук и востоковедения,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«Молодежь 2020: 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Public Talk»</a:t>
                      </a: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02 октября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899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Нестеров А.С., заведующий Международной лабораторией теории игр и принятия решений, НИУ ВШЭ – Санкт-Петербург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«17th workshop Matching in Practice» </a:t>
                      </a: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18 - 19 мая 2020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14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Итоги работы научной комиссии (3)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98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59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17076" y="679547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/>
              <a:t>Рассмотренные заявки на проведение летних школ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97741"/>
              </p:ext>
            </p:extLst>
          </p:nvPr>
        </p:nvGraphicFramePr>
        <p:xfrm>
          <a:off x="224829" y="1136061"/>
          <a:ext cx="11646605" cy="52796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4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7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№</a:t>
                      </a:r>
                      <a:br>
                        <a:rPr lang="ru-RU" sz="1400" dirty="0">
                          <a:effectLst/>
                          <a:latin typeface="+mn-lt"/>
                        </a:rPr>
                      </a:br>
                      <a:r>
                        <a:rPr lang="ru-RU" sz="1400" dirty="0" err="1">
                          <a:effectLst/>
                          <a:latin typeface="+mn-lt"/>
                        </a:rPr>
                        <a:t>пп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ФИО заявителя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подразделение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должность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Название летней школы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Дата проведения мероприятия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473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Вульф Дитмар, долгосрочный доцент DAAD департамента истории Санкт-Петербургской школы гуманитарных наук и искусств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«Топография имперской власти: политическое и культурное пространство Санкт-Петербурга» («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topography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imperial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cultural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space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Petersburg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 августа – 23 сентября 2020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64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Щербак А.Н.,</a:t>
                      </a:r>
                      <a:r>
                        <a:rPr lang="ru-RU" sz="1400" baseline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доцент, руководитель департамента прикладной политологии, факультет Санкт-Петербургская школа социальных наук и востоковедения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Методы статистического причинно-следственного вывода для социальных наук</a:t>
                      </a:r>
                      <a:endParaRPr lang="ru-RU" sz="1400" i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мая  - 23 мая 2020 года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64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Гончаров Д.В., профессор департамента прикладной политологии, факультет Санкт-Петербургская школа социальных наук и востоковедения,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Четвертая Ежегодная МАПН-ВШЭ Летняя школа по методам политического и социального анализа на базе НИУ ВШЭ – Санкт-Петербург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12-23 августа 2020 года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64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Александров Д.А., ординарный профессор НИУ ВШЭ, профессор департамента социологии, факультет Санкт-Петербургская школа социальных наук и востоковедения,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Летняя школа НИУ ВШЭ – Санкт-Петербург по методам цифровых социальных исследований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10-20 июля 2020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64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Селин А.А., департамент истории, факультет Санкт-Петербургская школа гуманитарных наук и искусств НИУ ВШЭ,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“Носители памяти и память на носителях: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memory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studies</a:t>
                      </a: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социально-гуманитарных науках”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 августа – 26 августа 2020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64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Самохина Е.Г., юридический факультет, кафедра теории и истории права и государства, доцент, заместитель декана по международному сотрудничеству, НИУ ВШЭ – Санкт-Петербург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«Права меньшинств в эпоху глобализации»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 – 26 июня  2020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14" y="-27668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Итоги работы научной комиссии (4)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4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1" y="-157655"/>
            <a:ext cx="10859278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1.3 Результаты мониторинга эффективности деятельности научных подразделений (1)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01B90F6-F1EF-4538-ABD5-43D94E345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98728"/>
              </p:ext>
            </p:extLst>
          </p:nvPr>
        </p:nvGraphicFramePr>
        <p:xfrm>
          <a:off x="181005" y="1020574"/>
          <a:ext cx="11893052" cy="536958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42518">
                  <a:extLst>
                    <a:ext uri="{9D8B030D-6E8A-4147-A177-3AD203B41FA5}">
                      <a16:colId xmlns:a16="http://schemas.microsoft.com/office/drawing/2014/main" xmlns="" val="739209824"/>
                    </a:ext>
                  </a:extLst>
                </a:gridCol>
                <a:gridCol w="4826523">
                  <a:extLst>
                    <a:ext uri="{9D8B030D-6E8A-4147-A177-3AD203B41FA5}">
                      <a16:colId xmlns:a16="http://schemas.microsoft.com/office/drawing/2014/main" xmlns="" val="25124618"/>
                    </a:ext>
                  </a:extLst>
                </a:gridCol>
                <a:gridCol w="4124011">
                  <a:extLst>
                    <a:ext uri="{9D8B030D-6E8A-4147-A177-3AD203B41FA5}">
                      <a16:colId xmlns:a16="http://schemas.microsoft.com/office/drawing/2014/main" xmlns="" val="1577065339"/>
                    </a:ext>
                  </a:extLst>
                </a:gridCol>
              </a:tblGrid>
              <a:tr h="102171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научного подразделения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14124" marR="14124" marT="683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Публикации (не  &lt; 2 публикаций </a:t>
                      </a:r>
                      <a:r>
                        <a:rPr lang="en-US" sz="1400" kern="120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WoS</a:t>
                      </a:r>
                      <a:r>
                        <a:rPr lang="ru-RU" sz="1400" kern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</a:t>
                      </a:r>
                      <a:r>
                        <a:rPr lang="en-US" sz="1400" kern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Scopus</a:t>
                      </a:r>
                      <a:r>
                        <a:rPr lang="ru-RU" sz="1400" kern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): число публикаций в </a:t>
                      </a:r>
                      <a:r>
                        <a:rPr lang="en-US" sz="1400" b="1" kern="1200" err="1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WoS</a:t>
                      </a: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/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Scopus</a:t>
                      </a: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в 2020 году, проиндексированных на день составления отчета 01.03.2021)</a:t>
                      </a:r>
                    </a:p>
                  </a:txBody>
                  <a:tcPr marL="14124" marR="14124" marT="683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Привлеченное </a:t>
                      </a:r>
                      <a:r>
                        <a:rPr lang="ru-RU" sz="1400" kern="1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финансирование*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14124" marR="14124" marT="6834" marB="0" anchor="ctr"/>
                </a:tc>
                <a:extLst>
                  <a:ext uri="{0D108BD9-81ED-4DB2-BD59-A6C34878D82A}">
                    <a16:rowId xmlns:a16="http://schemas.microsoft.com/office/drawing/2014/main" xmlns="" val="2749763938"/>
                  </a:ext>
                </a:extLst>
              </a:tr>
              <a:tr h="47138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молодежных исследований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14124" marR="14124" marT="683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(7  публикаций)</a:t>
                      </a:r>
                    </a:p>
                  </a:txBody>
                  <a:tcPr marL="14124" marR="14124" marT="683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РФФИ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(2642 тыс. руб.).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Межд. проекты 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(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DARE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2357 тыс. руб.;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ГУЛАГ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4387 тыс. руб.). </a:t>
                      </a:r>
                    </a:p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Всего 9386 тыс. руб.</a:t>
                      </a:r>
                    </a:p>
                  </a:txBody>
                  <a:tcPr marL="14124" marR="14124" marT="6834" marB="0" anchor="ctr"/>
                </a:tc>
                <a:extLst>
                  <a:ext uri="{0D108BD9-81ED-4DB2-BD59-A6C34878D82A}">
                    <a16:rowId xmlns:a16="http://schemas.microsoft.com/office/drawing/2014/main" xmlns="" val="821812468"/>
                  </a:ext>
                </a:extLst>
              </a:tr>
              <a:tr h="47138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междисциплинарных фундаментальных исследований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(4  публикации)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РНФ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(7289 тыс. руб.)</a:t>
                      </a:r>
                    </a:p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Всего: 7289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тыс. руб.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9775324"/>
                  </a:ext>
                </a:extLst>
              </a:tr>
              <a:tr h="47138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Международный центр экономики, управления и политики в области здоровья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(6  публикаций)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РНФ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(4409 тыс. руб.).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РФФИ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(1000 тыс. руб.).</a:t>
                      </a:r>
                    </a:p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Всего 5409 тыс. руб.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74919133"/>
                  </a:ext>
                </a:extLst>
              </a:tr>
              <a:tr h="4713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экологической и технологической истории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(6  публикаций)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РНФ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(2981 тыс. руб.).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РФФИ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(700 тыс. руб.).</a:t>
                      </a:r>
                    </a:p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Всего: 3681 тыс. руб.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85115504"/>
                  </a:ext>
                </a:extLst>
              </a:tr>
              <a:tr h="47138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сравнительных исследований власти и управления 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49208" marR="49208" marT="683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(8  публикаций)</a:t>
                      </a:r>
                    </a:p>
                  </a:txBody>
                  <a:tcPr marL="49208" marR="49208" marT="683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РНФ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(543 тыс. руб.).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РФФИ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(1369 тыс. руб.)</a:t>
                      </a:r>
                    </a:p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Всего: 1912 тыс. руб.</a:t>
                      </a:r>
                      <a:endParaRPr lang="ru-RU" sz="1400" b="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49208" marR="49208" marT="6834" marB="0" anchor="ctr"/>
                </a:tc>
                <a:extLst>
                  <a:ext uri="{0D108BD9-81ED-4DB2-BD59-A6C34878D82A}">
                    <a16:rowId xmlns:a16="http://schemas.microsoft.com/office/drawing/2014/main" xmlns="" val="2609686769"/>
                  </a:ext>
                </a:extLst>
              </a:tr>
              <a:tr h="47138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исторических исследований  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(2  публикации)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РФФИ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(3000 тыс. руб.)</a:t>
                      </a:r>
                    </a:p>
                    <a:p>
                      <a:pPr algn="ctr"/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Всего: 3000 тыс. руб.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7524913"/>
                  </a:ext>
                </a:extLst>
              </a:tr>
              <a:tr h="4494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НУЛ социологии образования и науки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14124" marR="14124" marT="683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(4  публикации)</a:t>
                      </a:r>
                    </a:p>
                  </a:txBody>
                  <a:tcPr marL="14124" marR="14124" marT="683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14124" marR="14124" marT="683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6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Лаборатория экономики культуры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14124" marR="14124" marT="683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(2  публикации)</a:t>
                      </a:r>
                    </a:p>
                  </a:txBody>
                  <a:tcPr marL="14124" marR="14124" marT="683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14124" marR="14124" marT="6834" marB="0" anchor="ctr"/>
                </a:tc>
                <a:extLst>
                  <a:ext uri="{0D108BD9-81ED-4DB2-BD59-A6C34878D82A}">
                    <a16:rowId xmlns:a16="http://schemas.microsoft.com/office/drawing/2014/main" xmlns="" val="21075783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6396334"/>
            <a:ext cx="387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* без учета прикладных исследований</a:t>
            </a:r>
          </a:p>
          <a:p>
            <a:r>
              <a:rPr lang="ru-RU" sz="1400" i="1" dirty="0" smtClean="0"/>
              <a:t>** 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136479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324" y="2367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/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8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B81B2-CD3F-411D-9A17-469D7C4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32" y="0"/>
            <a:ext cx="11412133" cy="1325563"/>
          </a:xfrm>
        </p:spPr>
        <p:txBody>
          <a:bodyPr>
            <a:normAutofit fontScale="90000"/>
          </a:bodyPr>
          <a:lstStyle/>
          <a:p>
            <a:r>
              <a:rPr lang="ru-RU">
                <a:latin typeface="Cambria Math" panose="02040503050406030204" pitchFamily="18" charset="0"/>
                <a:ea typeface="Cambria Math" panose="02040503050406030204" pitchFamily="18" charset="0"/>
              </a:rPr>
              <a:t>1.3 Результаты мониторинга эффективности деятельности научных подразделений (2)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2B71DBC-76BE-4454-931C-A0A752F9F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6240"/>
              </p:ext>
            </p:extLst>
          </p:nvPr>
        </p:nvGraphicFramePr>
        <p:xfrm>
          <a:off x="188536" y="1321680"/>
          <a:ext cx="11830638" cy="462852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84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5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0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2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 научного подразделения</a:t>
                      </a:r>
                      <a:endParaRPr lang="ru-RU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19419" marR="19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Публикации (не </a:t>
                      </a:r>
                      <a:r>
                        <a:rPr lang="ru-RU" sz="1400" baseline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400" baseline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&lt; 2 </a:t>
                      </a:r>
                      <a:r>
                        <a:rPr lang="ru-RU" sz="1400" baseline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публикаций </a:t>
                      </a:r>
                      <a:r>
                        <a:rPr lang="en-US" sz="140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WoS</a:t>
                      </a: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/Scopus)</a:t>
                      </a:r>
                      <a:r>
                        <a:rPr lang="ru-RU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: число публикаций в </a:t>
                      </a:r>
                      <a:r>
                        <a:rPr lang="en-US" sz="140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WoS</a:t>
                      </a: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/Scopus</a:t>
                      </a:r>
                      <a:r>
                        <a:rPr lang="ru-RU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в 2020</a:t>
                      </a:r>
                      <a:r>
                        <a:rPr lang="ru-RU" sz="1400" baseline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году</a:t>
                      </a: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  <a:r>
                        <a:rPr lang="en-US" sz="1400" baseline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проиндексированных на день составления отчета 01.03.2021)</a:t>
                      </a:r>
                    </a:p>
                  </a:txBody>
                  <a:tcPr marL="19419" marR="19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Привлечение финансирования</a:t>
                      </a:r>
                      <a:endParaRPr lang="ru-RU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19419" marR="1941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43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Центр анализа данных и машинного обучения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49208" marR="49208" marT="683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(2  публикации)</a:t>
                      </a:r>
                    </a:p>
                  </a:txBody>
                  <a:tcPr marL="49208" marR="49208" marT="6834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н/д</a:t>
                      </a:r>
                    </a:p>
                  </a:txBody>
                  <a:tcPr marL="49208" marR="49208" marT="6834" marB="0" anchor="ctr"/>
                </a:tc>
              </a:tr>
              <a:tr h="57543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Научная лаборатория исследований в области логистики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Не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н/д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543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Лаборатория урбанистических исследований*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(2  публикации)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н/д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Центр азиатских и африканских исследований*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Не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н/д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76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ПУЛ исследований корпоративных инновационных систем*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Соответствует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(2  публикации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н/д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23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Лаборатория экономики образования*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Не соответствует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н/д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298F36-53E0-4245-8B59-7C284F483267}"/>
              </a:ext>
            </a:extLst>
          </p:cNvPr>
          <p:cNvSpPr txBox="1"/>
          <p:nvPr/>
        </p:nvSpPr>
        <p:spPr>
          <a:xfrm>
            <a:off x="188536" y="6298815"/>
            <a:ext cx="624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* Формально существуют, но не функционируют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8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8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90982" y="787042"/>
            <a:ext cx="11391604" cy="3189130"/>
            <a:chOff x="841385" y="584472"/>
            <a:chExt cx="10418961" cy="3250549"/>
          </a:xfrm>
        </p:grpSpPr>
        <p:sp>
          <p:nvSpPr>
            <p:cNvPr id="6" name="Rectangle 13"/>
            <p:cNvSpPr/>
            <p:nvPr/>
          </p:nvSpPr>
          <p:spPr>
            <a:xfrm>
              <a:off x="1355165" y="584472"/>
              <a:ext cx="9905181" cy="345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+mj-lt"/>
                  <a:ea typeface="Calibri" panose="020F0502020204030204" pitchFamily="34" charset="0"/>
                </a:rPr>
                <a:t>Общий объем научно-исследовательских и  опытно-конструкторских работ, </a:t>
              </a:r>
              <a:r>
                <a:rPr lang="ru-RU" sz="1600" b="1" dirty="0">
                  <a:latin typeface="+mj-lt"/>
                  <a:ea typeface="Calibri" panose="020F0502020204030204" pitchFamily="34" charset="0"/>
                </a:rPr>
                <a:t>тыс. руб</a:t>
              </a:r>
              <a:r>
                <a:rPr lang="ru-RU" sz="1600" b="1" dirty="0" smtClean="0">
                  <a:latin typeface="+mj-lt"/>
                  <a:ea typeface="Calibri" panose="020F0502020204030204" pitchFamily="34" charset="0"/>
                </a:rPr>
                <a:t>. *</a:t>
              </a:r>
              <a:endParaRPr lang="ru-RU" sz="1600" b="1" dirty="0">
                <a:latin typeface="+mj-lt"/>
              </a:endParaRPr>
            </a:p>
          </p:txBody>
        </p:sp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2888803216"/>
                </p:ext>
              </p:extLst>
            </p:nvPr>
          </p:nvGraphicFramePr>
          <p:xfrm>
            <a:off x="841385" y="923026"/>
            <a:ext cx="10418960" cy="29119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13"/>
            <p:cNvSpPr/>
            <p:nvPr/>
          </p:nvSpPr>
          <p:spPr>
            <a:xfrm>
              <a:off x="1521243" y="1107161"/>
              <a:ext cx="815557" cy="282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rPr>
                <a:t>69 056</a:t>
              </a:r>
              <a:endParaRPr lang="en-US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9" name="Rectangle 13"/>
            <p:cNvSpPr/>
            <p:nvPr/>
          </p:nvSpPr>
          <p:spPr>
            <a:xfrm>
              <a:off x="2978258" y="1101825"/>
              <a:ext cx="815557" cy="282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rPr>
                <a:t>70 214</a:t>
              </a:r>
              <a:endParaRPr lang="en-US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254750" y="1107160"/>
              <a:ext cx="815557" cy="282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rPr>
                <a:t>58 071</a:t>
              </a:r>
              <a:endParaRPr lang="en-US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492198" y="1101825"/>
              <a:ext cx="815557" cy="282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rPr>
                <a:t>96 306</a:t>
              </a:r>
              <a:endParaRPr lang="en-US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6715534" y="1112496"/>
              <a:ext cx="815557" cy="282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rPr>
                <a:t>89 963</a:t>
              </a:r>
              <a:endParaRPr lang="en-US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CC8610D-3A1F-4EF9-8762-32A8B8978E81}"/>
              </a:ext>
            </a:extLst>
          </p:cNvPr>
          <p:cNvSpPr txBox="1">
            <a:spLocks/>
          </p:cNvSpPr>
          <p:nvPr/>
        </p:nvSpPr>
        <p:spPr>
          <a:xfrm>
            <a:off x="348861" y="-199967"/>
            <a:ext cx="10859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1.4 Финансирование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науки(1)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92D164-A94E-4EF0-9026-2C49D5813FAC}"/>
              </a:ext>
            </a:extLst>
          </p:cNvPr>
          <p:cNvSpPr/>
          <p:nvPr/>
        </p:nvSpPr>
        <p:spPr>
          <a:xfrm>
            <a:off x="7459347" y="3973839"/>
            <a:ext cx="4412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Доходы от НИОКР в расчете на 1 НПР, тыс. руб.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1BD798BB-B5EF-488D-94AB-140BA4833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771381"/>
              </p:ext>
            </p:extLst>
          </p:nvPr>
        </p:nvGraphicFramePr>
        <p:xfrm>
          <a:off x="7187049" y="4422321"/>
          <a:ext cx="4803576" cy="214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26427" y="3867684"/>
            <a:ext cx="5797707" cy="55086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Общий объем финансирования науки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2020 году,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тыс.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руб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1800" b="1" dirty="0">
              <a:highlight>
                <a:srgbClr val="FFFF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266BFE1C-16E1-43EC-9463-13F8BC2BE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6318"/>
              </p:ext>
            </p:extLst>
          </p:nvPr>
        </p:nvGraphicFramePr>
        <p:xfrm>
          <a:off x="185857" y="4312393"/>
          <a:ext cx="6690883" cy="243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7665" y="648307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i="1" dirty="0" smtClean="0"/>
              <a:t>* По данным ПЭО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53616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D47-BE72-448C-9E5D-9D217F69FF74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9108430"/>
              </p:ext>
            </p:extLst>
          </p:nvPr>
        </p:nvGraphicFramePr>
        <p:xfrm>
          <a:off x="146394" y="4080106"/>
          <a:ext cx="5052786" cy="275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8"/>
          <p:cNvSpPr txBox="1">
            <a:spLocks/>
          </p:cNvSpPr>
          <p:nvPr/>
        </p:nvSpPr>
        <p:spPr>
          <a:xfrm>
            <a:off x="856341" y="3610106"/>
            <a:ext cx="4598645" cy="58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0000"/>
                </a:solidFill>
                <a:ea typeface="Cambria Math" panose="02040503050406030204" pitchFamily="18" charset="0"/>
              </a:rPr>
              <a:t>Затраты кампуса на со-финансирование фундаментальной науки </a:t>
            </a:r>
            <a:r>
              <a:rPr lang="ru-RU" sz="1600" b="1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, тыс. руб.</a:t>
            </a:r>
            <a:endParaRPr lang="ru-RU" sz="1600" b="1" dirty="0">
              <a:solidFill>
                <a:srgbClr val="000000"/>
              </a:solidFill>
              <a:ea typeface="Cambria Math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585478"/>
              </p:ext>
            </p:extLst>
          </p:nvPr>
        </p:nvGraphicFramePr>
        <p:xfrm>
          <a:off x="7039429" y="1620451"/>
          <a:ext cx="4886324" cy="224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39429" y="103567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Привлеченное финансирование по грантам РНФ и РФФИ, тыс. руб.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CC8610D-3A1F-4EF9-8762-32A8B8978E81}"/>
              </a:ext>
            </a:extLst>
          </p:cNvPr>
          <p:cNvSpPr txBox="1">
            <a:spLocks/>
          </p:cNvSpPr>
          <p:nvPr/>
        </p:nvSpPr>
        <p:spPr>
          <a:xfrm>
            <a:off x="348861" y="-116114"/>
            <a:ext cx="10859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1.4 Финансирование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науки(2)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0170" y="4586546"/>
            <a:ext cx="196206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- Проекты международных лабораторий</a:t>
            </a:r>
          </a:p>
          <a:p>
            <a:r>
              <a:rPr lang="ru-RU" sz="1400" dirty="0"/>
              <a:t>- Финансирование научных проектов кампуса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26394"/>
              </p:ext>
            </p:extLst>
          </p:nvPr>
        </p:nvGraphicFramePr>
        <p:xfrm>
          <a:off x="6905044" y="3961480"/>
          <a:ext cx="5112785" cy="284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486653"/>
              </p:ext>
            </p:extLst>
          </p:nvPr>
        </p:nvGraphicFramePr>
        <p:xfrm>
          <a:off x="220717" y="1328803"/>
          <a:ext cx="4659453" cy="242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4905" y="1040172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Средства </a:t>
            </a:r>
            <a:r>
              <a:rPr lang="ru-RU" sz="1600" b="1" dirty="0" err="1"/>
              <a:t>Госзадания</a:t>
            </a:r>
            <a:r>
              <a:rPr lang="ru-RU" sz="1600" b="1" dirty="0"/>
              <a:t>, 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3394" y="1956075"/>
            <a:ext cx="204884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Субсидия ПФИ</a:t>
            </a:r>
            <a:r>
              <a:rPr lang="en-US" sz="1400" dirty="0" smtClean="0"/>
              <a:t> </a:t>
            </a:r>
            <a:r>
              <a:rPr lang="ru-RU" sz="1400" dirty="0" smtClean="0"/>
              <a:t>и МЛ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Проект «Российские </a:t>
            </a:r>
            <a:r>
              <a:rPr lang="ru-RU" sz="1400" dirty="0" err="1" smtClean="0"/>
              <a:t>постдоки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Проект «Зеркальная лаборатория»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69677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6705</Words>
  <Application>Microsoft Office PowerPoint</Application>
  <PresentationFormat>Произвольный</PresentationFormat>
  <Paragraphs>1248</Paragraphs>
  <Slides>60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Отчет о науке 2020 и план научной деятельности 2021 НИУ ВШЭ – Санкт-Петербург</vt:lpstr>
      <vt:lpstr>Структура отчета</vt:lpstr>
      <vt:lpstr>Научная деятельность структурных подразделений</vt:lpstr>
      <vt:lpstr>1.1 Научная деятельность структурных подразделений: новые подразделения</vt:lpstr>
      <vt:lpstr>1.2 Ключевые достижения научных подразделений: международные лаборатории</vt:lpstr>
      <vt:lpstr>1.3 Результаты мониторинга эффективности деятельности научных подразделений (1)</vt:lpstr>
      <vt:lpstr>1.3 Результаты мониторинга эффективности деятельности научных подразделений (2)</vt:lpstr>
      <vt:lpstr>Общий объем финансирования науки  в 2020 году, тыс. руб.</vt:lpstr>
      <vt:lpstr>Презентация PowerPoint</vt:lpstr>
      <vt:lpstr>1.5 Выполнение мероприятий дорожной карты: поддержка приоритетных проектов развития</vt:lpstr>
      <vt:lpstr>2. Научные проекты</vt:lpstr>
      <vt:lpstr>2.1 Научные проекты: ключевые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2.6 Научные проекты: программа Научного фонда</vt:lpstr>
      <vt:lpstr>2.6 Индивидуальные научные проекты</vt:lpstr>
      <vt:lpstr>2.7 Проекты научно-учебных групп</vt:lpstr>
      <vt:lpstr>2.8 Зеркальная лаборатория</vt:lpstr>
      <vt:lpstr>2.9 Международные проекты</vt:lpstr>
      <vt:lpstr>2.10 Выполнение мероприятий дорожной карты</vt:lpstr>
      <vt:lpstr>3. Публикационная активность</vt:lpstr>
      <vt:lpstr>3.1 Публикационная активность: ключевые показатели</vt:lpstr>
      <vt:lpstr>3.2 Публикационная активность: научная продуктивность</vt:lpstr>
      <vt:lpstr>3.3 Публикационная активность: результаты ОПА</vt:lpstr>
      <vt:lpstr>3.4 Выполнение мероприятий дорожной карты</vt:lpstr>
      <vt:lpstr>4. Научные мероприятия</vt:lpstr>
      <vt:lpstr>4.1 Научные мероприятия: вызовы и меры 2020</vt:lpstr>
      <vt:lpstr>4.2 Научные мероприятия: ключевые достижения*</vt:lpstr>
      <vt:lpstr>4.3 Научные мероприятия: популяризация науки*</vt:lpstr>
      <vt:lpstr>4.4 Научные мероприятия: регулярные научные семинары структурных подразделений (по данным сайтов НП)</vt:lpstr>
      <vt:lpstr>4.5. Выполнение мероприятий дорожной карты</vt:lpstr>
      <vt:lpstr>5. Студенческая наука</vt:lpstr>
      <vt:lpstr>5.1 Студенческие научные конференции 2020*</vt:lpstr>
      <vt:lpstr>5.2 Студенческие научные общества и организации*</vt:lpstr>
      <vt:lpstr>5.3 Студенческие научные публикации*</vt:lpstr>
      <vt:lpstr>5.4 Студенческие научные конкурсы 2020 (1)</vt:lpstr>
      <vt:lpstr>5.4 Студенческие научные конкурсы 2020 (2)</vt:lpstr>
      <vt:lpstr>5.5 Студенческие научные стипендии 2020</vt:lpstr>
      <vt:lpstr>Презентация PowerPoint</vt:lpstr>
      <vt:lpstr>Презентация PowerPoint</vt:lpstr>
      <vt:lpstr>5.8. Выполнение мероприятий дорожной карты: популяризация науки</vt:lpstr>
      <vt:lpstr>6. Управление научной деятельностью</vt:lpstr>
      <vt:lpstr>6.1 Управление научной деятельностью: научный менеджмент</vt:lpstr>
      <vt:lpstr>6.1 Управление научной деятельностью: научный менеджмент</vt:lpstr>
      <vt:lpstr>6.2 Управление научной деятельностью: научный маркетинг</vt:lpstr>
      <vt:lpstr>6.2 Научный маркетинг: мониторинг сайтов научных подразделений (1)</vt:lpstr>
      <vt:lpstr>6.2 Научный маркетинг: мониторинг сайтов научных подразделений (2)</vt:lpstr>
      <vt:lpstr>6.3 Цифровизация научных сервисов</vt:lpstr>
      <vt:lpstr>6.4 Выполнение мероприятий дорожной карты</vt:lpstr>
      <vt:lpstr>Презентация PowerPoint</vt:lpstr>
      <vt:lpstr>Презентация PowerPoint</vt:lpstr>
      <vt:lpstr>Презентация PowerPoint</vt:lpstr>
      <vt:lpstr>Итоги работы научной комиссии (1)</vt:lpstr>
      <vt:lpstr>Итоги работы научной комиссии (2)</vt:lpstr>
      <vt:lpstr>Итоги работы научной комиссии (3)</vt:lpstr>
      <vt:lpstr>Итоги работы научной комиссии (4)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науке 2020 НИУ ВШЭ – Санкт-Петербург</dc:title>
  <dc:creator>Ольга Бакуменко</dc:creator>
  <cp:lastModifiedBy>George</cp:lastModifiedBy>
  <cp:revision>31</cp:revision>
  <dcterms:created xsi:type="dcterms:W3CDTF">2021-03-04T10:58:35Z</dcterms:created>
  <dcterms:modified xsi:type="dcterms:W3CDTF">2021-03-20T08:28:25Z</dcterms:modified>
</cp:coreProperties>
</file>