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6C"/>
    <a:srgbClr val="E42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 snapToGrid="0" snapToObjects="1">
      <p:cViewPr varScale="1">
        <p:scale>
          <a:sx n="79" d="100"/>
          <a:sy n="79" d="100"/>
        </p:scale>
        <p:origin x="158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Лист1!$A$2:$A$77</cx:f>
        <cx:lvl ptCount="76" formatCode="Основной">
          <cx:pt idx="0">1</cx:pt>
          <cx:pt idx="1">2</cx:pt>
          <cx:pt idx="2">3</cx:pt>
          <cx:pt idx="3">3</cx:pt>
          <cx:pt idx="4">5</cx:pt>
          <cx:pt idx="5">6</cx:pt>
          <cx:pt idx="6">6</cx:pt>
          <cx:pt idx="7">6</cx:pt>
          <cx:pt idx="8">7</cx:pt>
          <cx:pt idx="9">8</cx:pt>
          <cx:pt idx="10">8</cx:pt>
          <cx:pt idx="11">9</cx:pt>
          <cx:pt idx="12">9</cx:pt>
          <cx:pt idx="13">9</cx:pt>
          <cx:pt idx="14">9</cx:pt>
          <cx:pt idx="15">9</cx:pt>
          <cx:pt idx="16">10</cx:pt>
          <cx:pt idx="17">10</cx:pt>
          <cx:pt idx="18">10</cx:pt>
          <cx:pt idx="19">10</cx:pt>
          <cx:pt idx="20">10</cx:pt>
          <cx:pt idx="21">10</cx:pt>
          <cx:pt idx="22">11</cx:pt>
          <cx:pt idx="23">11</cx:pt>
          <cx:pt idx="24">11</cx:pt>
          <cx:pt idx="25">11</cx:pt>
          <cx:pt idx="26">11</cx:pt>
          <cx:pt idx="27">11</cx:pt>
          <cx:pt idx="28">12</cx:pt>
          <cx:pt idx="29">12</cx:pt>
          <cx:pt idx="30">12</cx:pt>
          <cx:pt idx="31">12</cx:pt>
          <cx:pt idx="32">12</cx:pt>
          <cx:pt idx="33">12</cx:pt>
          <cx:pt idx="34">13</cx:pt>
          <cx:pt idx="35">13</cx:pt>
          <cx:pt idx="36">13</cx:pt>
          <cx:pt idx="37">13</cx:pt>
          <cx:pt idx="38">13</cx:pt>
          <cx:pt idx="39">14</cx:pt>
          <cx:pt idx="40">14</cx:pt>
          <cx:pt idx="41">14</cx:pt>
          <cx:pt idx="42">14</cx:pt>
          <cx:pt idx="43">14</cx:pt>
          <cx:pt idx="44">14</cx:pt>
          <cx:pt idx="45">15</cx:pt>
          <cx:pt idx="46">15</cx:pt>
          <cx:pt idx="47">15</cx:pt>
          <cx:pt idx="48">15</cx:pt>
          <cx:pt idx="49">15</cx:pt>
          <cx:pt idx="50">15</cx:pt>
          <cx:pt idx="51">15</cx:pt>
          <cx:pt idx="52">15</cx:pt>
          <cx:pt idx="53">16</cx:pt>
          <cx:pt idx="54">16</cx:pt>
          <cx:pt idx="55">16</cx:pt>
          <cx:pt idx="56">16</cx:pt>
          <cx:pt idx="57">17</cx:pt>
          <cx:pt idx="58">17</cx:pt>
          <cx:pt idx="59">17</cx:pt>
          <cx:pt idx="60">17</cx:pt>
          <cx:pt idx="61">17</cx:pt>
          <cx:pt idx="62">17</cx:pt>
          <cx:pt idx="63">18</cx:pt>
          <cx:pt idx="64">18</cx:pt>
          <cx:pt idx="65">18</cx:pt>
          <cx:pt idx="66">18</cx:pt>
          <cx:pt idx="67">19</cx:pt>
          <cx:pt idx="68">19</cx:pt>
          <cx:pt idx="69">19</cx:pt>
          <cx:pt idx="70">20</cx:pt>
          <cx:pt idx="71">21</cx:pt>
          <cx:pt idx="72">22</cx:pt>
          <cx:pt idx="73">22</cx:pt>
          <cx:pt idx="74">24</cx:pt>
          <cx:pt idx="75">24</cx:pt>
        </cx:lvl>
      </cx:numDim>
    </cx:data>
  </cx:chartData>
  <cx:chart>
    <cx:title pos="t" align="ctr" overlay="0">
      <cx:tx>
        <cx:txData>
          <cx:v>Заголовок диаграммы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ru-RU" sz="10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Grtsk Peta Light" pitchFamily="2" charset="0"/>
            </a:rPr>
            <a:t>Заголовок диаграммы</a:t>
          </a:r>
        </a:p>
      </cx:txPr>
    </cx:title>
    <cx:plotArea>
      <cx:plotAreaRegion>
        <cx:series layoutId="clusteredColumn" uniqueId="{0EC58D80-E826-AE4C-BAE9-91E56707A3E4}">
          <cx:tx>
            <cx:txData>
              <cx:f>Лист1!$A$1</cx:f>
              <cx:v>Ряд 1</cx:v>
            </cx:txData>
          </cx:tx>
          <cx:spPr>
            <a:solidFill>
              <a:srgbClr val="FF0000"/>
            </a:solidFill>
          </cx:spPr>
          <cx:dataLabels pos="out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00" b="0" i="0">
                    <a:latin typeface="Grtsk Peta Light" pitchFamily="2" charset="0"/>
                    <a:ea typeface="Grtsk Peta Light" pitchFamily="2" charset="0"/>
                    <a:cs typeface="Grtsk Peta Light" pitchFamily="2" charset="0"/>
                  </a:defRPr>
                </a:pPr>
                <a:endParaRPr lang="ru-RU" sz="1000" b="0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Grtsk Peta Light" pitchFamily="2" charset="0"/>
                </a:endParaRPr>
              </a:p>
            </cx:txPr>
            <cx:visibility seriesName="0" categoryName="0" value="1"/>
          </cx:dataLabels>
          <cx:dataId val="0"/>
          <cx:layoutPr>
            <cx:binning intervalClosed="r"/>
          </cx:layoutPr>
        </cx:series>
      </cx:plotAreaRegion>
      <cx:axis id="0">
        <cx:catScaling gapWidth="1"/>
        <cx:majorTickMarks type="in"/>
        <cx:minorTickMarks type="in"/>
        <cx:tickLabels/>
        <cx:numFmt formatCode=";;" sourceLinked="0"/>
      </cx:axis>
      <cx:axis id="1">
        <cx:valScaling/>
        <cx:majorTickMarks type="out"/>
        <cx:tickLabels/>
      </cx:axis>
    </cx:plotArea>
    <cx:legend pos="r" align="ctr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5AB19-3D0C-954D-BE7E-531E68431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9AA736-B622-D242-99A9-4270428CF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ADD8AB-9765-B34C-9DF0-9952C2A2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876E-B282-0440-B195-3D3B44EE382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1D296-94A9-164C-B648-C3303853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45DB88-C474-BA47-86AF-E459E5081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6904-C538-2848-80CE-352D9BA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7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B5FCA-F207-EB42-AE76-5A16662EF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6D3CEB-F8DF-1944-A1A1-95B743BE4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B4FE21-0E68-FB41-AD78-06843332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876E-B282-0440-B195-3D3B44EE382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EB773-4F70-6A40-927A-40BF9F14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2748DF-4709-F945-AA50-8CF0C986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6904-C538-2848-80CE-352D9BA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9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25A087-32E8-1F47-B3F3-D279B1A31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3FE060-82C8-F141-A9DB-4E35C6ACC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ECCEE2-B0FB-C340-AF7C-5820AB3CD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876E-B282-0440-B195-3D3B44EE382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E4E61-DFE4-834C-8137-4A3483701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819A66-F077-8846-AB34-915EC070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6904-C538-2848-80CE-352D9BA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82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1C1A4-079E-134D-999C-A8F7E1ED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75CC89-BB9E-7543-9CFC-02DDA6870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139D74-CE2B-0F44-80EE-20B6F7F8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876E-B282-0440-B195-3D3B44EE382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BE45F4-F93C-EB4D-9686-46CABE28B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86CBB4-6ADF-F641-B2B0-C3BFFAB7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6904-C538-2848-80CE-352D9BA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5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E34B4-18BE-6546-8B15-7DC15935C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EB1710-38A9-6241-B517-A384771D2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3241E7-8296-354F-AF76-984C17B0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876E-B282-0440-B195-3D3B44EE382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FA9CCD-769A-1944-901B-C112B518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14263-4287-A24B-9BDC-2A537FFC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6904-C538-2848-80CE-352D9BA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14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2C51B-AACA-8542-BC1C-1411CF2E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7D8002-E5BB-B448-A8D6-F221F50C8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210448-C5AF-2542-95F4-831EBE5CD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972468-99ED-AA4D-AE9E-08AB42526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876E-B282-0440-B195-3D3B44EE382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853029-8A20-864A-AA87-0AFB411B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9F75F5-E335-124B-94ED-60D92C96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6904-C538-2848-80CE-352D9BA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71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70F52-C3B5-D94D-973B-6557C8B99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B7A85D-6C6D-8248-BB1E-693A3E3C9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75A1F6-DC28-4A4B-945E-F4A36126F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1EED45-CDD3-CB45-AB6B-C91673065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9EBD60-C611-D14B-B185-D8B28303B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598F693-B7D0-A847-9117-27ABA076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876E-B282-0440-B195-3D3B44EE382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1920E0-4F9A-1349-BDE0-3E06CF09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990DC9E-BBA9-A940-827A-56D817484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6904-C538-2848-80CE-352D9BA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18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3FF91-3F76-D649-A3D9-C82ADAC10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DEF319-EB4C-414F-8D6E-6257B9116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876E-B282-0440-B195-3D3B44EE382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4E3B5F-6C5D-1F4F-A2FB-990E97234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43DECC-6A4E-FE45-89A2-04DCAF70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6904-C538-2848-80CE-352D9BA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41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9A82C9C-E9DF-9C40-9067-CF68A493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876E-B282-0440-B195-3D3B44EE382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BEB50D-B745-8D49-B467-88F5C6AC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F132B9-F088-7941-A2F9-7194097A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6904-C538-2848-80CE-352D9BA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46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5D8E4-A766-464E-8B3A-53D0B6D38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20A7DE-44CD-5741-A07E-B2F85F1C9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AB18DE-5042-0145-9622-60BDC7E20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16D01F-0AB0-B147-B9EB-E53713706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876E-B282-0440-B195-3D3B44EE382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F06F0D-10E9-B649-BF13-72D069CE0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AD795-7776-BE41-94C8-D8CFFBFA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6904-C538-2848-80CE-352D9BA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82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D975C-53C2-A145-B55B-AAACF137D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0CA9D1-B741-134D-89DB-C9DE9A905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F38FCC-0B9B-DC4B-A9DA-275439438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0A18B9-299D-6346-9988-5CAB5DDE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876E-B282-0440-B195-3D3B44EE382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2D0280-166A-BB4C-86DA-B5B5B8D5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1D8BF2-F397-6F4A-B69B-A5299263C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6904-C538-2848-80CE-352D9BA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61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67CD4-EBCD-1047-B7F4-C33AEA8C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22356D-CC82-8947-84E9-F309DF20B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D1E886-A1E3-8A4B-9AFB-EB1CC1953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D876E-B282-0440-B195-3D3B44EE382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840F6-DFB0-8B45-B2F3-4DC9D9D60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08269-2CE7-314E-9ED3-D5FF68618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F6904-C538-2848-80CE-352D9BA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4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14/relationships/chartEx" Target="../charts/chartEx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8BBBFD-D6F6-E049-BB75-49460211B1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34455-24CD-6D4D-8DA5-E78AD0DDA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0364" y="2949366"/>
            <a:ext cx="7062537" cy="959268"/>
          </a:xfrm>
        </p:spPr>
        <p:txBody>
          <a:bodyPr anchor="t"/>
          <a:lstStyle/>
          <a:p>
            <a:pPr algn="l"/>
            <a:r>
              <a:rPr lang="ru-RU" dirty="0">
                <a:solidFill>
                  <a:srgbClr val="002F6C"/>
                </a:solidFill>
                <a:latin typeface="Grtsk Peta Medium" pitchFamily="2" charset="0"/>
              </a:rPr>
              <a:t>Название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7A4B0F-39EC-D34B-8F17-9CE075764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0364" y="3944414"/>
            <a:ext cx="7062537" cy="959269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002F6C"/>
                </a:solidFill>
                <a:latin typeface="Grtsk Peta" pitchFamily="2" charset="0"/>
              </a:rPr>
              <a:t>Авторский коллектив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F084B5-447A-1F46-91A9-7E54832EF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0146" y="-223554"/>
            <a:ext cx="7780291" cy="74494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46D165-52CA-EA4D-8196-DFE91A266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70820" y="442108"/>
            <a:ext cx="2553072" cy="39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1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50403-BB5C-E045-A8D7-D127502E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5212"/>
          </a:xfrm>
        </p:spPr>
        <p:txBody>
          <a:bodyPr anchor="t">
            <a:normAutofit/>
          </a:bodyPr>
          <a:lstStyle/>
          <a:p>
            <a:r>
              <a:rPr lang="ru-RU" sz="2400" dirty="0">
                <a:solidFill>
                  <a:srgbClr val="002F6C"/>
                </a:solidFill>
                <a:latin typeface="Grtsk Peta Medium" pitchFamily="2" charset="0"/>
              </a:rPr>
              <a:t>Задача и актуальность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981AB4-52C9-1840-ACD0-857E91158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484" y="375296"/>
            <a:ext cx="501316" cy="50487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310E5E7-80B1-0B45-81D2-00DD7D212E48}"/>
              </a:ext>
            </a:extLst>
          </p:cNvPr>
          <p:cNvSpPr/>
          <p:nvPr/>
        </p:nvSpPr>
        <p:spPr>
          <a:xfrm>
            <a:off x="914400" y="6127152"/>
            <a:ext cx="10439400" cy="123208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54B9B2-861F-4940-B77E-20150053B5A4}"/>
              </a:ext>
            </a:extLst>
          </p:cNvPr>
          <p:cNvSpPr txBox="1"/>
          <p:nvPr/>
        </p:nvSpPr>
        <p:spPr>
          <a:xfrm>
            <a:off x="887506" y="1834952"/>
            <a:ext cx="51098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F6C"/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 Таким образом сложившаяся структура организации в значительной степени обуславливает создание систем массового участия.</a:t>
            </a:r>
          </a:p>
          <a:p>
            <a:endParaRPr lang="ru-RU" sz="1400" dirty="0">
              <a:solidFill>
                <a:srgbClr val="002F6C"/>
              </a:solidFill>
              <a:latin typeface="Grtsk Peta Medium" pitchFamily="2" charset="0"/>
            </a:endParaRPr>
          </a:p>
          <a:p>
            <a:r>
              <a:rPr lang="ru-RU" sz="1400" dirty="0">
                <a:solidFill>
                  <a:srgbClr val="002F6C"/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 Таким образом сложившаяся структура организации в значительной степени обуславливает создание систем массового участия. </a:t>
            </a:r>
          </a:p>
          <a:p>
            <a:endParaRPr lang="ru-RU" sz="1400" dirty="0">
              <a:solidFill>
                <a:srgbClr val="002F6C"/>
              </a:solidFill>
              <a:latin typeface="Grtsk Peta Medium" pitchFamily="2" charset="0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E21470E8-0865-0F43-B5D1-A6C7449A08D2}"/>
              </a:ext>
            </a:extLst>
          </p:cNvPr>
          <p:cNvCxnSpPr>
            <a:cxnSpLocks/>
          </p:cNvCxnSpPr>
          <p:nvPr/>
        </p:nvCxnSpPr>
        <p:spPr>
          <a:xfrm flipH="1">
            <a:off x="914402" y="1541705"/>
            <a:ext cx="5082986" cy="0"/>
          </a:xfrm>
          <a:prstGeom prst="line">
            <a:avLst/>
          </a:prstGeom>
          <a:ln w="19050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35D48152-3790-5141-AE4F-7DC55C76ED48}"/>
              </a:ext>
            </a:extLst>
          </p:cNvPr>
          <p:cNvCxnSpPr>
            <a:cxnSpLocks/>
          </p:cNvCxnSpPr>
          <p:nvPr/>
        </p:nvCxnSpPr>
        <p:spPr>
          <a:xfrm flipH="1">
            <a:off x="6270814" y="1541705"/>
            <a:ext cx="5082986" cy="0"/>
          </a:xfrm>
          <a:prstGeom prst="line">
            <a:avLst/>
          </a:prstGeom>
          <a:ln w="19050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C3FC783-8969-174E-B440-17E18384988F}"/>
              </a:ext>
            </a:extLst>
          </p:cNvPr>
          <p:cNvSpPr txBox="1"/>
          <p:nvPr/>
        </p:nvSpPr>
        <p:spPr>
          <a:xfrm>
            <a:off x="6279777" y="1834952"/>
            <a:ext cx="51098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F6C"/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 Таким образом сложившаяся структура организации в значительной степени обуславливает создание систем массового участия.</a:t>
            </a:r>
          </a:p>
          <a:p>
            <a:endParaRPr lang="ru-RU" sz="1400" dirty="0">
              <a:solidFill>
                <a:srgbClr val="002F6C"/>
              </a:solidFill>
              <a:latin typeface="Grtsk Peta Medium" pitchFamily="2" charset="0"/>
            </a:endParaRPr>
          </a:p>
          <a:p>
            <a:r>
              <a:rPr lang="ru-RU" sz="1400" dirty="0">
                <a:solidFill>
                  <a:srgbClr val="002F6C"/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 Таким образом сложившаяся структура организации в значительной степени обуславливает создание систем массового участия. </a:t>
            </a:r>
          </a:p>
          <a:p>
            <a:endParaRPr lang="ru-RU" sz="1400" dirty="0">
              <a:solidFill>
                <a:srgbClr val="002F6C"/>
              </a:solidFill>
              <a:latin typeface="Grtsk Pet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191E1-8BE3-F148-B571-C69573C2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10514012" cy="830179"/>
          </a:xfrm>
        </p:spPr>
        <p:txBody>
          <a:bodyPr anchor="t">
            <a:normAutofit/>
          </a:bodyPr>
          <a:lstStyle/>
          <a:p>
            <a:r>
              <a:rPr lang="ru-RU" sz="2400" dirty="0">
                <a:solidFill>
                  <a:srgbClr val="002F6C"/>
                </a:solidFill>
                <a:latin typeface="Grtsk Peta Medium" pitchFamily="2" charset="0"/>
              </a:rPr>
              <a:t>Идея и цель работы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B24FB7-31ED-2247-89B2-CD2207532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0494" y="1355834"/>
            <a:ext cx="5329519" cy="1034716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E4232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F6C"/>
                </a:solidFill>
                <a:latin typeface="Grtsk Peta Medium" pitchFamily="2" charset="0"/>
              </a:rPr>
              <a:t>Повседневная практика показывает, что сложившаяся структура организации играет важную роль в формировании направлений прогрессивного развития.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29A4EB-7563-D843-9D8C-7DBDDFC6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484" y="375296"/>
            <a:ext cx="501316" cy="50487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4037954-39F4-5946-B947-7F36A6AFEE99}"/>
              </a:ext>
            </a:extLst>
          </p:cNvPr>
          <p:cNvSpPr/>
          <p:nvPr/>
        </p:nvSpPr>
        <p:spPr>
          <a:xfrm>
            <a:off x="914400" y="6127152"/>
            <a:ext cx="10439400" cy="123208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Объект 10">
            <a:extLst>
              <a:ext uri="{FF2B5EF4-FFF2-40B4-BE49-F238E27FC236}">
                <a16:creationId xmlns:a16="http://schemas.microsoft.com/office/drawing/2014/main" id="{601C159F-1A84-7A45-AB58-2369FCFEE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0" t="-34" r="16700" b="-34"/>
          <a:stretch/>
        </p:blipFill>
        <p:spPr>
          <a:xfrm>
            <a:off x="914400" y="1369281"/>
            <a:ext cx="4500477" cy="45004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11993E-0E62-3E45-8F3C-EAECDBC63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721" y="1717157"/>
            <a:ext cx="584775" cy="584775"/>
          </a:xfrm>
          <a:prstGeom prst="rect">
            <a:avLst/>
          </a:prstGeom>
        </p:spPr>
      </p:pic>
      <p:sp>
        <p:nvSpPr>
          <p:cNvPr id="23" name="Текст 4">
            <a:extLst>
              <a:ext uri="{FF2B5EF4-FFF2-40B4-BE49-F238E27FC236}">
                <a16:creationId xmlns:a16="http://schemas.microsoft.com/office/drawing/2014/main" id="{CC11650F-913E-6840-94F0-622CD1C9EAC1}"/>
              </a:ext>
            </a:extLst>
          </p:cNvPr>
          <p:cNvSpPr txBox="1">
            <a:spLocks/>
          </p:cNvSpPr>
          <p:nvPr/>
        </p:nvSpPr>
        <p:spPr>
          <a:xfrm>
            <a:off x="5970494" y="2673646"/>
            <a:ext cx="5329519" cy="1034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E4232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F6C"/>
                </a:solidFill>
                <a:latin typeface="Grtsk Peta Medium" pitchFamily="2" charset="0"/>
              </a:rPr>
              <a:t>Повседневная практика показывает, что сложившаяся структура организации играет важную роль в формировании направлений прогрессивного развития. 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01D463CE-0728-7641-B1CB-D855EB306145}"/>
              </a:ext>
            </a:extLst>
          </p:cNvPr>
          <p:cNvSpPr txBox="1">
            <a:spLocks/>
          </p:cNvSpPr>
          <p:nvPr/>
        </p:nvSpPr>
        <p:spPr>
          <a:xfrm>
            <a:off x="6252883" y="3883041"/>
            <a:ext cx="5100918" cy="2094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E42320"/>
              </a:buClr>
              <a:buSzPct val="130000"/>
            </a:pPr>
            <a:r>
              <a:rPr lang="ru-RU" sz="1200" dirty="0">
                <a:latin typeface="Grtsk Peta" pitchFamily="2" charset="0"/>
              </a:rPr>
              <a:t>Не следует, однако забывать, что укрепление и развитие структуры влечет за собой процесс внедрения и модернизации модели развития. Разнообразный и богатый опыт дальнейшее развитие различных форм деятельности обеспечивает широкому кругу (специалистов) участие в формировании новых предложений. Идейные соображения высшего порядка, а также постоянный количественный рост и сфера нашей активности играет важную роль в формировании новых предложений. Товарищи!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Grtsk Pet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74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7403C1D-C919-5046-9183-E966F8C7C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3881"/>
          </a:xfrm>
        </p:spPr>
        <p:txBody>
          <a:bodyPr anchor="t">
            <a:normAutofit/>
          </a:bodyPr>
          <a:lstStyle/>
          <a:p>
            <a:r>
              <a:rPr lang="ru-RU" sz="2400" dirty="0">
                <a:solidFill>
                  <a:srgbClr val="002F6C"/>
                </a:solidFill>
                <a:latin typeface="Grtsk Peta Medium" pitchFamily="2" charset="0"/>
              </a:rPr>
              <a:t>Основные задачи исследований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095797-ED69-274D-90D1-2BC74AF98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484" y="375296"/>
            <a:ext cx="501316" cy="504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F46BCF-3F9F-7A47-AE12-F12DA3195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35811"/>
            <a:ext cx="584775" cy="5847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BCE82A-EFDA-6348-8C2E-48832BD391D6}"/>
              </a:ext>
            </a:extLst>
          </p:cNvPr>
          <p:cNvSpPr txBox="1"/>
          <p:nvPr/>
        </p:nvSpPr>
        <p:spPr>
          <a:xfrm>
            <a:off x="1670004" y="2212603"/>
            <a:ext cx="214513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Основные задачи 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исследований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62E39E4-90F8-E64A-8C72-8FDC3433F8C6}"/>
              </a:ext>
            </a:extLst>
          </p:cNvPr>
          <p:cNvSpPr/>
          <p:nvPr/>
        </p:nvSpPr>
        <p:spPr>
          <a:xfrm>
            <a:off x="914400" y="6127152"/>
            <a:ext cx="10439400" cy="123208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3B0C824-BC50-0D47-A9F8-12779F1A4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060" y="2335811"/>
            <a:ext cx="584775" cy="58477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3402DDC-12DF-9B48-BA2D-BAF6130EE872}"/>
              </a:ext>
            </a:extLst>
          </p:cNvPr>
          <p:cNvSpPr txBox="1"/>
          <p:nvPr/>
        </p:nvSpPr>
        <p:spPr>
          <a:xfrm>
            <a:off x="8944864" y="2212603"/>
            <a:ext cx="214513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Основные задачи 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исследований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446B880-7BDD-B642-A8C6-7F6B05C17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906" y="2335811"/>
            <a:ext cx="584775" cy="5847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8F41BE5-C1AD-7D4A-A8FA-912CBA9BF8F7}"/>
              </a:ext>
            </a:extLst>
          </p:cNvPr>
          <p:cNvSpPr txBox="1"/>
          <p:nvPr/>
        </p:nvSpPr>
        <p:spPr>
          <a:xfrm>
            <a:off x="5300710" y="2212603"/>
            <a:ext cx="214513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Основные задачи 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исследований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1391A8A-AB82-494C-9658-6A72E66AE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86388"/>
            <a:ext cx="584775" cy="58477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DDAB86C-3D7B-CE4C-90BE-6B8DB3C6CC8E}"/>
              </a:ext>
            </a:extLst>
          </p:cNvPr>
          <p:cNvSpPr txBox="1"/>
          <p:nvPr/>
        </p:nvSpPr>
        <p:spPr>
          <a:xfrm>
            <a:off x="1670004" y="3463180"/>
            <a:ext cx="214513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Основные задачи 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исследований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69796C3-92DC-EA4B-AB2E-ED9775CC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060" y="3586388"/>
            <a:ext cx="584775" cy="5847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27839DF-24EB-1141-A137-DA6ED2556331}"/>
              </a:ext>
            </a:extLst>
          </p:cNvPr>
          <p:cNvSpPr txBox="1"/>
          <p:nvPr/>
        </p:nvSpPr>
        <p:spPr>
          <a:xfrm>
            <a:off x="8944864" y="3463180"/>
            <a:ext cx="214513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Основные задачи 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исследований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1241D93-4762-C447-8624-039DD4432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906" y="3586388"/>
            <a:ext cx="584775" cy="58477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7D541F1-8289-4448-B0DB-EA1E96732AAD}"/>
              </a:ext>
            </a:extLst>
          </p:cNvPr>
          <p:cNvSpPr txBox="1"/>
          <p:nvPr/>
        </p:nvSpPr>
        <p:spPr>
          <a:xfrm>
            <a:off x="5300710" y="3463180"/>
            <a:ext cx="214513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Основные задачи 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исследований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86D2D9-6879-B448-9EBF-48CDAC25D492}"/>
              </a:ext>
            </a:extLst>
          </p:cNvPr>
          <p:cNvSpPr txBox="1"/>
          <p:nvPr/>
        </p:nvSpPr>
        <p:spPr>
          <a:xfrm>
            <a:off x="836286" y="4619628"/>
            <a:ext cx="10515600" cy="11233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" pitchFamily="2" charset="0"/>
              </a:rPr>
              <a:t>Не следует, однако забывать, что укрепление и развитие структуры влечет за собой процесс внедрения и модернизации модели развития. Разнообразный и богатый опыт дальнейшее развитие различных форм деятельности обеспечивает широкому кругу (специалистов) участие в формировании новых предложений. Идейные соображения высшего порядка, а также постоянный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" pitchFamily="2" charset="0"/>
              </a:rPr>
              <a:t>количественный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" pitchFamily="2" charset="0"/>
              </a:rPr>
              <a:t> рост и сфера нашей активности играет важную роль в формировании новых предложений. Товарищи! начало повседневной работы по формированию позиции представляет собой интересный эксперимент проверки направлений прогрессивного развития. Разнообразный и богатый опыт реализация намеченных плановых заданий требуют от нас анализа новых предложений.</a:t>
            </a:r>
          </a:p>
        </p:txBody>
      </p:sp>
    </p:spTree>
    <p:extLst>
      <p:ext uri="{BB962C8B-B14F-4D97-AF65-F5344CB8AC3E}">
        <p14:creationId xmlns:p14="http://schemas.microsoft.com/office/powerpoint/2010/main" val="1498802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7723B-9F83-4D49-9AD9-9D4D9CBC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9054"/>
          </a:xfrm>
        </p:spPr>
        <p:txBody>
          <a:bodyPr anchor="t">
            <a:normAutofit/>
          </a:bodyPr>
          <a:lstStyle/>
          <a:p>
            <a:r>
              <a:rPr lang="ru-RU" sz="2400" dirty="0">
                <a:solidFill>
                  <a:srgbClr val="002F6C"/>
                </a:solidFill>
                <a:latin typeface="Grtsk Peta Medium" pitchFamily="2" charset="0"/>
              </a:rPr>
              <a:t>Научная новизна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451EB4-0049-464D-B42E-86E06A43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484" y="375296"/>
            <a:ext cx="501316" cy="50487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6938C55-3E34-C44C-AA07-80587F0BF1B9}"/>
              </a:ext>
            </a:extLst>
          </p:cNvPr>
          <p:cNvSpPr/>
          <p:nvPr/>
        </p:nvSpPr>
        <p:spPr>
          <a:xfrm>
            <a:off x="914400" y="6127152"/>
            <a:ext cx="10439400" cy="123208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9">
            <a:extLst>
              <a:ext uri="{FF2B5EF4-FFF2-40B4-BE49-F238E27FC236}">
                <a16:creationId xmlns:a16="http://schemas.microsoft.com/office/drawing/2014/main" id="{8DA93CB6-9A88-8B49-89EF-8520DF10F9D2}"/>
              </a:ext>
            </a:extLst>
          </p:cNvPr>
          <p:cNvSpPr txBox="1">
            <a:spLocks/>
          </p:cNvSpPr>
          <p:nvPr/>
        </p:nvSpPr>
        <p:spPr>
          <a:xfrm>
            <a:off x="3527611" y="2990093"/>
            <a:ext cx="2456329" cy="2308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4" name="Объект 9">
            <a:extLst>
              <a:ext uri="{FF2B5EF4-FFF2-40B4-BE49-F238E27FC236}">
                <a16:creationId xmlns:a16="http://schemas.microsoft.com/office/drawing/2014/main" id="{04C7BA63-3FE7-574E-ACCB-12DB5C5CBB95}"/>
              </a:ext>
            </a:extLst>
          </p:cNvPr>
          <p:cNvSpPr txBox="1">
            <a:spLocks/>
          </p:cNvSpPr>
          <p:nvPr/>
        </p:nvSpPr>
        <p:spPr>
          <a:xfrm>
            <a:off x="3514164" y="2990093"/>
            <a:ext cx="2456329" cy="2308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23" name="Объект 21">
            <a:extLst>
              <a:ext uri="{FF2B5EF4-FFF2-40B4-BE49-F238E27FC236}">
                <a16:creationId xmlns:a16="http://schemas.microsoft.com/office/drawing/2014/main" id="{4BDF1AC8-F4F3-1E40-8C66-300247FB98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13" r="16713"/>
          <a:stretch/>
        </p:blipFill>
        <p:spPr>
          <a:xfrm>
            <a:off x="3332591" y="3449965"/>
            <a:ext cx="2274869" cy="2274869"/>
          </a:xfrm>
          <a:prstGeom prst="rect">
            <a:avLst/>
          </a:prstGeom>
        </p:spPr>
      </p:pic>
      <p:pic>
        <p:nvPicPr>
          <p:cNvPr id="28" name="Объект 21">
            <a:extLst>
              <a:ext uri="{FF2B5EF4-FFF2-40B4-BE49-F238E27FC236}">
                <a16:creationId xmlns:a16="http://schemas.microsoft.com/office/drawing/2014/main" id="{35B5377D-B077-194D-8456-0814AB50C4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737" r="16737"/>
          <a:stretch/>
        </p:blipFill>
        <p:spPr>
          <a:xfrm>
            <a:off x="914400" y="3449965"/>
            <a:ext cx="2274869" cy="22748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B95693B-1657-6340-BB6B-66B1F4D71708}"/>
              </a:ext>
            </a:extLst>
          </p:cNvPr>
          <p:cNvSpPr txBox="1"/>
          <p:nvPr/>
        </p:nvSpPr>
        <p:spPr>
          <a:xfrm>
            <a:off x="887506" y="1834952"/>
            <a:ext cx="4722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Grtsk Peta" pitchFamily="2" charset="0"/>
              </a:rPr>
              <a:t>Повседневная практика показывает, что реализация намеченных плановых заданий влечет за собой процесс внедрения и модернизации существенных финансовых и административных условий. С другой стороны сложившаяся структура организации представляет собой интересный эксперимент проверки направлений прогрессивного развития.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E70F0B7-CA29-8B4B-BC46-51F14154925C}"/>
              </a:ext>
            </a:extLst>
          </p:cNvPr>
          <p:cNvSpPr/>
          <p:nvPr/>
        </p:nvSpPr>
        <p:spPr>
          <a:xfrm>
            <a:off x="5849471" y="1541705"/>
            <a:ext cx="5504329" cy="4183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5" name="Диаграмма 34">
                <a:extLst>
                  <a:ext uri="{FF2B5EF4-FFF2-40B4-BE49-F238E27FC236}">
                    <a16:creationId xmlns:a16="http://schemas.microsoft.com/office/drawing/2014/main" id="{B31DCC49-26C2-4744-8034-F6AC906C276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56277164"/>
                  </p:ext>
                </p:extLst>
              </p:nvPr>
            </p:nvGraphicFramePr>
            <p:xfrm>
              <a:off x="6842311" y="1541705"/>
              <a:ext cx="3626224" cy="445065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35" name="Диаграмма 34">
                <a:extLst>
                  <a:ext uri="{FF2B5EF4-FFF2-40B4-BE49-F238E27FC236}">
                    <a16:creationId xmlns:a16="http://schemas.microsoft.com/office/drawing/2014/main" id="{B31DCC49-26C2-4744-8034-F6AC906C27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42311" y="1541705"/>
                <a:ext cx="3626224" cy="4450655"/>
              </a:xfrm>
              <a:prstGeom prst="rect">
                <a:avLst/>
              </a:prstGeom>
            </p:spPr>
          </p:pic>
        </mc:Fallback>
      </mc:AlternateContent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69013D2-D3F3-9C47-9CBF-26F4FCC86B79}"/>
              </a:ext>
            </a:extLst>
          </p:cNvPr>
          <p:cNvCxnSpPr>
            <a:cxnSpLocks/>
          </p:cNvCxnSpPr>
          <p:nvPr/>
        </p:nvCxnSpPr>
        <p:spPr>
          <a:xfrm flipH="1">
            <a:off x="914401" y="1541705"/>
            <a:ext cx="4695339" cy="0"/>
          </a:xfrm>
          <a:prstGeom prst="line">
            <a:avLst/>
          </a:prstGeom>
          <a:ln w="19050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333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722B4-F340-6343-9DFC-A499C84B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400" dirty="0">
                <a:solidFill>
                  <a:srgbClr val="002F6C"/>
                </a:solidFill>
                <a:latin typeface="Grtsk Peta Medium" pitchFamily="2" charset="0"/>
              </a:rPr>
              <a:t>Методика работы (программа исследований)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362A746-220F-A548-84AB-51A2F7174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41705"/>
            <a:ext cx="3476717" cy="613577"/>
          </a:xfrm>
        </p:spPr>
        <p:txBody>
          <a:bodyPr anchor="t">
            <a:normAutofit fontScale="92500"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500" b="0" dirty="0">
                <a:solidFill>
                  <a:srgbClr val="002F6C"/>
                </a:solidFill>
                <a:latin typeface="Grtsk Peta Medium" pitchFamily="2" charset="0"/>
              </a:rPr>
              <a:t>Подзаголовок </a:t>
            </a:r>
            <a:r>
              <a:rPr lang="en-US" sz="1500" b="0" dirty="0" err="1">
                <a:solidFill>
                  <a:srgbClr val="002F6C"/>
                </a:solidFill>
                <a:latin typeface="Grtsk Peta Medium" pitchFamily="2" charset="0"/>
              </a:rPr>
              <a:t>Grtsk</a:t>
            </a:r>
            <a:r>
              <a:rPr lang="en-US" sz="1500" b="0" dirty="0">
                <a:solidFill>
                  <a:srgbClr val="002F6C"/>
                </a:solidFill>
                <a:latin typeface="Grtsk Peta Medium" pitchFamily="2" charset="0"/>
              </a:rPr>
              <a:t> Peta 14 INT 16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500" b="0" dirty="0">
                <a:solidFill>
                  <a:srgbClr val="002F6C"/>
                </a:solidFill>
                <a:latin typeface="Grtsk Peta Medium" pitchFamily="2" charset="0"/>
              </a:rPr>
              <a:t>Прописные строчные буквы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1400" b="0" dirty="0">
              <a:solidFill>
                <a:srgbClr val="002F6C"/>
              </a:solidFill>
              <a:latin typeface="Grtsk Peta Medium" pitchFamily="2" charset="0"/>
            </a:endParaRP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BD4EF277-BDA0-D743-AD8E-C09E9C1FA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195626"/>
            <a:ext cx="3315351" cy="36845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" pitchFamily="2" charset="0"/>
              </a:rPr>
              <a:t>Не следует, однако забывать, что укрепление и развитие структуры влечет за собой процесс внедрения и модернизации модели развития. Разнообразный и богатый опыт дальнейшее развитие различных форм деятельности обеспечивает широкому кругу (специалистов) участие в формировании новых предложений. Идейные соображения высшего порядка, а также постоянный количественный рост и сфера нашей активности играет важную роль в формировании новых предложений. Товарищи! начало повседневной работы по формированию позиции представляет собой интересный эксперимент проверки направлений прогрессивного развития.</a:t>
            </a:r>
            <a:endParaRPr lang="ru-RU" sz="1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5B17C7-5904-C344-860F-2CEF90762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484" y="375296"/>
            <a:ext cx="501316" cy="50487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BD33218-A6D6-3143-AACB-A82A4DB1B8AB}"/>
              </a:ext>
            </a:extLst>
          </p:cNvPr>
          <p:cNvSpPr/>
          <p:nvPr/>
        </p:nvSpPr>
        <p:spPr>
          <a:xfrm>
            <a:off x="914400" y="6127152"/>
            <a:ext cx="10439400" cy="123208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B7B053E6-A830-3C45-B331-9E61D734C7E6}"/>
              </a:ext>
            </a:extLst>
          </p:cNvPr>
          <p:cNvCxnSpPr>
            <a:cxnSpLocks/>
          </p:cNvCxnSpPr>
          <p:nvPr/>
        </p:nvCxnSpPr>
        <p:spPr>
          <a:xfrm flipH="1">
            <a:off x="914402" y="1447576"/>
            <a:ext cx="3240739" cy="0"/>
          </a:xfrm>
          <a:prstGeom prst="line">
            <a:avLst/>
          </a:prstGeom>
          <a:ln w="19050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Текст 13">
            <a:extLst>
              <a:ext uri="{FF2B5EF4-FFF2-40B4-BE49-F238E27FC236}">
                <a16:creationId xmlns:a16="http://schemas.microsoft.com/office/drawing/2014/main" id="{733EF489-7170-574B-B749-5CDE8347FB0E}"/>
              </a:ext>
            </a:extLst>
          </p:cNvPr>
          <p:cNvSpPr txBox="1">
            <a:spLocks/>
          </p:cNvSpPr>
          <p:nvPr/>
        </p:nvSpPr>
        <p:spPr>
          <a:xfrm>
            <a:off x="7832259" y="1541705"/>
            <a:ext cx="3476717" cy="6135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500" b="0" dirty="0">
                <a:solidFill>
                  <a:srgbClr val="002F6C"/>
                </a:solidFill>
                <a:latin typeface="Grtsk Peta Medium" pitchFamily="2" charset="0"/>
              </a:rPr>
              <a:t>Подзаголовок </a:t>
            </a:r>
            <a:r>
              <a:rPr lang="en-US" sz="1500" b="0" dirty="0" err="1">
                <a:solidFill>
                  <a:srgbClr val="002F6C"/>
                </a:solidFill>
                <a:latin typeface="Grtsk Peta Medium" pitchFamily="2" charset="0"/>
              </a:rPr>
              <a:t>Grtsk</a:t>
            </a:r>
            <a:r>
              <a:rPr lang="en-US" sz="1500" b="0" dirty="0">
                <a:solidFill>
                  <a:srgbClr val="002F6C"/>
                </a:solidFill>
                <a:latin typeface="Grtsk Peta Medium" pitchFamily="2" charset="0"/>
              </a:rPr>
              <a:t> Peta 14 INT 16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500" b="0" dirty="0">
                <a:solidFill>
                  <a:srgbClr val="002F6C"/>
                </a:solidFill>
                <a:latin typeface="Grtsk Peta Medium" pitchFamily="2" charset="0"/>
              </a:rPr>
              <a:t>Прописные строчные буквы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1400" b="0" dirty="0">
              <a:solidFill>
                <a:srgbClr val="002F6C"/>
              </a:solidFill>
              <a:latin typeface="Grtsk Peta Medium" pitchFamily="2" charset="0"/>
            </a:endParaRPr>
          </a:p>
        </p:txBody>
      </p:sp>
      <p:sp>
        <p:nvSpPr>
          <p:cNvPr id="30" name="Объект 14">
            <a:extLst>
              <a:ext uri="{FF2B5EF4-FFF2-40B4-BE49-F238E27FC236}">
                <a16:creationId xmlns:a16="http://schemas.microsoft.com/office/drawing/2014/main" id="{F3C56F57-DD65-A24A-A1AB-34AA3887FC83}"/>
              </a:ext>
            </a:extLst>
          </p:cNvPr>
          <p:cNvSpPr txBox="1">
            <a:spLocks/>
          </p:cNvSpPr>
          <p:nvPr/>
        </p:nvSpPr>
        <p:spPr>
          <a:xfrm>
            <a:off x="7832260" y="2195626"/>
            <a:ext cx="3476716" cy="368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Grtsk Peta" pitchFamily="2" charset="0"/>
              </a:rPr>
              <a:t>Не следует, однако забывать, что укрепление и развитие структуры влечет за собой процесс внедрения и модернизации модели развития. Разнообразный и богатый опыт дальнейшее развитие различных форм деятельности обеспечивает широкому кругу (специалистов) участие в формировании новых предложений. Идейные соображения высшего порядка, а также постоянный количественный рост и сфера нашей активности играет важную роль в формировании новых предложений. Товарищи! начало повседневной работы по формированию позиции представляет собой интересный эксперимент проверки направлений прогрессивного развития.</a:t>
            </a:r>
            <a:endParaRPr lang="ru-RU" sz="1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7EC11F89-4394-B34F-B3E3-6543DAFDCA7D}"/>
              </a:ext>
            </a:extLst>
          </p:cNvPr>
          <p:cNvCxnSpPr>
            <a:cxnSpLocks/>
          </p:cNvCxnSpPr>
          <p:nvPr/>
        </p:nvCxnSpPr>
        <p:spPr>
          <a:xfrm flipH="1">
            <a:off x="7906872" y="1447576"/>
            <a:ext cx="3240739" cy="0"/>
          </a:xfrm>
          <a:prstGeom prst="line">
            <a:avLst/>
          </a:prstGeom>
          <a:ln w="19050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13">
            <a:extLst>
              <a:ext uri="{FF2B5EF4-FFF2-40B4-BE49-F238E27FC236}">
                <a16:creationId xmlns:a16="http://schemas.microsoft.com/office/drawing/2014/main" id="{ED655C8A-EA78-9347-86CD-3626BBD7645E}"/>
              </a:ext>
            </a:extLst>
          </p:cNvPr>
          <p:cNvSpPr txBox="1">
            <a:spLocks/>
          </p:cNvSpPr>
          <p:nvPr/>
        </p:nvSpPr>
        <p:spPr>
          <a:xfrm>
            <a:off x="4349471" y="1541705"/>
            <a:ext cx="3476717" cy="6135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500" b="0">
                <a:solidFill>
                  <a:srgbClr val="002F6C"/>
                </a:solidFill>
                <a:latin typeface="Grtsk Peta Medium" pitchFamily="2" charset="0"/>
              </a:rPr>
              <a:t>Подзаголовок </a:t>
            </a:r>
            <a:r>
              <a:rPr lang="en-US" sz="1500" b="0">
                <a:solidFill>
                  <a:srgbClr val="002F6C"/>
                </a:solidFill>
                <a:latin typeface="Grtsk Peta Medium" pitchFamily="2" charset="0"/>
              </a:rPr>
              <a:t>Grtsk Peta 14 INT 16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500" b="0">
                <a:solidFill>
                  <a:srgbClr val="002F6C"/>
                </a:solidFill>
                <a:latin typeface="Grtsk Peta Medium" pitchFamily="2" charset="0"/>
              </a:rPr>
              <a:t>Прописные строчные буквы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1400" b="0" dirty="0">
              <a:solidFill>
                <a:srgbClr val="002F6C"/>
              </a:solidFill>
              <a:latin typeface="Grtsk Peta Medium" pitchFamily="2" charset="0"/>
            </a:endParaRPr>
          </a:p>
        </p:txBody>
      </p:sp>
      <p:sp>
        <p:nvSpPr>
          <p:cNvPr id="33" name="Объект 14">
            <a:extLst>
              <a:ext uri="{FF2B5EF4-FFF2-40B4-BE49-F238E27FC236}">
                <a16:creationId xmlns:a16="http://schemas.microsoft.com/office/drawing/2014/main" id="{307C2B22-8E5D-8A4B-BCE3-4CB0734CA97A}"/>
              </a:ext>
            </a:extLst>
          </p:cNvPr>
          <p:cNvSpPr txBox="1">
            <a:spLocks/>
          </p:cNvSpPr>
          <p:nvPr/>
        </p:nvSpPr>
        <p:spPr>
          <a:xfrm>
            <a:off x="4349472" y="2195626"/>
            <a:ext cx="3315351" cy="368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Grtsk Peta" pitchFamily="2" charset="0"/>
              </a:rPr>
              <a:t>Не следует, однако забывать, что укрепление и развитие структуры влечет за собой процесс внедрения и модернизации модели развития. Разнообразный и богатый опыт дальнейшее развитие различных форм деятельности обеспечивает широкому кругу (специалистов) участие в формировании новых предложений. Идейные соображения высшего порядка, а также постоянный количественный рост и сфера нашей активности играет важную роль в формировании новых предложений. Товарищи! начало повседневной работы по формированию позиции представляет собой интересный эксперимент проверки направлений прогрессивного развития.</a:t>
            </a:r>
            <a:endParaRPr lang="ru-RU" sz="120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4714570-A6BA-864F-AEC0-E40D8A9FE684}"/>
              </a:ext>
            </a:extLst>
          </p:cNvPr>
          <p:cNvCxnSpPr>
            <a:cxnSpLocks/>
          </p:cNvCxnSpPr>
          <p:nvPr/>
        </p:nvCxnSpPr>
        <p:spPr>
          <a:xfrm flipH="1">
            <a:off x="4424084" y="1447576"/>
            <a:ext cx="3240739" cy="0"/>
          </a:xfrm>
          <a:prstGeom prst="line">
            <a:avLst/>
          </a:prstGeom>
          <a:ln w="19050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26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722B4-F340-6343-9DFC-A499C84B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400" dirty="0">
                <a:solidFill>
                  <a:srgbClr val="002F6C"/>
                </a:solidFill>
                <a:latin typeface="Grtsk Peta Medium" pitchFamily="2" charset="0"/>
              </a:rPr>
              <a:t>Научное и практическое значение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362A746-220F-A548-84AB-51A2F7174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41705"/>
            <a:ext cx="3476717" cy="613577"/>
          </a:xfrm>
        </p:spPr>
        <p:txBody>
          <a:bodyPr anchor="t">
            <a:normAutofit fontScale="92500"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500" b="0" dirty="0">
                <a:solidFill>
                  <a:srgbClr val="002F6C"/>
                </a:solidFill>
                <a:latin typeface="Grtsk Peta Medium" pitchFamily="2" charset="0"/>
              </a:rPr>
              <a:t>Подзаголовок </a:t>
            </a:r>
            <a:r>
              <a:rPr lang="en-US" sz="1500" b="0" dirty="0" err="1">
                <a:solidFill>
                  <a:srgbClr val="002F6C"/>
                </a:solidFill>
                <a:latin typeface="Grtsk Peta Medium" pitchFamily="2" charset="0"/>
              </a:rPr>
              <a:t>Grtsk</a:t>
            </a:r>
            <a:r>
              <a:rPr lang="en-US" sz="1500" b="0" dirty="0">
                <a:solidFill>
                  <a:srgbClr val="002F6C"/>
                </a:solidFill>
                <a:latin typeface="Grtsk Peta Medium" pitchFamily="2" charset="0"/>
              </a:rPr>
              <a:t> Peta 14 INT 16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500" b="0" dirty="0">
                <a:solidFill>
                  <a:srgbClr val="002F6C"/>
                </a:solidFill>
                <a:latin typeface="Grtsk Peta Medium" pitchFamily="2" charset="0"/>
              </a:rPr>
              <a:t>Прописные строчные буквы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1400" b="0" dirty="0">
              <a:solidFill>
                <a:srgbClr val="002F6C"/>
              </a:solidFill>
              <a:latin typeface="Grtsk Peta Medium" pitchFamily="2" charset="0"/>
            </a:endParaRP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BD4EF277-BDA0-D743-AD8E-C09E9C1FA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195626"/>
            <a:ext cx="3315351" cy="36845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" pitchFamily="2" charset="0"/>
              </a:rPr>
              <a:t>Не следует, однако забывать, что укрепление и развитие структуры влечет за собой процесс внедрения и модернизации модели развития. Разнообразный и богатый опыт дальнейшее развитие различных форм деятельности обеспечивает широкому кругу (специалистов) участие в формировании новых предложений. Идейные соображения высшего порядка, а также постоянный количественный рост и сфера нашей активности играет важную роль в формировании новых предложений. Товарищи! начало повседневной работы по формированию позиции представляет собой интересный эксперимент проверки направлений прогрессивного развития.</a:t>
            </a:r>
            <a:endParaRPr lang="ru-RU" sz="1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5B17C7-5904-C344-860F-2CEF90762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484" y="375296"/>
            <a:ext cx="501316" cy="504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7EA189-02F6-EE4E-B73A-50DA709A026E}"/>
              </a:ext>
            </a:extLst>
          </p:cNvPr>
          <p:cNvSpPr txBox="1"/>
          <p:nvPr/>
        </p:nvSpPr>
        <p:spPr>
          <a:xfrm>
            <a:off x="838200" y="6385152"/>
            <a:ext cx="4091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rtsk Peta Light" pitchFamily="2" charset="0"/>
              </a:rPr>
              <a:t>Данная презентация является собственностью компании «Северсталь»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AF7275-710C-4041-B8CC-DC5856603BDA}"/>
              </a:ext>
            </a:extLst>
          </p:cNvPr>
          <p:cNvSpPr txBox="1"/>
          <p:nvPr/>
        </p:nvSpPr>
        <p:spPr>
          <a:xfrm>
            <a:off x="10730709" y="6385152"/>
            <a:ext cx="7441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rtsk Peta Light" pitchFamily="2" charset="0"/>
              </a:rPr>
              <a:t>01.01.2021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BD33218-A6D6-3143-AACB-A82A4DB1B8AB}"/>
              </a:ext>
            </a:extLst>
          </p:cNvPr>
          <p:cNvSpPr/>
          <p:nvPr/>
        </p:nvSpPr>
        <p:spPr>
          <a:xfrm>
            <a:off x="914400" y="6127152"/>
            <a:ext cx="10439400" cy="123208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B7B053E6-A830-3C45-B331-9E61D734C7E6}"/>
              </a:ext>
            </a:extLst>
          </p:cNvPr>
          <p:cNvCxnSpPr>
            <a:cxnSpLocks/>
          </p:cNvCxnSpPr>
          <p:nvPr/>
        </p:nvCxnSpPr>
        <p:spPr>
          <a:xfrm flipH="1">
            <a:off x="914402" y="1447576"/>
            <a:ext cx="3240739" cy="0"/>
          </a:xfrm>
          <a:prstGeom prst="line">
            <a:avLst/>
          </a:prstGeom>
          <a:ln w="19050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13">
            <a:extLst>
              <a:ext uri="{FF2B5EF4-FFF2-40B4-BE49-F238E27FC236}">
                <a16:creationId xmlns:a16="http://schemas.microsoft.com/office/drawing/2014/main" id="{ED655C8A-EA78-9347-86CD-3626BBD7645E}"/>
              </a:ext>
            </a:extLst>
          </p:cNvPr>
          <p:cNvSpPr txBox="1">
            <a:spLocks/>
          </p:cNvSpPr>
          <p:nvPr/>
        </p:nvSpPr>
        <p:spPr>
          <a:xfrm>
            <a:off x="4349471" y="1541705"/>
            <a:ext cx="3476717" cy="6135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500" b="0">
                <a:solidFill>
                  <a:srgbClr val="002F6C"/>
                </a:solidFill>
                <a:latin typeface="Grtsk Peta Medium" pitchFamily="2" charset="0"/>
              </a:rPr>
              <a:t>Подзаголовок </a:t>
            </a:r>
            <a:r>
              <a:rPr lang="en-US" sz="1500" b="0">
                <a:solidFill>
                  <a:srgbClr val="002F6C"/>
                </a:solidFill>
                <a:latin typeface="Grtsk Peta Medium" pitchFamily="2" charset="0"/>
              </a:rPr>
              <a:t>Grtsk Peta 14 INT 16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500" b="0">
                <a:solidFill>
                  <a:srgbClr val="002F6C"/>
                </a:solidFill>
                <a:latin typeface="Grtsk Peta Medium" pitchFamily="2" charset="0"/>
              </a:rPr>
              <a:t>Прописные строчные буквы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1400" b="0" dirty="0">
              <a:solidFill>
                <a:srgbClr val="002F6C"/>
              </a:solidFill>
              <a:latin typeface="Grtsk Peta Medium" pitchFamily="2" charset="0"/>
            </a:endParaRPr>
          </a:p>
        </p:txBody>
      </p:sp>
      <p:sp>
        <p:nvSpPr>
          <p:cNvPr id="33" name="Объект 14">
            <a:extLst>
              <a:ext uri="{FF2B5EF4-FFF2-40B4-BE49-F238E27FC236}">
                <a16:creationId xmlns:a16="http://schemas.microsoft.com/office/drawing/2014/main" id="{307C2B22-8E5D-8A4B-BCE3-4CB0734CA97A}"/>
              </a:ext>
            </a:extLst>
          </p:cNvPr>
          <p:cNvSpPr txBox="1">
            <a:spLocks/>
          </p:cNvSpPr>
          <p:nvPr/>
        </p:nvSpPr>
        <p:spPr>
          <a:xfrm>
            <a:off x="4349472" y="2195626"/>
            <a:ext cx="3315351" cy="368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Grtsk Peta" pitchFamily="2" charset="0"/>
              </a:rPr>
              <a:t>Не следует, однако забывать, что укрепление и развитие структуры влечет за собой процесс внедрения и модернизации модели развития. Разнообразный и богатый опыт дальнейшее развитие различных форм деятельности обеспечивает широкому кругу (специалистов) участие в формировании новых предложений. Идейные соображения высшего порядка, а также постоянный количественный рост и сфера нашей активности играет важную роль в формировании новых предложений. Товарищи! начало повседневной работы по формированию позиции представляет собой интересный эксперимент проверки направлений прогрессивного развития.</a:t>
            </a:r>
            <a:endParaRPr lang="ru-RU" sz="120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4714570-A6BA-864F-AEC0-E40D8A9FE684}"/>
              </a:ext>
            </a:extLst>
          </p:cNvPr>
          <p:cNvCxnSpPr>
            <a:cxnSpLocks/>
          </p:cNvCxnSpPr>
          <p:nvPr/>
        </p:nvCxnSpPr>
        <p:spPr>
          <a:xfrm flipH="1">
            <a:off x="4424084" y="1447576"/>
            <a:ext cx="3240739" cy="0"/>
          </a:xfrm>
          <a:prstGeom prst="line">
            <a:avLst/>
          </a:prstGeom>
          <a:ln w="19050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FED113-2ADC-3249-B7ED-B68A90EC9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72" t="9022" r="13618" b="1349"/>
          <a:stretch/>
        </p:blipFill>
        <p:spPr>
          <a:xfrm>
            <a:off x="8095131" y="1447576"/>
            <a:ext cx="3257079" cy="421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7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429E7-C1D0-9647-8413-A238A22E2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400" dirty="0">
                <a:solidFill>
                  <a:srgbClr val="002F6C"/>
                </a:solidFill>
                <a:latin typeface="Grtsk Peta Medium" pitchFamily="2" charset="0"/>
              </a:rPr>
              <a:t>Основные выводы и рекомендации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6FE7C1-0006-8C4E-B4B8-DDF2325C4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484" y="375296"/>
            <a:ext cx="501316" cy="50487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8769336-5C8A-2143-BAB5-4DD17F16CBD4}"/>
              </a:ext>
            </a:extLst>
          </p:cNvPr>
          <p:cNvSpPr/>
          <p:nvPr/>
        </p:nvSpPr>
        <p:spPr>
          <a:xfrm>
            <a:off x="914400" y="6127152"/>
            <a:ext cx="10439400" cy="123208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C889E1-DD6B-8C49-B7D5-D8D3370D4355}"/>
              </a:ext>
            </a:extLst>
          </p:cNvPr>
          <p:cNvSpPr txBox="1"/>
          <p:nvPr/>
        </p:nvSpPr>
        <p:spPr>
          <a:xfrm>
            <a:off x="914400" y="1551563"/>
            <a:ext cx="46257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4232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 </a:t>
            </a:r>
          </a:p>
          <a:p>
            <a:pPr marL="285750" indent="-285750">
              <a:buClr>
                <a:srgbClr val="E42320"/>
              </a:buClr>
              <a:buSzPct val="130000"/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Grtsk Peta Medium" pitchFamily="2" charset="0"/>
            </a:endParaRPr>
          </a:p>
          <a:p>
            <a:pPr marL="285750" indent="-285750">
              <a:buClr>
                <a:srgbClr val="E4232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</a:t>
            </a:r>
          </a:p>
          <a:p>
            <a:pPr marL="285750" indent="-285750">
              <a:buClr>
                <a:srgbClr val="E42320"/>
              </a:buClr>
              <a:buSzPct val="130000"/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Grtsk Peta Medium" pitchFamily="2" charset="0"/>
            </a:endParaRPr>
          </a:p>
          <a:p>
            <a:pPr marL="285750" indent="-285750">
              <a:buClr>
                <a:srgbClr val="E4232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D878F1-A324-C94B-8068-DF599EA0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025" y="1551563"/>
            <a:ext cx="584775" cy="584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873B03-8FEC-5948-998D-F317A4125206}"/>
              </a:ext>
            </a:extLst>
          </p:cNvPr>
          <p:cNvSpPr txBox="1"/>
          <p:nvPr/>
        </p:nvSpPr>
        <p:spPr>
          <a:xfrm>
            <a:off x="5889812" y="1551563"/>
            <a:ext cx="46257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4232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 </a:t>
            </a:r>
          </a:p>
          <a:p>
            <a:pPr marL="285750" indent="-285750">
              <a:buClr>
                <a:srgbClr val="E42320"/>
              </a:buClr>
              <a:buSzPct val="130000"/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Grtsk Peta Medium" pitchFamily="2" charset="0"/>
            </a:endParaRPr>
          </a:p>
          <a:p>
            <a:pPr marL="285750" indent="-285750">
              <a:buClr>
                <a:srgbClr val="E4232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</a:t>
            </a:r>
          </a:p>
          <a:p>
            <a:pPr marL="285750" indent="-285750">
              <a:buClr>
                <a:srgbClr val="E42320"/>
              </a:buClr>
              <a:buSzPct val="130000"/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Grtsk Peta Medium" pitchFamily="2" charset="0"/>
            </a:endParaRPr>
          </a:p>
          <a:p>
            <a:pPr marL="285750" indent="-285750">
              <a:buClr>
                <a:srgbClr val="E4232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622F78-0486-3C44-AD07-47699DF5DCA5}"/>
              </a:ext>
            </a:extLst>
          </p:cNvPr>
          <p:cNvSpPr txBox="1"/>
          <p:nvPr/>
        </p:nvSpPr>
        <p:spPr>
          <a:xfrm>
            <a:off x="833718" y="4719918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Grtsk Peta" pitchFamily="2" charset="0"/>
              </a:rPr>
              <a:t>Повседневная практика показывает, что новая модель организационной деятельности представляет собой интересный эксперимент проверки позиций, занимаемых участниками в отношении поставленных задач. Таким образом укрепление </a:t>
            </a:r>
          </a:p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Grtsk Peta" pitchFamily="2" charset="0"/>
              </a:rPr>
              <a:t>и развитие структуры влечет за собой процесс внедрения и модернизации дальнейших направлений развития. Равным образом новая модель организационной деятельности в значительной степени обуславливает создание существенных финансовых и административных условий.</a:t>
            </a:r>
          </a:p>
        </p:txBody>
      </p:sp>
    </p:spTree>
    <p:extLst>
      <p:ext uri="{BB962C8B-B14F-4D97-AF65-F5344CB8AC3E}">
        <p14:creationId xmlns:p14="http://schemas.microsoft.com/office/powerpoint/2010/main" val="1389610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D9060-3604-E14E-9861-B3F045BBD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400" dirty="0">
                <a:solidFill>
                  <a:srgbClr val="002F6C"/>
                </a:solidFill>
                <a:latin typeface="Grtsk Peta Medium" pitchFamily="2" charset="0"/>
              </a:rPr>
              <a:t>Апробация работы и план развития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BB92056B-2429-5344-BA45-EC49926F6E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6641" r="16641"/>
          <a:stretch/>
        </p:blipFill>
        <p:spPr>
          <a:xfrm>
            <a:off x="914400" y="1798500"/>
            <a:ext cx="4037523" cy="403752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C939BB-EF74-A145-8C22-FAB6F3BAC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484" y="375296"/>
            <a:ext cx="501316" cy="50487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FADEF07-5E85-A74A-908B-AB8E09831B38}"/>
              </a:ext>
            </a:extLst>
          </p:cNvPr>
          <p:cNvSpPr/>
          <p:nvPr/>
        </p:nvSpPr>
        <p:spPr>
          <a:xfrm>
            <a:off x="914400" y="6127152"/>
            <a:ext cx="10439400" cy="123208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D29B4-DD83-4844-8CE7-A1823C5E373C}"/>
              </a:ext>
            </a:extLst>
          </p:cNvPr>
          <p:cNvSpPr txBox="1"/>
          <p:nvPr/>
        </p:nvSpPr>
        <p:spPr>
          <a:xfrm>
            <a:off x="5620870" y="1798500"/>
            <a:ext cx="46257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42320"/>
              </a:buClr>
              <a:buSzPct val="100000"/>
              <a:buFont typeface="+mj-lt"/>
              <a:buAutoNum type="arabicPeriod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 </a:t>
            </a:r>
          </a:p>
          <a:p>
            <a:pPr marL="285750" indent="-285750">
              <a:buClr>
                <a:srgbClr val="E42320"/>
              </a:buClr>
              <a:buSzPct val="100000"/>
              <a:buFont typeface="+mj-lt"/>
              <a:buAutoNum type="arabicPeriod"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Grtsk Peta Medium" pitchFamily="2" charset="0"/>
            </a:endParaRPr>
          </a:p>
          <a:p>
            <a:pPr marL="285750" indent="-285750">
              <a:buClr>
                <a:srgbClr val="E42320"/>
              </a:buClr>
              <a:buSzPct val="100000"/>
              <a:buFont typeface="+mj-lt"/>
              <a:buAutoNum type="arabicPeriod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</a:t>
            </a:r>
          </a:p>
          <a:p>
            <a:pPr marL="285750" indent="-285750">
              <a:buClr>
                <a:srgbClr val="E42320"/>
              </a:buClr>
              <a:buSzPct val="100000"/>
              <a:buFont typeface="+mj-lt"/>
              <a:buAutoNum type="arabicPeriod"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Grtsk Peta Medium" pitchFamily="2" charset="0"/>
            </a:endParaRPr>
          </a:p>
          <a:p>
            <a:pPr marL="285750" indent="-285750">
              <a:buClr>
                <a:srgbClr val="E42320"/>
              </a:buClr>
              <a:buSzPct val="100000"/>
              <a:buFont typeface="+mj-lt"/>
              <a:buAutoNum type="arabicPeriod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</a:t>
            </a:r>
          </a:p>
          <a:p>
            <a:pPr marL="285750" indent="-285750">
              <a:buClr>
                <a:srgbClr val="E42320"/>
              </a:buClr>
              <a:buSzPct val="100000"/>
              <a:buFont typeface="+mj-lt"/>
              <a:buAutoNum type="arabicPeriod"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Grtsk Peta Medium" pitchFamily="2" charset="0"/>
            </a:endParaRPr>
          </a:p>
          <a:p>
            <a:pPr marL="285750" indent="-285750">
              <a:buClr>
                <a:srgbClr val="E42320"/>
              </a:buClr>
              <a:buSzPct val="100000"/>
              <a:buFont typeface="+mj-lt"/>
              <a:buAutoNum type="arabicPeriod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rtsk Peta Medium" pitchFamily="2" charset="0"/>
              </a:rPr>
              <a:t>Идейные соображения высшего порядка, а также сложившаяся структура организации играет важную роль в формировании существенных финансовых и административных условий.</a:t>
            </a:r>
          </a:p>
          <a:p>
            <a:pPr marL="285750" indent="-285750">
              <a:buClr>
                <a:srgbClr val="E42320"/>
              </a:buClr>
              <a:buSzPct val="100000"/>
              <a:buFont typeface="+mj-lt"/>
              <a:buAutoNum type="arabicPeriod"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Grtsk Pet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776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{34327C81-FD21-C646-A937-71D5CD6717D8}tf10001058</Template>
  <TotalTime>457</TotalTime>
  <Words>1153</Words>
  <Application>Microsoft Office PowerPoint</Application>
  <PresentationFormat>Широкоэкранный</PresentationFormat>
  <Paragraphs>70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Grtsk Peta</vt:lpstr>
      <vt:lpstr>Grtsk Peta Light</vt:lpstr>
      <vt:lpstr>Grtsk Peta Medium</vt:lpstr>
      <vt:lpstr>Тема Office</vt:lpstr>
      <vt:lpstr>Название</vt:lpstr>
      <vt:lpstr>Задача и актуальность</vt:lpstr>
      <vt:lpstr>Идея и цель работы</vt:lpstr>
      <vt:lpstr>Основные задачи исследований</vt:lpstr>
      <vt:lpstr>Научная новизна</vt:lpstr>
      <vt:lpstr>Методика работы (программа исследований)</vt:lpstr>
      <vt:lpstr>Научное и практическое значение</vt:lpstr>
      <vt:lpstr>Основные выводы и рекомендации</vt:lpstr>
      <vt:lpstr>Апробация работы и план развития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Филиппова</dc:creator>
  <cp:lastModifiedBy>Лаборатория РУСАЛа</cp:lastModifiedBy>
  <cp:revision>60</cp:revision>
  <dcterms:created xsi:type="dcterms:W3CDTF">2021-03-10T03:05:49Z</dcterms:created>
  <dcterms:modified xsi:type="dcterms:W3CDTF">2021-03-26T04:33:22Z</dcterms:modified>
</cp:coreProperties>
</file>