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9" r:id="rId2"/>
    <p:sldMasterId id="2147483733" r:id="rId3"/>
    <p:sldMasterId id="2147483737" r:id="rId4"/>
    <p:sldMasterId id="2147483741" r:id="rId5"/>
  </p:sldMasterIdLst>
  <p:notesMasterIdLst>
    <p:notesMasterId r:id="rId24"/>
  </p:notesMasterIdLst>
  <p:handoutMasterIdLst>
    <p:handoutMasterId r:id="rId25"/>
  </p:handoutMasterIdLst>
  <p:sldIdLst>
    <p:sldId id="327" r:id="rId6"/>
    <p:sldId id="334" r:id="rId7"/>
    <p:sldId id="335" r:id="rId8"/>
    <p:sldId id="336" r:id="rId9"/>
    <p:sldId id="337" r:id="rId10"/>
    <p:sldId id="315" r:id="rId11"/>
    <p:sldId id="323" r:id="rId12"/>
    <p:sldId id="331" r:id="rId13"/>
    <p:sldId id="333" r:id="rId14"/>
    <p:sldId id="301" r:id="rId15"/>
    <p:sldId id="332" r:id="rId16"/>
    <p:sldId id="340" r:id="rId17"/>
    <p:sldId id="338" r:id="rId18"/>
    <p:sldId id="339" r:id="rId19"/>
    <p:sldId id="318" r:id="rId20"/>
    <p:sldId id="321" r:id="rId21"/>
    <p:sldId id="292" r:id="rId22"/>
    <p:sldId id="341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980" autoAdjust="0"/>
  </p:normalViewPr>
  <p:slideViewPr>
    <p:cSldViewPr>
      <p:cViewPr varScale="1">
        <p:scale>
          <a:sx n="124" d="100"/>
          <a:sy n="124" d="100"/>
        </p:scale>
        <p:origin x="14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41;&#1070;&#1044;&#1046;&#1045;&#1058;%202019\&#1057;&#1051;&#1040;&#1049;&#1044;&#1067;%20201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67761806981521E-3"/>
          <c:y val="4.1666666666666664E-2"/>
          <c:w val="0.69746748802190284"/>
          <c:h val="0.875"/>
        </c:manualLayout>
      </c:layout>
      <c:lineChart>
        <c:grouping val="standard"/>
        <c:varyColors val="0"/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307776"/>
        <c:axId val="67309568"/>
      </c:lineChart>
      <c:catAx>
        <c:axId val="67307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7309568"/>
        <c:crosses val="autoZero"/>
        <c:auto val="1"/>
        <c:lblAlgn val="ctr"/>
        <c:lblOffset val="100"/>
        <c:noMultiLvlLbl val="0"/>
      </c:catAx>
      <c:valAx>
        <c:axId val="673095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730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'сравн. динамика укруп. 6'!$A$4</c:f>
              <c:strCache>
                <c:ptCount val="1"/>
                <c:pt idx="0">
                  <c:v>Государственное задание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9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'сравн. динамика укруп. 6'!$B$3:$I$3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 (план)</c:v>
                </c:pt>
              </c:strCache>
              <c:extLst/>
            </c:strRef>
          </c:cat>
          <c:val>
            <c:numRef>
              <c:f>'сравн. динамика укруп. 6'!$B$4:$I$4</c:f>
              <c:numCache>
                <c:formatCode>#,##0.0_ ;[Red]\-#,##0.0\ </c:formatCode>
                <c:ptCount val="5"/>
                <c:pt idx="0">
                  <c:v>436.46</c:v>
                </c:pt>
                <c:pt idx="1">
                  <c:v>548.84296399999994</c:v>
                </c:pt>
                <c:pt idx="2">
                  <c:v>569.73</c:v>
                </c:pt>
                <c:pt idx="3">
                  <c:v>569.73</c:v>
                </c:pt>
                <c:pt idx="4">
                  <c:v>607.19000000000005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3F-4A58-AE04-D76D8ACC0EEF}"/>
            </c:ext>
          </c:extLst>
        </c:ser>
        <c:ser>
          <c:idx val="1"/>
          <c:order val="1"/>
          <c:tx>
            <c:strRef>
              <c:f>'сравн. динамика укруп. 6'!$A$5</c:f>
              <c:strCache>
                <c:ptCount val="1"/>
                <c:pt idx="0">
                  <c:v>Приносящая доход деятельность</c:v>
                </c:pt>
              </c:strCache>
            </c:strRef>
          </c:tx>
          <c:spPr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'сравн. динамика укруп. 6'!$B$3:$I$3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 (план)</c:v>
                </c:pt>
              </c:strCache>
              <c:extLst/>
            </c:strRef>
          </c:cat>
          <c:val>
            <c:numRef>
              <c:f>'сравн. динамика укруп. 6'!$B$5:$I$5</c:f>
              <c:numCache>
                <c:formatCode>#,##0.0_ ;[Red]\-#,##0.0\ </c:formatCode>
                <c:ptCount val="5"/>
                <c:pt idx="0">
                  <c:v>504.37779999999998</c:v>
                </c:pt>
                <c:pt idx="1">
                  <c:v>795.28538099999992</c:v>
                </c:pt>
                <c:pt idx="2">
                  <c:v>993.2</c:v>
                </c:pt>
                <c:pt idx="3">
                  <c:v>1015.5310828200002</c:v>
                </c:pt>
                <c:pt idx="4">
                  <c:v>1261.7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C3F-4A58-AE04-D76D8ACC0E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97016832"/>
        <c:axId val="98694656"/>
      </c:barChart>
      <c:catAx>
        <c:axId val="9701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694656"/>
        <c:crosses val="autoZero"/>
        <c:auto val="1"/>
        <c:lblAlgn val="ctr"/>
        <c:lblOffset val="100"/>
        <c:noMultiLvlLbl val="0"/>
      </c:catAx>
      <c:valAx>
        <c:axId val="98694656"/>
        <c:scaling>
          <c:orientation val="minMax"/>
        </c:scaling>
        <c:delete val="1"/>
        <c:axPos val="l"/>
        <c:numFmt formatCode="#,##0.0_ ;[Red]\-#,##0.0\ " sourceLinked="1"/>
        <c:majorTickMark val="out"/>
        <c:minorTickMark val="none"/>
        <c:tickLblPos val="nextTo"/>
        <c:crossAx val="970168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5251187063881297"/>
          <c:y val="0.44731422850686792"/>
          <c:w val="0.17525741741357792"/>
          <c:h val="0.3546221119387765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214384508990318E-2"/>
          <c:y val="3.6438918643136739E-2"/>
          <c:w val="0.69156293222683263"/>
          <c:h val="0.89068324407058974"/>
        </c:manualLayout>
      </c:layout>
      <c:lineChart>
        <c:grouping val="standard"/>
        <c:varyColors val="0"/>
        <c:ser>
          <c:idx val="0"/>
          <c:order val="0"/>
          <c:tx>
            <c:strRef>
              <c:f>'сравн. динамика укруп. 6'!$A$65</c:f>
              <c:strCache>
                <c:ptCount val="1"/>
                <c:pt idx="0">
                  <c:v>СГЗ на 1 бюджетного студента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'сравн. динамика укруп. 6'!$B$64:$I$64</c:f>
              <c:strCache>
                <c:ptCount val="5"/>
                <c:pt idx="0">
                  <c:v>2017 г.</c:v>
                </c:pt>
                <c:pt idx="1">
                  <c:v>2018 г. 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  <c:extLst/>
            </c:strRef>
          </c:cat>
          <c:val>
            <c:numRef>
              <c:f>'сравн. динамика укруп. 6'!$B$65:$I$65</c:f>
              <c:numCache>
                <c:formatCode>#,##0.0</c:formatCode>
                <c:ptCount val="5"/>
                <c:pt idx="0">
                  <c:v>166.27047619047619</c:v>
                </c:pt>
                <c:pt idx="1">
                  <c:v>211.09344769230768</c:v>
                </c:pt>
                <c:pt idx="2">
                  <c:v>202.10358283079108</c:v>
                </c:pt>
                <c:pt idx="3">
                  <c:v>197.96038915913829</c:v>
                </c:pt>
                <c:pt idx="4">
                  <c:v>202.12716378162452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C125-4DFF-BD47-908EDB8E26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977536"/>
        <c:axId val="44985344"/>
      </c:lineChart>
      <c:catAx>
        <c:axId val="44977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4985344"/>
        <c:crosses val="autoZero"/>
        <c:auto val="1"/>
        <c:lblAlgn val="ctr"/>
        <c:lblOffset val="100"/>
        <c:noMultiLvlLbl val="0"/>
      </c:catAx>
      <c:valAx>
        <c:axId val="449853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4977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67761806981521E-3"/>
          <c:y val="4.1666666666666664E-2"/>
          <c:w val="0.69746748802190284"/>
          <c:h val="0.875"/>
        </c:manualLayout>
      </c:layout>
      <c:lineChart>
        <c:grouping val="standard"/>
        <c:varyColors val="0"/>
        <c:ser>
          <c:idx val="0"/>
          <c:order val="0"/>
          <c:tx>
            <c:strRef>
              <c:f>'сравн. динамика укруп. 6'!$A$12</c:f>
              <c:strCache>
                <c:ptCount val="1"/>
                <c:pt idx="0">
                  <c:v>Количество студентов</c:v>
                </c:pt>
              </c:strCache>
            </c:strRef>
          </c:tx>
          <c:dLbls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'сравн. динамика укруп. 6'!$B$11:$I$11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 </c:v>
                </c:pt>
                <c:pt idx="4">
                  <c:v>2021 г.</c:v>
                </c:pt>
              </c:strCache>
              <c:extLst/>
            </c:strRef>
          </c:cat>
          <c:val>
            <c:numRef>
              <c:f>'сравн. динамика укруп. 6'!$B$12:$I$12</c:f>
              <c:numCache>
                <c:formatCode>#,##0</c:formatCode>
                <c:ptCount val="5"/>
                <c:pt idx="0">
                  <c:v>4130</c:v>
                </c:pt>
                <c:pt idx="1">
                  <c:v>4845</c:v>
                </c:pt>
                <c:pt idx="2">
                  <c:v>5773</c:v>
                </c:pt>
                <c:pt idx="3">
                  <c:v>6386</c:v>
                </c:pt>
                <c:pt idx="4">
                  <c:v>6769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656-4016-B69D-BE862A74963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486592"/>
        <c:axId val="43824256"/>
      </c:lineChart>
      <c:catAx>
        <c:axId val="43486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824256"/>
        <c:crosses val="autoZero"/>
        <c:auto val="1"/>
        <c:lblAlgn val="ctr"/>
        <c:lblOffset val="100"/>
        <c:noMultiLvlLbl val="0"/>
      </c:catAx>
      <c:valAx>
        <c:axId val="438242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3486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444367292523046E-2"/>
          <c:y val="9.0249744314573291E-2"/>
          <c:w val="0.93888888888888888"/>
          <c:h val="0.89814814814814814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solidFill>
                  <a:srgbClr val="4F81BD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4"/>
              <c:layout>
                <c:manualLayout>
                  <c:x val="-5.4356074882929931E-3"/>
                  <c:y val="-2.3875781162626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34-4BE3-BFA1-B61B803B4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динамика!$G$14:$K$14</c:f>
              <c:numCache>
                <c:formatCode>General</c:formatCode>
                <c:ptCount val="5"/>
                <c:pt idx="0">
                  <c:v>142</c:v>
                </c:pt>
                <c:pt idx="1">
                  <c:v>411</c:v>
                </c:pt>
                <c:pt idx="2">
                  <c:v>582</c:v>
                </c:pt>
                <c:pt idx="3">
                  <c:v>823</c:v>
                </c:pt>
                <c:pt idx="4">
                  <c:v>1166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4-4BE3-BFA1-B61B803B40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92488447"/>
        <c:axId val="792504255"/>
      </c:lineChart>
      <c:catAx>
        <c:axId val="792488447"/>
        <c:scaling>
          <c:orientation val="minMax"/>
        </c:scaling>
        <c:delete val="1"/>
        <c:axPos val="b"/>
        <c:majorTickMark val="none"/>
        <c:minorTickMark val="none"/>
        <c:tickLblPos val="nextTo"/>
        <c:crossAx val="792504255"/>
        <c:crosses val="autoZero"/>
        <c:auto val="1"/>
        <c:lblAlgn val="ctr"/>
        <c:lblOffset val="100"/>
        <c:noMultiLvlLbl val="0"/>
      </c:catAx>
      <c:valAx>
        <c:axId val="792504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248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'ср.зарплата 9'!$F$5</c:f>
              <c:strCache>
                <c:ptCount val="1"/>
                <c:pt idx="0">
                  <c:v>АУП</c:v>
                </c:pt>
              </c:strCache>
            </c:strRef>
          </c:tx>
          <c:marker>
            <c:symbol val="none"/>
          </c:marker>
          <c:cat>
            <c:strRef>
              <c:f>'ср.зарплата 9'!$G$4:$K$4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2021г.</c:v>
                </c:pt>
              </c:strCache>
            </c:strRef>
          </c:cat>
          <c:val>
            <c:numRef>
              <c:f>'ср.зарплата 9'!$G$5:$K$5</c:f>
              <c:numCache>
                <c:formatCode>0.0</c:formatCode>
                <c:ptCount val="5"/>
                <c:pt idx="0">
                  <c:v>77.37</c:v>
                </c:pt>
                <c:pt idx="1">
                  <c:v>77.400000000000006</c:v>
                </c:pt>
                <c:pt idx="2">
                  <c:v>88.2</c:v>
                </c:pt>
                <c:pt idx="3">
                  <c:v>77.5</c:v>
                </c:pt>
                <c:pt idx="4">
                  <c:v>74.8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6-4268-9EA8-370B3272C751}"/>
            </c:ext>
          </c:extLst>
        </c:ser>
        <c:ser>
          <c:idx val="1"/>
          <c:order val="1"/>
          <c:tx>
            <c:strRef>
              <c:f>'ср.зарплата 9'!$F$6</c:f>
              <c:strCache>
                <c:ptCount val="1"/>
                <c:pt idx="0">
                  <c:v>АХО</c:v>
                </c:pt>
              </c:strCache>
            </c:strRef>
          </c:tx>
          <c:marker>
            <c:symbol val="none"/>
          </c:marker>
          <c:cat>
            <c:strRef>
              <c:f>'ср.зарплата 9'!$G$4:$K$4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2021г.</c:v>
                </c:pt>
              </c:strCache>
            </c:strRef>
          </c:cat>
          <c:val>
            <c:numRef>
              <c:f>'ср.зарплата 9'!$G$6:$K$6</c:f>
              <c:numCache>
                <c:formatCode>0.0</c:formatCode>
                <c:ptCount val="5"/>
                <c:pt idx="0">
                  <c:v>32.32</c:v>
                </c:pt>
                <c:pt idx="1">
                  <c:v>32.299999999999997</c:v>
                </c:pt>
                <c:pt idx="2">
                  <c:v>36.700000000000003</c:v>
                </c:pt>
                <c:pt idx="3">
                  <c:v>33.700000000000003</c:v>
                </c:pt>
                <c:pt idx="4">
                  <c:v>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66-4268-9EA8-370B3272C751}"/>
            </c:ext>
          </c:extLst>
        </c:ser>
        <c:ser>
          <c:idx val="2"/>
          <c:order val="2"/>
          <c:tx>
            <c:strRef>
              <c:f>'ср.зарплата 9'!$F$7</c:f>
              <c:strCache>
                <c:ptCount val="1"/>
                <c:pt idx="0">
                  <c:v>Наука</c:v>
                </c:pt>
              </c:strCache>
            </c:strRef>
          </c:tx>
          <c:marker>
            <c:symbol val="none"/>
          </c:marker>
          <c:cat>
            <c:strRef>
              <c:f>'ср.зарплата 9'!$G$4:$K$4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2021г.</c:v>
                </c:pt>
              </c:strCache>
            </c:strRef>
          </c:cat>
          <c:val>
            <c:numRef>
              <c:f>'ср.зарплата 9'!$G$7:$K$7</c:f>
              <c:numCache>
                <c:formatCode>0.0</c:formatCode>
                <c:ptCount val="5"/>
                <c:pt idx="0">
                  <c:v>76</c:v>
                </c:pt>
                <c:pt idx="1">
                  <c:v>76</c:v>
                </c:pt>
                <c:pt idx="2">
                  <c:v>114.4</c:v>
                </c:pt>
                <c:pt idx="3">
                  <c:v>123.7</c:v>
                </c:pt>
                <c:pt idx="4">
                  <c:v>143.6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66-4268-9EA8-370B3272C751}"/>
            </c:ext>
          </c:extLst>
        </c:ser>
        <c:ser>
          <c:idx val="3"/>
          <c:order val="3"/>
          <c:tx>
            <c:strRef>
              <c:f>'ср.зарплата 9'!$F$8</c:f>
              <c:strCache>
                <c:ptCount val="1"/>
                <c:pt idx="0">
                  <c:v>ППС</c:v>
                </c:pt>
              </c:strCache>
            </c:strRef>
          </c:tx>
          <c:marker>
            <c:symbol val="none"/>
          </c:marker>
          <c:cat>
            <c:strRef>
              <c:f>'ср.зарплата 9'!$G$4:$K$4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2021г.</c:v>
                </c:pt>
              </c:strCache>
            </c:strRef>
          </c:cat>
          <c:val>
            <c:numRef>
              <c:f>'ср.зарплата 9'!$G$8:$K$8</c:f>
              <c:numCache>
                <c:formatCode>0.0</c:formatCode>
                <c:ptCount val="5"/>
                <c:pt idx="0">
                  <c:v>83.61</c:v>
                </c:pt>
                <c:pt idx="1">
                  <c:v>98.8</c:v>
                </c:pt>
                <c:pt idx="2">
                  <c:v>115.2</c:v>
                </c:pt>
                <c:pt idx="3">
                  <c:v>128.80000000000001</c:v>
                </c:pt>
                <c:pt idx="4">
                  <c:v>128.9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666-4268-9EA8-370B3272C751}"/>
            </c:ext>
          </c:extLst>
        </c:ser>
        <c:ser>
          <c:idx val="4"/>
          <c:order val="4"/>
          <c:tx>
            <c:strRef>
              <c:f>'ср.зарплата 9'!$F$9</c:f>
              <c:strCache>
                <c:ptCount val="1"/>
                <c:pt idx="0">
                  <c:v>2-хкратная средняя по региону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'ср.зарплата 9'!$G$4:$K$4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2021г.</c:v>
                </c:pt>
              </c:strCache>
            </c:strRef>
          </c:cat>
          <c:val>
            <c:numRef>
              <c:f>'ср.зарплата 9'!$G$9:$K$9</c:f>
              <c:numCache>
                <c:formatCode>General</c:formatCode>
                <c:ptCount val="5"/>
                <c:pt idx="0">
                  <c:v>92.8</c:v>
                </c:pt>
                <c:pt idx="1">
                  <c:v>98.8</c:v>
                </c:pt>
                <c:pt idx="2">
                  <c:v>109.66</c:v>
                </c:pt>
                <c:pt idx="3">
                  <c:v>115.68</c:v>
                </c:pt>
                <c:pt idx="4">
                  <c:v>117.86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666-4268-9EA8-370B3272C751}"/>
            </c:ext>
          </c:extLst>
        </c:ser>
        <c:ser>
          <c:idx val="5"/>
          <c:order val="5"/>
          <c:tx>
            <c:strRef>
              <c:f>'ср.зарплата 9'!$F$10</c:f>
              <c:strCache>
                <c:ptCount val="1"/>
                <c:pt idx="0">
                  <c:v>УВП</c:v>
                </c:pt>
              </c:strCache>
            </c:strRef>
          </c:tx>
          <c:marker>
            <c:symbol val="none"/>
          </c:marker>
          <c:cat>
            <c:strRef>
              <c:f>'ср.зарплата 9'!$G$4:$K$4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2021г.</c:v>
                </c:pt>
              </c:strCache>
            </c:strRef>
          </c:cat>
          <c:val>
            <c:numRef>
              <c:f>'ср.зарплата 9'!$G$10:$K$10</c:f>
              <c:numCache>
                <c:formatCode>0.0</c:formatCode>
                <c:ptCount val="5"/>
                <c:pt idx="0">
                  <c:v>41.74</c:v>
                </c:pt>
                <c:pt idx="1">
                  <c:v>41.7</c:v>
                </c:pt>
                <c:pt idx="2">
                  <c:v>73.900000000000006</c:v>
                </c:pt>
                <c:pt idx="3">
                  <c:v>63.7</c:v>
                </c:pt>
                <c:pt idx="4">
                  <c:v>67.400000000000006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9-4EAA-8409-A6FB6F5C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522496"/>
        <c:axId val="188524032"/>
      </c:lineChart>
      <c:catAx>
        <c:axId val="18852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8524032"/>
        <c:crosses val="autoZero"/>
        <c:auto val="1"/>
        <c:lblAlgn val="ctr"/>
        <c:lblOffset val="100"/>
        <c:noMultiLvlLbl val="0"/>
      </c:catAx>
      <c:valAx>
        <c:axId val="188524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8522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'динамика БФ слайд  10'!$A$4</c:f>
              <c:strCache>
                <c:ptCount val="1"/>
                <c:pt idx="0">
                  <c:v>Бюджеты факультетов, тыс.руб.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136625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26-489E-AA37-0B7256F8E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'динамика БФ слайд  10'!$B$3:$H$3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'динамика БФ слайд  10'!$B$4:$H$4</c:f>
              <c:numCache>
                <c:formatCode>#,##0.0_ ;[Red]\-#,##0.0\ </c:formatCode>
                <c:ptCount val="7"/>
                <c:pt idx="0">
                  <c:v>6095.6450000000004</c:v>
                </c:pt>
                <c:pt idx="1">
                  <c:v>8875.4320650000009</c:v>
                </c:pt>
                <c:pt idx="2">
                  <c:v>13754.095000000001</c:v>
                </c:pt>
                <c:pt idx="3">
                  <c:v>60617.85</c:v>
                </c:pt>
                <c:pt idx="4">
                  <c:v>78000.5</c:v>
                </c:pt>
                <c:pt idx="5">
                  <c:v>104625.3</c:v>
                </c:pt>
                <c:pt idx="6">
                  <c:v>149690.06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C-4304-B932-BC24C220B8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1"/>
        <c:axId val="43813120"/>
        <c:axId val="43832832"/>
      </c:barChart>
      <c:catAx>
        <c:axId val="4381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3832832"/>
        <c:crosses val="autoZero"/>
        <c:auto val="1"/>
        <c:lblAlgn val="ctr"/>
        <c:lblOffset val="100"/>
        <c:noMultiLvlLbl val="0"/>
      </c:catAx>
      <c:valAx>
        <c:axId val="43832832"/>
        <c:scaling>
          <c:orientation val="minMax"/>
        </c:scaling>
        <c:delete val="1"/>
        <c:axPos val="l"/>
        <c:numFmt formatCode="#,##0.0_ ;[Red]\-#,##0.0\ " sourceLinked="1"/>
        <c:majorTickMark val="out"/>
        <c:minorTickMark val="none"/>
        <c:tickLblPos val="nextTo"/>
        <c:crossAx val="438131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0.03227</cdr:x>
      <cdr:y>0.04073</cdr:y>
    </cdr:from>
    <cdr:to>
      <cdr:x>0.36161</cdr:x>
      <cdr:y>0.14805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025" y="109323"/>
          <a:ext cx="327638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Приведенное количество студентов, чел./год.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DE01868-5251-4F3F-A0E1-936692193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EF6095-CDE7-4EC2-90B9-E7734D773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6770D55-1D88-4995-AC45-0AF4B3B589A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334A89-2006-4EC9-863A-21DE09FA74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BA437B-AD3B-41AC-992E-ECD0CFC6A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78E7534-D3EF-4D5B-AB63-B1B620B13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5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DA3E597-7444-4587-8C12-C16CD7EE4274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C60C64A-3DA4-48B4-84F1-FC39509B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2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ДПО УЦПР -19.4</a:t>
            </a:r>
          </a:p>
          <a:p>
            <a:r>
              <a:rPr lang="ru-RU" dirty="0"/>
              <a:t>ИДПО+МЦД -48.5 (25+23)</a:t>
            </a:r>
          </a:p>
          <a:p>
            <a:r>
              <a:rPr lang="ru-RU" dirty="0"/>
              <a:t>ВПО – </a:t>
            </a:r>
            <a:r>
              <a:rPr lang="ru-RU" dirty="0" err="1"/>
              <a:t>нач</a:t>
            </a:r>
            <a:r>
              <a:rPr lang="ru-RU" dirty="0"/>
              <a:t> план 764</a:t>
            </a:r>
            <a:endParaRPr lang="en-US" dirty="0"/>
          </a:p>
          <a:p>
            <a:r>
              <a:rPr lang="ru-RU" dirty="0"/>
              <a:t>Из Москвы – 14 школа </a:t>
            </a:r>
            <a:r>
              <a:rPr lang="ru-RU" dirty="0" err="1"/>
              <a:t>фмн</a:t>
            </a:r>
            <a:r>
              <a:rPr lang="ru-RU" dirty="0"/>
              <a:t>  24 - УЦПР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Отказ от премий 24 млн</a:t>
            </a:r>
          </a:p>
          <a:p>
            <a:r>
              <a:rPr lang="ru-RU" dirty="0" err="1"/>
              <a:t>Сокр</a:t>
            </a:r>
            <a:r>
              <a:rPr lang="ru-RU" dirty="0"/>
              <a:t> ФОТ 4</a:t>
            </a:r>
            <a:r>
              <a:rPr lang="en-US" dirty="0"/>
              <a:t> </a:t>
            </a:r>
            <a:r>
              <a:rPr lang="ru-RU" dirty="0"/>
              <a:t>млн за 2 мес.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3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3.3</a:t>
            </a:r>
          </a:p>
          <a:p>
            <a:r>
              <a:rPr lang="ru-RU" dirty="0"/>
              <a:t>3.6</a:t>
            </a:r>
          </a:p>
          <a:p>
            <a:r>
              <a:rPr lang="ru-RU" dirty="0"/>
              <a:t>8.5</a:t>
            </a:r>
          </a:p>
          <a:p>
            <a:r>
              <a:rPr lang="ru-RU" dirty="0"/>
              <a:t>3.0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0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0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7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41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51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ery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5C63A4-DDFD-4243-BE12-CE3F124E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281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68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ery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5C63A4-DDFD-4243-BE12-CE3F124E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66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6980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ery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5C63A4-DDFD-4243-BE12-CE3F124E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2911370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5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ery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5C63A4-DDFD-4243-BE12-CE3F124E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474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1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5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ery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5C63A4-DDFD-4243-BE12-CE3F124E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3760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E73DD1-E286-437A-BC6A-A9977E4120C1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Санкт-Петербург, 20</a:t>
            </a: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21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76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28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E73DD1-E286-437A-BC6A-A9977E4120C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Санкт-Петербург, 20</a:t>
            </a: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21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7370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E73DD1-E286-437A-BC6A-A9977E4120C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Санкт-Петербург, 20</a:t>
            </a: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21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016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E73DD1-E286-437A-BC6A-A9977E4120C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Санкт-Петербург, 20</a:t>
            </a: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21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64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E73DD1-E286-437A-BC6A-A9977E4120C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Санкт-Петербург, 20</a:t>
            </a: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21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133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здание, внешний, многоквартирный дом, кирпич&#10;&#10;Автоматически созданное описание">
            <a:extLst>
              <a:ext uri="{FF2B5EF4-FFF2-40B4-BE49-F238E27FC236}">
                <a16:creationId xmlns:a16="http://schemas.microsoft.com/office/drawing/2014/main" id="{41EFE778-E783-495C-B03A-721941698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5" name="Номер слайда 4" hidden="1">
            <a:extLst>
              <a:ext uri="{FF2B5EF4-FFF2-40B4-BE49-F238E27FC236}">
                <a16:creationId xmlns:a16="http://schemas.microsoft.com/office/drawing/2014/main" id="{13FFAA82-F3AC-4FA9-B3D2-F334D20B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CB65F501-F5CC-4E12-934E-78BB5E4DA208}" type="slidenum">
              <a:rPr lang="en-US" smtClean="0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191761-332A-4B94-8295-417C44BADD0F}"/>
              </a:ext>
            </a:extLst>
          </p:cNvPr>
          <p:cNvSpPr/>
          <p:nvPr/>
        </p:nvSpPr>
        <p:spPr>
          <a:xfrm>
            <a:off x="1475656" y="518583"/>
            <a:ext cx="6264696" cy="1300424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C8D7D282-4D3A-4519-AF3F-28061F4A13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0368" y="778242"/>
            <a:ext cx="769938" cy="769937"/>
            <a:chOff x="328" y="1219"/>
            <a:chExt cx="485" cy="48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0407C71E-F62C-49FB-AF0B-C9B4D2B5BC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450315D-479F-4645-BD2D-46BF08231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976F210-1F7F-4798-B3AA-CFAEE98E1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986FCC1-F2E3-4C0C-A9E7-7428C3DF4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CF67288-C57B-4858-9D25-7DB48288F2E7}"/>
              </a:ext>
            </a:extLst>
          </p:cNvPr>
          <p:cNvSpPr/>
          <p:nvPr/>
        </p:nvSpPr>
        <p:spPr>
          <a:xfrm>
            <a:off x="1475656" y="4015740"/>
            <a:ext cx="6264696" cy="224773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15B3F38-BE9A-4C5A-B385-5745BF0C8447}"/>
              </a:ext>
            </a:extLst>
          </p:cNvPr>
          <p:cNvSpPr txBox="1">
            <a:spLocks/>
          </p:cNvSpPr>
          <p:nvPr/>
        </p:nvSpPr>
        <p:spPr>
          <a:xfrm>
            <a:off x="2810538" y="5432450"/>
            <a:ext cx="3483582" cy="8335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00" dirty="0" err="1">
                <a:solidFill>
                  <a:schemeClr val="bg1"/>
                </a:solidFill>
                <a:latin typeface="Open Sans"/>
                <a:cs typeface="Open Sans"/>
              </a:rPr>
              <a:t>В.М.Нестеров</a:t>
            </a:r>
            <a:endParaRPr lang="ru-RU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  <a:latin typeface="Open Sans"/>
                <a:cs typeface="Open Sans"/>
              </a:rPr>
              <a:t>Заместитель директора НИУ ВШЭ – Санкт-Петербург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3008B9-5D6C-4FC3-A8D6-3D3AED1D33C6}"/>
              </a:ext>
            </a:extLst>
          </p:cNvPr>
          <p:cNvSpPr txBox="1"/>
          <p:nvPr/>
        </p:nvSpPr>
        <p:spPr>
          <a:xfrm>
            <a:off x="1691680" y="450912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Open Sans"/>
                <a:cs typeface="Open Sans"/>
              </a:rPr>
              <a:t>Основные результаты исполнения финансового плана НИУ ВШЭ – Санкт-Петербург за 20</a:t>
            </a:r>
            <a:r>
              <a:rPr lang="en-US" b="1" dirty="0">
                <a:solidFill>
                  <a:schemeClr val="bg1"/>
                </a:solidFill>
                <a:latin typeface="Open Sans"/>
                <a:cs typeface="Open Sans"/>
              </a:rPr>
              <a:t>20</a:t>
            </a:r>
            <a:r>
              <a:rPr lang="ru-RU" b="1" dirty="0">
                <a:solidFill>
                  <a:schemeClr val="bg1"/>
                </a:solidFill>
                <a:latin typeface="Open Sans"/>
                <a:cs typeface="Open Sans"/>
              </a:rPr>
              <a:t> год и проект финансового плана на 202</a:t>
            </a:r>
            <a:r>
              <a:rPr lang="en-US" b="1" dirty="0">
                <a:solidFill>
                  <a:schemeClr val="bg1"/>
                </a:solidFill>
                <a:latin typeface="Open Sans"/>
                <a:cs typeface="Open Sans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Open Sans"/>
                <a:cs typeface="Open Sans"/>
              </a:rPr>
              <a:t> год</a:t>
            </a:r>
            <a:endParaRPr lang="en-US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00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36524"/>
            <a:ext cx="746373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Myriad Pro"/>
                <a:ea typeface="ＭＳ Ｐゴシック"/>
              </a:rPr>
              <a:t>План финансово-хозяйственной деятельности 2021</a:t>
            </a:r>
            <a:endParaRPr lang="ru-RU" sz="1600" dirty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Структура и динамика доходов НИУ ВШЭ - Санкт-Петербург в 2020-2021 гг. (без учета государственного стипендиального обеспечения, затрат на капитальный ремонт зданий и сооружений, объемов дополнительных трансфертов НИУ ВШЭ), 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74362"/>
              </p:ext>
            </p:extLst>
          </p:nvPr>
        </p:nvGraphicFramePr>
        <p:xfrm>
          <a:off x="215516" y="1343975"/>
          <a:ext cx="8712968" cy="4799562"/>
        </p:xfrm>
        <a:graphic>
          <a:graphicData uri="http://schemas.openxmlformats.org/drawingml/2006/table">
            <a:tbl>
              <a:tblPr/>
              <a:tblGrid>
                <a:gridCol w="391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9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Категория доходов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к факту 2020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отклонение, %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к факту 2020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ДОХОДЫ (без целевых субсидий)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1 919 754,4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1 637 420,5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1 922 621,1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285 200,6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17,4%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Финансирование НИУ ВШЭ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618 930,0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621 889,4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661 451,5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39 562,1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Субсидия на выполнение государственного задания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569 730,0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569 730,0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607 190,8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37 460,8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выполнение государственных работ по фундаментальным и прикладным исследованиям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49 200,0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52 159,4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54 260,7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2 101,3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Приносящая доход деятельность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1 300 824,4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1 015 531,1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1 261 169,6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245 638,5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Высшее образование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764 798,2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706 132,5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802 738,7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96 606,2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Второе высшее образование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11 100,0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9 460,4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6 200,0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-3 260,4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-34,5%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Довузовская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подготовка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13 500,0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14 516,8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13 500,0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-1 016,8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-7,0%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Дополнительное образование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160 033,0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92 152,0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185 530,0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93 378,0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101,3%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Выполнение НИР, аналитических и консультационных работ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105 000,0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76 738,9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101 550,0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24 811,1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0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Иные образовательные услуги, включая краткосрочные образовательные программы, программы международной мобильности, летние (зимние) школы</a:t>
                      </a:r>
                    </a:p>
                  </a:txBody>
                  <a:tcPr marL="8079" marR="8079" marT="80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20 696,0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9 671,3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6 650,0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-3 021,3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-31,2%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доходы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130 197,2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47 388,4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106 122,5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58 734,1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2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Добровольные пожертвования и целевые поступления на уставную деятельность (с учетом стипендий)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5 500,0  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59 470,8*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38 878,4   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-20 592,4 </a:t>
                      </a:r>
                    </a:p>
                  </a:txBody>
                  <a:tcPr marL="8079" marR="8079" marT="8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-34,6%</a:t>
                      </a:r>
                    </a:p>
                  </a:txBody>
                  <a:tcPr marL="8079" marR="8079" marT="80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D0E869-D0CB-43FE-923B-7467CB3EAD48}"/>
              </a:ext>
            </a:extLst>
          </p:cNvPr>
          <p:cNvSpPr txBox="1"/>
          <p:nvPr/>
        </p:nvSpPr>
        <p:spPr>
          <a:xfrm>
            <a:off x="457200" y="6143537"/>
            <a:ext cx="41472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* Дополнительно 9.5 млн. в счет 2020 года поступило в декабре 2019</a:t>
            </a:r>
          </a:p>
        </p:txBody>
      </p:sp>
    </p:spTree>
    <p:extLst>
      <p:ext uri="{BB962C8B-B14F-4D97-AF65-F5344CB8AC3E}">
        <p14:creationId xmlns:p14="http://schemas.microsoft.com/office/powerpoint/2010/main" val="114950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Санкт-Петербург, 2020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67164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Сравнительная динамика доходов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НИУ ВШЭ - Санкт-Петербург в 2017-202 гг., 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млн.руб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(без учета целевой субсидии и дополнительных трансфертов)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11960" y="3201209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53,6%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832" y="3317359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45,3 %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34794"/>
              </p:ext>
            </p:extLst>
          </p:nvPr>
        </p:nvGraphicFramePr>
        <p:xfrm>
          <a:off x="-78131" y="1283230"/>
          <a:ext cx="5226195" cy="268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6056" y="6082263"/>
            <a:ext cx="414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Размер субсидии на 1 бюджетного студента в год, </a:t>
            </a:r>
            <a:r>
              <a:rPr lang="ru-RU" sz="1200" b="1" dirty="0" err="1"/>
              <a:t>тыс.руб</a:t>
            </a:r>
            <a:r>
              <a:rPr lang="ru-RU" sz="1200" dirty="0"/>
              <a:t>.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61566"/>
              </p:ext>
            </p:extLst>
          </p:nvPr>
        </p:nvGraphicFramePr>
        <p:xfrm>
          <a:off x="207452" y="2221929"/>
          <a:ext cx="82593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51798"/>
              </p:ext>
            </p:extLst>
          </p:nvPr>
        </p:nvGraphicFramePr>
        <p:xfrm>
          <a:off x="207452" y="5699139"/>
          <a:ext cx="7918702" cy="191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A7CFEA8-E1CD-4241-BE74-C148CFAAC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296487"/>
              </p:ext>
            </p:extLst>
          </p:nvPr>
        </p:nvGraphicFramePr>
        <p:xfrm>
          <a:off x="216939" y="1115462"/>
          <a:ext cx="80468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678C58F-E99A-46EE-94EB-F52787264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875829"/>
              </p:ext>
            </p:extLst>
          </p:nvPr>
        </p:nvGraphicFramePr>
        <p:xfrm>
          <a:off x="-10570" y="1585383"/>
          <a:ext cx="5916542" cy="197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5687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Динамика и структура расходов НИУ ВШЭ - Санкт-Петербург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в 2020 - 2021 гг. (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.),: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36577"/>
              </p:ext>
            </p:extLst>
          </p:nvPr>
        </p:nvGraphicFramePr>
        <p:xfrm>
          <a:off x="179512" y="1556792"/>
          <a:ext cx="8640960" cy="3456379"/>
        </p:xfrm>
        <a:graphic>
          <a:graphicData uri="http://schemas.openxmlformats.org/drawingml/2006/table">
            <a:tbl>
              <a:tblPr/>
              <a:tblGrid>
                <a:gridCol w="389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9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6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284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(факт)</a:t>
                      </a: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(план)</a:t>
                      </a: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2021 - 2020</a:t>
                      </a: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47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доля, % в составе расходов</a:t>
                      </a:r>
                    </a:p>
                  </a:txBody>
                  <a:tcPr marL="6768" marR="6768" marT="6768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доля, % в составе расходов</a:t>
                      </a:r>
                    </a:p>
                  </a:txBody>
                  <a:tcPr marL="6768" marR="6768" marT="6768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∆, тыс.руб.</a:t>
                      </a:r>
                    </a:p>
                  </a:txBody>
                  <a:tcPr marL="6768" marR="6768" marT="67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к 2020</a:t>
                      </a:r>
                    </a:p>
                  </a:txBody>
                  <a:tcPr marL="6768" marR="6768" marT="6768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1 651 642,08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1 908 508,43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256 866,34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ИНСТРУМЕНТЫ АКАДЕМИЧЕСКОГО РАЗВИТИЯ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137 459,20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159 582,77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22 123,57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МЕЖДУНАРОДНЫЕ ТРУДОВЫЕ КОНТРАКТЫ И ИХ ОБСЛУЖИВАНИЕ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66 391,29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65 939,93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451,35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ОБРАЗОВАТЕЛЬНЫХ ПРОГРАММ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7 344,82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15 265,61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7 920,78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107,8%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МЕЖДУНАРОДНЫЕ ЛАБОРАТОРИИ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49 012,93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56 500,00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7 487,07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ФИНАНСИРОВАНИЕ НАУЧНЫХ ИССЛЕДОВАНИЙ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70 904,06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103 996,72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33 092,66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МЕРОПРИЯТИЯ ДЛЯ СТУДЕНТОВ И ВЫПУСКНИКОВ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1 978,75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11 918,00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9 939,25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502,3%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ОБЯЗАТЕЛЬСТВА ПО ОПЛАТЕ ТРУДА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958 764,48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994 361,79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35 597,32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ПРИВЛЕЧЕНИЕ ТАЛАНТОВ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12 886,51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14 043,44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1 156,93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ПРОВЕДЕНИЕ СЕМИНАРОВ и КОНФЕРЕНЦИЙ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18 809,70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28 027,00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9 217,30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ФИНАНСИРОВАНИЕ МЕЖДУНАРОДНОЙ ДЕЯТЕЛЬНОСТИ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14 313,36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18 160,00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3 846,64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ТЕКУЩИЕ ОПЕРАЦИОННЫЕ РАСХОДЫ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280 800,98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390 909,31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110 108,33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и ПЕРЕЧИСЛЕНИЯ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32 975,99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35 695,26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2 719,27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2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РЕЗЕРВЫ</a:t>
                      </a:r>
                    </a:p>
                  </a:txBody>
                  <a:tcPr marL="60910" marR="6768" marT="67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-  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14 108,60   </a:t>
                      </a:r>
                    </a:p>
                  </a:txBody>
                  <a:tcPr marL="6768" marR="6768" marT="6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14 108,60   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768" marR="6768" marT="6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9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Детализация затрат в проекте Финансового плана 2021 по консолидированной статье «Обязательства по оплате труда»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556792"/>
          <a:ext cx="8229599" cy="2672379"/>
        </p:xfrm>
        <a:graphic>
          <a:graphicData uri="http://schemas.openxmlformats.org/drawingml/2006/table">
            <a:tbl>
              <a:tblPr/>
              <a:tblGrid>
                <a:gridCol w="254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5361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(факт)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(план)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48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доля, % в составе расходов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доля, % в составе расходов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89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Обязательства по оплате труда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1 276 955,5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1 297</a:t>
                      </a:r>
                      <a:r>
                        <a:rPr lang="ru-RU" sz="13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861,0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ППС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630 297,8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661 381,6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УВП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147 090,8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144 294,4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АУП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216 125,5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182 540,0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АХО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81 095,3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87 316,4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НР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123 666,4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128 465,7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4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ДПО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75 179,1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89 863,0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43"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учебные ассистенты</a:t>
                      </a:r>
                    </a:p>
                  </a:txBody>
                  <a:tcPr marL="8409" marR="8409" marT="84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3 500,6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4 000,0   </a:t>
                      </a:r>
                    </a:p>
                  </a:txBody>
                  <a:tcPr marL="8409" marR="8409" marT="8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9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4867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Динамика средней заработной платы НИУ ВШЭ - Санкт-Петербург 2014-2020 гг., 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.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380682" y="141277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Динамика средней заработной платы работников НИУ ВШЭ - Санкт-Петербург 2017-2020 гг., тыс. руб./мес.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88970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Динамика отношения средней заработной платы отдельных категорий к средней по региону, 2017-2020 гг., %: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61373" y="1843663"/>
          <a:ext cx="4800602" cy="1524000"/>
        </p:xfrm>
        <a:graphic>
          <a:graphicData uri="http://schemas.openxmlformats.org/drawingml/2006/table">
            <a:tbl>
              <a:tblPr/>
              <a:tblGrid>
                <a:gridCol w="139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АУП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88,2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77,5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74,8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АХО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32,3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32,3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36,7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123,7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143,6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ППС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83,6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98,8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115,2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128,8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128,9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73,9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63,7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67,4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Общий итог: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73,9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87,3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86,3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90,3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126,3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136,3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1960" y="4499951"/>
          <a:ext cx="4860033" cy="1057275"/>
        </p:xfrm>
        <a:graphic>
          <a:graphicData uri="http://schemas.openxmlformats.org/drawingml/2006/table">
            <a:tbl>
              <a:tblPr/>
              <a:tblGrid>
                <a:gridCol w="107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г.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г.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ППС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Справочно, средняя з/плата по региону, тыс.руб.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15557" y="1413669"/>
          <a:ext cx="3880380" cy="489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01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88640"/>
            <a:ext cx="7258050" cy="72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Сравнительные объемы доходов от реализации платных программ ВПО, зачисляемых в бюджеты факультетов НИУ ВШЭ - Санкт-Петербург в 2014-2021 гг., 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.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83935"/>
              </p:ext>
            </p:extLst>
          </p:nvPr>
        </p:nvGraphicFramePr>
        <p:xfrm>
          <a:off x="395536" y="1628800"/>
          <a:ext cx="8229598" cy="708013"/>
        </p:xfrm>
        <a:graphic>
          <a:graphicData uri="http://schemas.openxmlformats.org/drawingml/2006/table">
            <a:tbl>
              <a:tblPr/>
              <a:tblGrid>
                <a:gridCol w="27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Бюджеты факультетов, тыс.руб.</a:t>
                      </a:r>
                    </a:p>
                  </a:txBody>
                  <a:tcPr marL="8330" marR="8330" marT="8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6 095,6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8 875,4 </a:t>
                      </a:r>
                    </a:p>
                  </a:txBody>
                  <a:tcPr marL="8330" marR="8330" marT="8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13 754,1 </a:t>
                      </a:r>
                    </a:p>
                  </a:txBody>
                  <a:tcPr marL="8330" marR="8330" marT="8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60 617,9 </a:t>
                      </a:r>
                    </a:p>
                  </a:txBody>
                  <a:tcPr marL="8330" marR="8330" marT="8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78 000,5 </a:t>
                      </a:r>
                    </a:p>
                  </a:txBody>
                  <a:tcPr marL="8330" marR="8330" marT="8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136625</a:t>
                      </a:r>
                    </a:p>
                  </a:txBody>
                  <a:tcPr marL="8330" marR="8330" marT="8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149 690,1 </a:t>
                      </a:r>
                    </a:p>
                  </a:txBody>
                  <a:tcPr marL="8330" marR="8330" marT="8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в общей сумме поступивших доходов от реализации платных программ ВПО, %</a:t>
                      </a:r>
                    </a:p>
                  </a:txBody>
                  <a:tcPr marL="8330" marR="8330" marT="8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282431"/>
              </p:ext>
            </p:extLst>
          </p:nvPr>
        </p:nvGraphicFramePr>
        <p:xfrm>
          <a:off x="3203848" y="2595563"/>
          <a:ext cx="55446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42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Проект решения Ученого совета НИУ ВШЭ – Санкт-Петербург: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996" y="1700676"/>
            <a:ext cx="7451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charset="0"/>
                <a:ea typeface="ＭＳ Ｐゴシック"/>
              </a:rPr>
              <a:t>Одобрить показатели исполнения Финансового плана НИУ ВШЭ – Санкт-Петербург за 2020 год.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charset="0"/>
                <a:ea typeface="ＭＳ Ｐゴシック"/>
              </a:rPr>
              <a:t>Утвердить проект Финансового плана на 2021 год.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dirty="0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922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75410D-694A-4B70-8739-BA3C95982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E7C9453-D628-495F-9694-FD2D6C8E2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2" name="Rectangle 41"/>
          <p:cNvSpPr/>
          <p:nvPr/>
        </p:nvSpPr>
        <p:spPr>
          <a:xfrm>
            <a:off x="1599964" y="5013176"/>
            <a:ext cx="6237941" cy="15155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3"/>
          <p:cNvSpPr txBox="1">
            <a:spLocks/>
          </p:cNvSpPr>
          <p:nvPr/>
        </p:nvSpPr>
        <p:spPr>
          <a:xfrm>
            <a:off x="1991421" y="4869160"/>
            <a:ext cx="5455026" cy="181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solidFill>
                <a:srgbClr val="FFFFFF"/>
              </a:solidFill>
            </a:endParaRPr>
          </a:p>
          <a:p>
            <a:pPr algn="ctr"/>
            <a:endParaRPr lang="ru-RU" sz="1600" dirty="0">
              <a:solidFill>
                <a:srgbClr val="FFFFFF"/>
              </a:solidFill>
            </a:endParaRP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Спасибо за внимание!</a:t>
            </a:r>
          </a:p>
          <a:p>
            <a:endParaRPr lang="ru-RU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306556" y="254733"/>
            <a:ext cx="769938" cy="769937"/>
            <a:chOff x="328" y="1219"/>
            <a:chExt cx="485" cy="485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664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Детализация затрат в проекте Финансового плана 2021 по консолидированной статье «Текущие операционные</a:t>
            </a:r>
            <a:r>
              <a:rPr lang="en-US" sz="1600" dirty="0">
                <a:solidFill>
                  <a:prstClr val="white"/>
                </a:solidFill>
                <a:latin typeface="Myriad Pro"/>
                <a:ea typeface="ＭＳ Ｐゴシック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расходы»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313"/>
          <a:ext cx="8229599" cy="2338850"/>
        </p:xfrm>
        <a:graphic>
          <a:graphicData uri="http://schemas.openxmlformats.org/drawingml/2006/table">
            <a:tbl>
              <a:tblPr/>
              <a:tblGrid>
                <a:gridCol w="451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08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(факт)</a:t>
                      </a: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(план)</a:t>
                      </a: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2021 - 2020</a:t>
                      </a: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9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∆, тыс.руб.</a:t>
                      </a:r>
                    </a:p>
                  </a:txBody>
                  <a:tcPr marL="8444" marR="8444" marT="84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к 2020</a:t>
                      </a:r>
                    </a:p>
                  </a:txBody>
                  <a:tcPr marL="8444" marR="8444" marT="8444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ТЕКУЩИЕ ОПЕРАЦИОННЫЕ РАСХОДЫ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280 800,98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390 909,31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110 108,33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39,2%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инфраструктуры и текущая деятельность</a:t>
                      </a:r>
                    </a:p>
                  </a:txBody>
                  <a:tcPr marL="75992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234 896,58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285 978,90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51 082,32   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Текущий ремонт зданий и сооружений</a:t>
                      </a:r>
                    </a:p>
                  </a:txBody>
                  <a:tcPr marL="75992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4 089,56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4 515,00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425,44   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92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Приобретение оборудования, расходных материалов и предметов снабжения</a:t>
                      </a:r>
                    </a:p>
                  </a:txBody>
                  <a:tcPr marL="75992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37 303,83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36 630,06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673,77   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-1,8%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92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библиотеки</a:t>
                      </a:r>
                    </a:p>
                  </a:txBody>
                  <a:tcPr marL="75992" marR="8444" marT="844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4 511,02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4 840,00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328,98   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факультетов, не отнесенные к другим статьям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58 945,35   </a:t>
                      </a:r>
                    </a:p>
                  </a:txBody>
                  <a:tcPr marL="8444" marR="8444" marT="8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6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331641" y="203200"/>
            <a:ext cx="7632848" cy="8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Myriad Pro"/>
                <a:ea typeface="ＭＳ Ｐゴシック"/>
              </a:rPr>
              <a:t>Исполнение плана финансово-хозяйственной деятельности 2020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Myriad Pro"/>
                <a:ea typeface="ＭＳ Ｐゴシック"/>
              </a:rPr>
              <a:t>Основные факторы, повлиявшие на исполнение плана</a:t>
            </a:r>
            <a:endParaRPr lang="en-US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761BED-EB36-45F7-8701-DE8728D1B9F8}"/>
              </a:ext>
            </a:extLst>
          </p:cNvPr>
          <p:cNvSpPr txBox="1"/>
          <p:nvPr/>
        </p:nvSpPr>
        <p:spPr>
          <a:xfrm>
            <a:off x="622722" y="1843950"/>
            <a:ext cx="80648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Снижение доходов кампуса в связи с пандемией и связанными факторами (детали – сл. слайд)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Снижение расходов кампуса, существенно меньшее, чем сокращение доходов.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Снижение темпа роста числа коммерческих студентов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Фиксация на одном уровне субсидии на бюджетных студентов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Проблемы исполнения бюджета университета в целом, снижающие возможности получения дополнительного финансирования из Москвы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Дополнительные расходы, связанные с особым режимом работы</a:t>
            </a:r>
            <a:endParaRPr lang="ru-RU" sz="1800" kern="0" dirty="0">
              <a:solidFill>
                <a:sysClr val="windowText" lastClr="000000"/>
              </a:solidFill>
              <a:latin typeface="Arial" charset="0"/>
              <a:ea typeface="ＭＳ Ｐゴシック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8585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062EF0-C249-45E9-8F69-E15285E3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68823D-6649-4045-A931-B682297152FF}"/>
              </a:ext>
            </a:extLst>
          </p:cNvPr>
          <p:cNvSpPr txBox="1">
            <a:spLocks/>
          </p:cNvSpPr>
          <p:nvPr/>
        </p:nvSpPr>
        <p:spPr bwMode="auto">
          <a:xfrm>
            <a:off x="1462881" y="203200"/>
            <a:ext cx="7069559" cy="8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Myriad Pro"/>
                <a:ea typeface="ＭＳ Ｐゴシック"/>
              </a:rPr>
              <a:t>Исполнение плана финансово-хозяйственной деятельности 2020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Фактическое исполнение в сравнение с планом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74562"/>
              </p:ext>
            </p:extLst>
          </p:nvPr>
        </p:nvGraphicFramePr>
        <p:xfrm>
          <a:off x="1979712" y="1340768"/>
          <a:ext cx="4573488" cy="4999318"/>
        </p:xfrm>
        <a:graphic>
          <a:graphicData uri="http://schemas.openxmlformats.org/drawingml/2006/table">
            <a:tbl>
              <a:tblPr/>
              <a:tblGrid>
                <a:gridCol w="376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623">
                  <a:extLst>
                    <a:ext uri="{9D8B030D-6E8A-4147-A177-3AD203B41FA5}">
                      <a16:colId xmlns:a16="http://schemas.microsoft.com/office/drawing/2014/main" val="3211908266"/>
                    </a:ext>
                  </a:extLst>
                </a:gridCol>
              </a:tblGrid>
              <a:tr h="238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Статья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Разница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 УЦПР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-67,7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ДПО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-67,8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НИР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-28,2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Пожертвования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Плата за общежития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-16,3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Разное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-30,7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Недополучение плановых доходов от ВПО: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-58,6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Снижение численности коммерческих студентов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Отказ от индексации 2го и старших курсов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Отказ от повышения стоимости ОП для 1го курса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Потеря от скидок, «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квазибюджета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» и др.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-24,6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Недополучение в связи с акад. отпусками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выпавших доходов: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-285,3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4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Выпадающие расходы, связанные с доходами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-112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Экономия из-за ограничительных мер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Доп.затраты, связанные с пандемией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выпавших расходов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-118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Дефицит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-167,3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Меры по радикальной экономии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Дофинансирование из Москвы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Остаточный дефицит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-40,3</a:t>
                      </a:r>
                    </a:p>
                  </a:txBody>
                  <a:tcPr marL="8144" marR="8144" marT="8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4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200"/>
            <a:ext cx="7573615" cy="8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Myriad Pro"/>
                <a:ea typeface="ＭＳ Ｐゴシック"/>
              </a:rPr>
              <a:t>Исполнение плана финансово-хозяйственной деятельности 2020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Myriad Pro"/>
                <a:ea typeface="ＭＳ Ｐゴシック"/>
              </a:rPr>
              <a:t>Предпринятые действия для компенсации дефицита бюджета</a:t>
            </a:r>
            <a:endParaRPr lang="en-US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761BED-EB36-45F7-8701-DE8728D1B9F8}"/>
              </a:ext>
            </a:extLst>
          </p:cNvPr>
          <p:cNvSpPr txBox="1"/>
          <p:nvPr/>
        </p:nvSpPr>
        <p:spPr>
          <a:xfrm>
            <a:off x="467544" y="148478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Снижение расходов по менее приоритетным статьям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Оборудование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Ремонт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Оборудование новых площадей (спец. финансирование НИУ ВШЭ)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Отказ от квартальных премий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Заморозка части открытых вакансий АУП и УВП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Снижение ФОТ АУП и УВП (</a:t>
            </a:r>
            <a:r>
              <a:rPr lang="ru-RU" sz="2000" dirty="0" err="1">
                <a:solidFill>
                  <a:srgbClr val="253957"/>
                </a:solidFill>
                <a:sym typeface="Arial Narrow"/>
              </a:rPr>
              <a:t>гл.обр</a:t>
            </a:r>
            <a:r>
              <a:rPr lang="ru-RU" sz="2000" dirty="0">
                <a:solidFill>
                  <a:srgbClr val="253957"/>
                </a:solidFill>
                <a:sym typeface="Arial Narrow"/>
              </a:rPr>
              <a:t>. влияние на бюджет 2021)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Запрос на дополнительное финансирование из бюджета университета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Плановое оборудование сдаваемых площадей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Внеплановое покрытие дефицита</a:t>
            </a:r>
          </a:p>
        </p:txBody>
      </p:sp>
    </p:spTree>
    <p:extLst>
      <p:ext uri="{BB962C8B-B14F-4D97-AF65-F5344CB8AC3E}">
        <p14:creationId xmlns:p14="http://schemas.microsoft.com/office/powerpoint/2010/main" val="140709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200"/>
            <a:ext cx="7573615" cy="8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Myriad Pro"/>
                <a:ea typeface="ＭＳ Ｐゴシック"/>
              </a:rPr>
              <a:t>Исполнение плана финансово-хозяйственной деятельности 2020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Myriad Pro"/>
                <a:ea typeface="ＭＳ Ｐゴシック"/>
              </a:rPr>
              <a:t>Вынужденные дополнительные затраты</a:t>
            </a:r>
            <a:endParaRPr lang="en-US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761BED-EB36-45F7-8701-DE8728D1B9F8}"/>
              </a:ext>
            </a:extLst>
          </p:cNvPr>
          <p:cNvSpPr txBox="1"/>
          <p:nvPr/>
        </p:nvSpPr>
        <p:spPr>
          <a:xfrm>
            <a:off x="467544" y="1484784"/>
            <a:ext cx="806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Расходы на СИЗ и противоэпидемиологические мероприятия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Меры поддержки студентов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Затраты на оборудование для дистанционной работы</a:t>
            </a:r>
          </a:p>
          <a:p>
            <a:pPr marL="457200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dirty="0">
                <a:solidFill>
                  <a:srgbClr val="253957"/>
                </a:solidFill>
                <a:sym typeface="Arial Narrow"/>
              </a:rPr>
              <a:t>Стимулирующие надбавки за особые условия труда</a:t>
            </a:r>
          </a:p>
        </p:txBody>
      </p:sp>
    </p:spTree>
    <p:extLst>
      <p:ext uri="{BB962C8B-B14F-4D97-AF65-F5344CB8AC3E}">
        <p14:creationId xmlns:p14="http://schemas.microsoft.com/office/powerpoint/2010/main" val="114997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88640"/>
            <a:ext cx="7258050" cy="72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Показатели исполнения Финансового плана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НИУ ВШЭ - Санкт-Петербург в 2020 году и показатели плана 2021 года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46864"/>
              </p:ext>
            </p:extLst>
          </p:nvPr>
        </p:nvGraphicFramePr>
        <p:xfrm>
          <a:off x="609600" y="1641260"/>
          <a:ext cx="7924800" cy="3989070"/>
        </p:xfrm>
        <a:graphic>
          <a:graphicData uri="http://schemas.openxmlformats.org/drawingml/2006/table">
            <a:tbl>
              <a:tblPr/>
              <a:tblGrid>
                <a:gridCol w="336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(тыс.руб.)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(план)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(факт)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(план)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ОСТАТОК начало периода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34 009,3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34 009,3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19 787,7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1 919 754,4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1 637 420,5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1 922 621,1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1 919 754,4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1 651 642,1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1 908 508,4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Превышение доходов над расходами ("-" дефицит, "+" профицит)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        14 221,6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14 112,7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ОСТАТОК конец периода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34 009,3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19 787,7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33 900,4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64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200"/>
            <a:ext cx="5872163" cy="77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Myriad Pro"/>
                <a:ea typeface="ＭＳ Ｐゴシック"/>
              </a:rPr>
              <a:t>План финансово-хозяйственной деятельности 2021</a:t>
            </a:r>
            <a:endParaRPr lang="ru-RU" sz="1600" dirty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Основные условия планирования расходов бюджета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3"/>
          <p:cNvSpPr txBox="1"/>
          <p:nvPr/>
        </p:nvSpPr>
        <p:spPr>
          <a:xfrm>
            <a:off x="611560" y="1515281"/>
            <a:ext cx="76997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Безусловное выполнение всех обязательств по оплате труда, с учетом выполнения требований "майских указов" Президента РФ в части отношения заработной платы ППС к средней заработной плате по региону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Сохранение действующих инструментов академического развития и перенос части расходов НИУ ВШЭ на ЦБ кампуса 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Сохранение принципов финансирования факультетов филиала (размер отчислений от реализации программ ВПО не менее15%)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Сохранение необходимого уровня затрат на содержание инфраструктуры филиала с учетом прироста эксплуатируемых площадей и необходимости их дооснащения ИТ-оборудованием, мебелью, инвентарем в соответствии со стандартами НИУ ВШЭ, необходимость дальнейшей реализации мероприятий по обеспечению студентов филиала местами для проживания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Сохранение уровня затрат по наиболее важным направлениям проектных расходов.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«Балансировка» доходов и расходов в разрезе центрального бюджета филиала, бюджетов факультетов, бюджетов зарабатывающих подразделений и сводного бюджета филиала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05959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200"/>
            <a:ext cx="58721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Myriad Pro"/>
                <a:ea typeface="ＭＳ Ｐゴシック"/>
              </a:rPr>
              <a:t>План финансово-хозяйственной деятельности 2021</a:t>
            </a:r>
            <a:endParaRPr lang="ru-RU" sz="1600" dirty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Нормативные и прогнозные параметры планирования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72001"/>
              </p:ext>
            </p:extLst>
          </p:nvPr>
        </p:nvGraphicFramePr>
        <p:xfrm>
          <a:off x="467544" y="1970968"/>
          <a:ext cx="8229600" cy="3559728"/>
        </p:xfrm>
        <a:graphic>
          <a:graphicData uri="http://schemas.openxmlformats.org/drawingml/2006/table">
            <a:tbl>
              <a:tblPr/>
              <a:tblGrid>
                <a:gridCol w="44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Нормативные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Прогнозные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Установление стоимости платных программ ВПО для приема 2020 года в соотвествии с решением УС НИУ ВШЭ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Увеличение доходной части бюджета в 2021 году на 17,4% в фактическому исполнению 2020 года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Индексация стоимости обучения в договорах на платные образовательные услуги для старших курсов бакалавриата на 3,0 %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Расчетное (целевое) количество поступления на первый курс по коммерческим программам ВПО бакалавриата и магистратуры -  2314 (из которых: 942- бюджетный контингент, 1294 - коммерческий контингент, 78 – за счет ВШЭ)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Частичное понижение рассчитанных объемов поступлений от платных программ ВПО на объем предоставленных скидок и отсрочек по оплате обучения, а также прогнозного отчисления студентов-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платников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 поступлений от реализации платных программ ВПО на 13,6 % к фактическому уровню 2020 года 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Размер утвержденной для филиала субсидии на выполнение государственного задания в части оказания образовательных услуг в объеме 607,2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млн.руб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(+38 млн. к факту 2020 года)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●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Увеличение доли средств, получаемых от внебюджетных источников (67.5% всех поступлений) в структуре доходов кампуса. Прирост к уровню 2020 в 24% в абсолютных цифрах.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36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199"/>
            <a:ext cx="757361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Myriad Pro"/>
                <a:ea typeface="ＭＳ Ｐゴシック"/>
              </a:rPr>
              <a:t>План финансово-хозяйственной деятельности 2021</a:t>
            </a:r>
            <a:endParaRPr lang="ru-RU" sz="1600" dirty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Основные факторы планирования, специфичные для планируемого года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A8C3CD-72FA-4319-A026-CAB4E065F876}"/>
              </a:ext>
            </a:extLst>
          </p:cNvPr>
          <p:cNvSpPr txBox="1"/>
          <p:nvPr/>
        </p:nvSpPr>
        <p:spPr>
          <a:xfrm>
            <a:off x="653322" y="1916832"/>
            <a:ext cx="8064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Высокий уровень неопределенности по некоторым статьям внебюджетных доходов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ДПО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ГК УЦПР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Прикладные научные проекты</a:t>
            </a:r>
          </a:p>
          <a:p>
            <a:pPr marL="914400" lvl="1" indent="-457200">
              <a:buFont typeface="Arial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Пожертвования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Риски снижения численности внебюджетных студентов ниже запланированного уровня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Возможный рост некоторых расходов из-за курсовой разницы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(оборудование, ИТ‐услуги, международная деятельность, привлечение международных специалистов и расчеты с зарубежными партнерами)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Увеличение размера субсидии на бюджетных студентов на 38 </a:t>
            </a:r>
            <a:r>
              <a:rPr lang="ru-RU" sz="1800" kern="0" dirty="0" err="1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млн.руб</a:t>
            </a: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0974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A08CA35F91CD41BFD9BC316C8B2348" ma:contentTypeVersion="8" ma:contentTypeDescription="Создание документа." ma:contentTypeScope="" ma:versionID="8242fd30d3fe93dfe765038aa8d76e2b">
  <xsd:schema xmlns:xsd="http://www.w3.org/2001/XMLSchema" xmlns:xs="http://www.w3.org/2001/XMLSchema" xmlns:p="http://schemas.microsoft.com/office/2006/metadata/properties" xmlns:ns2="e84e18c2-cad4-41f6-a57a-074345da137c" targetNamespace="http://schemas.microsoft.com/office/2006/metadata/properties" ma:root="true" ma:fieldsID="7b62b21da26513df85577aaae4ff8fc7" ns2:_="">
    <xsd:import namespace="e84e18c2-cad4-41f6-a57a-074345da13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e18c2-cad4-41f6-a57a-074345da1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4DCF6-8483-4B2A-B774-AF60A9A5325F}"/>
</file>

<file path=customXml/itemProps2.xml><?xml version="1.0" encoding="utf-8"?>
<ds:datastoreItem xmlns:ds="http://schemas.openxmlformats.org/officeDocument/2006/customXml" ds:itemID="{D65CCFDA-BBCE-4EDE-946E-AE8E1FF59636}"/>
</file>

<file path=customXml/itemProps3.xml><?xml version="1.0" encoding="utf-8"?>
<ds:datastoreItem xmlns:ds="http://schemas.openxmlformats.org/officeDocument/2006/customXml" ds:itemID="{815D6A31-94C6-4BD7-8785-790012FDB29F}"/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2298</Words>
  <Application>Microsoft Office PowerPoint</Application>
  <PresentationFormat>Экран (4:3)</PresentationFormat>
  <Paragraphs>645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Myriad Pro</vt:lpstr>
      <vt:lpstr>Open Sans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Нестеров Вячеслав Михайлович</dc:creator>
  <cp:lastModifiedBy>Нестеров Вячеслав Михайлович</cp:lastModifiedBy>
  <cp:revision>87</cp:revision>
  <cp:lastPrinted>2021-02-10T09:51:17Z</cp:lastPrinted>
  <dcterms:created xsi:type="dcterms:W3CDTF">2021-02-03T07:49:46Z</dcterms:created>
  <dcterms:modified xsi:type="dcterms:W3CDTF">2021-02-11T11:00:41Z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0x010100E4A08CA35F91CD41BFD9BC316C8B2348</vt:lpwstr>
  </property>
</Properties>
</file>