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6.xml" ContentType="application/vnd.openxmlformats-officedocument.drawingml.chart+xml"/>
  <Override PartName="/ppt/charts/chart1.xml" ContentType="application/vnd.openxmlformats-officedocument.drawingml.chart+xml"/>
  <Override PartName="/ppt/charts/chart5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Masters/notesMaster1.xml" ContentType="application/vnd.openxmlformats-officedocument.presentationml.notesMaster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5.xml" ContentType="application/vnd.ms-office.chartstyle+xml"/>
  <Override PartName="/ppt/charts/colors2.xml" ContentType="application/vnd.ms-office.chartcolorstyle+xml"/>
  <Override PartName="/ppt/charts/colors1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colors3.xml" ContentType="application/vnd.ms-office.chartcolorstyl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300" r:id="rId4"/>
    <p:sldId id="261" r:id="rId5"/>
    <p:sldId id="281" r:id="rId6"/>
    <p:sldId id="302" r:id="rId7"/>
    <p:sldId id="292" r:id="rId8"/>
    <p:sldId id="301" r:id="rId9"/>
    <p:sldId id="293" r:id="rId10"/>
    <p:sldId id="276" r:id="rId11"/>
    <p:sldId id="294" r:id="rId12"/>
    <p:sldId id="296" r:id="rId13"/>
    <p:sldId id="297" r:id="rId14"/>
    <p:sldId id="299" r:id="rId15"/>
    <p:sldId id="265" r:id="rId16"/>
    <p:sldId id="269" r:id="rId17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B8D"/>
    <a:srgbClr val="8AA0D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6433" autoAdjust="0"/>
  </p:normalViewPr>
  <p:slideViewPr>
    <p:cSldViewPr snapToGrid="0" showGuides="1">
      <p:cViewPr>
        <p:scale>
          <a:sx n="81" d="100"/>
          <a:sy n="81" d="100"/>
        </p:scale>
        <p:origin x="-270" y="6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673192490283E-2"/>
          <c:y val="4.8671841169239345E-2"/>
          <c:w val="0.92703304504969664"/>
          <c:h val="0.833397648030995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НИР</c:v>
                </c:pt>
              </c:strCache>
            </c:strRef>
          </c:tx>
          <c:spPr>
            <a:solidFill>
              <a:srgbClr val="FFC000"/>
            </a:solidFill>
            <a:ln w="28575" cap="flat" cmpd="sng" algn="ctr">
              <a:solidFill>
                <a:srgbClr val="C00000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15.7</c:v>
                </c:pt>
                <c:pt idx="1">
                  <c:v>18.100000000000001</c:v>
                </c:pt>
                <c:pt idx="2">
                  <c:v>11</c:v>
                </c:pt>
                <c:pt idx="3">
                  <c:v>46.3</c:v>
                </c:pt>
                <c:pt idx="4">
                  <c:v>21.1</c:v>
                </c:pt>
                <c:pt idx="5">
                  <c:v>34.6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2E-43F9-90D0-EDD0F10DE8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9057792"/>
        <c:axId val="119167232"/>
      </c:barChart>
      <c:catAx>
        <c:axId val="11905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167232"/>
        <c:crosses val="autoZero"/>
        <c:auto val="1"/>
        <c:lblAlgn val="ctr"/>
        <c:lblOffset val="100"/>
        <c:noMultiLvlLbl val="0"/>
      </c:catAx>
      <c:valAx>
        <c:axId val="119167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05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sz="1600" dirty="0" smtClean="0"/>
              <a:t>Сжатие рынка региональных исследований </a:t>
            </a:r>
            <a:r>
              <a:rPr lang="ru-RU" sz="1600" baseline="0" dirty="0" smtClean="0"/>
              <a:t>в 2020 году продолжилось, что компенсируется стабилизацией отношений с СПб</a:t>
            </a:r>
            <a:endParaRPr lang="ru-RU" sz="16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726800794144572"/>
          <c:y val="0.33899685595637896"/>
          <c:w val="0.84505185320213827"/>
          <c:h val="0.328578887567627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финансирования, млн. руб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210</c:v>
                </c:pt>
                <c:pt idx="1">
                  <c:v>86</c:v>
                </c:pt>
                <c:pt idx="2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F2-499F-9DCD-20C7EB1C28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контрактов, шт.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2331505066877E-3"/>
                  <c:y val="1.7535406489614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AF2-499F-9DCD-20C7EB1C287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86</c:v>
                </c:pt>
                <c:pt idx="1">
                  <c:v>28</c:v>
                </c:pt>
                <c:pt idx="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F2-499F-9DCD-20C7EB1C287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19113984"/>
        <c:axId val="119341056"/>
      </c:barChart>
      <c:catAx>
        <c:axId val="119113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341056"/>
        <c:crosses val="autoZero"/>
        <c:auto val="1"/>
        <c:lblAlgn val="ctr"/>
        <c:lblOffset val="100"/>
        <c:noMultiLvlLbl val="0"/>
      </c:catAx>
      <c:valAx>
        <c:axId val="119341056"/>
        <c:scaling>
          <c:orientation val="minMax"/>
          <c:max val="210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11398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096866466105527E-2"/>
          <c:y val="0.15838623960304501"/>
          <c:w val="0.95980626706778893"/>
          <c:h val="0.670152133932402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ЦПИР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69-4955-9BA3-F4B93B8B77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Департамент финансов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25400">
                <a:noFill/>
                <a:prstDash val="sysDash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269-4955-9BA3-F4B93B8B77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269-4955-9BA3-F4B93B8B77D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Деп. ГМУ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5400">
                <a:noFill/>
                <a:prstDash val="sysDash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269-4955-9BA3-F4B93B8B77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269-4955-9BA3-F4B93B8B77D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МЛКО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269-4955-9BA3-F4B93B8B77D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МЦЭУПЗ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216966681961924E-2"/>
                  <c:y val="0.324045774870381"/>
                </c:manualLayout>
              </c:layout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269-4955-9BA3-F4B93B8B77D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  <c:pt idx="0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269-4955-9BA3-F4B93B8B77D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ЛЭК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850666777904909E-3"/>
                  <c:y val="0.33460485751058405"/>
                </c:manualLayout>
              </c:layout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269-4955-9BA3-F4B93B8B77D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  <c:pt idx="0">
                  <c:v>0.47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269-4955-9BA3-F4B93B8B77DA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Юрфак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3932764006944695"/>
                  <c:y val="-0.22082034926452254"/>
                </c:manualLayout>
              </c:layout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4269-4955-9BA3-F4B93B8B77D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  <c:pt idx="0">
                  <c:v>0.27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4269-4955-9BA3-F4B93B8B77DA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Деп. Истории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3293200116800312E-2"/>
                  <c:y val="-0.33246352543658064"/>
                </c:manualLayout>
              </c:layout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ED7-4E9C-A3ED-2153B4F4FEC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ED7-4E9C-A3ED-2153B4F4FEC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НУЛ СЛОН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2212666694477854E-3"/>
                  <c:y val="-0.43805435183861063"/>
                </c:manualLayout>
              </c:layout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9ED7-4E9C-A3ED-2153B4F4FEC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ED7-4E9C-A3ED-2153B4F4FEC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0496896"/>
        <c:axId val="120498432"/>
      </c:barChart>
      <c:catAx>
        <c:axId val="120496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0498432"/>
        <c:crosses val="autoZero"/>
        <c:auto val="1"/>
        <c:lblAlgn val="ctr"/>
        <c:lblOffset val="100"/>
        <c:noMultiLvlLbl val="0"/>
      </c:catAx>
      <c:valAx>
        <c:axId val="120498432"/>
        <c:scaling>
          <c:orientation val="minMax"/>
          <c:max val="34.5"/>
          <c:min val="2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49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tint val="38000"/>
              </a:schemeClr>
            </a:solidFill>
            <a:ln>
              <a:noFill/>
            </a:ln>
            <a:effectLst/>
          </c:spPr>
          <c:invertIfNegative val="0"/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9A-4B33-824E-C349BB5EF54A}"/>
            </c:ext>
          </c:extLst>
        </c:ser>
        <c:ser>
          <c:idx val="1"/>
          <c:order val="1"/>
          <c:spPr>
            <a:solidFill>
              <a:schemeClr val="accent1">
                <a:tint val="45000"/>
              </a:schemeClr>
            </a:solidFill>
            <a:ln>
              <a:noFill/>
            </a:ln>
            <a:effectLst/>
          </c:spPr>
          <c:invertIfNegative val="0"/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PowerPoint]Лист1'!$B$2:$G$2</c:f>
              <c:numCache>
                <c:formatCode>General</c:formatCode>
                <c:ptCount val="6"/>
                <c:pt idx="0">
                  <c:v>751000</c:v>
                </c:pt>
                <c:pt idx="1">
                  <c:v>162005</c:v>
                </c:pt>
                <c:pt idx="2">
                  <c:v>10000</c:v>
                </c:pt>
                <c:pt idx="3">
                  <c:v>196000</c:v>
                </c:pt>
                <c:pt idx="4">
                  <c:v>120000</c:v>
                </c:pt>
                <c:pt idx="5">
                  <c:v>88200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F9A-4B33-824E-C349BB5EF54A}"/>
            </c:ext>
          </c:extLst>
        </c:ser>
        <c:ser>
          <c:idx val="2"/>
          <c:order val="2"/>
          <c:spPr>
            <a:solidFill>
              <a:schemeClr val="accent1">
                <a:tint val="53000"/>
              </a:schemeClr>
            </a:solidFill>
            <a:ln>
              <a:noFill/>
            </a:ln>
            <a:effectLst/>
          </c:spPr>
          <c:invertIfNegative val="0"/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PowerPoint]Лист1'!$B$3:$G$3</c:f>
              <c:numCache>
                <c:formatCode>General</c:formatCode>
                <c:ptCount val="6"/>
                <c:pt idx="0">
                  <c:v>1350000</c:v>
                </c:pt>
                <c:pt idx="1">
                  <c:v>240000</c:v>
                </c:pt>
                <c:pt idx="2">
                  <c:v>248000</c:v>
                </c:pt>
                <c:pt idx="3">
                  <c:v>234000</c:v>
                </c:pt>
                <c:pt idx="4">
                  <c:v>205800</c:v>
                </c:pt>
                <c:pt idx="5">
                  <c:v>125170.76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F9A-4B33-824E-C349BB5EF54A}"/>
            </c:ext>
          </c:extLst>
        </c:ser>
        <c:ser>
          <c:idx val="3"/>
          <c:order val="3"/>
          <c:spPr>
            <a:solidFill>
              <a:schemeClr val="accent1">
                <a:tint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PowerPoint]Лист1'!$B$4:$G$4</c:f>
              <c:numCache>
                <c:formatCode>General</c:formatCode>
                <c:ptCount val="6"/>
                <c:pt idx="0">
                  <c:v>1950000</c:v>
                </c:pt>
                <c:pt idx="1">
                  <c:v>300000</c:v>
                </c:pt>
                <c:pt idx="2">
                  <c:v>352950</c:v>
                </c:pt>
                <c:pt idx="3">
                  <c:v>680000</c:v>
                </c:pt>
                <c:pt idx="4">
                  <c:v>350000</c:v>
                </c:pt>
                <c:pt idx="5">
                  <c:v>150000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F9A-4B33-824E-C349BB5EF54A}"/>
            </c:ext>
          </c:extLst>
        </c:ser>
        <c:ser>
          <c:idx val="4"/>
          <c:order val="4"/>
          <c:spPr>
            <a:solidFill>
              <a:schemeClr val="accent1">
                <a:tint val="67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5F9A-4B33-824E-C349BB5EF54A}"/>
              </c:ext>
            </c:extLst>
          </c:dPt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PowerPoint]Лист1'!$B$5:$G$5</c:f>
              <c:numCache>
                <c:formatCode>General</c:formatCode>
                <c:ptCount val="6"/>
                <c:pt idx="0">
                  <c:v>2550000</c:v>
                </c:pt>
                <c:pt idx="1">
                  <c:v>350000</c:v>
                </c:pt>
                <c:pt idx="2">
                  <c:v>649000</c:v>
                </c:pt>
                <c:pt idx="3">
                  <c:v>1100000</c:v>
                </c:pt>
                <c:pt idx="4">
                  <c:v>498900</c:v>
                </c:pt>
                <c:pt idx="5">
                  <c:v>182228.69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F9A-4B33-824E-C349BB5EF54A}"/>
            </c:ext>
          </c:extLst>
        </c:ser>
        <c:ser>
          <c:idx val="5"/>
          <c:order val="5"/>
          <c:spPr>
            <a:solidFill>
              <a:schemeClr val="accent1">
                <a:tint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PowerPoint]Лист1'!$B$6:$G$6</c:f>
              <c:numCache>
                <c:formatCode>General</c:formatCode>
                <c:ptCount val="6"/>
                <c:pt idx="0">
                  <c:v>2790000</c:v>
                </c:pt>
                <c:pt idx="1">
                  <c:v>710000</c:v>
                </c:pt>
                <c:pt idx="2">
                  <c:v>750000</c:v>
                </c:pt>
                <c:pt idx="3">
                  <c:v>1500000</c:v>
                </c:pt>
                <c:pt idx="4">
                  <c:v>499800</c:v>
                </c:pt>
                <c:pt idx="5">
                  <c:v>233511.92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F9A-4B33-824E-C349BB5EF54A}"/>
            </c:ext>
          </c:extLst>
        </c:ser>
        <c:ser>
          <c:idx val="6"/>
          <c:order val="6"/>
          <c:spPr>
            <a:solidFill>
              <a:schemeClr val="accent1">
                <a:tint val="82000"/>
              </a:schemeClr>
            </a:solidFill>
            <a:ln>
              <a:noFill/>
            </a:ln>
            <a:effectLst/>
          </c:spPr>
          <c:invertIfNegative val="0"/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PowerPoint]Лист1'!$B$7:$G$7</c:f>
              <c:numCache>
                <c:formatCode>General</c:formatCode>
                <c:ptCount val="6"/>
                <c:pt idx="0">
                  <c:v>7420000</c:v>
                </c:pt>
                <c:pt idx="1">
                  <c:v>999900</c:v>
                </c:pt>
                <c:pt idx="2">
                  <c:v>752550</c:v>
                </c:pt>
                <c:pt idx="3">
                  <c:v>2137800</c:v>
                </c:pt>
                <c:pt idx="4">
                  <c:v>500000</c:v>
                </c:pt>
                <c:pt idx="5">
                  <c:v>500000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F9A-4B33-824E-C349BB5EF54A}"/>
            </c:ext>
          </c:extLst>
        </c:ser>
        <c:ser>
          <c:idx val="7"/>
          <c:order val="7"/>
          <c:spPr>
            <a:solidFill>
              <a:schemeClr val="accent1">
                <a:tint val="89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5F9A-4B33-824E-C349BB5EF54A}"/>
              </c:ext>
            </c:extLst>
          </c:dPt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PowerPoint]Лист1'!$B$8:$G$8</c:f>
              <c:numCache>
                <c:formatCode>General</c:formatCode>
                <c:ptCount val="6"/>
                <c:pt idx="1">
                  <c:v>1450000</c:v>
                </c:pt>
                <c:pt idx="2">
                  <c:v>840000</c:v>
                </c:pt>
                <c:pt idx="3">
                  <c:v>2600000</c:v>
                </c:pt>
                <c:pt idx="4">
                  <c:v>1000000</c:v>
                </c:pt>
                <c:pt idx="5">
                  <c:v>556390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5F9A-4B33-824E-C349BB5EF54A}"/>
            </c:ext>
          </c:extLst>
        </c:ser>
        <c:ser>
          <c:idx val="8"/>
          <c:order val="8"/>
          <c:spPr>
            <a:solidFill>
              <a:schemeClr val="accent1">
                <a:tint val="97000"/>
              </a:schemeClr>
            </a:solidFill>
            <a:ln>
              <a:noFill/>
            </a:ln>
            <a:effectLst/>
          </c:spPr>
          <c:invertIfNegative val="0"/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PowerPoint]Лист1'!$B$9:$G$9</c:f>
              <c:numCache>
                <c:formatCode>General</c:formatCode>
                <c:ptCount val="6"/>
                <c:pt idx="1">
                  <c:v>1750000</c:v>
                </c:pt>
                <c:pt idx="2">
                  <c:v>990000</c:v>
                </c:pt>
                <c:pt idx="3">
                  <c:v>3066666.66</c:v>
                </c:pt>
                <c:pt idx="4">
                  <c:v>1000000</c:v>
                </c:pt>
                <c:pt idx="5">
                  <c:v>700000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F9A-4B33-824E-C349BB5EF54A}"/>
            </c:ext>
          </c:extLst>
        </c:ser>
        <c:ser>
          <c:idx val="9"/>
          <c:order val="9"/>
          <c:spPr>
            <a:solidFill>
              <a:schemeClr val="accent1">
                <a:shade val="96000"/>
              </a:schemeClr>
            </a:solidFill>
            <a:ln>
              <a:noFill/>
            </a:ln>
            <a:effectLst/>
          </c:spPr>
          <c:invertIfNegative val="0"/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PowerPoint]Лист1'!$B$10:$G$10</c:f>
              <c:numCache>
                <c:formatCode>General</c:formatCode>
                <c:ptCount val="6"/>
                <c:pt idx="1">
                  <c:v>2250000</c:v>
                </c:pt>
                <c:pt idx="2">
                  <c:v>990000</c:v>
                </c:pt>
                <c:pt idx="3">
                  <c:v>4000000</c:v>
                </c:pt>
                <c:pt idx="4">
                  <c:v>1950000</c:v>
                </c:pt>
                <c:pt idx="5">
                  <c:v>750000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5F9A-4B33-824E-C349BB5EF54A}"/>
            </c:ext>
          </c:extLst>
        </c:ser>
        <c:ser>
          <c:idx val="10"/>
          <c:order val="10"/>
          <c:spPr>
            <a:solidFill>
              <a:schemeClr val="accent1">
                <a:shade val="88000"/>
              </a:schemeClr>
            </a:solidFill>
            <a:ln>
              <a:noFill/>
            </a:ln>
            <a:effectLst/>
          </c:spPr>
          <c:invertIfNegative val="0"/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PowerPoint]Лист1'!$B$11:$G$11</c:f>
              <c:numCache>
                <c:formatCode>General</c:formatCode>
                <c:ptCount val="6"/>
                <c:pt idx="1">
                  <c:v>3150000</c:v>
                </c:pt>
                <c:pt idx="2">
                  <c:v>1000000</c:v>
                </c:pt>
                <c:pt idx="3">
                  <c:v>4490000</c:v>
                </c:pt>
                <c:pt idx="4">
                  <c:v>3361005.3</c:v>
                </c:pt>
                <c:pt idx="5">
                  <c:v>1470565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F9A-4B33-824E-C349BB5EF54A}"/>
            </c:ext>
          </c:extLst>
        </c:ser>
        <c:ser>
          <c:idx val="11"/>
          <c:order val="11"/>
          <c:spPr>
            <a:solidFill>
              <a:schemeClr val="accent1">
                <a:shade val="81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5F9A-4B33-824E-C349BB5EF54A}"/>
              </c:ext>
            </c:extLst>
          </c:dPt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PowerPoint]Лист1'!$B$12:$G$12</c:f>
              <c:numCache>
                <c:formatCode>General</c:formatCode>
                <c:ptCount val="6"/>
                <c:pt idx="1">
                  <c:v>3180000</c:v>
                </c:pt>
                <c:pt idx="2">
                  <c:v>1000000</c:v>
                </c:pt>
                <c:pt idx="3">
                  <c:v>4500000</c:v>
                </c:pt>
                <c:pt idx="4">
                  <c:v>4680000</c:v>
                </c:pt>
                <c:pt idx="5">
                  <c:v>1950000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F9A-4B33-824E-C349BB5EF54A}"/>
            </c:ext>
          </c:extLst>
        </c:ser>
        <c:ser>
          <c:idx val="12"/>
          <c:order val="12"/>
          <c:spPr>
            <a:solidFill>
              <a:schemeClr val="accent1">
                <a:shade val="74000"/>
              </a:schemeClr>
            </a:solidFill>
            <a:ln>
              <a:noFill/>
            </a:ln>
            <a:effectLst/>
          </c:spPr>
          <c:invertIfNegative val="0"/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PowerPoint]Лист1'!$B$13:$G$13</c:f>
              <c:numCache>
                <c:formatCode>General</c:formatCode>
                <c:ptCount val="6"/>
                <c:pt idx="1">
                  <c:v>4700000</c:v>
                </c:pt>
                <c:pt idx="2">
                  <c:v>1000000</c:v>
                </c:pt>
                <c:pt idx="3">
                  <c:v>4500000</c:v>
                </c:pt>
                <c:pt idx="4">
                  <c:v>4720000</c:v>
                </c:pt>
                <c:pt idx="5">
                  <c:v>2080431.33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5F9A-4B33-824E-C349BB5EF54A}"/>
            </c:ext>
          </c:extLst>
        </c:ser>
        <c:ser>
          <c:idx val="13"/>
          <c:order val="13"/>
          <c:spPr>
            <a:solidFill>
              <a:schemeClr val="accent1">
                <a:shade val="66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5F9A-4B33-824E-C349BB5EF54A}"/>
              </c:ext>
            </c:extLst>
          </c:dPt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PowerPoint]Лист1'!$B$14:$G$14</c:f>
              <c:numCache>
                <c:formatCode>General</c:formatCode>
                <c:ptCount val="6"/>
                <c:pt idx="2">
                  <c:v>1890000</c:v>
                </c:pt>
                <c:pt idx="3">
                  <c:v>4500000</c:v>
                </c:pt>
                <c:pt idx="4">
                  <c:v>5400000</c:v>
                </c:pt>
                <c:pt idx="5">
                  <c:v>4700000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5F9A-4B33-824E-C349BB5EF54A}"/>
            </c:ext>
          </c:extLst>
        </c:ser>
        <c:ser>
          <c:idx val="14"/>
          <c:order val="14"/>
          <c:spPr>
            <a:solidFill>
              <a:schemeClr val="accent1">
                <a:shade val="59000"/>
              </a:schemeClr>
            </a:solidFill>
            <a:ln>
              <a:noFill/>
            </a:ln>
            <a:effectLst/>
          </c:spPr>
          <c:invertIfNegative val="0"/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PowerPoint]Лист1'!$B$15:$G$15</c:f>
              <c:numCache>
                <c:formatCode>General</c:formatCode>
                <c:ptCount val="6"/>
                <c:pt idx="3">
                  <c:v>4750000</c:v>
                </c:pt>
                <c:pt idx="5">
                  <c:v>4700000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5F9A-4B33-824E-C349BB5EF54A}"/>
            </c:ext>
          </c:extLst>
        </c:ser>
        <c:ser>
          <c:idx val="15"/>
          <c:order val="15"/>
          <c:spPr>
            <a:solidFill>
              <a:schemeClr val="accent1">
                <a:shade val="52000"/>
              </a:schemeClr>
            </a:solidFill>
            <a:ln>
              <a:noFill/>
            </a:ln>
            <a:effectLst/>
          </c:spPr>
          <c:invertIfNegative val="0"/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PowerPoint]Лист1'!$B$16:$G$16</c:f>
              <c:numCache>
                <c:formatCode>General</c:formatCode>
                <c:ptCount val="6"/>
                <c:pt idx="3">
                  <c:v>4800000</c:v>
                </c:pt>
                <c:pt idx="5">
                  <c:v>5000000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5F9A-4B33-824E-C349BB5EF54A}"/>
            </c:ext>
          </c:extLst>
        </c:ser>
        <c:ser>
          <c:idx val="16"/>
          <c:order val="16"/>
          <c:spPr>
            <a:solidFill>
              <a:schemeClr val="accent1">
                <a:shade val="44000"/>
              </a:schemeClr>
            </a:solidFill>
            <a:ln>
              <a:noFill/>
            </a:ln>
            <a:effectLst/>
          </c:spPr>
          <c:invertIfNegative val="0"/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PowerPoint]Лист1'!$B$17:$G$17</c:f>
              <c:numCache>
                <c:formatCode>General</c:formatCode>
                <c:ptCount val="6"/>
                <c:pt idx="3">
                  <c:v>5000000</c:v>
                </c:pt>
                <c:pt idx="5">
                  <c:v>6000000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5F9A-4B33-824E-C349BB5EF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8857088"/>
        <c:axId val="118862976"/>
      </c:barChart>
      <c:lineChart>
        <c:grouping val="stacked"/>
        <c:varyColors val="0"/>
        <c:ser>
          <c:idx val="17"/>
          <c:order val="17"/>
          <c:tx>
            <c:strRef>
              <c:f>'[Диаграмма в Microsoft PowerPoint]Лист1'!$H$1</c:f>
              <c:strCache>
                <c:ptCount val="1"/>
                <c:pt idx="0">
                  <c:v>Средний размер контракта</c:v>
                </c:pt>
              </c:strCache>
            </c:strRef>
          </c:tx>
          <c:spPr>
            <a:ln w="28575" cap="rnd">
              <a:solidFill>
                <a:schemeClr val="accent1">
                  <a:shade val="37000"/>
                </a:schemeClr>
              </a:solidFill>
              <a:round/>
            </a:ln>
            <a:effectLst/>
          </c:spPr>
          <c:marker>
            <c:symbol val="circle"/>
            <c:size val="33"/>
            <c:spPr>
              <a:solidFill>
                <a:srgbClr val="FFC000"/>
              </a:solidFill>
              <a:ln w="9525">
                <a:solidFill>
                  <a:schemeClr val="accent1">
                    <a:shade val="37000"/>
                  </a:schemeClr>
                </a:solidFill>
              </a:ln>
              <a:effectLst/>
            </c:spPr>
          </c:marker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2,6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'[Диаграмма в Microsoft PowerPoint]Лист1'!$B$1:$G$1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'[Диаграмма в Microsoft PowerPoint]Лист1'!$H$2:$H$7</c:f>
              <c:numCache>
                <c:formatCode>General</c:formatCode>
                <c:ptCount val="6"/>
                <c:pt idx="0">
                  <c:v>2801833.3333333335</c:v>
                </c:pt>
                <c:pt idx="1">
                  <c:v>1603492.0833333333</c:v>
                </c:pt>
                <c:pt idx="2">
                  <c:v>805576.92307692312</c:v>
                </c:pt>
                <c:pt idx="3">
                  <c:v>3003404.1662499998</c:v>
                </c:pt>
                <c:pt idx="4">
                  <c:v>1868115.7923076923</c:v>
                </c:pt>
                <c:pt idx="5">
                  <c:v>2116852.8058823533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5F9A-4B33-824E-C349BB5EF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857088"/>
        <c:axId val="118862976"/>
      </c:lineChart>
      <c:catAx>
        <c:axId val="11885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862976"/>
        <c:crosses val="autoZero"/>
        <c:auto val="1"/>
        <c:lblAlgn val="ctr"/>
        <c:lblOffset val="100"/>
        <c:noMultiLvlLbl val="0"/>
      </c:catAx>
      <c:valAx>
        <c:axId val="11886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857088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519988882499323E-2"/>
          <c:y val="0.17496005752062291"/>
          <c:w val="0.86213480656059271"/>
          <c:h val="0.49610259800904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ФОТ 
ЦПИР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0%</c:formatCode>
                <c:ptCount val="5"/>
                <c:pt idx="0">
                  <c:v>0.61</c:v>
                </c:pt>
                <c:pt idx="1">
                  <c:v>0.62</c:v>
                </c:pt>
                <c:pt idx="2">
                  <c:v>0.31</c:v>
                </c:pt>
                <c:pt idx="3">
                  <c:v>0.53</c:v>
                </c:pt>
                <c:pt idx="4">
                  <c:v>0.48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01-48FD-9290-10E31005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ФОТ ВШЭ 
(кроме ЦПИР)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0%</c:formatCode>
                <c:ptCount val="5"/>
                <c:pt idx="0">
                  <c:v>0.05</c:v>
                </c:pt>
                <c:pt idx="1">
                  <c:v>0.12</c:v>
                </c:pt>
                <c:pt idx="2">
                  <c:v>0.22</c:v>
                </c:pt>
                <c:pt idx="3">
                  <c:v>0.17</c:v>
                </c:pt>
                <c:pt idx="4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01-48FD-9290-10E31005CAB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Партнеры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0%</c:formatCode>
                <c:ptCount val="5"/>
                <c:pt idx="0">
                  <c:v>7.0000000000000007E-2</c:v>
                </c:pt>
                <c:pt idx="1">
                  <c:v>0</c:v>
                </c:pt>
                <c:pt idx="2">
                  <c:v>0.2</c:v>
                </c:pt>
                <c:pt idx="3">
                  <c:v>0.16</c:v>
                </c:pt>
                <c:pt idx="4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F01-48FD-9290-10E31005CAB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Подрядчики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110000"/>
                    <a:satMod val="105000"/>
                    <a:tint val="67000"/>
                  </a:schemeClr>
                </a:gs>
                <a:gs pos="50000">
                  <a:schemeClr val="accent4">
                    <a:lumMod val="105000"/>
                    <a:satMod val="103000"/>
                    <a:tint val="73000"/>
                  </a:schemeClr>
                </a:gs>
                <a:gs pos="100000">
                  <a:schemeClr val="accent4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Лист1!$E$2:$E$6</c:f>
              <c:numCache>
                <c:formatCode>0%</c:formatCode>
                <c:ptCount val="5"/>
                <c:pt idx="0">
                  <c:v>0.27</c:v>
                </c:pt>
                <c:pt idx="1">
                  <c:v>0.26</c:v>
                </c:pt>
                <c:pt idx="2">
                  <c:v>0.27</c:v>
                </c:pt>
                <c:pt idx="3">
                  <c:v>0.14000000000000001</c:v>
                </c:pt>
                <c:pt idx="4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F01-48FD-9290-10E31005CAB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8097024"/>
        <c:axId val="138098560"/>
      </c:barChart>
      <c:lineChart>
        <c:grouping val="stacked"/>
        <c:varyColors val="0"/>
        <c:ser>
          <c:idx val="4"/>
          <c:order val="4"/>
          <c:tx>
            <c:strRef>
              <c:f>Лист1!$F$1</c:f>
              <c:strCache>
                <c:ptCount val="1"/>
                <c:pt idx="0">
                  <c:v>ФОТ ВШЭ 
(кроме ЦПИР), 
млн. руб. (пр. ось)</c:v>
                </c:pt>
              </c:strCache>
            </c:strRef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28575" cap="flat" cmpd="sng" algn="ctr">
                <a:solidFill>
                  <a:schemeClr val="accent3">
                    <a:lumMod val="75000"/>
                  </a:schemeClr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2.9619971931655203E-2"/>
                  <c:y val="-0.158524816989644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F18-49D3-BF99-C838F57EDF1B}"/>
                </c:ext>
                <c:ext xmlns:c15="http://schemas.microsoft.com/office/drawing/2012/chart" uri="{CE6537A1-D6FC-4f65-9D91-7224C49458BB}">
                  <c15:layout>
                    <c:manualLayout>
                      <c:w val="5.289121025682729E-2"/>
                      <c:h val="7.3136616418421188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2.5707900167097033E-2"/>
                  <c:y val="-0.183435785973394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F18-49D3-BF99-C838F57EDF1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59016537722317E-2"/>
                  <c:y val="-8.3791655321180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F18-49D3-BF99-C838F57EDF1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accent3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0.8</c:v>
                </c:pt>
                <c:pt idx="1">
                  <c:v>1.6</c:v>
                </c:pt>
                <c:pt idx="2">
                  <c:v>9.1999999999999993</c:v>
                </c:pt>
                <c:pt idx="3">
                  <c:v>4.2</c:v>
                </c:pt>
                <c:pt idx="4">
                  <c:v>5.9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F18-49D3-BF99-C838F57ED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609792"/>
        <c:axId val="138100096"/>
      </c:lineChart>
      <c:catAx>
        <c:axId val="13809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098560"/>
        <c:crosses val="autoZero"/>
        <c:auto val="1"/>
        <c:lblAlgn val="ctr"/>
        <c:lblOffset val="100"/>
        <c:noMultiLvlLbl val="0"/>
      </c:catAx>
      <c:valAx>
        <c:axId val="138098560"/>
        <c:scaling>
          <c:orientation val="minMax"/>
          <c:max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097024"/>
        <c:crosses val="autoZero"/>
        <c:crossBetween val="between"/>
      </c:valAx>
      <c:valAx>
        <c:axId val="13810009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609792"/>
        <c:crosses val="max"/>
        <c:crossBetween val="between"/>
      </c:valAx>
      <c:catAx>
        <c:axId val="138609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81000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Прикладные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</c:v>
                </c:pt>
                <c:pt idx="1">
                  <c:v>65</c:v>
                </c:pt>
                <c:pt idx="2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A7-4EB9-9E17-50D7FADEF4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8336512"/>
        <c:axId val="138339456"/>
      </c:barChart>
      <c:catAx>
        <c:axId val="13833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339456"/>
        <c:crosses val="autoZero"/>
        <c:auto val="1"/>
        <c:lblAlgn val="ctr"/>
        <c:lblOffset val="100"/>
        <c:noMultiLvlLbl val="0"/>
      </c:catAx>
      <c:valAx>
        <c:axId val="13833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336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12999-266D-401D-A3E6-BC7793CAFCE9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FB8AF-3DEC-4C1C-ACD0-1F37C9A75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89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1FB8AF-3DEC-4C1C-ACD0-1F37C9A7533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009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1FB8AF-3DEC-4C1C-ACD0-1F37C9A7533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091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1FB8AF-3DEC-4C1C-ACD0-1F37C9A7533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270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1FB8AF-3DEC-4C1C-ACD0-1F37C9A7533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817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1FB8AF-3DEC-4C1C-ACD0-1F37C9A7533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295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1FB8AF-3DEC-4C1C-ACD0-1F37C9A7533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998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1FB8AF-3DEC-4C1C-ACD0-1F37C9A7533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061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FF-9DA9-4CB6-93D0-776D12F255E8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BC8C-56EE-4F17-8ECD-31D4015D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21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FF-9DA9-4CB6-93D0-776D12F255E8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BC8C-56EE-4F17-8ECD-31D4015D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5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FF-9DA9-4CB6-93D0-776D12F255E8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BC8C-56EE-4F17-8ECD-31D4015D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18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FF-9DA9-4CB6-93D0-776D12F255E8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BC8C-56EE-4F17-8ECD-31D4015D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88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FF-9DA9-4CB6-93D0-776D12F255E8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BC8C-56EE-4F17-8ECD-31D4015D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01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FF-9DA9-4CB6-93D0-776D12F255E8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BC8C-56EE-4F17-8ECD-31D4015D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40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FF-9DA9-4CB6-93D0-776D12F255E8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BC8C-56EE-4F17-8ECD-31D4015D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62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FF-9DA9-4CB6-93D0-776D12F255E8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BC8C-56EE-4F17-8ECD-31D4015D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04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FF-9DA9-4CB6-93D0-776D12F255E8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BC8C-56EE-4F17-8ECD-31D4015D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1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FF-9DA9-4CB6-93D0-776D12F255E8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BC8C-56EE-4F17-8ECD-31D4015D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FF-9DA9-4CB6-93D0-776D12F255E8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5BC8C-56EE-4F17-8ECD-31D4015D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8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C44FF-9DA9-4CB6-93D0-776D12F255E8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5BC8C-56EE-4F17-8ECD-31D4015D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87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2828" y="2484547"/>
            <a:ext cx="8186344" cy="1815882"/>
          </a:xfrm>
          <a:prstGeom prst="rect">
            <a:avLst/>
          </a:prstGeom>
          <a:solidFill>
            <a:srgbClr val="FFFFFF">
              <a:alpha val="89804"/>
            </a:srgb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Отчет </a:t>
            </a:r>
          </a:p>
          <a:p>
            <a:pPr algn="ctr"/>
            <a:r>
              <a:rPr lang="ru-RU" sz="2800" b="1" dirty="0"/>
              <a:t>о деятельности НИУ ВШЭ – Санкт-Петербург </a:t>
            </a:r>
            <a:br>
              <a:rPr lang="ru-RU" sz="2800" b="1" dirty="0"/>
            </a:br>
            <a:r>
              <a:rPr lang="ru-RU" sz="2800" b="1" dirty="0"/>
              <a:t>в сфере прикладных исследований в 2020 году </a:t>
            </a:r>
            <a:br>
              <a:rPr lang="ru-RU" sz="2800" b="1" dirty="0"/>
            </a:br>
            <a:r>
              <a:rPr lang="ru-RU" sz="2800" b="1" dirty="0"/>
              <a:t>и о планах развития на 2021 году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132" y="5912584"/>
            <a:ext cx="11585479" cy="830997"/>
          </a:xfrm>
          <a:prstGeom prst="rect">
            <a:avLst/>
          </a:prstGeom>
          <a:solidFill>
            <a:srgbClr val="FFFFFF">
              <a:alpha val="89804"/>
            </a:srgbClr>
          </a:solidFill>
          <a:effectLst/>
        </p:spPr>
        <p:txBody>
          <a:bodyPr wrap="square" rtlCol="0">
            <a:spAutoFit/>
          </a:bodyPr>
          <a:lstStyle/>
          <a:p>
            <a:r>
              <a:rPr lang="ru-RU" sz="2400" b="1" dirty="0"/>
              <a:t>Ф.А. Казин, заместитель директора НИУ ВШЭ </a:t>
            </a:r>
            <a:r>
              <a:rPr lang="ru-RU" sz="2400" b="1" dirty="0" smtClean="0"/>
              <a:t>СПб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А.В. Курячий, директор Центра прикладных исследований и разработок </a:t>
            </a:r>
          </a:p>
        </p:txBody>
      </p:sp>
      <p:pic>
        <p:nvPicPr>
          <p:cNvPr id="1026" name="Picture 2" descr="https://www.hse.ru/data/2014/07/30/1311496957/logo_%D1%81_filials_hse_cmyk_n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8250" y="349136"/>
            <a:ext cx="1547618" cy="162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408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A5ADC4-A4F4-418F-8F3C-36B163477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4232" y="814004"/>
            <a:ext cx="9144000" cy="2387600"/>
          </a:xfrm>
        </p:spPr>
        <p:txBody>
          <a:bodyPr/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/>
            </a:r>
            <a:br>
              <a:rPr lang="ru-RU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</a:b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Планы на  2021 год</a:t>
            </a:r>
          </a:p>
        </p:txBody>
      </p:sp>
    </p:spTree>
    <p:extLst>
      <p:ext uri="{BB962C8B-B14F-4D97-AF65-F5344CB8AC3E}">
        <p14:creationId xmlns:p14="http://schemas.microsoft.com/office/powerpoint/2010/main" val="744268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075" y="176703"/>
            <a:ext cx="10515600" cy="1198129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+mn-lt"/>
              </a:rPr>
              <a:t>Задача 1. </a:t>
            </a:r>
            <a:r>
              <a:rPr lang="ru-RU" sz="2800" b="1" dirty="0" smtClean="0">
                <a:latin typeface="+mn-lt"/>
              </a:rPr>
              <a:t>Развитие системы </a:t>
            </a:r>
            <a:r>
              <a:rPr lang="ru-RU" sz="2800" b="1" dirty="0">
                <a:latin typeface="+mn-lt"/>
              </a:rPr>
              <a:t>центров компетенций и обеспечение  </a:t>
            </a:r>
            <a:r>
              <a:rPr lang="ru-RU" sz="2800" b="1" dirty="0" smtClean="0">
                <a:latin typeface="+mn-lt"/>
              </a:rPr>
              <a:t>их менеджерской поддержки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207287"/>
              </p:ext>
            </p:extLst>
          </p:nvPr>
        </p:nvGraphicFramePr>
        <p:xfrm>
          <a:off x="871491" y="1317811"/>
          <a:ext cx="10583488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66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56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1800">
                <a:tc>
                  <a:txBody>
                    <a:bodyPr/>
                    <a:lstStyle/>
                    <a:p>
                      <a:r>
                        <a:rPr lang="ru-RU" dirty="0"/>
                        <a:t>Что сделано</a:t>
                      </a:r>
                      <a:r>
                        <a:rPr lang="ru-RU" baseline="0" dirty="0"/>
                        <a:t>  в 2020 году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Что</a:t>
                      </a:r>
                      <a:r>
                        <a:rPr lang="ru-RU" baseline="0" dirty="0"/>
                        <a:t> в планах  на 2021 год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 Созданы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/>
                        <a:t>новые точки роста в формате  </a:t>
                      </a:r>
                      <a:r>
                        <a:rPr lang="ru-RU" baseline="0" dirty="0" err="1" smtClean="0"/>
                        <a:t>ПУЛов</a:t>
                      </a:r>
                      <a:r>
                        <a:rPr lang="ru-RU" baseline="0" dirty="0" smtClean="0"/>
                        <a:t>: </a:t>
                      </a:r>
                      <a:endParaRPr lang="ru-RU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ПУЛ  </a:t>
                      </a:r>
                      <a:r>
                        <a:rPr lang="ru-RU" baseline="0" dirty="0"/>
                        <a:t>кадрового обеспечения экономического </a:t>
                      </a:r>
                      <a:r>
                        <a:rPr lang="ru-RU" baseline="0" dirty="0" smtClean="0"/>
                        <a:t>развития; </a:t>
                      </a:r>
                      <a:endParaRPr lang="ru-RU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ПУЛ  </a:t>
                      </a:r>
                      <a:r>
                        <a:rPr lang="ru-RU" baseline="0" dirty="0"/>
                        <a:t>управления репутацией в </a:t>
                      </a:r>
                      <a:r>
                        <a:rPr lang="ru-RU" baseline="0" dirty="0" smtClean="0"/>
                        <a:t>образовании;</a:t>
                      </a:r>
                      <a:endParaRPr lang="ru-RU" baseline="0" dirty="0"/>
                    </a:p>
                    <a:p>
                      <a:r>
                        <a:rPr lang="ru-RU" baseline="0" dirty="0"/>
                        <a:t>2</a:t>
                      </a:r>
                      <a:r>
                        <a:rPr lang="ru-RU" baseline="0" dirty="0" smtClean="0"/>
                        <a:t>. </a:t>
                      </a:r>
                      <a:r>
                        <a:rPr lang="ru-RU" baseline="0" dirty="0"/>
                        <a:t>Продлено на новые 3 года Соглашение с </a:t>
                      </a:r>
                      <a:r>
                        <a:rPr lang="ru-RU" baseline="0" dirty="0" smtClean="0"/>
                        <a:t>УРФУ;</a:t>
                      </a:r>
                      <a:endParaRPr lang="ru-RU" baseline="0" dirty="0"/>
                    </a:p>
                    <a:p>
                      <a:r>
                        <a:rPr lang="ru-RU" baseline="0" dirty="0" smtClean="0"/>
                        <a:t>3. Запуск </a:t>
                      </a:r>
                      <a:r>
                        <a:rPr lang="ru-RU" baseline="0" dirty="0"/>
                        <a:t>практической работы ПУЛ  исследований корпоративных инновационных </a:t>
                      </a:r>
                      <a:r>
                        <a:rPr lang="ru-RU" baseline="0" dirty="0" smtClean="0"/>
                        <a:t>систем, в т .ч.   </a:t>
                      </a:r>
                      <a:r>
                        <a:rPr lang="ru-RU" baseline="0" dirty="0"/>
                        <a:t>за счет партнерства с  ПАО «Газпром </a:t>
                      </a:r>
                      <a:r>
                        <a:rPr lang="ru-RU" baseline="0" dirty="0" smtClean="0"/>
                        <a:t>нефть»;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Создание 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ПУЛ в сфере  арктических  исследований;</a:t>
                      </a:r>
                      <a:endParaRPr lang="ru-RU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Создание ПУЛ </a:t>
                      </a:r>
                      <a:r>
                        <a:rPr lang="ru-RU" baseline="0" dirty="0"/>
                        <a:t>«Центр изучения современной Азии</a:t>
                      </a:r>
                      <a:r>
                        <a:rPr lang="ru-RU" baseline="0" dirty="0" smtClean="0"/>
                        <a:t>»;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Расширение спектра исследований с использованием больших данных;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Выход на новые форматы проведения исследований стратегического и территориального развития;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Развитие направления бизнес-аналитики;</a:t>
                      </a:r>
                      <a:endParaRPr lang="ru-RU" baseline="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Создание ПУГ </a:t>
                      </a:r>
                      <a:r>
                        <a:rPr lang="ru-RU" baseline="0" dirty="0"/>
                        <a:t>в сфере управления </a:t>
                      </a:r>
                      <a:r>
                        <a:rPr lang="ru-RU" baseline="0" dirty="0" smtClean="0"/>
                        <a:t>недвижимостью;</a:t>
                      </a:r>
                      <a:endParaRPr lang="ru-RU" baseline="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Усиление   </a:t>
                      </a:r>
                      <a:r>
                        <a:rPr lang="ru-RU" baseline="0" dirty="0"/>
                        <a:t>системы </a:t>
                      </a:r>
                      <a:r>
                        <a:rPr lang="ru-RU" baseline="0" dirty="0" smtClean="0"/>
                        <a:t>информационно-аналитической </a:t>
                      </a:r>
                      <a:r>
                        <a:rPr lang="ru-RU" baseline="0" dirty="0"/>
                        <a:t>и маркетинговой поддержки продвижения </a:t>
                      </a:r>
                      <a:r>
                        <a:rPr lang="ru-RU" baseline="0" dirty="0" smtClean="0"/>
                        <a:t>компетенций: </a:t>
                      </a:r>
                      <a:endParaRPr lang="ru-RU" baseline="0" dirty="0"/>
                    </a:p>
                    <a:p>
                      <a:pPr marL="719138" indent="-363538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в рамках конкурсных процедур;</a:t>
                      </a:r>
                      <a:endParaRPr lang="ru-RU" baseline="0" dirty="0"/>
                    </a:p>
                    <a:p>
                      <a:pPr marL="719138" indent="-363538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на специализированных мероприятиях;</a:t>
                      </a:r>
                      <a:endParaRPr lang="ru-RU" baseline="0" dirty="0"/>
                    </a:p>
                    <a:p>
                      <a:pPr marL="719138" indent="-363538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через проведение «продающих» переговоров</a:t>
                      </a:r>
                      <a:endParaRPr lang="ru-RU" baseline="0" dirty="0"/>
                    </a:p>
                    <a:p>
                      <a:pPr marL="719138" indent="-363538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за счет развития </a:t>
                      </a:r>
                      <a:r>
                        <a:rPr lang="ru-RU" baseline="0" dirty="0"/>
                        <a:t>системы стратегических партнерств </a:t>
                      </a:r>
                      <a:r>
                        <a:rPr lang="ru-RU" baseline="0" dirty="0" smtClean="0"/>
                        <a:t>с  </a:t>
                      </a:r>
                      <a:r>
                        <a:rPr lang="ru-RU" baseline="0" dirty="0"/>
                        <a:t>крупными заказчиками </a:t>
                      </a:r>
                      <a:r>
                        <a:rPr lang="ru-RU" baseline="0" dirty="0" smtClean="0"/>
                        <a:t>(Администрация Санкт-Петербурга, Ленинградская область  </a:t>
                      </a:r>
                      <a:r>
                        <a:rPr lang="ru-RU" baseline="0" dirty="0"/>
                        <a:t>и т.д. )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369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282" y="289331"/>
            <a:ext cx="11156576" cy="909493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>
                <a:latin typeface="+mn-lt"/>
              </a:rPr>
              <a:t>Задача 2. Запуск  </a:t>
            </a:r>
            <a:r>
              <a:rPr lang="ru-RU" sz="3100" b="1" dirty="0" smtClean="0">
                <a:latin typeface="+mn-lt"/>
              </a:rPr>
              <a:t>постоянной  площадки  </a:t>
            </a:r>
            <a:r>
              <a:rPr lang="ru-RU" sz="3100" b="1" dirty="0">
                <a:latin typeface="+mn-lt"/>
              </a:rPr>
              <a:t>горизонтальной коммуникации </a:t>
            </a:r>
            <a:r>
              <a:rPr lang="ru-RU" sz="3100" b="1" dirty="0" smtClean="0">
                <a:latin typeface="+mn-lt"/>
              </a:rPr>
              <a:t>сотрудников в </a:t>
            </a:r>
            <a:r>
              <a:rPr lang="ru-RU" sz="3100" b="1" dirty="0">
                <a:latin typeface="+mn-lt"/>
              </a:rPr>
              <a:t>области прикладных исследований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824482"/>
              </p:ext>
            </p:extLst>
          </p:nvPr>
        </p:nvGraphicFramePr>
        <p:xfrm>
          <a:off x="595745" y="1326860"/>
          <a:ext cx="11166764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1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776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Что</a:t>
                      </a:r>
                      <a:r>
                        <a:rPr lang="ru-RU" baseline="0" dirty="0" smtClean="0"/>
                        <a:t> в планах на 2021 год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График</a:t>
                      </a:r>
                      <a:r>
                        <a:rPr lang="ru-RU" baseline="0" dirty="0"/>
                        <a:t> выступлений на семинаре  в 2021 году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9105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b="1" baseline="0" dirty="0" smtClean="0"/>
                        <a:t>Экспертный семинар «</a:t>
                      </a:r>
                      <a:r>
                        <a:rPr lang="ru-RU" b="1" baseline="0" dirty="0"/>
                        <a:t>Открытый кампус»  </a:t>
                      </a:r>
                    </a:p>
                    <a:p>
                      <a:pPr marL="0" indent="0">
                        <a:buNone/>
                      </a:pPr>
                      <a:r>
                        <a:rPr lang="ru-RU" baseline="0" dirty="0"/>
                        <a:t>Партнеры -  </a:t>
                      </a:r>
                      <a:r>
                        <a:rPr lang="ru-RU" baseline="0" dirty="0" smtClean="0"/>
                        <a:t>ДМК, Центр </a:t>
                      </a:r>
                      <a:r>
                        <a:rPr lang="ru-RU" baseline="0" dirty="0"/>
                        <a:t>карьеры, </a:t>
                      </a:r>
                      <a:r>
                        <a:rPr lang="ru-RU" baseline="0" dirty="0" smtClean="0"/>
                        <a:t>Комитет  государственной </a:t>
                      </a:r>
                      <a:r>
                        <a:rPr lang="ru-RU" baseline="0" dirty="0"/>
                        <a:t>службы и кадровой </a:t>
                      </a:r>
                      <a:r>
                        <a:rPr lang="ru-RU" baseline="0" dirty="0" smtClean="0"/>
                        <a:t>политики </a:t>
                      </a:r>
                      <a:r>
                        <a:rPr lang="ru-RU" baseline="0" dirty="0"/>
                        <a:t>Администрации </a:t>
                      </a:r>
                      <a:r>
                        <a:rPr lang="ru-RU" baseline="0" dirty="0" err="1"/>
                        <a:t>Спб</a:t>
                      </a:r>
                      <a:r>
                        <a:rPr lang="ru-RU" baseline="0" dirty="0"/>
                        <a:t>. </a:t>
                      </a:r>
                    </a:p>
                    <a:p>
                      <a:pPr marL="0" indent="0">
                        <a:buNone/>
                      </a:pPr>
                      <a:r>
                        <a:rPr lang="ru-RU" baseline="0" dirty="0"/>
                        <a:t>1. Обмен информацией о текущих прикладных  исследованиях и </a:t>
                      </a:r>
                      <a:r>
                        <a:rPr lang="ru-RU" baseline="0" dirty="0" smtClean="0"/>
                        <a:t>проектах; </a:t>
                      </a:r>
                      <a:endParaRPr lang="ru-RU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источников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привлечения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внешних средств в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или иную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тематическую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область;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трансляция информации об исследованиях  в СМИ.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обновленного состава Экспертного совета по прикладным исследованиям  в целях рассмотрения, экспертизы и контроля  за развитием ПУЛ и иных центров компетенций в области прикладных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исследований (см.  Приложение 1 к проекту Решения) </a:t>
                      </a:r>
                      <a:endParaRPr lang="ru-RU" baseline="0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24.02.2021.	</a:t>
                      </a:r>
                      <a:r>
                        <a:rPr lang="ru-RU" dirty="0" err="1"/>
                        <a:t>Харшак</a:t>
                      </a:r>
                      <a:r>
                        <a:rPr lang="ru-RU" dirty="0"/>
                        <a:t> ДА </a:t>
                      </a:r>
                    </a:p>
                    <a:p>
                      <a:r>
                        <a:rPr lang="ru-RU" dirty="0"/>
                        <a:t>03.03.2021. 	</a:t>
                      </a:r>
                      <a:r>
                        <a:rPr lang="ru-RU" dirty="0" err="1"/>
                        <a:t>Ходачек</a:t>
                      </a:r>
                      <a:r>
                        <a:rPr lang="ru-RU" dirty="0"/>
                        <a:t> АМ </a:t>
                      </a:r>
                    </a:p>
                    <a:p>
                      <a:r>
                        <a:rPr lang="ru-RU" dirty="0"/>
                        <a:t>10.03.2021.	</a:t>
                      </a:r>
                      <a:r>
                        <a:rPr lang="ru-RU" dirty="0" err="1" smtClean="0"/>
                        <a:t>Лайус</a:t>
                      </a:r>
                      <a:r>
                        <a:rPr lang="ru-RU" baseline="0" dirty="0" smtClean="0"/>
                        <a:t> ЮА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  <a:p>
                      <a:r>
                        <a:rPr lang="ru-RU" dirty="0"/>
                        <a:t>17.03.2021.	</a:t>
                      </a:r>
                      <a:r>
                        <a:rPr lang="ru-RU" dirty="0" err="1"/>
                        <a:t>Гаете</a:t>
                      </a:r>
                      <a:r>
                        <a:rPr lang="ru-RU" dirty="0"/>
                        <a:t> Магдалена </a:t>
                      </a:r>
                    </a:p>
                    <a:p>
                      <a:r>
                        <a:rPr lang="ru-RU" dirty="0"/>
                        <a:t>24.03.2021.	</a:t>
                      </a:r>
                      <a:r>
                        <a:rPr lang="ru-RU" dirty="0" err="1"/>
                        <a:t>Гордин</a:t>
                      </a:r>
                      <a:r>
                        <a:rPr lang="ru-RU" dirty="0"/>
                        <a:t>  ВЭ </a:t>
                      </a:r>
                    </a:p>
                    <a:p>
                      <a:r>
                        <a:rPr lang="ru-RU" dirty="0"/>
                        <a:t>31.03.2021.	</a:t>
                      </a:r>
                      <a:r>
                        <a:rPr lang="ru-RU" dirty="0" smtClean="0"/>
                        <a:t>Веселова ЛС </a:t>
                      </a:r>
                      <a:endParaRPr lang="ru-RU" dirty="0"/>
                    </a:p>
                    <a:p>
                      <a:r>
                        <a:rPr lang="ru-RU" dirty="0"/>
                        <a:t>07.04.2021.	Курячий АВ </a:t>
                      </a:r>
                    </a:p>
                    <a:p>
                      <a:r>
                        <a:rPr lang="ru-RU" dirty="0"/>
                        <a:t>14.04.2021.	</a:t>
                      </a:r>
                      <a:r>
                        <a:rPr lang="ru-RU" dirty="0" smtClean="0"/>
                        <a:t>Стародубцев</a:t>
                      </a:r>
                      <a:r>
                        <a:rPr lang="ru-RU" baseline="0" dirty="0" smtClean="0"/>
                        <a:t> АВ</a:t>
                      </a:r>
                      <a:r>
                        <a:rPr lang="ru-RU" dirty="0" smtClean="0"/>
                        <a:t> </a:t>
                      </a:r>
                    </a:p>
                    <a:p>
                      <a:r>
                        <a:rPr lang="ru-RU" dirty="0" smtClean="0"/>
                        <a:t>21.04.2021. 	Омельченко ЕЛ</a:t>
                      </a:r>
                    </a:p>
                    <a:p>
                      <a:r>
                        <a:rPr lang="ru-RU" dirty="0" smtClean="0"/>
                        <a:t>28.04.2021.	Рогова ЕМ </a:t>
                      </a:r>
                    </a:p>
                    <a:p>
                      <a:r>
                        <a:rPr lang="ru-RU" dirty="0" smtClean="0"/>
                        <a:t>05.05.2021</a:t>
                      </a:r>
                      <a:r>
                        <a:rPr lang="ru-RU" dirty="0"/>
                        <a:t>.	Шпильман АА</a:t>
                      </a:r>
                    </a:p>
                    <a:p>
                      <a:r>
                        <a:rPr lang="ru-RU" dirty="0"/>
                        <a:t>12.05.2021.	Кольцова ОЮ </a:t>
                      </a:r>
                    </a:p>
                    <a:p>
                      <a:r>
                        <a:rPr lang="ru-RU" dirty="0"/>
                        <a:t>19.05.2021.	</a:t>
                      </a:r>
                      <a:r>
                        <a:rPr lang="ru-RU" dirty="0" smtClean="0"/>
                        <a:t>Жуков АЕ</a:t>
                      </a:r>
                      <a:endParaRPr lang="ru-RU" dirty="0"/>
                    </a:p>
                    <a:p>
                      <a:r>
                        <a:rPr lang="ru-RU" dirty="0"/>
                        <a:t>26.05.2021.	</a:t>
                      </a:r>
                      <a:r>
                        <a:rPr lang="ru-RU" dirty="0" err="1"/>
                        <a:t>Лукинский</a:t>
                      </a:r>
                      <a:r>
                        <a:rPr lang="ru-RU" dirty="0"/>
                        <a:t> ВС</a:t>
                      </a:r>
                    </a:p>
                    <a:p>
                      <a:r>
                        <a:rPr lang="ru-RU" dirty="0"/>
                        <a:t>02.06.2021.	Лимонов ЛЭ </a:t>
                      </a:r>
                    </a:p>
                    <a:p>
                      <a:r>
                        <a:rPr lang="ru-RU" dirty="0"/>
                        <a:t>09.06.2021.	</a:t>
                      </a:r>
                      <a:r>
                        <a:rPr lang="ru-RU" dirty="0" err="1"/>
                        <a:t>Копотев</a:t>
                      </a:r>
                      <a:r>
                        <a:rPr lang="ru-RU" dirty="0"/>
                        <a:t> МВ </a:t>
                      </a:r>
                    </a:p>
                    <a:p>
                      <a:r>
                        <a:rPr lang="ru-RU" dirty="0"/>
                        <a:t>16.06.2021.	Рождественский </a:t>
                      </a:r>
                      <a:r>
                        <a:rPr lang="ru-RU" dirty="0" smtClean="0"/>
                        <a:t>ИВ </a:t>
                      </a:r>
                    </a:p>
                    <a:p>
                      <a:r>
                        <a:rPr lang="ru-RU" dirty="0" smtClean="0"/>
                        <a:t>23.06.2021.              Заиченко</a:t>
                      </a:r>
                      <a:r>
                        <a:rPr lang="ru-RU" baseline="0" dirty="0" smtClean="0"/>
                        <a:t> 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791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926" y="725343"/>
            <a:ext cx="10889673" cy="1325563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+mn-lt"/>
              </a:rPr>
              <a:t>Задача 3. Активизация  маркетинговой  политики по продвижению кампуса как центра прикладных исследований и экспертно-аналитической деятельности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7762"/>
              </p:ext>
            </p:extLst>
          </p:nvPr>
        </p:nvGraphicFramePr>
        <p:xfrm>
          <a:off x="755071" y="1520824"/>
          <a:ext cx="10882745" cy="4975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9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957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68883">
                <a:tc>
                  <a:txBody>
                    <a:bodyPr/>
                    <a:lstStyle/>
                    <a:p>
                      <a:r>
                        <a:rPr lang="ru-RU" dirty="0"/>
                        <a:t>Что сделано</a:t>
                      </a:r>
                      <a:r>
                        <a:rPr lang="ru-RU" baseline="0" dirty="0"/>
                        <a:t>  в 2020 году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Что</a:t>
                      </a:r>
                      <a:r>
                        <a:rPr lang="ru-RU" baseline="0" dirty="0"/>
                        <a:t> в планах  на 2021 год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34574">
                <a:tc>
                  <a:txBody>
                    <a:bodyPr/>
                    <a:lstStyle/>
                    <a:p>
                      <a:r>
                        <a:rPr lang="ru-RU" dirty="0"/>
                        <a:t>Разработан</a:t>
                      </a:r>
                      <a:r>
                        <a:rPr lang="ru-RU" baseline="0" dirty="0"/>
                        <a:t> прототип  </a:t>
                      </a:r>
                      <a:r>
                        <a:rPr lang="ru-RU" baseline="0" dirty="0" smtClean="0"/>
                        <a:t> страницы  «Аналитика </a:t>
                      </a:r>
                      <a:r>
                        <a:rPr lang="ru-RU" baseline="0" dirty="0"/>
                        <a:t>и экспертиза</a:t>
                      </a:r>
                      <a:r>
                        <a:rPr lang="ru-RU" baseline="0" dirty="0" smtClean="0"/>
                        <a:t>»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Экспертные заключения для  СМИ   дали: </a:t>
                      </a:r>
                    </a:p>
                    <a:p>
                      <a:r>
                        <a:rPr lang="ru-RU" baseline="0" dirty="0" smtClean="0"/>
                        <a:t> в  2019 году – 70  чел. </a:t>
                      </a:r>
                    </a:p>
                    <a:p>
                      <a:r>
                        <a:rPr lang="ru-RU" baseline="0" dirty="0" smtClean="0"/>
                        <a:t> в  2020 у  год – 80  чел.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/>
                        <a:t>Создание единого  "продающего" раздела сайта кампуса в</a:t>
                      </a:r>
                      <a:r>
                        <a:rPr lang="ru-RU" baseline="0" dirty="0"/>
                        <a:t> рубрике «</a:t>
                      </a:r>
                      <a:r>
                        <a:rPr lang="ru-RU" dirty="0"/>
                        <a:t>Наука»</a:t>
                      </a:r>
                      <a:r>
                        <a:rPr lang="ru-RU" baseline="0" dirty="0"/>
                        <a:t> с заголовком  «Аналитика и Экспертиза», </a:t>
                      </a:r>
                      <a:r>
                        <a:rPr lang="ru-RU" dirty="0"/>
                        <a:t>  посвященного исследованиям, как продукту  (центры компетенций, люди, публикации, интервью,  области экспертизы, новости, контакты).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Реализация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/>
                        <a:t>семинара   «Открытый кампус» </a:t>
                      </a:r>
                      <a:r>
                        <a:rPr lang="ru-RU" baseline="0" dirty="0" smtClean="0"/>
                        <a:t> (не менее 20 заседаний) и </a:t>
                      </a:r>
                      <a:r>
                        <a:rPr lang="ru-RU" baseline="0" dirty="0"/>
                        <a:t>на его </a:t>
                      </a:r>
                      <a:r>
                        <a:rPr lang="ru-RU" baseline="0" dirty="0" smtClean="0"/>
                        <a:t>основании: </a:t>
                      </a:r>
                      <a:endParaRPr lang="ru-RU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Постоянное </a:t>
                      </a:r>
                      <a:r>
                        <a:rPr lang="ru-RU" baseline="0" dirty="0"/>
                        <a:t>обновление информации на сайте кампуса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Организация интервью со спикерами семинаров в  профильных  СМИ  </a:t>
                      </a:r>
                      <a:endParaRPr lang="ru-RU" baseline="0" dirty="0"/>
                    </a:p>
                    <a:p>
                      <a:pPr marL="0" indent="0">
                        <a:buNone/>
                      </a:pPr>
                      <a:r>
                        <a:rPr lang="ru-RU" dirty="0" smtClean="0"/>
                        <a:t>3.   Дальнейшее</a:t>
                      </a:r>
                      <a:r>
                        <a:rPr lang="ru-RU" baseline="0" dirty="0" smtClean="0"/>
                        <a:t> расширение работы со СМИ: 90 чел. </a:t>
                      </a:r>
                      <a:endParaRPr lang="ru-RU" dirty="0"/>
                    </a:p>
                    <a:p>
                      <a:pPr marL="342900" indent="-342900">
                        <a:buAutoNum type="arabicPeriod" startAt="4"/>
                      </a:pPr>
                      <a:r>
                        <a:rPr lang="ru-RU" dirty="0"/>
                        <a:t>Участие  наших экспертов в рабочих группах и экспертных советах  при органах власти, общественных организациях, </a:t>
                      </a:r>
                      <a:r>
                        <a:rPr lang="ru-RU" dirty="0" smtClean="0"/>
                        <a:t>бизнесе</a:t>
                      </a:r>
                      <a:r>
                        <a:rPr lang="ru-RU" baseline="0" dirty="0" smtClean="0"/>
                        <a:t>: 25  чел. </a:t>
                      </a:r>
                      <a:endParaRPr lang="ru-RU" dirty="0" smtClean="0"/>
                    </a:p>
                    <a:p>
                      <a:pPr marL="342900" indent="-342900">
                        <a:buAutoNum type="arabicPeriod" startAt="4"/>
                      </a:pPr>
                      <a:r>
                        <a:rPr lang="ru-RU" dirty="0" smtClean="0"/>
                        <a:t>Проведение</a:t>
                      </a:r>
                      <a:r>
                        <a:rPr lang="ru-RU" baseline="0" dirty="0" smtClean="0"/>
                        <a:t> на базе кампуса просветительских и культурных мероприятий : 1950 чел.</a:t>
                      </a:r>
                      <a:endParaRPr lang="ru-RU" dirty="0" smtClean="0"/>
                    </a:p>
                    <a:p>
                      <a:pPr marL="342900" indent="-342900">
                        <a:buAutoNum type="arabicPeriod" startAt="4"/>
                      </a:pPr>
                      <a:endParaRPr lang="ru-RU" dirty="0" smtClean="0"/>
                    </a:p>
                    <a:p>
                      <a:pPr marL="0" indent="0">
                        <a:buNone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786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072" y="9608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+mn-lt"/>
              </a:rPr>
              <a:t>Задача 4. Активизация вовлечения </a:t>
            </a:r>
            <a:r>
              <a:rPr lang="ru-RU" sz="3100" b="1" dirty="0" smtClean="0">
                <a:latin typeface="+mn-lt"/>
              </a:rPr>
              <a:t>студентов </a:t>
            </a:r>
            <a:r>
              <a:rPr lang="ru-RU" sz="3100" b="1" dirty="0">
                <a:latin typeface="+mn-lt"/>
              </a:rPr>
              <a:t>кампуса в прикладные исследования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615790"/>
              </p:ext>
            </p:extLst>
          </p:nvPr>
        </p:nvGraphicFramePr>
        <p:xfrm>
          <a:off x="838200" y="1825625"/>
          <a:ext cx="10515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66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089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Что сделано</a:t>
                      </a:r>
                      <a:r>
                        <a:rPr lang="ru-RU" baseline="0" dirty="0"/>
                        <a:t>  в 2020 году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Что</a:t>
                      </a:r>
                      <a:r>
                        <a:rPr lang="ru-RU" baseline="0" dirty="0"/>
                        <a:t> в планах  на 2021 год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36   студентов   приняли участие  </a:t>
                      </a:r>
                      <a:r>
                        <a:rPr lang="ru-RU" baseline="0" dirty="0"/>
                        <a:t>в </a:t>
                      </a:r>
                      <a:r>
                        <a:rPr lang="ru-RU" baseline="0" dirty="0" smtClean="0"/>
                        <a:t>проектах  </a:t>
                      </a:r>
                      <a:r>
                        <a:rPr lang="ru-RU" baseline="0" dirty="0"/>
                        <a:t>ЦПИР на платной основе </a:t>
                      </a:r>
                    </a:p>
                    <a:p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dirty="0" smtClean="0"/>
                        <a:t>Оформление  </a:t>
                      </a:r>
                      <a:r>
                        <a:rPr lang="ru-RU" dirty="0"/>
                        <a:t>участия студентов </a:t>
                      </a:r>
                      <a:r>
                        <a:rPr lang="ru-RU" baseline="0" dirty="0" smtClean="0"/>
                        <a:t> в прикладных исследованиях </a:t>
                      </a:r>
                      <a:r>
                        <a:rPr lang="ru-RU" dirty="0" smtClean="0"/>
                        <a:t>(в </a:t>
                      </a:r>
                      <a:r>
                        <a:rPr lang="ru-RU" dirty="0" err="1"/>
                        <a:t>т.ч</a:t>
                      </a:r>
                      <a:r>
                        <a:rPr lang="ru-RU" dirty="0"/>
                        <a:t>. на возмездной основе</a:t>
                      </a:r>
                      <a:r>
                        <a:rPr lang="ru-RU" dirty="0" smtClean="0"/>
                        <a:t>): 50 чел.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Реализация   секции по прикладным исследованиям  в  рамках  Фестиваля науки в апреле 2020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Студенческий семинар в области прикладных исследований HSE </a:t>
                      </a:r>
                      <a:r>
                        <a:rPr lang="ru-RU" dirty="0" err="1" smtClean="0"/>
                        <a:t>Start</a:t>
                      </a:r>
                      <a:r>
                        <a:rPr lang="ru-RU" dirty="0" smtClean="0"/>
                        <a:t>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в рамках  Фестиваля науки 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021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867" y="239684"/>
            <a:ext cx="10413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Планируемые объемы </a:t>
            </a:r>
            <a:r>
              <a:rPr lang="ru-RU" sz="2800" b="1" dirty="0"/>
              <a:t>прикладных </a:t>
            </a:r>
            <a:r>
              <a:rPr lang="ru-RU" sz="2800" b="1" dirty="0" smtClean="0"/>
              <a:t>исследований, млн. руб.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1400" y="1430867"/>
            <a:ext cx="10498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92346699"/>
              </p:ext>
            </p:extLst>
          </p:nvPr>
        </p:nvGraphicFramePr>
        <p:xfrm>
          <a:off x="541867" y="1015231"/>
          <a:ext cx="10998200" cy="4221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1867" y="5586153"/>
            <a:ext cx="1099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Планируемые проекты по труду – 14 млн. руб.</a:t>
            </a:r>
          </a:p>
          <a:p>
            <a:r>
              <a:rPr lang="ru-RU" dirty="0" smtClean="0"/>
              <a:t>   Планируемый проект по Соловкам – 42 млн. руб. (окончательная договоренность не достигнута)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03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3231" y="3007767"/>
            <a:ext cx="56637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/>
              <a:t>Спасибо за внимание!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1400" y="1430867"/>
            <a:ext cx="10498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6" name="Picture 2" descr="https://www.hse.ru/data/2014/07/30/1311496957/logo_%D1%81_filials_hse_cmyk_n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241" y="349135"/>
            <a:ext cx="2367627" cy="248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68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A5ADC4-A4F4-418F-8F3C-36B163477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26659"/>
            <a:ext cx="9144000" cy="997604"/>
          </a:xfrm>
        </p:spPr>
        <p:txBody>
          <a:bodyPr/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Итоги 2020 года </a:t>
            </a:r>
          </a:p>
        </p:txBody>
      </p:sp>
    </p:spTree>
    <p:extLst>
      <p:ext uri="{BB962C8B-B14F-4D97-AF65-F5344CB8AC3E}">
        <p14:creationId xmlns:p14="http://schemas.microsoft.com/office/powerpoint/2010/main" val="422508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274635780"/>
              </p:ext>
            </p:extLst>
          </p:nvPr>
        </p:nvGraphicFramePr>
        <p:xfrm>
          <a:off x="634494" y="1261806"/>
          <a:ext cx="11155680" cy="5387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0341" y="202656"/>
            <a:ext cx="11586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Объем выполненных работ  в области  ПИР  в 2020  г., млн руб</a:t>
            </a:r>
            <a:r>
              <a:rPr lang="ru-RU" sz="2800" b="1" dirty="0" smtClean="0"/>
              <a:t>. (без НДС)</a:t>
            </a:r>
            <a:endParaRPr lang="ru-RU" sz="2800" b="1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1F31B997-BF87-4E1B-8006-D61BE290BE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1051937"/>
              </p:ext>
            </p:extLst>
          </p:nvPr>
        </p:nvGraphicFramePr>
        <p:xfrm>
          <a:off x="1536740" y="897776"/>
          <a:ext cx="5046940" cy="3403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25451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004" y="239684"/>
            <a:ext cx="5170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Крупнейшие проекты </a:t>
            </a:r>
            <a:r>
              <a:rPr lang="ru-RU" sz="2800" b="1" dirty="0"/>
              <a:t>2020 года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061205"/>
              </p:ext>
            </p:extLst>
          </p:nvPr>
        </p:nvGraphicFramePr>
        <p:xfrm>
          <a:off x="347135" y="924335"/>
          <a:ext cx="11286064" cy="5185539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1061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825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974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099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Название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Объем, руб.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b="0" dirty="0">
                          <a:effectLst/>
                        </a:rPr>
                        <a:t>1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Определение влияния социально-экономических условий и величины прожиточного минимум трудоспособного населения в Санкт-Петербурге на размер минимальной заработной платы</a:t>
                      </a:r>
                    </a:p>
                  </a:txBody>
                  <a:tcPr marL="43566" marR="43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800 000,00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987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b="0" dirty="0">
                          <a:effectLst/>
                        </a:rPr>
                        <a:t>2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Выполнение научно-исследовательской работы по разработке стратегии поддержки экспорта</a:t>
                      </a:r>
                    </a:p>
                  </a:txBody>
                  <a:tcPr marL="43566" marR="43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6 000 000,00</a:t>
                      </a:r>
                    </a:p>
                  </a:txBody>
                  <a:tcPr marL="43566" marR="43566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862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b="0" dirty="0">
                          <a:effectLst/>
                        </a:rPr>
                        <a:t>3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Работы по обеспечению разработки прогноза баланса рабочих мест в Санкт-Петербурга, замещаемых иностранными гражданами и лицами без гражданства</a:t>
                      </a:r>
                    </a:p>
                  </a:txBody>
                  <a:tcPr marL="43566" marR="43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4 700 000,00</a:t>
                      </a:r>
                    </a:p>
                  </a:txBody>
                  <a:tcPr marL="43566" marR="43566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b="0" dirty="0">
                          <a:effectLst/>
                        </a:rPr>
                        <a:t>4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прогноза баланса трудовых ресурсов Санкт-Петербурга и прогноза потребности в кардах на рынке труда Санкт-Петербурга</a:t>
                      </a:r>
                    </a:p>
                  </a:txBody>
                  <a:tcPr marL="43566" marR="43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4 700 000,00</a:t>
                      </a:r>
                    </a:p>
                  </a:txBody>
                  <a:tcPr marL="43566" marR="43566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b="0" dirty="0">
                          <a:effectLst/>
                        </a:rPr>
                        <a:t>5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Комплексное исследование социально-экономического развития регионов Арктической зоны Российской Федерации и разработке предложений, направленных на развитие научно-исследовательских, культурных, социально-экономических, экологических и других связей Санкт-Петербурга с регионами Арктической зоны Российской Федерации и издание (изготовление) справочно-аналитического сборника</a:t>
                      </a:r>
                    </a:p>
                  </a:txBody>
                  <a:tcPr marL="43566" marR="43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4 396 128,45</a:t>
                      </a:r>
                    </a:p>
                  </a:txBody>
                  <a:tcPr marL="43566" marR="43566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6</a:t>
                      </a:r>
                    </a:p>
                  </a:txBody>
                  <a:tcPr marL="43566" marR="4356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Работы по определению потребности рынка труда СПб в иностранной рабочей силе</a:t>
                      </a:r>
                    </a:p>
                  </a:txBody>
                  <a:tcPr marL="43566" marR="43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1 950 000,00</a:t>
                      </a:r>
                    </a:p>
                  </a:txBody>
                  <a:tcPr marL="43566" marR="43566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99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3" y="162539"/>
            <a:ext cx="110054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Участие подразделений НИУ ВШЭ – Санкт-Петербург </a:t>
            </a:r>
            <a:br>
              <a:rPr lang="ru-RU" sz="2800" b="1" dirty="0"/>
            </a:br>
            <a:r>
              <a:rPr lang="ru-RU" sz="2800" b="1" dirty="0"/>
              <a:t>в прикладных исследованиях в 2020 </a:t>
            </a:r>
            <a:r>
              <a:rPr lang="ru-RU" sz="2800" b="1" dirty="0" smtClean="0"/>
              <a:t>году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19103" y="1164134"/>
            <a:ext cx="1125582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Департамент финансов</a:t>
            </a:r>
            <a:endParaRPr lang="ru-RU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Юридический факультет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Департамент государственного администрирования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Департамент </a:t>
            </a:r>
            <a:r>
              <a:rPr lang="ru-RU" sz="2200" dirty="0" smtClean="0"/>
              <a:t>истории</a:t>
            </a:r>
            <a:endParaRPr lang="ru-RU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Международная лаборатория квантовой оптоэлектроники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Международный центр экономики, управления и политики в области здоровья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Лаборатория экономики культуры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Научно-учебная лаборатория «Социология образования и науки</a:t>
            </a:r>
            <a:r>
              <a:rPr lang="ru-RU" sz="2200" dirty="0" smtClean="0"/>
              <a:t>»</a:t>
            </a:r>
          </a:p>
          <a:p>
            <a:endParaRPr lang="ru-RU" sz="2200" dirty="0" smtClean="0"/>
          </a:p>
          <a:p>
            <a:r>
              <a:rPr lang="ru-RU" sz="2200" b="1" dirty="0" smtClean="0"/>
              <a:t>Привлечено</a:t>
            </a:r>
            <a:r>
              <a:rPr lang="ru-RU" sz="2200" b="1" dirty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34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сотрудника </a:t>
            </a:r>
            <a:r>
              <a:rPr lang="ru-RU" sz="2200" dirty="0"/>
              <a:t>НИУ ВШЭ –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Санкт-Петербург </a:t>
            </a:r>
            <a:br>
              <a:rPr lang="ru-RU" sz="2200" dirty="0" smtClean="0"/>
            </a:br>
            <a:r>
              <a:rPr lang="ru-RU" sz="2200" dirty="0" smtClean="0"/>
              <a:t>(</a:t>
            </a:r>
            <a:r>
              <a:rPr lang="ru-RU" sz="2200" dirty="0"/>
              <a:t>не относящихся к ЦПИР);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36 </a:t>
            </a:r>
            <a:r>
              <a:rPr lang="ru-RU" sz="2200" dirty="0" smtClean="0"/>
              <a:t>студентов </a:t>
            </a:r>
            <a:r>
              <a:rPr lang="ru-RU" sz="2200" dirty="0"/>
              <a:t>(на возмездной основе).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096000" y="4215692"/>
            <a:ext cx="6096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Внешние эксперты: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УРФУ;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Аналитический Центр «Эксперт»;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Институт проблем предпринимательства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ООО «</a:t>
            </a:r>
            <a:r>
              <a:rPr lang="ru-RU" sz="2200" dirty="0" err="1"/>
              <a:t>Русмаркетконсалтинг</a:t>
            </a:r>
            <a:r>
              <a:rPr lang="ru-RU" sz="22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50122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9216" y="185744"/>
            <a:ext cx="10572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Структура реализованных проектов по подразделениям, млн. руб.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410113537"/>
              </p:ext>
            </p:extLst>
          </p:nvPr>
        </p:nvGraphicFramePr>
        <p:xfrm>
          <a:off x="229216" y="708964"/>
          <a:ext cx="11434917" cy="2405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13250" y="3013501"/>
            <a:ext cx="5511300" cy="1077218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прогноз рынка труда для Комитета по труду и занятости – 18,2 млн;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международный проект по теме циркулярные закупки – 3,4 млн (ЦПИР)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3250" y="4188691"/>
            <a:ext cx="5511300" cy="33855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Стратегия поддержки экспорта – 6,0 млн </a:t>
            </a:r>
            <a:r>
              <a:rPr lang="ru-RU" sz="1600" dirty="0" smtClean="0"/>
              <a:t>(</a:t>
            </a:r>
            <a:r>
              <a:rPr lang="ru-RU" sz="1600" dirty="0" err="1" smtClean="0"/>
              <a:t>Деп</a:t>
            </a:r>
            <a:r>
              <a:rPr lang="ru-RU" sz="1600" dirty="0" smtClean="0"/>
              <a:t>. финансов)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13250" y="4615392"/>
            <a:ext cx="5511300" cy="83099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Комплексное исследование социально-экономического развития регионов Арктической зоны Российской Федерации – 3,7 млн (ГМУ)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3250" y="5506061"/>
            <a:ext cx="5511300" cy="132343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Разработка методов расчета характеристик гибридно-интегрированных микро резонаторов – 0,75 млн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Разработка метода расчета и расчет связи А3В5 </a:t>
            </a:r>
            <a:r>
              <a:rPr lang="ru-RU" sz="1600" dirty="0" err="1"/>
              <a:t>микродискового</a:t>
            </a:r>
            <a:r>
              <a:rPr lang="ru-RU" sz="1600" dirty="0"/>
              <a:t> лазера с волноводом через среду различной оптической плотности – 0,7 млн (МЛКО)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67450" y="3013500"/>
            <a:ext cx="5601589" cy="33855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1 проект для ГПН – 0,5 млн (МЦЭУПЗ)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67450" y="3429946"/>
            <a:ext cx="5601589" cy="58477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Организация и проведение серии семинаров по менеджменту в культуре – 0,5 млн (ЛЭК)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67450" y="4112491"/>
            <a:ext cx="5601589" cy="107721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Подготовка документа о выявленных несоответствиях между версиями Конвенции 1970 года (ЮНЕСКО) – 0,2 млн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Разработка проекта модельного закона «Об </a:t>
            </a:r>
            <a:r>
              <a:rPr lang="ru-RU" sz="1600" dirty="0" err="1"/>
              <a:t>агростраховании</a:t>
            </a:r>
            <a:r>
              <a:rPr lang="ru-RU" sz="1600" dirty="0"/>
              <a:t>» - 0,1 млн (</a:t>
            </a:r>
            <a:r>
              <a:rPr lang="ru-RU" sz="1600" dirty="0" smtClean="0"/>
              <a:t>Юридический факультет)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267450" y="5321453"/>
            <a:ext cx="5601589" cy="83099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Прикладная антропология Петербургского подразделения международной IT компании </a:t>
            </a:r>
            <a:r>
              <a:rPr lang="ru-RU" sz="1600" dirty="0" err="1"/>
              <a:t>Grid</a:t>
            </a:r>
            <a:r>
              <a:rPr lang="ru-RU" sz="1600" dirty="0"/>
              <a:t> </a:t>
            </a:r>
            <a:r>
              <a:rPr lang="ru-RU" sz="1600" dirty="0" err="1"/>
              <a:t>Dynamics</a:t>
            </a:r>
            <a:r>
              <a:rPr lang="ru-RU" sz="1600" dirty="0"/>
              <a:t> – 0,13 млн (</a:t>
            </a:r>
            <a:r>
              <a:rPr lang="ru-RU" sz="1600" dirty="0" smtClean="0"/>
              <a:t>Департамент  истории</a:t>
            </a:r>
            <a:r>
              <a:rPr lang="ru-RU" sz="1600" dirty="0"/>
              <a:t>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67451" y="6215905"/>
            <a:ext cx="5601588" cy="58477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Изучение проблем адаптации детей-мигрантов в сфере образования в российское общество – 0,13 млн. (СЛОН)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3250" y="2328699"/>
            <a:ext cx="32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*Объем ЦПИР – 21,6 млн. руб.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7793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7768" y="123308"/>
            <a:ext cx="4913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288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/>
              <a:t>Средняя стоимость контракта </a:t>
            </a:r>
            <a:endParaRPr lang="ru-RU" sz="28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1789627"/>
              </p:ext>
            </p:extLst>
          </p:nvPr>
        </p:nvGraphicFramePr>
        <p:xfrm>
          <a:off x="356136" y="847024"/>
          <a:ext cx="11446844" cy="5469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4003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210" y="231832"/>
            <a:ext cx="8782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Трансформация структуры расходов  на исследования </a:t>
            </a:r>
            <a:endParaRPr lang="ru-RU" sz="2400" b="1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945391705"/>
              </p:ext>
            </p:extLst>
          </p:nvPr>
        </p:nvGraphicFramePr>
        <p:xfrm>
          <a:off x="516467" y="755052"/>
          <a:ext cx="11362266" cy="5792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012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555" y="365126"/>
            <a:ext cx="11194472" cy="539649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>
                <a:latin typeface="+mn-lt"/>
              </a:rPr>
              <a:t>Основные вызовы </a:t>
            </a:r>
            <a:r>
              <a:rPr lang="ru-RU" sz="2800" b="1" dirty="0" smtClean="0">
                <a:latin typeface="+mn-lt"/>
              </a:rPr>
              <a:t>и ответы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322392"/>
              </p:ext>
            </p:extLst>
          </p:nvPr>
        </p:nvGraphicFramePr>
        <p:xfrm>
          <a:off x="537555" y="1234073"/>
          <a:ext cx="11194472" cy="5066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2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972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65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Вызовы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8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Низкий приоритет и недостаток стимулов для участия научно-образовательных коллективов в реализации прикладных исследований и привлечения прикладных проектов в кампус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Дальнейшее развитие  системы </a:t>
                      </a:r>
                      <a:r>
                        <a:rPr lang="ru-RU" baseline="0" dirty="0"/>
                        <a:t>центров компетенций и обеспечение </a:t>
                      </a:r>
                      <a:r>
                        <a:rPr lang="ru-RU" baseline="0" dirty="0" smtClean="0"/>
                        <a:t>их  </a:t>
                      </a:r>
                      <a:r>
                        <a:rPr lang="ru-RU" baseline="0" dirty="0"/>
                        <a:t>менеджерской </a:t>
                      </a:r>
                      <a:r>
                        <a:rPr lang="ru-RU" baseline="0" dirty="0" smtClean="0"/>
                        <a:t>поддержкой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48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Слабая внутренняя коммуникация </a:t>
                      </a:r>
                      <a:r>
                        <a:rPr lang="ru-RU" b="0" dirty="0"/>
                        <a:t>в сфере </a:t>
                      </a:r>
                      <a:r>
                        <a:rPr lang="ru-RU" b="0" dirty="0" smtClean="0"/>
                        <a:t>науки, отсутствие</a:t>
                      </a:r>
                      <a:r>
                        <a:rPr lang="ru-RU" b="0" baseline="0" dirty="0" smtClean="0"/>
                        <a:t> синергетического эффекта </a:t>
                      </a:r>
                      <a:r>
                        <a:rPr lang="ru-RU" b="0" dirty="0" smtClean="0"/>
                        <a:t>от взаимодействия подразделений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Запуск</a:t>
                      </a:r>
                      <a:r>
                        <a:rPr lang="ru-RU" baseline="0" dirty="0"/>
                        <a:t>  постоянно действующей площадки  горизонтальной коммуникации  коллективов  в области прикладных исследований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05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/>
                        <a:t>Слабая трансляция </a:t>
                      </a:r>
                      <a:r>
                        <a:rPr lang="ru-RU" b="0" dirty="0" smtClean="0"/>
                        <a:t>результатов исследований и научного потенциала</a:t>
                      </a:r>
                      <a:r>
                        <a:rPr lang="ru-RU" b="0" baseline="0" dirty="0" smtClean="0"/>
                        <a:t> во внешнюю среду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Активизация  маркетинговой</a:t>
                      </a:r>
                      <a:r>
                        <a:rPr lang="ru-RU" baseline="0" dirty="0"/>
                        <a:t>  политики по </a:t>
                      </a:r>
                      <a:r>
                        <a:rPr lang="ru-RU" dirty="0"/>
                        <a:t>продвижению кампуса как центра прикладных исследований и экспертно-аналитической деятельности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14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/>
                        <a:t>Отсутствие системы целенаправленного вовлечения студентов в прикладные исследования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Вовлечения </a:t>
                      </a:r>
                      <a:r>
                        <a:rPr lang="ru-RU" dirty="0"/>
                        <a:t>молодых ученых и студентов кампуса в прикладные </a:t>
                      </a:r>
                      <a:r>
                        <a:rPr lang="ru-RU" dirty="0" smtClean="0"/>
                        <a:t>исследования на возмездной основе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770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4A08CA35F91CD41BFD9BC316C8B2348" ma:contentTypeVersion="8" ma:contentTypeDescription="Создание документа." ma:contentTypeScope="" ma:versionID="8242fd30d3fe93dfe765038aa8d76e2b">
  <xsd:schema xmlns:xsd="http://www.w3.org/2001/XMLSchema" xmlns:xs="http://www.w3.org/2001/XMLSchema" xmlns:p="http://schemas.microsoft.com/office/2006/metadata/properties" xmlns:ns2="e84e18c2-cad4-41f6-a57a-074345da137c" targetNamespace="http://schemas.microsoft.com/office/2006/metadata/properties" ma:root="true" ma:fieldsID="7b62b21da26513df85577aaae4ff8fc7" ns2:_="">
    <xsd:import namespace="e84e18c2-cad4-41f6-a57a-074345da13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4e18c2-cad4-41f6-a57a-074345da13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EF3B45-3C7A-4445-99A7-C6EC189BDFC2}"/>
</file>

<file path=customXml/itemProps2.xml><?xml version="1.0" encoding="utf-8"?>
<ds:datastoreItem xmlns:ds="http://schemas.openxmlformats.org/officeDocument/2006/customXml" ds:itemID="{836AFD32-1097-4773-A507-365F60BCEAF8}"/>
</file>

<file path=customXml/itemProps3.xml><?xml version="1.0" encoding="utf-8"?>
<ds:datastoreItem xmlns:ds="http://schemas.openxmlformats.org/officeDocument/2006/customXml" ds:itemID="{59DA26C1-F209-4199-A53B-E5852D6F56E5}"/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1096</Words>
  <Application>Microsoft Office PowerPoint</Application>
  <PresentationFormat>Произвольный</PresentationFormat>
  <Paragraphs>168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Итоги 2020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вызовы и ответы</vt:lpstr>
      <vt:lpstr>  Планы на  2021 год</vt:lpstr>
      <vt:lpstr>Задача 1. Развитие системы центров компетенций и обеспечение  их менеджерской поддержки</vt:lpstr>
      <vt:lpstr>  Задача 2. Запуск  постоянной  площадки  горизонтальной коммуникации сотрудников в области прикладных исследований   </vt:lpstr>
      <vt:lpstr>Задача 3. Активизация  маркетинговой  политики по продвижению кампуса как центра прикладных исследований и экспертно-аналитической деятельности   </vt:lpstr>
      <vt:lpstr>Задача 4. Активизация вовлечения студентов кампуса в прикладные исследования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Курячий Александр Васильевич</dc:creator>
  <cp:lastModifiedBy>HP</cp:lastModifiedBy>
  <cp:revision>184</cp:revision>
  <cp:lastPrinted>2019-02-11T14:25:42Z</cp:lastPrinted>
  <dcterms:created xsi:type="dcterms:W3CDTF">2019-01-25T10:54:41Z</dcterms:created>
  <dcterms:modified xsi:type="dcterms:W3CDTF">2021-02-10T09:08:35Z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0x010100E4A08CA35F91CD41BFD9BC316C8B2348</vt:lpwstr>
  </property>
</Properties>
</file>