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4136" r:id="rId5"/>
  </p:sldMasterIdLst>
  <p:notesMasterIdLst>
    <p:notesMasterId r:id="rId36"/>
  </p:notesMasterIdLst>
  <p:handoutMasterIdLst>
    <p:handoutMasterId r:id="rId37"/>
  </p:handoutMasterIdLst>
  <p:sldIdLst>
    <p:sldId id="259" r:id="rId6"/>
    <p:sldId id="699" r:id="rId7"/>
    <p:sldId id="672" r:id="rId8"/>
    <p:sldId id="682" r:id="rId9"/>
    <p:sldId id="708" r:id="rId10"/>
    <p:sldId id="709" r:id="rId11"/>
    <p:sldId id="726" r:id="rId12"/>
    <p:sldId id="718" r:id="rId13"/>
    <p:sldId id="688" r:id="rId14"/>
    <p:sldId id="727" r:id="rId15"/>
    <p:sldId id="735" r:id="rId16"/>
    <p:sldId id="730" r:id="rId17"/>
    <p:sldId id="732" r:id="rId18"/>
    <p:sldId id="734" r:id="rId19"/>
    <p:sldId id="733" r:id="rId20"/>
    <p:sldId id="736" r:id="rId21"/>
    <p:sldId id="725" r:id="rId22"/>
    <p:sldId id="728" r:id="rId23"/>
    <p:sldId id="737" r:id="rId24"/>
    <p:sldId id="746" r:id="rId25"/>
    <p:sldId id="747" r:id="rId26"/>
    <p:sldId id="696" r:id="rId27"/>
    <p:sldId id="739" r:id="rId28"/>
    <p:sldId id="740" r:id="rId29"/>
    <p:sldId id="738" r:id="rId30"/>
    <p:sldId id="741" r:id="rId31"/>
    <p:sldId id="742" r:id="rId32"/>
    <p:sldId id="743" r:id="rId33"/>
    <p:sldId id="744" r:id="rId34"/>
    <p:sldId id="504" r:id="rId35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AF785A6-EB32-4BDF-A69B-6C11F6BD9CFB}">
          <p14:sldIdLst>
            <p14:sldId id="259"/>
            <p14:sldId id="699"/>
            <p14:sldId id="672"/>
            <p14:sldId id="682"/>
            <p14:sldId id="708"/>
            <p14:sldId id="709"/>
            <p14:sldId id="726"/>
            <p14:sldId id="718"/>
            <p14:sldId id="688"/>
            <p14:sldId id="727"/>
            <p14:sldId id="735"/>
            <p14:sldId id="730"/>
            <p14:sldId id="732"/>
            <p14:sldId id="734"/>
            <p14:sldId id="733"/>
            <p14:sldId id="736"/>
            <p14:sldId id="725"/>
            <p14:sldId id="728"/>
            <p14:sldId id="737"/>
            <p14:sldId id="746"/>
            <p14:sldId id="747"/>
            <p14:sldId id="696"/>
            <p14:sldId id="739"/>
            <p14:sldId id="740"/>
            <p14:sldId id="738"/>
            <p14:sldId id="741"/>
            <p14:sldId id="742"/>
            <p14:sldId id="743"/>
            <p14:sldId id="744"/>
            <p14:sldId id="5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141">
          <p15:clr>
            <a:srgbClr val="A4A3A4"/>
          </p15:clr>
        </p15:guide>
        <p15:guide id="4" pos="3127">
          <p15:clr>
            <a:srgbClr val="A4A3A4"/>
          </p15:clr>
        </p15:guide>
        <p15:guide id="5" orient="horz" pos="4207">
          <p15:clr>
            <a:srgbClr val="A4A3A4"/>
          </p15:clr>
        </p15:guide>
        <p15:guide id="6" orient="horz" pos="3128">
          <p15:clr>
            <a:srgbClr val="A4A3A4"/>
          </p15:clr>
        </p15:guide>
        <p15:guide id="7" pos="1479">
          <p15:clr>
            <a:srgbClr val="A4A3A4"/>
          </p15:clr>
        </p15:guide>
        <p15:guide id="8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йцева Дарья Дмитриевна" initials="ЗДД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59A"/>
    <a:srgbClr val="5D39AD"/>
    <a:srgbClr val="9BCFCD"/>
    <a:srgbClr val="2D699C"/>
    <a:srgbClr val="397877"/>
    <a:srgbClr val="CAD743"/>
    <a:srgbClr val="4A6F8F"/>
    <a:srgbClr val="82AAA9"/>
    <a:srgbClr val="73ACA9"/>
    <a:srgbClr val="5E8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34" autoAdjust="0"/>
    <p:restoredTop sz="95182" autoAdjust="0"/>
  </p:normalViewPr>
  <p:slideViewPr>
    <p:cSldViewPr snapToGrid="0" snapToObjects="1">
      <p:cViewPr varScale="1">
        <p:scale>
          <a:sx n="81" d="100"/>
          <a:sy n="81" d="100"/>
        </p:scale>
        <p:origin x="96" y="654"/>
      </p:cViewPr>
      <p:guideLst>
        <p:guide orient="horz" pos="1620"/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480" y="84"/>
      </p:cViewPr>
      <p:guideLst>
        <p:guide orient="horz" pos="2880"/>
        <p:guide pos="2160"/>
        <p:guide orient="horz" pos="2141"/>
        <p:guide pos="3127"/>
        <p:guide orient="horz" pos="4207"/>
        <p:guide orient="horz" pos="3128"/>
        <p:guide pos="147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25477E-0EA9-4036-94F0-2EA24EC4DE91}" type="doc">
      <dgm:prSet loTypeId="urn:microsoft.com/office/officeart/2005/8/layout/venn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B5D88F8-6355-4FE9-84EA-4AFB91D3DFF6}">
      <dgm:prSet phldrT="[Текст]" custT="1"/>
      <dgm:spPr/>
      <dgm:t>
        <a:bodyPr/>
        <a:lstStyle/>
        <a:p>
          <a:r>
            <a:rPr lang="ru-RU" sz="1600" b="1" dirty="0"/>
            <a:t>Программа развития 2030</a:t>
          </a:r>
        </a:p>
      </dgm:t>
    </dgm:pt>
    <dgm:pt modelId="{CF319128-3131-46AB-AB20-542097F78FC4}" type="parTrans" cxnId="{48A9ACA7-62EA-4092-B4D2-B96139079B96}">
      <dgm:prSet/>
      <dgm:spPr/>
      <dgm:t>
        <a:bodyPr/>
        <a:lstStyle/>
        <a:p>
          <a:endParaRPr lang="ru-RU"/>
        </a:p>
      </dgm:t>
    </dgm:pt>
    <dgm:pt modelId="{AFC951DC-5E5B-4D9C-A4A8-9C50156C743D}" type="sibTrans" cxnId="{48A9ACA7-62EA-4092-B4D2-B96139079B96}">
      <dgm:prSet/>
      <dgm:spPr/>
      <dgm:t>
        <a:bodyPr/>
        <a:lstStyle/>
        <a:p>
          <a:endParaRPr lang="ru-RU"/>
        </a:p>
      </dgm:t>
    </dgm:pt>
    <dgm:pt modelId="{63C449C3-5B41-4FAA-B483-2698144435E6}">
      <dgm:prSet phldrT="[Текст]" custT="1"/>
      <dgm:spPr/>
      <dgm:t>
        <a:bodyPr/>
        <a:lstStyle/>
        <a:p>
          <a:r>
            <a:rPr lang="ru-RU" sz="1600" dirty="0"/>
            <a:t>ДК «Интернационализация»</a:t>
          </a:r>
        </a:p>
      </dgm:t>
    </dgm:pt>
    <dgm:pt modelId="{9EF064D9-8DB6-4C75-B94D-D5E89BDF3374}" type="parTrans" cxnId="{12D2567A-3E35-452C-A500-1811F4352559}">
      <dgm:prSet/>
      <dgm:spPr/>
      <dgm:t>
        <a:bodyPr/>
        <a:lstStyle/>
        <a:p>
          <a:endParaRPr lang="ru-RU"/>
        </a:p>
      </dgm:t>
    </dgm:pt>
    <dgm:pt modelId="{EB2CA603-ECA3-4BA6-812A-CEF814942339}" type="sibTrans" cxnId="{12D2567A-3E35-452C-A500-1811F4352559}">
      <dgm:prSet/>
      <dgm:spPr/>
      <dgm:t>
        <a:bodyPr/>
        <a:lstStyle/>
        <a:p>
          <a:endParaRPr lang="ru-RU"/>
        </a:p>
      </dgm:t>
    </dgm:pt>
    <dgm:pt modelId="{74156A5D-79A1-4EF3-B9D7-130A4CF35DEC}">
      <dgm:prSet phldrT="[Текст]" custT="1"/>
      <dgm:spPr/>
      <dgm:t>
        <a:bodyPr/>
        <a:lstStyle/>
        <a:p>
          <a:r>
            <a:rPr lang="ru-RU" sz="1600" dirty="0"/>
            <a:t>ДК НИУ ВШЭ СПб</a:t>
          </a:r>
        </a:p>
      </dgm:t>
    </dgm:pt>
    <dgm:pt modelId="{96F97E5F-48BE-4F94-89E2-D20D5EAD341B}" type="parTrans" cxnId="{6C39F85C-2AB2-4666-AF70-79300FDB9659}">
      <dgm:prSet/>
      <dgm:spPr/>
      <dgm:t>
        <a:bodyPr/>
        <a:lstStyle/>
        <a:p>
          <a:endParaRPr lang="ru-RU"/>
        </a:p>
      </dgm:t>
    </dgm:pt>
    <dgm:pt modelId="{916FBF79-0D39-40DB-8970-F959C6390A6D}" type="sibTrans" cxnId="{6C39F85C-2AB2-4666-AF70-79300FDB9659}">
      <dgm:prSet/>
      <dgm:spPr/>
      <dgm:t>
        <a:bodyPr/>
        <a:lstStyle/>
        <a:p>
          <a:endParaRPr lang="ru-RU"/>
        </a:p>
      </dgm:t>
    </dgm:pt>
    <dgm:pt modelId="{0770AC46-78DC-43C8-81FA-12683292E74A}">
      <dgm:prSet/>
      <dgm:spPr/>
      <dgm:t>
        <a:bodyPr/>
        <a:lstStyle/>
        <a:p>
          <a:r>
            <a:rPr lang="ru-RU" dirty="0"/>
            <a:t>Операционный план международной деятельности в кампусе</a:t>
          </a:r>
        </a:p>
      </dgm:t>
    </dgm:pt>
    <dgm:pt modelId="{11598F2E-3C77-430E-8D8B-33CA3CB66422}" type="parTrans" cxnId="{8CCEFE60-B641-42BF-B347-363FA4D1FFBA}">
      <dgm:prSet/>
      <dgm:spPr/>
      <dgm:t>
        <a:bodyPr/>
        <a:lstStyle/>
        <a:p>
          <a:endParaRPr lang="ru-RU"/>
        </a:p>
      </dgm:t>
    </dgm:pt>
    <dgm:pt modelId="{6B395AF8-5465-4B78-B63D-42DB49D46024}" type="sibTrans" cxnId="{8CCEFE60-B641-42BF-B347-363FA4D1FFBA}">
      <dgm:prSet/>
      <dgm:spPr/>
      <dgm:t>
        <a:bodyPr/>
        <a:lstStyle/>
        <a:p>
          <a:endParaRPr lang="ru-RU"/>
        </a:p>
      </dgm:t>
    </dgm:pt>
    <dgm:pt modelId="{CF2372A7-8642-46E8-A34F-C3EFE062250B}" type="pres">
      <dgm:prSet presAssocID="{9B25477E-0EA9-4036-94F0-2EA24EC4DE91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015C0-32A3-4AFF-A133-365610E9EC09}" type="pres">
      <dgm:prSet presAssocID="{9B25477E-0EA9-4036-94F0-2EA24EC4DE91}" presName="comp1" presStyleCnt="0"/>
      <dgm:spPr/>
    </dgm:pt>
    <dgm:pt modelId="{8A81008D-07ED-4C66-8296-91BF8B7F102D}" type="pres">
      <dgm:prSet presAssocID="{9B25477E-0EA9-4036-94F0-2EA24EC4DE91}" presName="circle1" presStyleLbl="node1" presStyleIdx="0" presStyleCnt="4" custLinFactNeighborX="22153" custLinFactNeighborY="0"/>
      <dgm:spPr/>
      <dgm:t>
        <a:bodyPr/>
        <a:lstStyle/>
        <a:p>
          <a:endParaRPr lang="ru-RU"/>
        </a:p>
      </dgm:t>
    </dgm:pt>
    <dgm:pt modelId="{D337C76B-FE50-4141-AAFF-326090CCC583}" type="pres">
      <dgm:prSet presAssocID="{9B25477E-0EA9-4036-94F0-2EA24EC4DE91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BB121-AD89-409F-8477-65D45472458F}" type="pres">
      <dgm:prSet presAssocID="{9B25477E-0EA9-4036-94F0-2EA24EC4DE91}" presName="comp2" presStyleCnt="0"/>
      <dgm:spPr/>
    </dgm:pt>
    <dgm:pt modelId="{C0CE0BB2-ED81-40DC-B683-990EED1ECA13}" type="pres">
      <dgm:prSet presAssocID="{9B25477E-0EA9-4036-94F0-2EA24EC4DE91}" presName="circle2" presStyleLbl="node1" presStyleIdx="1" presStyleCnt="4" custLinFactNeighborX="27692" custLinFactNeighborY="0"/>
      <dgm:spPr/>
      <dgm:t>
        <a:bodyPr/>
        <a:lstStyle/>
        <a:p>
          <a:endParaRPr lang="ru-RU"/>
        </a:p>
      </dgm:t>
    </dgm:pt>
    <dgm:pt modelId="{7F850593-A008-41E8-9DDA-08C73555433F}" type="pres">
      <dgm:prSet presAssocID="{9B25477E-0EA9-4036-94F0-2EA24EC4DE91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01D53-0985-4AF7-876B-9BF3427857B2}" type="pres">
      <dgm:prSet presAssocID="{9B25477E-0EA9-4036-94F0-2EA24EC4DE91}" presName="comp3" presStyleCnt="0"/>
      <dgm:spPr/>
    </dgm:pt>
    <dgm:pt modelId="{EB52579C-0E7F-47EB-A5D3-13C3C0B81480}" type="pres">
      <dgm:prSet presAssocID="{9B25477E-0EA9-4036-94F0-2EA24EC4DE91}" presName="circle3" presStyleLbl="node1" presStyleIdx="2" presStyleCnt="4" custLinFactNeighborX="36922" custLinFactNeighborY="0"/>
      <dgm:spPr/>
      <dgm:t>
        <a:bodyPr/>
        <a:lstStyle/>
        <a:p>
          <a:endParaRPr lang="ru-RU"/>
        </a:p>
      </dgm:t>
    </dgm:pt>
    <dgm:pt modelId="{2035D86F-4F90-492C-A4E8-1409DF55C8B0}" type="pres">
      <dgm:prSet presAssocID="{9B25477E-0EA9-4036-94F0-2EA24EC4DE91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CDEF1E-A847-4EAA-A87A-34B53E67FE31}" type="pres">
      <dgm:prSet presAssocID="{9B25477E-0EA9-4036-94F0-2EA24EC4DE91}" presName="comp4" presStyleCnt="0"/>
      <dgm:spPr/>
    </dgm:pt>
    <dgm:pt modelId="{E2C5462A-EFEF-4F4E-AF1E-0DD14B201186}" type="pres">
      <dgm:prSet presAssocID="{9B25477E-0EA9-4036-94F0-2EA24EC4DE91}" presName="circle4" presStyleLbl="node1" presStyleIdx="3" presStyleCnt="4" custLinFactNeighborX="55384" custLinFactNeighborY="0"/>
      <dgm:spPr/>
      <dgm:t>
        <a:bodyPr/>
        <a:lstStyle/>
        <a:p>
          <a:endParaRPr lang="ru-RU"/>
        </a:p>
      </dgm:t>
    </dgm:pt>
    <dgm:pt modelId="{808FF999-1535-4A24-AFBC-3349BBC9FDAF}" type="pres">
      <dgm:prSet presAssocID="{9B25477E-0EA9-4036-94F0-2EA24EC4DE91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D2567A-3E35-452C-A500-1811F4352559}" srcId="{9B25477E-0EA9-4036-94F0-2EA24EC4DE91}" destId="{63C449C3-5B41-4FAA-B483-2698144435E6}" srcOrd="1" destOrd="0" parTransId="{9EF064D9-8DB6-4C75-B94D-D5E89BDF3374}" sibTransId="{EB2CA603-ECA3-4BA6-812A-CEF814942339}"/>
    <dgm:cxn modelId="{2EE06A77-5306-4EFF-9E71-777D683E4AC4}" type="presOf" srcId="{9B25477E-0EA9-4036-94F0-2EA24EC4DE91}" destId="{CF2372A7-8642-46E8-A34F-C3EFE062250B}" srcOrd="0" destOrd="0" presId="urn:microsoft.com/office/officeart/2005/8/layout/venn2"/>
    <dgm:cxn modelId="{BDDFA104-F3E1-4F87-A0D4-F3FE2A701C3F}" type="presOf" srcId="{4B5D88F8-6355-4FE9-84EA-4AFB91D3DFF6}" destId="{D337C76B-FE50-4141-AAFF-326090CCC583}" srcOrd="1" destOrd="0" presId="urn:microsoft.com/office/officeart/2005/8/layout/venn2"/>
    <dgm:cxn modelId="{48A9ACA7-62EA-4092-B4D2-B96139079B96}" srcId="{9B25477E-0EA9-4036-94F0-2EA24EC4DE91}" destId="{4B5D88F8-6355-4FE9-84EA-4AFB91D3DFF6}" srcOrd="0" destOrd="0" parTransId="{CF319128-3131-46AB-AB20-542097F78FC4}" sibTransId="{AFC951DC-5E5B-4D9C-A4A8-9C50156C743D}"/>
    <dgm:cxn modelId="{65BBFFC5-32F9-4CCD-9958-4D17E6191EA2}" type="presOf" srcId="{0770AC46-78DC-43C8-81FA-12683292E74A}" destId="{E2C5462A-EFEF-4F4E-AF1E-0DD14B201186}" srcOrd="0" destOrd="0" presId="urn:microsoft.com/office/officeart/2005/8/layout/venn2"/>
    <dgm:cxn modelId="{6C402C6D-2DE5-455F-B600-DF88FF6A1640}" type="presOf" srcId="{4B5D88F8-6355-4FE9-84EA-4AFB91D3DFF6}" destId="{8A81008D-07ED-4C66-8296-91BF8B7F102D}" srcOrd="0" destOrd="0" presId="urn:microsoft.com/office/officeart/2005/8/layout/venn2"/>
    <dgm:cxn modelId="{68BAB249-262C-4DC4-B840-E9DD3AC6F5F8}" type="presOf" srcId="{0770AC46-78DC-43C8-81FA-12683292E74A}" destId="{808FF999-1535-4A24-AFBC-3349BBC9FDAF}" srcOrd="1" destOrd="0" presId="urn:microsoft.com/office/officeart/2005/8/layout/venn2"/>
    <dgm:cxn modelId="{8CCEFE60-B641-42BF-B347-363FA4D1FFBA}" srcId="{9B25477E-0EA9-4036-94F0-2EA24EC4DE91}" destId="{0770AC46-78DC-43C8-81FA-12683292E74A}" srcOrd="3" destOrd="0" parTransId="{11598F2E-3C77-430E-8D8B-33CA3CB66422}" sibTransId="{6B395AF8-5465-4B78-B63D-42DB49D46024}"/>
    <dgm:cxn modelId="{3A4D5DEE-98C3-4840-860A-BC57E7A1A4BE}" type="presOf" srcId="{74156A5D-79A1-4EF3-B9D7-130A4CF35DEC}" destId="{2035D86F-4F90-492C-A4E8-1409DF55C8B0}" srcOrd="1" destOrd="0" presId="urn:microsoft.com/office/officeart/2005/8/layout/venn2"/>
    <dgm:cxn modelId="{1EF0C1FE-4732-4814-BED0-A751D3A87903}" type="presOf" srcId="{74156A5D-79A1-4EF3-B9D7-130A4CF35DEC}" destId="{EB52579C-0E7F-47EB-A5D3-13C3C0B81480}" srcOrd="0" destOrd="0" presId="urn:microsoft.com/office/officeart/2005/8/layout/venn2"/>
    <dgm:cxn modelId="{1FA7E61D-6567-4454-8AED-223E209F0A8D}" type="presOf" srcId="{63C449C3-5B41-4FAA-B483-2698144435E6}" destId="{7F850593-A008-41E8-9DDA-08C73555433F}" srcOrd="1" destOrd="0" presId="urn:microsoft.com/office/officeart/2005/8/layout/venn2"/>
    <dgm:cxn modelId="{6C39F85C-2AB2-4666-AF70-79300FDB9659}" srcId="{9B25477E-0EA9-4036-94F0-2EA24EC4DE91}" destId="{74156A5D-79A1-4EF3-B9D7-130A4CF35DEC}" srcOrd="2" destOrd="0" parTransId="{96F97E5F-48BE-4F94-89E2-D20D5EAD341B}" sibTransId="{916FBF79-0D39-40DB-8970-F959C6390A6D}"/>
    <dgm:cxn modelId="{0A5731A8-5DB4-420C-9F16-F028F2893E38}" type="presOf" srcId="{63C449C3-5B41-4FAA-B483-2698144435E6}" destId="{C0CE0BB2-ED81-40DC-B683-990EED1ECA13}" srcOrd="0" destOrd="0" presId="urn:microsoft.com/office/officeart/2005/8/layout/venn2"/>
    <dgm:cxn modelId="{79DFFD19-4C32-4D07-97E9-15FDD2B5BA8F}" type="presParOf" srcId="{CF2372A7-8642-46E8-A34F-C3EFE062250B}" destId="{6D8015C0-32A3-4AFF-A133-365610E9EC09}" srcOrd="0" destOrd="0" presId="urn:microsoft.com/office/officeart/2005/8/layout/venn2"/>
    <dgm:cxn modelId="{DCF6DCE9-E55E-4095-A8AF-A25FD1EEA966}" type="presParOf" srcId="{6D8015C0-32A3-4AFF-A133-365610E9EC09}" destId="{8A81008D-07ED-4C66-8296-91BF8B7F102D}" srcOrd="0" destOrd="0" presId="urn:microsoft.com/office/officeart/2005/8/layout/venn2"/>
    <dgm:cxn modelId="{F4DB5812-D1EB-4579-87AD-6BFF3206764F}" type="presParOf" srcId="{6D8015C0-32A3-4AFF-A133-365610E9EC09}" destId="{D337C76B-FE50-4141-AAFF-326090CCC583}" srcOrd="1" destOrd="0" presId="urn:microsoft.com/office/officeart/2005/8/layout/venn2"/>
    <dgm:cxn modelId="{E1E52F63-C54B-4F74-80B3-AD6F77192AD9}" type="presParOf" srcId="{CF2372A7-8642-46E8-A34F-C3EFE062250B}" destId="{898BB121-AD89-409F-8477-65D45472458F}" srcOrd="1" destOrd="0" presId="urn:microsoft.com/office/officeart/2005/8/layout/venn2"/>
    <dgm:cxn modelId="{A678C5DA-F28F-4626-9CAD-F13A94CB7C4D}" type="presParOf" srcId="{898BB121-AD89-409F-8477-65D45472458F}" destId="{C0CE0BB2-ED81-40DC-B683-990EED1ECA13}" srcOrd="0" destOrd="0" presId="urn:microsoft.com/office/officeart/2005/8/layout/venn2"/>
    <dgm:cxn modelId="{40648B91-60A5-43D9-8BD0-C0A1422341D6}" type="presParOf" srcId="{898BB121-AD89-409F-8477-65D45472458F}" destId="{7F850593-A008-41E8-9DDA-08C73555433F}" srcOrd="1" destOrd="0" presId="urn:microsoft.com/office/officeart/2005/8/layout/venn2"/>
    <dgm:cxn modelId="{0721F9AB-2D47-4A17-B1CD-8705491E7AF6}" type="presParOf" srcId="{CF2372A7-8642-46E8-A34F-C3EFE062250B}" destId="{1EC01D53-0985-4AF7-876B-9BF3427857B2}" srcOrd="2" destOrd="0" presId="urn:microsoft.com/office/officeart/2005/8/layout/venn2"/>
    <dgm:cxn modelId="{505C1AF7-C1F6-4647-96BD-0C2D418B588C}" type="presParOf" srcId="{1EC01D53-0985-4AF7-876B-9BF3427857B2}" destId="{EB52579C-0E7F-47EB-A5D3-13C3C0B81480}" srcOrd="0" destOrd="0" presId="urn:microsoft.com/office/officeart/2005/8/layout/venn2"/>
    <dgm:cxn modelId="{AF8484FA-148C-4E0E-B04E-10E661F44E87}" type="presParOf" srcId="{1EC01D53-0985-4AF7-876B-9BF3427857B2}" destId="{2035D86F-4F90-492C-A4E8-1409DF55C8B0}" srcOrd="1" destOrd="0" presId="urn:microsoft.com/office/officeart/2005/8/layout/venn2"/>
    <dgm:cxn modelId="{426726B5-363D-4CB2-86F8-259F1F6F71F8}" type="presParOf" srcId="{CF2372A7-8642-46E8-A34F-C3EFE062250B}" destId="{0CCDEF1E-A847-4EAA-A87A-34B53E67FE31}" srcOrd="3" destOrd="0" presId="urn:microsoft.com/office/officeart/2005/8/layout/venn2"/>
    <dgm:cxn modelId="{307D8C75-C4CE-49D8-9B20-58C2C20B7F80}" type="presParOf" srcId="{0CCDEF1E-A847-4EAA-A87A-34B53E67FE31}" destId="{E2C5462A-EFEF-4F4E-AF1E-0DD14B201186}" srcOrd="0" destOrd="0" presId="urn:microsoft.com/office/officeart/2005/8/layout/venn2"/>
    <dgm:cxn modelId="{A011F3E1-2A78-4CF6-89FC-3AA11F5ECEB1}" type="presParOf" srcId="{0CCDEF1E-A847-4EAA-A87A-34B53E67FE31}" destId="{808FF999-1535-4A24-AFBC-3349BBC9FDA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1008D-07ED-4C66-8296-91BF8B7F102D}">
      <dsp:nvSpPr>
        <dsp:cNvPr id="0" name=""/>
        <dsp:cNvSpPr/>
      </dsp:nvSpPr>
      <dsp:spPr>
        <a:xfrm>
          <a:off x="2273276" y="0"/>
          <a:ext cx="5130799" cy="51307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Программа развития 2030</a:t>
          </a:r>
        </a:p>
      </dsp:txBody>
      <dsp:txXfrm>
        <a:off x="4121390" y="256539"/>
        <a:ext cx="1434571" cy="769620"/>
      </dsp:txXfrm>
    </dsp:sp>
    <dsp:sp modelId="{C0CE0BB2-ED81-40DC-B683-990EED1ECA13}">
      <dsp:nvSpPr>
        <dsp:cNvPr id="0" name=""/>
        <dsp:cNvSpPr/>
      </dsp:nvSpPr>
      <dsp:spPr>
        <a:xfrm>
          <a:off x="2786386" y="1026159"/>
          <a:ext cx="4104640" cy="4104640"/>
        </a:xfrm>
        <a:prstGeom prst="ellipse">
          <a:avLst/>
        </a:prstGeom>
        <a:solidFill>
          <a:schemeClr val="accent4">
            <a:hueOff val="10489"/>
            <a:satOff val="-763"/>
            <a:lumOff val="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ДК «Интернационализация»</a:t>
          </a:r>
        </a:p>
      </dsp:txBody>
      <dsp:txXfrm>
        <a:off x="4121421" y="1272438"/>
        <a:ext cx="1434571" cy="738835"/>
      </dsp:txXfrm>
    </dsp:sp>
    <dsp:sp modelId="{EB52579C-0E7F-47EB-A5D3-13C3C0B81480}">
      <dsp:nvSpPr>
        <dsp:cNvPr id="0" name=""/>
        <dsp:cNvSpPr/>
      </dsp:nvSpPr>
      <dsp:spPr>
        <a:xfrm>
          <a:off x="3299446" y="2052319"/>
          <a:ext cx="3078480" cy="3078480"/>
        </a:xfrm>
        <a:prstGeom prst="ellipse">
          <a:avLst/>
        </a:prstGeom>
        <a:solidFill>
          <a:schemeClr val="accent4">
            <a:hueOff val="20978"/>
            <a:satOff val="-1526"/>
            <a:lumOff val="1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ДК НИУ ВШЭ СПб</a:t>
          </a:r>
        </a:p>
      </dsp:txBody>
      <dsp:txXfrm>
        <a:off x="4121400" y="2283205"/>
        <a:ext cx="1434571" cy="692658"/>
      </dsp:txXfrm>
    </dsp:sp>
    <dsp:sp modelId="{E2C5462A-EFEF-4F4E-AF1E-0DD14B201186}">
      <dsp:nvSpPr>
        <dsp:cNvPr id="0" name=""/>
        <dsp:cNvSpPr/>
      </dsp:nvSpPr>
      <dsp:spPr>
        <a:xfrm>
          <a:off x="3812546" y="3078479"/>
          <a:ext cx="2052320" cy="2052320"/>
        </a:xfrm>
        <a:prstGeom prst="ellipse">
          <a:avLst/>
        </a:prstGeom>
        <a:solidFill>
          <a:schemeClr val="accent4">
            <a:hueOff val="31467"/>
            <a:satOff val="-2289"/>
            <a:lumOff val="20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Операционный план международной деятельности в кампусе</a:t>
          </a:r>
        </a:p>
      </dsp:txBody>
      <dsp:txXfrm>
        <a:off x="4113102" y="3591560"/>
        <a:ext cx="1451209" cy="1026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FDE89-C194-D34D-83AA-9AFBD74DC4D7}" type="datetimeFigureOut">
              <a:rPr lang="en-US" smtClean="0"/>
              <a:pPr/>
              <a:t>12/21/2020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64ACF-CE2C-F94C-B805-C3C372F63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91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F6D02-122D-964E-ACB9-453FD8B7FB92}" type="datetimeFigureOut">
              <a:rPr lang="en-US" smtClean="0"/>
              <a:pPr/>
              <a:t>12/21/2020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E2E94-A510-624F-812E-907861D635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341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284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03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15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24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18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18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+ Keystone, Access Master, MBA.com)</a:t>
            </a:r>
            <a:endParaRPr lang="ru-RU" sz="1200" dirty="0">
              <a:solidFill>
                <a:schemeClr val="tx1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12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42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Общий доход от </a:t>
            </a:r>
            <a:r>
              <a:rPr lang="en-US" dirty="0"/>
              <a:t>non-degree </a:t>
            </a:r>
            <a:r>
              <a:rPr lang="ru-RU" dirty="0"/>
              <a:t>программ 14,7 млн. руб.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84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5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02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92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+ Keystone, Access Master, MBA.com)</a:t>
            </a:r>
            <a:endParaRPr lang="ru-RU" sz="1200" dirty="0">
              <a:solidFill>
                <a:schemeClr val="tx1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66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5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lnSpc>
                <a:spcPct val="12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2095401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167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  <p:bldP spid="18" grpId="0"/>
      <p:bldP spid="21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-19924"/>
            <a:ext cx="2304001" cy="69327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29176"/>
            <a:ext cx="2304001" cy="69419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-19921"/>
            <a:ext cx="2304001" cy="69327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-19920"/>
            <a:ext cx="2304001" cy="693270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799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28" y="-19214"/>
            <a:ext cx="4570972" cy="69513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4566088" cy="693270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811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17966" y="5352815"/>
            <a:ext cx="3943590" cy="98929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31303" y="6599078"/>
            <a:ext cx="1758815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37914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6667" y="516461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3030" y="5164611"/>
            <a:ext cx="4571245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5893581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17968" y="5902684"/>
            <a:ext cx="5892743" cy="61427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6961416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05824797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13181" y="2072029"/>
            <a:ext cx="3974959" cy="1371433"/>
          </a:xfrm>
        </p:spPr>
        <p:txBody>
          <a:bodyPr anchor="b"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714070" y="3449131"/>
            <a:ext cx="3974393" cy="1408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961416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840937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37944" y="0"/>
            <a:ext cx="292846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0183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012724" y="1625554"/>
            <a:ext cx="3033889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532489" y="1625554"/>
            <a:ext cx="2294141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61416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17500" y="1625601"/>
            <a:ext cx="2184400" cy="52429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262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61760" y="6599079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8377" y="4472896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942" y="447251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9505" y="4472140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886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961416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1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849829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17968" y="3099159"/>
            <a:ext cx="8489857" cy="675706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61760" y="6599079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9144000" cy="28680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9777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61760" y="6599079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1437" y="1961365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" y="196098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2565" y="1960609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797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4803732"/>
            <a:ext cx="4163977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52129" y="4803732"/>
            <a:ext cx="4174925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30396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47818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5212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82329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561760" y="6599079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09339360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84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621566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983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772430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484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621566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983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772430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61760" y="6599079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9657386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-635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228390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4581622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879343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-7471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33"/>
          </p:nvPr>
        </p:nvSpPr>
        <p:spPr>
          <a:xfrm>
            <a:off x="2284838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34"/>
          </p:nvPr>
        </p:nvSpPr>
        <p:spPr>
          <a:xfrm>
            <a:off x="4581622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35"/>
          </p:nvPr>
        </p:nvSpPr>
        <p:spPr>
          <a:xfrm>
            <a:off x="6878223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375417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0364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50364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50364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50364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50364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60625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60625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60625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60625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60625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70885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70885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70885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70885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70885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81146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81146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81146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81146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81146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375417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-5921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969844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1998905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3027966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405702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5086088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6115149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144210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8173271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-5620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972855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200191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3030977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4060038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5089099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6118160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714722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817327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198662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5106467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372797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43183" y="6482330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887569" y="6601257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372797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961416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758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48325" y="6478963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92711" y="6597889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32818411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3463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14842810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1594720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402485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31992" y="3537073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5045" y="1594720"/>
            <a:ext cx="2176684" cy="1807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791192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-6498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617860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22118" y="1"/>
            <a:ext cx="4621882" cy="6865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8" y="2048432"/>
            <a:ext cx="3850621" cy="405034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968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37111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8269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61370426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54" y="1564639"/>
            <a:ext cx="5376606" cy="476768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93544" y="2087029"/>
            <a:ext cx="4649416" cy="28029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41222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6" y="2153920"/>
            <a:ext cx="5950544" cy="3846403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38789" y="2599513"/>
            <a:ext cx="4363435" cy="2849634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71009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49" y="1409443"/>
            <a:ext cx="3321416" cy="508255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324225" y="2026450"/>
            <a:ext cx="2510304" cy="39117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71009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961416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9145588" cy="5746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050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49" y="1409443"/>
            <a:ext cx="6536909" cy="545796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7037" y="2336800"/>
            <a:ext cx="1534297" cy="31902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57599" y="4378959"/>
            <a:ext cx="2721012" cy="179455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744642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I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06" y="1814608"/>
            <a:ext cx="3800286" cy="442817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995368" y="247904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07425" y="248920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524597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3" y="1116160"/>
            <a:ext cx="7430227" cy="515251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02402" y="1541789"/>
            <a:ext cx="7210597" cy="4648286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524597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lnSpc>
                <a:spcPct val="12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830158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961417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2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604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961417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6458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961417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9145588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0089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6826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4582894" y="811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45828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4582894" y="2741785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4582894" y="4109851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4582894" y="548146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5608945" y="811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5608945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5608945" y="2741785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5608945" y="4109851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5608945" y="548146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6634995" y="811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6634995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6634995" y="2741785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6634995" y="4109851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6634995" y="548146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7661044" y="811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76610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7661044" y="2741785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7661044" y="4109851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661044" y="548146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478695" y="8405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478695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478695" y="274207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478695" y="411013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478695" y="548175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1504744" y="8405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15047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1504744" y="274207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1504744" y="411013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3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1504744" y="548175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62" hasCustomPrompt="1"/>
          </p:nvPr>
        </p:nvSpPr>
        <p:spPr>
          <a:xfrm>
            <a:off x="2530795" y="8405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63" hasCustomPrompt="1"/>
          </p:nvPr>
        </p:nvSpPr>
        <p:spPr>
          <a:xfrm>
            <a:off x="2530795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6" name="Picture Placeholder 2"/>
          <p:cNvSpPr>
            <a:spLocks noGrp="1"/>
          </p:cNvSpPr>
          <p:nvPr>
            <p:ph type="pic" sz="quarter" idx="64" hasCustomPrompt="1"/>
          </p:nvPr>
        </p:nvSpPr>
        <p:spPr>
          <a:xfrm>
            <a:off x="2530795" y="274207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65" hasCustomPrompt="1"/>
          </p:nvPr>
        </p:nvSpPr>
        <p:spPr>
          <a:xfrm>
            <a:off x="2530795" y="411013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66" hasCustomPrompt="1"/>
          </p:nvPr>
        </p:nvSpPr>
        <p:spPr>
          <a:xfrm>
            <a:off x="2530795" y="548175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67" hasCustomPrompt="1"/>
          </p:nvPr>
        </p:nvSpPr>
        <p:spPr>
          <a:xfrm>
            <a:off x="3556845" y="8405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68" hasCustomPrompt="1"/>
          </p:nvPr>
        </p:nvSpPr>
        <p:spPr>
          <a:xfrm>
            <a:off x="3556845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69" hasCustomPrompt="1"/>
          </p:nvPr>
        </p:nvSpPr>
        <p:spPr>
          <a:xfrm>
            <a:off x="3556845" y="274207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70" hasCustomPrompt="1"/>
          </p:nvPr>
        </p:nvSpPr>
        <p:spPr>
          <a:xfrm>
            <a:off x="3556845" y="411013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71" hasCustomPrompt="1"/>
          </p:nvPr>
        </p:nvSpPr>
        <p:spPr>
          <a:xfrm>
            <a:off x="3556845" y="548175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1900520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0" y="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2" y="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1" y="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2" y="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3" y="172115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90" y="172115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8" y="172115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9" y="172115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7" y="344346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6" y="344346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4" y="344346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5" y="344346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49472" y="5162235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1470" y="5162235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2139" y="5162235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883080" y="5162235"/>
            <a:ext cx="2304001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2099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335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0" y="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2" y="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1" y="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2" y="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3" y="172115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90" y="172115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8" y="172115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9" y="172115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7" y="344346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6" y="344346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4" y="344346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5" y="344346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16757" y="5263709"/>
            <a:ext cx="8520677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17967" y="5891672"/>
            <a:ext cx="8519465" cy="55843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20453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55521" y="1"/>
            <a:ext cx="4621882" cy="51553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1" y="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2" y="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8" y="172115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9" y="1721154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4" y="344346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5" y="344346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/>
          </p:nvPr>
        </p:nvSpPr>
        <p:spPr>
          <a:xfrm>
            <a:off x="317969" y="5245554"/>
            <a:ext cx="5860347" cy="14484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4" y="6480309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6961417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891029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8" grpId="0"/>
      <p:bldP spid="2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0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1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90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9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7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2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2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387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  <p:bldP spid="18" grpId="0"/>
      <p:bldP spid="21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0" y="-19924"/>
            <a:ext cx="2304001" cy="69327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1" y="-29176"/>
            <a:ext cx="2304001" cy="69419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90" y="-19921"/>
            <a:ext cx="2304001" cy="69327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9" y="-19920"/>
            <a:ext cx="2304001" cy="693270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6765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28" y="-19214"/>
            <a:ext cx="4570972" cy="69513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" y="1"/>
            <a:ext cx="4566088" cy="693270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8995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1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9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2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17966" y="5352817"/>
            <a:ext cx="3943590" cy="98929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84202" y="6596706"/>
            <a:ext cx="1653017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432007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6" y="4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1" y="4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39" y="1721154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8" y="1721154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3" y="3443463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4" y="3443463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6666" y="5164613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3031" y="5164613"/>
            <a:ext cx="4571245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8736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6" y="4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1" y="4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39" y="1721154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8" y="1721154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3" y="3443463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4" y="3443463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6757" y="5263709"/>
            <a:ext cx="5893581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17969" y="5902686"/>
            <a:ext cx="5892743" cy="61427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6642274" y="6480309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6961417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126603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0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90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7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2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13182" y="2072031"/>
            <a:ext cx="3974959" cy="1371433"/>
          </a:xfrm>
        </p:spPr>
        <p:txBody>
          <a:bodyPr anchor="b"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714071" y="3449131"/>
            <a:ext cx="3974393" cy="1408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6642274" y="6480309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961417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677908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37945" y="0"/>
            <a:ext cx="292846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0972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45828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45828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45828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45828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45828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56089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56089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56089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56089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56089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66349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66349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66349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66349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66349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76610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76610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76610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76610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6610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4786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4786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4786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4786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4786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15047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15047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15047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15047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3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15047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62" hasCustomPrompt="1"/>
          </p:nvPr>
        </p:nvSpPr>
        <p:spPr>
          <a:xfrm>
            <a:off x="25307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63" hasCustomPrompt="1"/>
          </p:nvPr>
        </p:nvSpPr>
        <p:spPr>
          <a:xfrm>
            <a:off x="25307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6" name="Picture Placeholder 2"/>
          <p:cNvSpPr>
            <a:spLocks noGrp="1"/>
          </p:cNvSpPr>
          <p:nvPr>
            <p:ph type="pic" sz="quarter" idx="64" hasCustomPrompt="1"/>
          </p:nvPr>
        </p:nvSpPr>
        <p:spPr>
          <a:xfrm>
            <a:off x="25307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65" hasCustomPrompt="1"/>
          </p:nvPr>
        </p:nvSpPr>
        <p:spPr>
          <a:xfrm>
            <a:off x="25307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66" hasCustomPrompt="1"/>
          </p:nvPr>
        </p:nvSpPr>
        <p:spPr>
          <a:xfrm>
            <a:off x="25307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67" hasCustomPrompt="1"/>
          </p:nvPr>
        </p:nvSpPr>
        <p:spPr>
          <a:xfrm>
            <a:off x="35568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68" hasCustomPrompt="1"/>
          </p:nvPr>
        </p:nvSpPr>
        <p:spPr>
          <a:xfrm>
            <a:off x="35568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69" hasCustomPrompt="1"/>
          </p:nvPr>
        </p:nvSpPr>
        <p:spPr>
          <a:xfrm>
            <a:off x="35568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70" hasCustomPrompt="1"/>
          </p:nvPr>
        </p:nvSpPr>
        <p:spPr>
          <a:xfrm>
            <a:off x="35568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71" hasCustomPrompt="1"/>
          </p:nvPr>
        </p:nvSpPr>
        <p:spPr>
          <a:xfrm>
            <a:off x="35568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35810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012725" y="1625556"/>
            <a:ext cx="3033889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532490" y="1625556"/>
            <a:ext cx="2294141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4" y="6480309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6961417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17501" y="1625601"/>
            <a:ext cx="2184400" cy="524298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730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61760" y="6599079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8377" y="4472896"/>
            <a:ext cx="3095625" cy="1892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943" y="4472518"/>
            <a:ext cx="3095625" cy="1892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9505" y="4472140"/>
            <a:ext cx="2935920" cy="18923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55870"/>
      </p:ext>
    </p:extLst>
  </p:cSld>
  <p:clrMapOvr>
    <a:masterClrMapping/>
  </p:clrMapOvr>
  <p:transition spd="slow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3984316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3984316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3984316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17969" y="3099159"/>
            <a:ext cx="8489857" cy="675706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61760" y="6599079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9144000" cy="286808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9564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066482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066482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066482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61760" y="6599079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1438" y="1961365"/>
            <a:ext cx="3095625" cy="1892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" y="1960988"/>
            <a:ext cx="3095625" cy="1892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2565" y="1960609"/>
            <a:ext cx="2935920" cy="18923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5805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70" y="4803734"/>
            <a:ext cx="4163977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52130" y="4803734"/>
            <a:ext cx="4174925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30397" y="2213716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478190" y="2213716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52129" y="2213716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823300" y="2213716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61760" y="6599079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93577416"/>
      </p:ext>
    </p:extLst>
  </p:cSld>
  <p:clrMapOvr>
    <a:masterClrMapping/>
  </p:clrMapOvr>
  <p:transition spd="slow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8484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621566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98384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772431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48484" y="2197939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621566" y="2197939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98384" y="2197939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772431" y="2197939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561760" y="6599079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75487315"/>
      </p:ext>
    </p:extLst>
  </p:cSld>
  <p:clrMapOvr>
    <a:masterClrMapping/>
  </p:clrMapOvr>
  <p:transition spd="slow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-6350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2283902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4581623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879344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-7470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33"/>
          </p:nvPr>
        </p:nvSpPr>
        <p:spPr>
          <a:xfrm>
            <a:off x="2284839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34"/>
          </p:nvPr>
        </p:nvSpPr>
        <p:spPr>
          <a:xfrm>
            <a:off x="4581623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35"/>
          </p:nvPr>
        </p:nvSpPr>
        <p:spPr>
          <a:xfrm>
            <a:off x="6878224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727839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036494" y="811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50364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5036494" y="2741785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5036494" y="4109851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5036494" y="548146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6062545" y="811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6062545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6062545" y="2741785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6062545" y="4109851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6062545" y="548146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7088595" y="811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7088595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7088595" y="2741785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7088595" y="4109851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7088595" y="548146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8114644" y="811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81146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8114644" y="2741785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8114644" y="4109851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8114644" y="548146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034165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-59217" y="212607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969844" y="212607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1998906" y="212607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3027967" y="212607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4057027" y="212607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5086089" y="212607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6115150" y="212607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144210" y="212607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8173272" y="2126078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-56206" y="349414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972856" y="349414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2001916" y="349414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3030978" y="349414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4060039" y="349414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5089099" y="349414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6118161" y="349414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7147222" y="349414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8173272" y="349414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40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803953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3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1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8796436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49473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146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2138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88307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386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3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1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372154"/>
      </p:ext>
    </p:extLst>
  </p:cSld>
  <p:clrMapOvr>
    <a:masterClrMapping/>
  </p:clrMapOvr>
  <p:transition spd="slow">
    <p:push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3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1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43184" y="648233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887569" y="6601257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84572904"/>
      </p:ext>
    </p:extLst>
  </p:cSld>
  <p:clrMapOvr>
    <a:masterClrMapping/>
  </p:clrMapOvr>
  <p:transition spd="slow">
    <p:push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3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1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48325" y="6478965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92711" y="6597889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92348229"/>
      </p:ext>
    </p:extLst>
  </p:cSld>
  <p:clrMapOvr>
    <a:masterClrMapping/>
  </p:clrMapOvr>
  <p:transition spd="slow">
    <p:push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3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1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3463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88025017"/>
      </p:ext>
    </p:extLst>
  </p:cSld>
  <p:clrMapOvr>
    <a:masterClrMapping/>
  </p:clrMapOvr>
  <p:transition spd="slow">
    <p:push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1594722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709328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31993" y="3537075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5046" y="1594720"/>
            <a:ext cx="2176684" cy="1807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225098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-6498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608924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608924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608924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00455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22119" y="2"/>
            <a:ext cx="4621882" cy="6865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2048432"/>
            <a:ext cx="3850621" cy="405034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969" y="6480309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37112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72167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08023113"/>
      </p:ext>
    </p:extLst>
  </p:cSld>
  <p:clrMapOvr>
    <a:masterClrMapping/>
  </p:clrMapOvr>
  <p:transition spd="slow">
    <p:push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54" y="1564641"/>
            <a:ext cx="5376606" cy="476768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93545" y="2087029"/>
            <a:ext cx="4649416" cy="28029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087634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8520677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17967" y="5891672"/>
            <a:ext cx="8519465" cy="55843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65590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6" y="2153922"/>
            <a:ext cx="5950544" cy="3846403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38790" y="2599513"/>
            <a:ext cx="4363435" cy="2849634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653494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50" y="1409443"/>
            <a:ext cx="3321416" cy="508255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324225" y="2026450"/>
            <a:ext cx="2510304" cy="39117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114573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50" y="1409443"/>
            <a:ext cx="6536909" cy="545796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7038" y="2336800"/>
            <a:ext cx="1534297" cy="31902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57599" y="4378961"/>
            <a:ext cx="2721012" cy="179455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466972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I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06" y="1814610"/>
            <a:ext cx="3800286" cy="442817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995368" y="247904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07426" y="248920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871510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4" y="1116160"/>
            <a:ext cx="7430227" cy="515251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02403" y="1541789"/>
            <a:ext cx="7210597" cy="4648286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5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8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5" y="6480154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61760" y="6599078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НИУ ВШЭ – Санкт-Петербург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|   </a:t>
            </a:r>
            <a:fld id="{386B4344-649F-C745-A86B-93613093FF3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567979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71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610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55521" y="1"/>
            <a:ext cx="4621882" cy="51553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/>
          </p:nvPr>
        </p:nvSpPr>
        <p:spPr>
          <a:xfrm>
            <a:off x="317968" y="5245552"/>
            <a:ext cx="5860347" cy="14484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961416" y="6599233"/>
            <a:ext cx="1697901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65051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8" grpId="0"/>
      <p:bldP spid="2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16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58" r:id="rId5"/>
    <p:sldLayoutId id="2147483651" r:id="rId6"/>
    <p:sldLayoutId id="2147483661" r:id="rId7"/>
    <p:sldLayoutId id="2147483694" r:id="rId8"/>
    <p:sldLayoutId id="2147483664" r:id="rId9"/>
    <p:sldLayoutId id="2147483652" r:id="rId10"/>
    <p:sldLayoutId id="2147483679" r:id="rId11"/>
    <p:sldLayoutId id="2147483680" r:id="rId12"/>
    <p:sldLayoutId id="2147483662" r:id="rId13"/>
    <p:sldLayoutId id="2147483653" r:id="rId14"/>
    <p:sldLayoutId id="2147483663" r:id="rId15"/>
    <p:sldLayoutId id="2147483655" r:id="rId16"/>
    <p:sldLayoutId id="2147483666" r:id="rId17"/>
    <p:sldLayoutId id="2147483669" r:id="rId18"/>
    <p:sldLayoutId id="2147483667" r:id="rId19"/>
    <p:sldLayoutId id="2147483668" r:id="rId20"/>
    <p:sldLayoutId id="2147483670" r:id="rId21"/>
    <p:sldLayoutId id="2147483671" r:id="rId22"/>
    <p:sldLayoutId id="2147483676" r:id="rId23"/>
    <p:sldLayoutId id="2147483682" r:id="rId24"/>
    <p:sldLayoutId id="2147483683" r:id="rId25"/>
    <p:sldLayoutId id="2147483681" r:id="rId26"/>
    <p:sldLayoutId id="2147483672" r:id="rId27"/>
    <p:sldLayoutId id="2147483691" r:id="rId28"/>
    <p:sldLayoutId id="2147483692" r:id="rId29"/>
    <p:sldLayoutId id="2147483693" r:id="rId30"/>
    <p:sldLayoutId id="2147483673" r:id="rId31"/>
    <p:sldLayoutId id="2147483678" r:id="rId32"/>
    <p:sldLayoutId id="2147483690" r:id="rId33"/>
    <p:sldLayoutId id="2147483674" r:id="rId34"/>
    <p:sldLayoutId id="2147483675" r:id="rId35"/>
    <p:sldLayoutId id="2147483665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transition spd="slow">
    <p:push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7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6286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0858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5430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002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765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  <p:sldLayoutId id="2147484148" r:id="rId12"/>
    <p:sldLayoutId id="2147484149" r:id="rId13"/>
    <p:sldLayoutId id="2147484150" r:id="rId14"/>
    <p:sldLayoutId id="2147484151" r:id="rId15"/>
    <p:sldLayoutId id="2147484152" r:id="rId16"/>
    <p:sldLayoutId id="2147484153" r:id="rId17"/>
    <p:sldLayoutId id="2147484154" r:id="rId18"/>
    <p:sldLayoutId id="2147484155" r:id="rId19"/>
    <p:sldLayoutId id="2147484156" r:id="rId20"/>
    <p:sldLayoutId id="2147484157" r:id="rId21"/>
    <p:sldLayoutId id="2147484158" r:id="rId22"/>
    <p:sldLayoutId id="2147484159" r:id="rId23"/>
    <p:sldLayoutId id="2147484160" r:id="rId24"/>
    <p:sldLayoutId id="2147484161" r:id="rId25"/>
    <p:sldLayoutId id="2147484162" r:id="rId26"/>
    <p:sldLayoutId id="2147484163" r:id="rId27"/>
    <p:sldLayoutId id="2147484164" r:id="rId28"/>
    <p:sldLayoutId id="2147484165" r:id="rId29"/>
    <p:sldLayoutId id="2147484166" r:id="rId30"/>
    <p:sldLayoutId id="2147484167" r:id="rId31"/>
    <p:sldLayoutId id="2147484168" r:id="rId32"/>
    <p:sldLayoutId id="2147484169" r:id="rId33"/>
    <p:sldLayoutId id="2147484170" r:id="rId34"/>
    <p:sldLayoutId id="2147484171" r:id="rId35"/>
    <p:sldLayoutId id="2147484172" r:id="rId36"/>
    <p:sldLayoutId id="2147484173" r:id="rId37"/>
    <p:sldLayoutId id="2147484174" r:id="rId38"/>
    <p:sldLayoutId id="2147484175" r:id="rId39"/>
    <p:sldLayoutId id="2147484176" r:id="rId40"/>
    <p:sldLayoutId id="2147484177" r:id="rId41"/>
    <p:sldLayoutId id="2147484178" r:id="rId42"/>
    <p:sldLayoutId id="2147484179" r:id="rId43"/>
  </p:sldLayoutIdLst>
  <p:transition spd="slow">
    <p:push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7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6286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0858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5430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002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svg"/><Relationship Id="rId5" Type="http://schemas.openxmlformats.org/officeDocument/2006/relationships/image" Target="../media/image29.png"/><Relationship Id="rId4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ssions.hse.ru/talent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png"/><Relationship Id="rId5" Type="http://schemas.openxmlformats.org/officeDocument/2006/relationships/hyperlink" Target="https://www.hse.ru/studytour/" TargetMode="External"/><Relationship Id="rId4" Type="http://schemas.openxmlformats.org/officeDocument/2006/relationships/hyperlink" Target="https://preparatory.hse.r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jWN5M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DAB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0000"/>
          </a:xfrm>
          <a:prstGeom prst="rect">
            <a:avLst/>
          </a:prstGeom>
        </p:spPr>
      </p:pic>
      <p:sp>
        <p:nvSpPr>
          <p:cNvPr id="6" name="Text Placeholder 11"/>
          <p:cNvSpPr txBox="1">
            <a:spLocks/>
          </p:cNvSpPr>
          <p:nvPr/>
        </p:nvSpPr>
        <p:spPr>
          <a:xfrm>
            <a:off x="898835" y="5293283"/>
            <a:ext cx="2141900" cy="645384"/>
          </a:xfrm>
          <a:prstGeom prst="rect">
            <a:avLst/>
          </a:prstGeom>
        </p:spPr>
        <p:txBody>
          <a:bodyPr anchor="b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4029" y="6184083"/>
            <a:ext cx="8537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И.Ю. Щемелева, заместитель директора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К.С. Платонов,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начальник Управления по международным связям		16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.12.</a:t>
            </a:r>
            <a:r>
              <a:rPr lang="ru-R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6F44BD-5712-4ACA-B0BB-2F4B45F421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58" r="10641"/>
          <a:stretch/>
        </p:blipFill>
        <p:spPr>
          <a:xfrm rot="787224">
            <a:off x="3601175" y="2407760"/>
            <a:ext cx="703184" cy="103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989E98C-53D8-4EC7-A57C-6957668F0136}"/>
              </a:ext>
            </a:extLst>
          </p:cNvPr>
          <p:cNvSpPr/>
          <p:nvPr/>
        </p:nvSpPr>
        <p:spPr>
          <a:xfrm>
            <a:off x="308549" y="4130981"/>
            <a:ext cx="8559877" cy="2068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Программа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CIEE: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оффлайн осенью, гибрид весной, 21 участник (план 40), доход – 4 млн. руб.  </a:t>
            </a:r>
          </a:p>
          <a:p>
            <a:pPr marL="285750" indent="-285750" algn="just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Программа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UCL: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оффлайн осенью, гибрид весной, 29 участников, доход – 6,3 млн. руб.</a:t>
            </a:r>
            <a:endParaRPr lang="ru-RU" sz="1600" dirty="0">
              <a:solidFill>
                <a:schemeClr val="tx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285750" indent="-285750" algn="just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Зимняя школа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Smith College: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оффлайн, 17 участников, доход – 3 млн. руб.</a:t>
            </a:r>
          </a:p>
          <a:p>
            <a:pPr marL="285750" indent="-285750" algn="just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Программа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Aarhus University: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гибрид весной-2020, 12 участников, доход 400 тыс. руб. </a:t>
            </a:r>
          </a:p>
          <a:p>
            <a:pPr marL="285750" indent="-285750" algn="just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Долгосрочные программы международной мобильности: 171 участник (104 в 2019), в т.ч. 15 чел. в дистанционном формате весной-2020</a:t>
            </a:r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xmlns="" id="{075F616A-A8E2-4C8B-9A95-80BC96734EE3}"/>
              </a:ext>
            </a:extLst>
          </p:cNvPr>
          <p:cNvSpPr txBox="1">
            <a:spLocks/>
          </p:cNvSpPr>
          <p:nvPr/>
        </p:nvSpPr>
        <p:spPr>
          <a:xfrm>
            <a:off x="308549" y="68028"/>
            <a:ext cx="1990151" cy="1437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FFFFFF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dirty="0">
                <a:latin typeface="+mn-lt"/>
              </a:rPr>
              <a:t>NON-DEGREE </a:t>
            </a:r>
            <a:br>
              <a:rPr lang="en-US" dirty="0">
                <a:latin typeface="+mn-lt"/>
              </a:rPr>
            </a:br>
            <a:r>
              <a:rPr lang="ru-RU" dirty="0">
                <a:latin typeface="+mn-lt"/>
              </a:rPr>
              <a:t>ПРОГРАММЫ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9BF9A37-7547-4C3C-B525-D331E6E90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49" y="1692825"/>
            <a:ext cx="4263451" cy="216184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68042E1-1800-4AA4-B2A8-08AD196E10A4}"/>
              </a:ext>
            </a:extLst>
          </p:cNvPr>
          <p:cNvSpPr/>
          <p:nvPr/>
        </p:nvSpPr>
        <p:spPr>
          <a:xfrm>
            <a:off x="4922729" y="1735646"/>
            <a:ext cx="3729959" cy="1946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</a:rPr>
              <a:t>Летняя школа 2020: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онлайн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6 курсов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37 иностранных участников (план 80)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доход - 1 млн. руб.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5E28A12-2C26-4FD9-BC60-538820834734}"/>
              </a:ext>
            </a:extLst>
          </p:cNvPr>
          <p:cNvSpPr/>
          <p:nvPr/>
        </p:nvSpPr>
        <p:spPr>
          <a:xfrm>
            <a:off x="2957031" y="9218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Non-Degree 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программы – реальность в 2020…</a:t>
            </a:r>
          </a:p>
        </p:txBody>
      </p:sp>
    </p:spTree>
    <p:extLst>
      <p:ext uri="{BB962C8B-B14F-4D97-AF65-F5344CB8AC3E}">
        <p14:creationId xmlns:p14="http://schemas.microsoft.com/office/powerpoint/2010/main" val="33992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6C26267-E6C4-4EF6-86ED-55818416D70E}"/>
              </a:ext>
            </a:extLst>
          </p:cNvPr>
          <p:cNvSpPr/>
          <p:nvPr/>
        </p:nvSpPr>
        <p:spPr>
          <a:xfrm>
            <a:off x="317969" y="1691014"/>
            <a:ext cx="4254031" cy="464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1600" b="1" kern="1200" dirty="0">
                <a:ea typeface="+mn-ea"/>
                <a:cs typeface="Open Sans"/>
              </a:rPr>
              <a:t>Что получилось: 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х2 число студентов входящей мобильности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доходные </a:t>
            </a:r>
            <a:r>
              <a:rPr lang="en-US" sz="1600" dirty="0"/>
              <a:t>Non-Degree </a:t>
            </a:r>
            <a:r>
              <a:rPr lang="ru-RU" sz="1600" dirty="0"/>
              <a:t>программы успешно переведены в </a:t>
            </a:r>
            <a:r>
              <a:rPr lang="ru-RU" sz="1600" dirty="0" err="1"/>
              <a:t>дистант</a:t>
            </a:r>
            <a:r>
              <a:rPr lang="ru-RU" sz="1600" dirty="0"/>
              <a:t> / гибрид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новая доходная программа </a:t>
            </a:r>
            <a:r>
              <a:rPr lang="en-US" sz="1600" dirty="0"/>
              <a:t>CIEE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endParaRPr lang="ru-RU" sz="1600" dirty="0">
              <a:cs typeface="Open Sans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1600" i="1" dirty="0">
                <a:cs typeface="Open Sans"/>
              </a:rPr>
              <a:t>Что не удалось реализовать: </a:t>
            </a:r>
          </a:p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Calibri" panose="020F0502020204030204" pitchFamily="34" charset="0"/>
              <a:buChar char="−"/>
            </a:pPr>
            <a:r>
              <a:rPr lang="ru-RU" sz="1600" dirty="0"/>
              <a:t>из-за коронавирусных ограничений не были реализованы традиционные исследовательские ЛШ, из-за чего общее значение по показателю ниже 2019</a:t>
            </a:r>
          </a:p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Calibri" panose="020F0502020204030204" pitchFamily="34" charset="0"/>
              <a:buChar char="−"/>
            </a:pPr>
            <a:r>
              <a:rPr lang="ru-RU" sz="1600" dirty="0"/>
              <a:t>по ряду программ число участников и доход ниже планового</a:t>
            </a:r>
          </a:p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Calibri" panose="020F0502020204030204" pitchFamily="34" charset="0"/>
              <a:buChar char="−"/>
            </a:pPr>
            <a:r>
              <a:rPr lang="ru-RU" sz="1600" dirty="0"/>
              <a:t>отмена </a:t>
            </a:r>
            <a:r>
              <a:rPr lang="en-US" sz="1600" dirty="0"/>
              <a:t>CIEE </a:t>
            </a:r>
            <a:r>
              <a:rPr lang="ru-RU" sz="1600" dirty="0"/>
              <a:t>в 2021 из-за пандемии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endParaRPr lang="en-US" sz="1400" kern="1200" dirty="0">
              <a:latin typeface="Open Sans"/>
              <a:ea typeface="+mn-ea"/>
              <a:cs typeface="Open San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17969" y="73058"/>
            <a:ext cx="2052699" cy="14425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+mn-lt"/>
              </a:rPr>
              <a:t>NON-DEGREE </a:t>
            </a:r>
            <a:br>
              <a:rPr lang="en-US" dirty="0">
                <a:latin typeface="+mn-lt"/>
              </a:rPr>
            </a:br>
            <a:r>
              <a:rPr lang="ru-RU" dirty="0">
                <a:latin typeface="+mn-lt"/>
              </a:rPr>
              <a:t>ПРОГРАММЫ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3E4450-7F57-45F1-B38D-F248A27B4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91013"/>
            <a:ext cx="4334185" cy="464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9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DAB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9258" y="6281190"/>
            <a:ext cx="8549142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dirty="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МЕЖДУНАРОДНЫЙ ОПЫТ ДЛЯ СТУДЕНТОВ и РАЗВИТИЕ ПАРТНЕРСТВ</a:t>
            </a:r>
            <a:endParaRPr lang="ru-RU" sz="1400" b="1" dirty="0">
              <a:solidFill>
                <a:srgbClr val="FFFFF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8D8621-64DE-4BDB-8B5F-C8EB8DA695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8" t="1" b="13148"/>
          <a:stretch/>
        </p:blipFill>
        <p:spPr>
          <a:xfrm>
            <a:off x="0" y="0"/>
            <a:ext cx="9144000" cy="6098270"/>
          </a:xfrm>
          <a:prstGeom prst="rect">
            <a:avLst/>
          </a:prstGeom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9A5E1AF-4BA2-4169-AEDA-D23B4CE54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5" r="15900"/>
          <a:stretch/>
        </p:blipFill>
        <p:spPr>
          <a:xfrm rot="545466">
            <a:off x="6436343" y="1777869"/>
            <a:ext cx="740457" cy="11725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35C9379-924D-41F8-8876-DDF6046A5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5" r="15900"/>
          <a:stretch/>
        </p:blipFill>
        <p:spPr>
          <a:xfrm rot="545466">
            <a:off x="3432690" y="1457895"/>
            <a:ext cx="882615" cy="13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0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6C26267-E6C4-4EF6-86ED-55818416D70E}"/>
              </a:ext>
            </a:extLst>
          </p:cNvPr>
          <p:cNvSpPr/>
          <p:nvPr/>
        </p:nvSpPr>
        <p:spPr>
          <a:xfrm>
            <a:off x="317969" y="1691014"/>
            <a:ext cx="4450412" cy="4697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1600" b="1" kern="1200" dirty="0">
                <a:ea typeface="+mn-ea"/>
                <a:cs typeface="Open Sans"/>
              </a:rPr>
              <a:t>Что получилось: 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х2 число студентов исходящей мобильности</a:t>
            </a:r>
            <a:endParaRPr lang="en-US" sz="1600" dirty="0"/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стипендиальная программа</a:t>
            </a:r>
            <a:endParaRPr lang="en-US" sz="1600" dirty="0"/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освоен формат дистанционной мобильности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/>
              <a:t>на мобильность в осеннем семестре 2020-21 поданы </a:t>
            </a:r>
            <a:r>
              <a:rPr lang="ru-RU" sz="1600" b="1" dirty="0"/>
              <a:t>рекордные 650+</a:t>
            </a:r>
            <a:r>
              <a:rPr lang="ru-RU" sz="1600" dirty="0"/>
              <a:t> </a:t>
            </a:r>
            <a:r>
              <a:rPr lang="ru-RU" sz="1600" b="1" dirty="0"/>
              <a:t>заявок </a:t>
            </a:r>
            <a:r>
              <a:rPr lang="ru-RU" sz="1600" dirty="0"/>
              <a:t>от </a:t>
            </a:r>
            <a:r>
              <a:rPr lang="ru-RU" sz="1600" b="1" dirty="0"/>
              <a:t>290 студентов </a:t>
            </a:r>
            <a:r>
              <a:rPr lang="ru-RU" sz="1600" dirty="0"/>
              <a:t>(580 заявок годом ранее)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b="1" dirty="0"/>
              <a:t>«наличие международных связей и программ студенческой мобильности» - </a:t>
            </a:r>
            <a:br>
              <a:rPr lang="ru-RU" sz="1600" b="1" dirty="0"/>
            </a:br>
            <a:r>
              <a:rPr lang="ru-RU" sz="1600" dirty="0"/>
              <a:t>топ-фактор выбора кампуса 3 года подряд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endParaRPr lang="ru-RU" sz="1000" dirty="0">
              <a:cs typeface="Open Sans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1600" i="1" dirty="0">
                <a:cs typeface="Open Sans"/>
              </a:rPr>
              <a:t>Что не удалось реализовать: </a:t>
            </a:r>
          </a:p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Calibri" panose="020F0502020204030204" pitchFamily="34" charset="0"/>
              <a:buChar char="−"/>
            </a:pPr>
            <a:r>
              <a:rPr lang="ru-RU" sz="1600" dirty="0"/>
              <a:t>из-за коронавирусных ограничений не были реализованы проекты краткосрочной мобильности </a:t>
            </a:r>
            <a:r>
              <a:rPr lang="en-US" sz="1600" dirty="0"/>
              <a:t>Global Citizens</a:t>
            </a:r>
            <a:r>
              <a:rPr lang="ru-RU" sz="1600" dirty="0"/>
              <a:t>, из-за чего общее значение по показателю ниже 2019</a:t>
            </a:r>
            <a:endParaRPr lang="en-US" sz="1600" kern="1200" dirty="0">
              <a:ea typeface="+mn-ea"/>
              <a:cs typeface="Open San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17969" y="73058"/>
            <a:ext cx="2145441" cy="13363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i="0" kern="1200" dirty="0">
                <a:latin typeface="+mn-lt"/>
                <a:ea typeface="+mj-ea"/>
                <a:cs typeface="Open Sans"/>
              </a:rPr>
              <a:t>МЕЖДУНАРОДНЫЙ ОПЫТ ДЛЯ СТУДЕНТОВ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A1B9CDF-B592-46C7-B1C2-7238AEDD0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421" y="1691014"/>
            <a:ext cx="3954610" cy="469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512097"/>
            <a:ext cx="2152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РАЗВИТИЕ МЕЖДУНАРОДНЫХПАРТНЕРСТВ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4325" y="1683088"/>
            <a:ext cx="8619550" cy="460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Реализация 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Концепции развития международных партнерств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по заданным параметрам: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/>
              <a:t>до </a:t>
            </a:r>
            <a:r>
              <a:rPr lang="ru-RU" sz="3000" b="1" dirty="0">
                <a:solidFill>
                  <a:schemeClr val="accent6"/>
                </a:solidFill>
              </a:rPr>
              <a:t>150</a:t>
            </a:r>
            <a:r>
              <a:rPr lang="ru-RU" sz="1600" dirty="0"/>
              <a:t> выросло число партнеров к концу учебного года;</a:t>
            </a:r>
            <a:br>
              <a:rPr lang="ru-RU" sz="1600" dirty="0"/>
            </a:br>
            <a:r>
              <a:rPr lang="ru-RU" sz="1600" dirty="0"/>
              <a:t>с 9% до 15% увеличилось число партнеров в Азии, с 2% до 4% - на Ближнем Востоке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/>
              <a:t>объем соглашений об обменах позволяет ежегодно отправлять за рубеж </a:t>
            </a:r>
            <a:r>
              <a:rPr lang="en-US" sz="3000" b="1" dirty="0">
                <a:solidFill>
                  <a:srgbClr val="2CA59A"/>
                </a:solidFill>
              </a:rPr>
              <a:t>~</a:t>
            </a:r>
            <a:r>
              <a:rPr lang="ru-RU" sz="3000" b="1" dirty="0">
                <a:solidFill>
                  <a:srgbClr val="2CA59A"/>
                </a:solidFill>
              </a:rPr>
              <a:t>400 </a:t>
            </a:r>
            <a:r>
              <a:rPr lang="ru-RU" sz="1600" dirty="0"/>
              <a:t>студентов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/>
              <a:t>новые соглашения и проекты со стратегическими партнерами</a:t>
            </a:r>
            <a:r>
              <a:rPr lang="en-US" sz="1600" dirty="0"/>
              <a:t> </a:t>
            </a:r>
            <a:r>
              <a:rPr lang="ru-RU" sz="1600" dirty="0"/>
              <a:t>– </a:t>
            </a:r>
            <a:r>
              <a:rPr lang="en-US" sz="1600" dirty="0"/>
              <a:t>UCL</a:t>
            </a:r>
            <a:r>
              <a:rPr lang="ru-RU" sz="1600" dirty="0"/>
              <a:t> и Турином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/>
              <a:t>первое соглашение Юридического факультета – с Университета Хельсинки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/>
              <a:t>внесению соглашений кампуса в СЭД совместно с московскими коллегами</a:t>
            </a:r>
            <a:endParaRPr lang="en-US" sz="1600" dirty="0"/>
          </a:p>
          <a:p>
            <a:pPr>
              <a:lnSpc>
                <a:spcPct val="114000"/>
              </a:lnSpc>
              <a:spcBef>
                <a:spcPts val="300"/>
              </a:spcBef>
              <a:spcAft>
                <a:spcPts val="600"/>
              </a:spcAft>
            </a:pPr>
            <a:endParaRPr lang="ru-RU" sz="1000" b="1" dirty="0"/>
          </a:p>
          <a:p>
            <a:pPr>
              <a:lnSpc>
                <a:spcPct val="114000"/>
              </a:lnSpc>
              <a:spcBef>
                <a:spcPts val="300"/>
              </a:spcBef>
              <a:spcAft>
                <a:spcPts val="600"/>
              </a:spcAft>
            </a:pPr>
            <a:r>
              <a:rPr lang="ru-RU" sz="1600" dirty="0"/>
              <a:t>Продолжение работы в условиях </a:t>
            </a:r>
            <a:r>
              <a:rPr lang="en-US" sz="1600" b="1" dirty="0"/>
              <a:t>‘The New Normal’</a:t>
            </a:r>
            <a:r>
              <a:rPr lang="ru-RU" sz="1600" b="1" dirty="0"/>
              <a:t>:</a:t>
            </a:r>
            <a:r>
              <a:rPr lang="ru-RU" sz="1600" dirty="0"/>
              <a:t> </a:t>
            </a:r>
          </a:p>
          <a:p>
            <a:pPr marL="285750" indent="-285750" algn="l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согласование всех заключаемых соглашений с Москвой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спад динамики развития новых партнерств из-за неопределенности и сдвига приоритетов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сбой работы традиционных </a:t>
            </a:r>
            <a:r>
              <a:rPr lang="en-US" sz="1600" dirty="0"/>
              <a:t>b2b </a:t>
            </a:r>
            <a:r>
              <a:rPr lang="ru-RU" sz="1600" dirty="0"/>
              <a:t>площадок (</a:t>
            </a:r>
            <a:r>
              <a:rPr lang="en-US" sz="1600" dirty="0"/>
              <a:t>EAIE, APAIE, NAFSA)</a:t>
            </a:r>
            <a:r>
              <a:rPr lang="ru-RU" sz="1600" dirty="0"/>
              <a:t>, перенос и перевод в онлайн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DAB"/>
              </a:solidFill>
            </a:endParaRPr>
          </a:p>
        </p:txBody>
      </p:sp>
      <p:pic>
        <p:nvPicPr>
          <p:cNvPr id="11266" name="Picture 2" descr="Two Person Using Gray Tab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8342" y="6290293"/>
            <a:ext cx="6165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КРИЗИС = ОКНО ВОЗМОЖНОСТЕЙ</a:t>
            </a:r>
            <a:endParaRPr lang="ru-RU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16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545401"/>
            <a:ext cx="2152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СЕРВИСЫ И ОТЛОЖЕННЫЕ ЗАДАЧИ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4325" y="1761827"/>
            <a:ext cx="8619550" cy="4147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реорганизация структуры УМС (осень 2019): созданы отделы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миграционно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-визовой поддержки, сопровождения студенческой мобильности, адаптации иностранных студентов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в период пандемии проведена работа по повышению качества административных сервисов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внедрено решение для автоматизации миграционного делопроизводства (на базе 1С) 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введены в действие новые Регламент организации участия обучающихся кампуса в программах международной академической мобильности и Положение об ИГОЛИД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отдел адаптации работает как часть Оперативного штаба по коронавирусу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миграционно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-визовый отдел работает в «оффлайн» режиме, обеспечивая прием и выдачу документов студентам, личную подачу документов в районные отделы МВД все время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3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545401"/>
            <a:ext cx="2152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СЕРВИСЫ И ОТЛОЖЕННЫЕ ЗАДАЧИ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4325" y="1761827"/>
            <a:ext cx="8619550" cy="2947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в АСАВ сформирован чистый и верифицированный Москвой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dataset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по всем видам программ исходящей студенческой мобильности за последние 3 года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«пакетный» подход к организации обучения мобильных иностранных студентов финализирован совместно с УОП в марте и частично реализован в гибридной модели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подготовлен аналитический отчет по прошедшей приемной кампании-2020, позволяющий составлять портреты абитуриентов, идентифицировать наиболее перспективные каналы привлечения и осуществлять таргетированные рекламные кампании</a:t>
            </a:r>
          </a:p>
        </p:txBody>
      </p:sp>
    </p:spTree>
    <p:extLst>
      <p:ext uri="{BB962C8B-B14F-4D97-AF65-F5344CB8AC3E}">
        <p14:creationId xmlns:p14="http://schemas.microsoft.com/office/powerpoint/2010/main" val="19480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723201"/>
            <a:ext cx="215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ПОДДЕРЖКА И АДАПТАЦИЯ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225" y="1698266"/>
            <a:ext cx="8619550" cy="1952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проведена «работа над ошибками» в части поддержки и адаптации иностранных студентов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сформулирована концепция социально-культурной адаптации иностранных студентов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создан канал экстренной связи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Emergency Support Hotline (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телефон+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WhatsApp+Telegram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переосмыслена концепция проведения Единых Дней Заезда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в декабре 2019 прошла конференция «Интернационализация для иностранных студентов»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проведено более 30 культурно-адаптационных мероприятий, часть – в онлайн формате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68D124-57B2-45D3-965C-6315F38A5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5" y="3724250"/>
            <a:ext cx="4150750" cy="276716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66C8CC-7C4D-4037-996A-CE070629EA17}"/>
              </a:ext>
            </a:extLst>
          </p:cNvPr>
          <p:cNvSpPr/>
          <p:nvPr/>
        </p:nvSpPr>
        <p:spPr>
          <a:xfrm>
            <a:off x="262225" y="3979971"/>
            <a:ext cx="4150750" cy="2318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50+ отзывов участников международной мобильности обработаны и размещены на сайте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My Study Abroad Club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в виде интерактивной карты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en-US" sz="10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проведен мониторинг удовлетворенности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HSE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SPb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Student Exchange Alumni Feedback</a:t>
            </a: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723201"/>
            <a:ext cx="215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ПОДДЕРЖКА И АДАПТАЦИЯ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224" y="1698266"/>
            <a:ext cx="8881775" cy="1449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Мониторинг удовлетворенности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HSE </a:t>
            </a:r>
            <a:r>
              <a:rPr lang="en-US" sz="1600" b="1" dirty="0" err="1">
                <a:solidFill>
                  <a:schemeClr val="tx1">
                    <a:lumMod val="50000"/>
                  </a:schemeClr>
                </a:solidFill>
              </a:rPr>
              <a:t>SPb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 Student Exchange Alumni Feedback</a:t>
            </a:r>
            <a:endParaRPr lang="ru-RU" sz="1600" b="1" dirty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  <a:spcBef>
                <a:spcPts val="300"/>
              </a:spcBef>
            </a:pPr>
            <a:endParaRPr lang="ru-RU" sz="1600" b="1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70 анкет иностранных студентов, обучавшихся в кампусе по обмену в предыдущие 3 года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20 закрытых, 12 открытых вопроса в анкете; период проведения – август-октябрь 2020 </a:t>
            </a:r>
          </a:p>
          <a:p>
            <a:pPr algn="ctr">
              <a:lnSpc>
                <a:spcPct val="114000"/>
              </a:lnSpc>
              <a:spcBef>
                <a:spcPts val="300"/>
              </a:spcBef>
            </a:pPr>
            <a:endParaRPr lang="en-US" sz="5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7BDCB1C-FFB0-43D1-BCFD-EBB8D195C5B4}"/>
              </a:ext>
            </a:extLst>
          </p:cNvPr>
          <p:cNvSpPr/>
          <p:nvPr/>
        </p:nvSpPr>
        <p:spPr>
          <a:xfrm>
            <a:off x="262223" y="3316315"/>
            <a:ext cx="8881775" cy="2121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очень довольны или скорее довольны полученным опытом </a:t>
            </a:r>
            <a:r>
              <a:rPr lang="ru-RU" sz="3000" b="1" dirty="0">
                <a:solidFill>
                  <a:srgbClr val="0070C0"/>
                </a:solidFill>
              </a:rPr>
              <a:t>90%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респондентов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86% респондентов очень довольны или скорее довольны качеством сервисов и уровнем поддержки со стороны международного отдела ВШЭ СПб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83% студентов положительно оценивают качество содержания выбранных учебных дисциплин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наиболее частое недовольство связано с качеством преподавания на английском языке, качеством еды в столовых, шумом в библиотеке и недружелюбностью среды вне кампуса</a:t>
            </a:r>
          </a:p>
        </p:txBody>
      </p:sp>
    </p:spTree>
    <p:extLst>
      <p:ext uri="{BB962C8B-B14F-4D97-AF65-F5344CB8AC3E}">
        <p14:creationId xmlns:p14="http://schemas.microsoft.com/office/powerpoint/2010/main" val="2003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DAB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275422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Отчет о международной деятельности за 2019-2020 учебный год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he Signs of Reverse Culture Shock">
            <a:extLst>
              <a:ext uri="{FF2B5EF4-FFF2-40B4-BE49-F238E27FC236}">
                <a16:creationId xmlns:a16="http://schemas.microsoft.com/office/drawing/2014/main" xmlns="" id="{E4152852-0A5D-414A-9E76-84A46E4BE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4701"/>
            <a:ext cx="9153291" cy="41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676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723201"/>
            <a:ext cx="215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ВЫВОДЫ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224" y="1698266"/>
            <a:ext cx="8881775" cy="175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Мониторинг удовлетворенности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HSE </a:t>
            </a:r>
            <a:r>
              <a:rPr lang="en-US" sz="1600" b="1" dirty="0" err="1">
                <a:solidFill>
                  <a:schemeClr val="tx1">
                    <a:lumMod val="50000"/>
                  </a:schemeClr>
                </a:solidFill>
              </a:rPr>
              <a:t>SPb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 Student Exchange Alumni Feedback</a:t>
            </a:r>
            <a:endParaRPr lang="ru-RU" sz="16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114000"/>
              </a:lnSpc>
              <a:spcBef>
                <a:spcPts val="300"/>
              </a:spcBef>
            </a:pPr>
            <a:endParaRPr lang="en-US" sz="5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4000"/>
              </a:lnSpc>
              <a:spcBef>
                <a:spcPts val="300"/>
              </a:spcBef>
            </a:pPr>
            <a:endParaRPr lang="en-US" sz="5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4000"/>
              </a:lnSpc>
              <a:spcBef>
                <a:spcPts val="300"/>
              </a:spcBef>
            </a:pPr>
            <a:endParaRPr lang="en-US" sz="5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4000"/>
              </a:lnSpc>
              <a:spcBef>
                <a:spcPts val="300"/>
              </a:spcBef>
            </a:pPr>
            <a:r>
              <a:rPr lang="en-US" i="1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i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 was a wonderful and mind-opening experience</a:t>
            </a:r>
            <a:r>
              <a:rPr lang="ru-RU" i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r>
              <a:rPr lang="en-US" i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i="1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4000"/>
              </a:lnSpc>
              <a:spcBef>
                <a:spcPts val="300"/>
              </a:spcBef>
            </a:pPr>
            <a:r>
              <a:rPr lang="en-US" i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 already loved the city</a:t>
            </a:r>
            <a:r>
              <a:rPr lang="ru-RU" i="1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i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it was wonderful to live it as a student. HSE is a high-level university, what I learnt there helped me and will surely help me in the future”</a:t>
            </a:r>
            <a:endParaRPr lang="ru-RU" i="1" dirty="0">
              <a:solidFill>
                <a:schemeClr val="accent4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7BDCB1C-FFB0-43D1-BCFD-EBB8D195C5B4}"/>
              </a:ext>
            </a:extLst>
          </p:cNvPr>
          <p:cNvSpPr/>
          <p:nvPr/>
        </p:nvSpPr>
        <p:spPr>
          <a:xfrm>
            <a:off x="314325" y="3853621"/>
            <a:ext cx="8881775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2 главные причины выбора программы обмена с ВШЭ СПб: 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репутация ВШЭ 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20775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723201"/>
            <a:ext cx="215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ВЫВОДЫ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7BDCB1C-FFB0-43D1-BCFD-EBB8D195C5B4}"/>
              </a:ext>
            </a:extLst>
          </p:cNvPr>
          <p:cNvSpPr/>
          <p:nvPr/>
        </p:nvSpPr>
        <p:spPr>
          <a:xfrm>
            <a:off x="314326" y="1792055"/>
            <a:ext cx="8652392" cy="446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дорогой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Digital Marketing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дает иной уровень охвата, но в условиях неопределенности решающее значение имеют человеческое отношение, открытость и полнота информации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залогом успеха стала способность переключиться с отлаженных процессов в «ручной» режим</a:t>
            </a:r>
          </a:p>
          <a:p>
            <a:pPr algn="just">
              <a:lnSpc>
                <a:spcPct val="114000"/>
              </a:lnSpc>
              <a:spcBef>
                <a:spcPts val="300"/>
              </a:spcBef>
            </a:pP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важность цифровизации и инвестиций в развитие человеческого капитала команды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необходимость переосмысления наших традиционных лозунгов рекрутинга: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предметный фокус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vs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новые цели в сфере развития бренда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HSE University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за рубежом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Санкт-Петербург как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USP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vs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санитарно-эпидемиологические ограничения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экономический аспект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vs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повышение цен на обучение и жилье,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элитизация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, конкуренция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«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международность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» - укоренившийся элемент имиджа кампуса, который нужно сохранить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DA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26623" y="6288368"/>
            <a:ext cx="6567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План международной деятельности на </a:t>
            </a:r>
            <a:r>
              <a:rPr lang="ru-RU" sz="2400" dirty="0" smtClean="0">
                <a:solidFill>
                  <a:schemeClr val="bg1"/>
                </a:solidFill>
              </a:rPr>
              <a:t>2021 год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9F4976-C6F2-451B-B94A-D61074C77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8" r="10641"/>
          <a:stretch/>
        </p:blipFill>
        <p:spPr>
          <a:xfrm rot="787224">
            <a:off x="8304720" y="5225126"/>
            <a:ext cx="703184" cy="103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90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808183"/>
            <a:ext cx="215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КОНТЕКСТ-2021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D50A7285-E4C5-423D-A99C-841B93DE9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1404328"/>
              </p:ext>
            </p:extLst>
          </p:nvPr>
        </p:nvGraphicFramePr>
        <p:xfrm>
          <a:off x="1514431" y="1413840"/>
          <a:ext cx="7404100" cy="513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D74B90D-A613-47FA-82B4-48A0B43FDE7F}"/>
              </a:ext>
            </a:extLst>
          </p:cNvPr>
          <p:cNvSpPr/>
          <p:nvPr/>
        </p:nvSpPr>
        <p:spPr>
          <a:xfrm>
            <a:off x="314325" y="1584367"/>
            <a:ext cx="4150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effectLst/>
                <a:ea typeface="Calibri" panose="020F0502020204030204" pitchFamily="34" charset="0"/>
              </a:rPr>
              <a:t>НИУ ВШЭ должен войти в число ведущих университетов мира по всем направлениям своей деятельности</a:t>
            </a:r>
            <a:endParaRPr lang="ru-RU" sz="1600" 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05FA1C6-BC7C-423C-B5C2-73FAC88AFC85}"/>
              </a:ext>
            </a:extLst>
          </p:cNvPr>
          <p:cNvSpPr/>
          <p:nvPr/>
        </p:nvSpPr>
        <p:spPr>
          <a:xfrm>
            <a:off x="314325" y="2655801"/>
            <a:ext cx="34956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подготовка базы для выполнения Цели-2030, в т.ч. преодоление сформировавшегося за рубежом образа НИУ ВШЭ как университета социально-экономического профиля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37F9ABD-639D-40E7-905F-C437FF186F3F}"/>
              </a:ext>
            </a:extLst>
          </p:cNvPr>
          <p:cNvSpPr/>
          <p:nvPr/>
        </p:nvSpPr>
        <p:spPr>
          <a:xfrm>
            <a:off x="314325" y="4219677"/>
            <a:ext cx="3495675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ru-RU" sz="1600" dirty="0">
                <a:cs typeface="Times New Roman" panose="02020603050405020304" pitchFamily="18" charset="0"/>
              </a:rPr>
              <a:t>проектный поворот, стратегические партнерства в образовании,  </a:t>
            </a:r>
            <a:br>
              <a:rPr lang="ru-RU" sz="1600" dirty="0">
                <a:cs typeface="Times New Roman" panose="02020603050405020304" pitchFamily="18" charset="0"/>
              </a:rPr>
            </a:br>
            <a:r>
              <a:rPr lang="ru-RU" sz="1600" dirty="0">
                <a:cs typeface="Times New Roman" panose="02020603050405020304" pitchFamily="18" charset="0"/>
              </a:rPr>
              <a:t>новая интернационализация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FB15503-4EF7-493A-82D5-E8184259EB0D}"/>
              </a:ext>
            </a:extLst>
          </p:cNvPr>
          <p:cNvSpPr/>
          <p:nvPr/>
        </p:nvSpPr>
        <p:spPr>
          <a:xfrm>
            <a:off x="314325" y="5382158"/>
            <a:ext cx="3952875" cy="94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ru-RU" sz="1600" dirty="0">
                <a:cs typeface="Times New Roman" panose="02020603050405020304" pitchFamily="18" charset="0"/>
              </a:rPr>
              <a:t>капитализация накопленного потенциала,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ru-RU" sz="1600" dirty="0">
                <a:cs typeface="Times New Roman" panose="02020603050405020304" pitchFamily="18" charset="0"/>
              </a:rPr>
              <a:t>создание новых точек роста доходов, 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ru-RU" sz="1600" dirty="0">
                <a:cs typeface="Times New Roman" panose="02020603050405020304" pitchFamily="18" charset="0"/>
              </a:rPr>
              <a:t>горизонтальные коллаборации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7A7CE978-B45D-4D0F-BFF9-C5906DFFCB14}"/>
              </a:ext>
            </a:extLst>
          </p:cNvPr>
          <p:cNvCxnSpPr>
            <a:cxnSpLocks/>
          </p:cNvCxnSpPr>
          <p:nvPr/>
        </p:nvCxnSpPr>
        <p:spPr>
          <a:xfrm>
            <a:off x="2362200" y="2415364"/>
            <a:ext cx="27559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6A423408-7DA8-4511-BC84-E9027CA5C45C}"/>
              </a:ext>
            </a:extLst>
          </p:cNvPr>
          <p:cNvCxnSpPr>
            <a:cxnSpLocks/>
          </p:cNvCxnSpPr>
          <p:nvPr/>
        </p:nvCxnSpPr>
        <p:spPr>
          <a:xfrm>
            <a:off x="2044700" y="3979240"/>
            <a:ext cx="2819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8CA7B551-42AA-43D1-A4E1-DC048F18B670}"/>
              </a:ext>
            </a:extLst>
          </p:cNvPr>
          <p:cNvCxnSpPr>
            <a:stCxn id="7" idx="2"/>
          </p:cNvCxnSpPr>
          <p:nvPr/>
        </p:nvCxnSpPr>
        <p:spPr>
          <a:xfrm>
            <a:off x="2062163" y="5090685"/>
            <a:ext cx="3055937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9E79B43D-CCD7-4EC8-B8B8-E6D83C6D37FD}"/>
              </a:ext>
            </a:extLst>
          </p:cNvPr>
          <p:cNvCxnSpPr/>
          <p:nvPr/>
        </p:nvCxnSpPr>
        <p:spPr>
          <a:xfrm>
            <a:off x="2273300" y="6330110"/>
            <a:ext cx="406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9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808183"/>
            <a:ext cx="215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РИСКИ-2021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8550" y="2351927"/>
            <a:ext cx="8222974" cy="33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"/>
            </a:pPr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 глобальном уровне: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сокращение платежеспособного спроса домохозяйств в мире и финансирования международных программ академического сотрудничества; сохранение ограничений мобильности; усиление конкуренции за студентов</a:t>
            </a:r>
          </a:p>
          <a:p>
            <a:pPr marL="342900" lvl="0" indent="-34290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"/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"/>
            </a:pPr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 национальном уровне: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неопределенность в области государственной политики «экспорта образования»; трансформация «5-100» в ПСАЛ; геополитика и санкции; ограничительное законотворчество</a:t>
            </a:r>
          </a:p>
          <a:p>
            <a:pPr marL="342900" lvl="0" indent="-34290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"/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"/>
            </a:pPr>
            <a:r>
              <a:rPr lang="ru-R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 локальном уровне: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сжатие ресурсной базы кампуса и всего университета; изменение системы управления; эпидемиологические ограничения, затрудняющие использование географического расположения как преимущества; </a:t>
            </a:r>
            <a:r>
              <a:rPr lang="ru-RU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элитизация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(рост стоимости обучения и проживания)</a:t>
            </a:r>
          </a:p>
        </p:txBody>
      </p:sp>
      <p:pic>
        <p:nvPicPr>
          <p:cNvPr id="3" name="Рисунок 2" descr="Земной шар: Африка и Европа со сплошной заливкой">
            <a:extLst>
              <a:ext uri="{FF2B5EF4-FFF2-40B4-BE49-F238E27FC236}">
                <a16:creationId xmlns:a16="http://schemas.microsoft.com/office/drawing/2014/main" xmlns="" id="{EFB37B42-8B32-454A-98C6-E1182F31F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50" y="2236258"/>
            <a:ext cx="762000" cy="762000"/>
          </a:xfrm>
          <a:prstGeom prst="rect">
            <a:avLst/>
          </a:prstGeom>
        </p:spPr>
      </p:pic>
      <p:pic>
        <p:nvPicPr>
          <p:cNvPr id="7" name="Рисунок 6" descr="Карта с кнопкой контур">
            <a:extLst>
              <a:ext uri="{FF2B5EF4-FFF2-40B4-BE49-F238E27FC236}">
                <a16:creationId xmlns:a16="http://schemas.microsoft.com/office/drawing/2014/main" xmlns="" id="{E85416CD-F1D7-4DBB-8817-E11F32908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4231" y="3225800"/>
            <a:ext cx="762000" cy="762000"/>
          </a:xfrm>
          <a:prstGeom prst="rect">
            <a:avLst/>
          </a:prstGeom>
        </p:spPr>
      </p:pic>
      <p:pic>
        <p:nvPicPr>
          <p:cNvPr id="11" name="Рисунок 10" descr="Здание со сплошной заливкой">
            <a:extLst>
              <a:ext uri="{FF2B5EF4-FFF2-40B4-BE49-F238E27FC236}">
                <a16:creationId xmlns:a16="http://schemas.microsoft.com/office/drawing/2014/main" xmlns="" id="{DA5673E2-6D5E-4E59-9744-116E72D06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7631" y="448692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6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9710" y="620137"/>
            <a:ext cx="2254304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ПОКАЗАТЕЛИ МЕЖДУНАРОДНОЙ ДЕЯТЕЛЬНОСТИ в ДК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331123"/>
              </p:ext>
            </p:extLst>
          </p:nvPr>
        </p:nvGraphicFramePr>
        <p:xfrm>
          <a:off x="299710" y="1645760"/>
          <a:ext cx="8635890" cy="4720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86790">
                  <a:extLst>
                    <a:ext uri="{9D8B030D-6E8A-4147-A177-3AD203B41FA5}">
                      <a16:colId xmlns:a16="http://schemas.microsoft.com/office/drawing/2014/main" xmlns="" val="31543708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xmlns="" val="234651615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2478908939"/>
                    </a:ext>
                  </a:extLst>
                </a:gridCol>
                <a:gridCol w="883800">
                  <a:extLst>
                    <a:ext uri="{9D8B030D-6E8A-4147-A177-3AD203B41FA5}">
                      <a16:colId xmlns:a16="http://schemas.microsoft.com/office/drawing/2014/main" xmlns="" val="4223697986"/>
                    </a:ext>
                  </a:extLst>
                </a:gridCol>
              </a:tblGrid>
              <a:tr h="2993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1.11. Интернационализация и экспорт образовательных услуг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6955547"/>
                  </a:ext>
                </a:extLst>
              </a:tr>
              <a:tr h="11063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студентов, обеспеченных возможностями получения навыков межкультурной коммуникации и/или международного опыта в рамках учебных планов и внеучебной деятельности, включая обменные программы, в т.ч. в удалённом доступе,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8631485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мероприятий, организованных Подразделением совместно с зарубежными партнерами с численностью иностранных участников не менее 20, ед.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6080504"/>
                  </a:ext>
                </a:extLst>
              </a:tr>
              <a:tr h="8673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мероприятий международных ассоциаций и сетей, в которых участвует Подразделение, ед.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8446488"/>
                  </a:ext>
                </a:extLst>
              </a:tr>
              <a:tr h="7983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иностранных студентов в общей численности студентов по программам бакалавриата, специалитета, магистратуры очной формы обучения,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8389913"/>
                  </a:ext>
                </a:extLst>
              </a:tr>
              <a:tr h="811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Удовлетворенность иностранных студентов сервисом сопровождения базовых обеспечивающих процессов международной деятельности,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4640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2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808183"/>
            <a:ext cx="215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КЛЮЧЕВЫЕ ЗАДАЧИ НА 2021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4325" y="1705596"/>
            <a:ext cx="8222974" cy="4918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"/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формулирование и согласование «правильной» международной специфики кампуса в рамках ДК «Интернационализация» 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обсуждение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подключение кампуса к 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ПСАЛ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"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сохранение «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международности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» в Топ-3 факторов привлечения талантов через:</a:t>
            </a:r>
          </a:p>
          <a:p>
            <a:pPr marL="800100" lvl="1" indent="-34290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развитие проекта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Global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Citizens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проектов виртуальной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мобильности и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«интернационализации дома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800100" lvl="1" indent="-34290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ru-RU" sz="1600" dirty="0"/>
              <a:t>интернационализацию новых программ с несколькими предметными ядрами / корпоративными </a:t>
            </a:r>
            <a:r>
              <a:rPr lang="ru-RU" sz="1600" dirty="0" smtClean="0"/>
              <a:t>партнерами</a:t>
            </a:r>
          </a:p>
          <a:p>
            <a:pPr marL="342900" indent="-34290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консорциумы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устойчивый к шокам инструмент развития репутации, рекрутинга качественных иностранных студентов и интернационализации факультетов</a:t>
            </a:r>
          </a:p>
          <a:p>
            <a:pPr marL="342900" lvl="0" indent="-34290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"/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развитие успешных коммерческих продуктов, поиск новых точек роста доходов</a:t>
            </a:r>
          </a:p>
          <a:p>
            <a:pPr marL="342900" lvl="0" indent="-34290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"/>
            </a:pPr>
            <a:r>
              <a:rPr lang="ru-RU" sz="1600" dirty="0">
                <a:cs typeface="Times New Roman" panose="02020603050405020304" pitchFamily="18" charset="0"/>
              </a:rPr>
              <a:t>поддерживающие сервисы и интернационализация среды для сохранения контингента</a:t>
            </a:r>
          </a:p>
          <a:p>
            <a:pPr marL="342900" indent="-34290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"/>
            </a:pPr>
            <a:r>
              <a:rPr lang="ru-RU" sz="1600" dirty="0">
                <a:cs typeface="Times New Roman" panose="02020603050405020304" pitchFamily="18" charset="0"/>
              </a:rPr>
              <a:t>интеграция в крупные общеуниверситетские международные проекты </a:t>
            </a:r>
          </a:p>
          <a:p>
            <a:pPr marL="342900" lvl="0" indent="-342900" algn="just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"/>
            </a:pPr>
            <a:r>
              <a:rPr lang="ru-RU" sz="1600" dirty="0" smtClean="0">
                <a:cs typeface="Times New Roman" panose="02020603050405020304" pitchFamily="18" charset="0"/>
              </a:rPr>
              <a:t>повышение </a:t>
            </a:r>
            <a:r>
              <a:rPr lang="ru-RU" sz="1600" dirty="0">
                <a:cs typeface="Times New Roman" panose="02020603050405020304" pitchFamily="18" charset="0"/>
              </a:rPr>
              <a:t>качества внутренней коммуникации и </a:t>
            </a:r>
            <a:r>
              <a:rPr lang="ru-RU" sz="1600" dirty="0"/>
              <a:t>развитие горизонтальной </a:t>
            </a:r>
            <a:r>
              <a:rPr lang="ru-RU" sz="1600" dirty="0" err="1"/>
              <a:t>коллаборации</a:t>
            </a:r>
            <a:r>
              <a:rPr lang="ru-RU" sz="1600" dirty="0"/>
              <a:t> и совместных проектов образовательного, научного, карьерного, международного блоков и факультетов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2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528783"/>
            <a:ext cx="2262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ПЛАН ПРОДВИЖЕНИЯ И РЕКРУТИНГА </a:t>
            </a:r>
            <a:r>
              <a:rPr lang="ru-RU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2020-21</a:t>
            </a:r>
            <a:endParaRPr lang="ru-RU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4325" y="1705596"/>
            <a:ext cx="8222974" cy="253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  <a:spcBef>
                <a:spcPts val="300"/>
              </a:spcBef>
            </a:pPr>
            <a:r>
              <a:rPr lang="ru-RU" sz="1600" b="1" dirty="0">
                <a:effectLst/>
                <a:ea typeface="Calibri" panose="020F0502020204030204" pitchFamily="34" charset="0"/>
              </a:rPr>
              <a:t>Задача №1 </a:t>
            </a:r>
            <a:r>
              <a:rPr lang="ru-RU" sz="1600" dirty="0">
                <a:effectLst/>
                <a:ea typeface="Calibri" panose="020F0502020204030204" pitchFamily="34" charset="0"/>
              </a:rPr>
              <a:t>-</a:t>
            </a:r>
            <a:r>
              <a:rPr lang="ru-RU" sz="1600" b="1" dirty="0">
                <a:effectLst/>
                <a:ea typeface="Calibri" panose="020F0502020204030204" pitchFamily="34" charset="0"/>
              </a:rPr>
              <a:t> </a:t>
            </a:r>
            <a:r>
              <a:rPr lang="ru-RU" sz="1600" dirty="0">
                <a:effectLst/>
                <a:ea typeface="Calibri" panose="020F0502020204030204" pitchFamily="34" charset="0"/>
              </a:rPr>
              <a:t>поиск новых «точек роста» в рекрутинге иностранных студентов в условиях ресурсных ограничений</a:t>
            </a:r>
            <a:r>
              <a:rPr lang="en-US" sz="1600" dirty="0">
                <a:effectLst/>
                <a:ea typeface="Calibri" panose="020F0502020204030204" pitchFamily="34" charset="0"/>
              </a:rPr>
              <a:t> </a:t>
            </a:r>
            <a:r>
              <a:rPr lang="ru-RU" sz="1600" dirty="0">
                <a:effectLst/>
                <a:ea typeface="Calibri" panose="020F0502020204030204" pitchFamily="34" charset="0"/>
              </a:rPr>
              <a:t>и возросшей конкуренции и общемирового спада в отрасли:</a:t>
            </a:r>
            <a:endParaRPr lang="en-US" sz="1600" dirty="0">
              <a:effectLst/>
              <a:ea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  <a:spcBef>
                <a:spcPts val="300"/>
              </a:spcBef>
            </a:pPr>
            <a:endParaRPr lang="ru-RU" sz="500" dirty="0">
              <a:effectLst/>
              <a:ea typeface="Calibri" panose="020F0502020204030204" pitchFamily="34" charset="0"/>
            </a:endParaRPr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интеграция в общеуниверситетские проекты </a:t>
            </a:r>
            <a:r>
              <a:rPr lang="ru-RU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Ресурсных центров НИУ ВШЭ</a:t>
            </a:r>
            <a:r>
              <a:rPr lang="ru-RU" sz="1600" dirty="0"/>
              <a:t>, </a:t>
            </a:r>
            <a:r>
              <a:rPr lang="ru-RU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Центра подготовки иностранных слушателей (ЦПИС)</a:t>
            </a:r>
            <a:r>
              <a:rPr lang="ru-RU" sz="1600" dirty="0"/>
              <a:t> и </a:t>
            </a:r>
            <a:r>
              <a:rPr lang="ru-RU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Международные учебные стажировки</a:t>
            </a:r>
            <a:endParaRPr lang="ru-RU" sz="1600" dirty="0"/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en-US" sz="500" dirty="0"/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повышение конверсии за счет таргетирование рекламных кампаний на основе аналитических данных, подключение к общеуниверситетской </a:t>
            </a:r>
            <a:r>
              <a:rPr lang="en-US" sz="1600" dirty="0"/>
              <a:t>CRM</a:t>
            </a:r>
            <a:r>
              <a:rPr lang="ru-RU" sz="1600" dirty="0"/>
              <a:t>, создание </a:t>
            </a:r>
            <a:r>
              <a:rPr lang="en-US" sz="1600" dirty="0"/>
              <a:t>call</a:t>
            </a:r>
            <a:r>
              <a:rPr lang="ru-RU" sz="1600" dirty="0"/>
              <a:t>-центра</a:t>
            </a:r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ru-RU" sz="500" dirty="0"/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переводы из других вузов России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D2597A-0C49-4DA0-9FA9-4BFE9189BF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0" y="4177610"/>
            <a:ext cx="9144000" cy="268039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518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528783"/>
            <a:ext cx="229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ПЛАН ПРОДВИЖЕНИЯ И РЕКРУТИНГА </a:t>
            </a:r>
            <a:r>
              <a:rPr lang="ru-RU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2020-21</a:t>
            </a:r>
            <a:endParaRPr lang="ru-RU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4325" y="1705596"/>
            <a:ext cx="8222974" cy="4748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  <a:spcBef>
                <a:spcPts val="300"/>
              </a:spcBef>
            </a:pPr>
            <a:r>
              <a:rPr lang="ru-RU" sz="1600" b="1" dirty="0">
                <a:effectLst/>
                <a:ea typeface="Calibri" panose="020F0502020204030204" pitchFamily="34" charset="0"/>
              </a:rPr>
              <a:t>Задача №2 </a:t>
            </a:r>
            <a:r>
              <a:rPr lang="ru-RU" sz="1600" dirty="0">
                <a:ea typeface="Calibri" panose="020F0502020204030204" pitchFamily="34" charset="0"/>
              </a:rPr>
              <a:t>-</a:t>
            </a:r>
            <a:r>
              <a:rPr lang="en-US" sz="1600" dirty="0">
                <a:ea typeface="Calibri" panose="020F0502020204030204" pitchFamily="34" charset="0"/>
              </a:rPr>
              <a:t> </a:t>
            </a:r>
            <a:r>
              <a:rPr lang="ru-RU" sz="1600" dirty="0">
                <a:ea typeface="Calibri" panose="020F0502020204030204" pitchFamily="34" charset="0"/>
              </a:rPr>
              <a:t>вклад в развитие бренда  </a:t>
            </a:r>
          </a:p>
          <a:p>
            <a:pPr lvl="0" algn="just">
              <a:lnSpc>
                <a:spcPct val="114000"/>
              </a:lnSpc>
              <a:spcBef>
                <a:spcPts val="300"/>
              </a:spcBef>
            </a:pPr>
            <a:endParaRPr lang="ru-RU" sz="1600" dirty="0">
              <a:ea typeface="Calibri" panose="020F0502020204030204" pitchFamily="34" charset="0"/>
            </a:endParaRPr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современный, «западный» университет, предлагающий качественное образование и всестороннюю поддержку иностранных студентов в любых условиях</a:t>
            </a:r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престижный, дорогой и селективный (элитный)? </a:t>
            </a:r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comprehensive - 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преодоление образа НИУ ВШЭ как университета социально-экономического профиля</a:t>
            </a:r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cs typeface="Times New Roman" panose="02020603050405020304" pitchFamily="18" charset="0"/>
              </a:rPr>
              <a:t>подбор инструментария для продвижения</a:t>
            </a:r>
          </a:p>
          <a:p>
            <a:pPr marL="742950" lvl="1" indent="-285750" algn="just">
              <a:lnSpc>
                <a:spcPct val="114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ru-RU" sz="1600" dirty="0"/>
              <a:t>на основе данных</a:t>
            </a:r>
          </a:p>
          <a:p>
            <a:pPr marL="742950" lvl="1" indent="-285750" algn="just">
              <a:lnSpc>
                <a:spcPct val="114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ru-RU" sz="1600" dirty="0"/>
              <a:t>с акцентом на «цифру»</a:t>
            </a:r>
          </a:p>
          <a:p>
            <a:pPr marL="742950" lvl="1" indent="-285750" algn="just">
              <a:lnSpc>
                <a:spcPct val="114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ru-RU" sz="1600" dirty="0"/>
              <a:t>исходя из доступных ресурсов</a:t>
            </a:r>
          </a:p>
          <a:p>
            <a:pPr lvl="0" algn="just">
              <a:lnSpc>
                <a:spcPct val="114000"/>
              </a:lnSpc>
              <a:spcBef>
                <a:spcPts val="300"/>
              </a:spcBef>
            </a:pPr>
            <a:endParaRPr lang="ru-RU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93BE2C9-4DF9-4D14-BD90-0CC2D3B24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1896"/>
            <a:ext cx="3441700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9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4" y="528783"/>
            <a:ext cx="22863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ПЛАН ПРОДВИЖЕНИЯ И РЕКРУТИНГА </a:t>
            </a:r>
            <a:r>
              <a:rPr lang="ru-RU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2020-21</a:t>
            </a:r>
            <a:endParaRPr lang="ru-RU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D70362-9F79-478C-86D7-8C12E66D1D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619500" y="4196511"/>
            <a:ext cx="5524500" cy="26614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4325" y="1705596"/>
            <a:ext cx="8222974" cy="3714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  <a:spcBef>
                <a:spcPts val="300"/>
              </a:spcBef>
            </a:pPr>
            <a:r>
              <a:rPr lang="ru-RU" sz="1600" b="1" dirty="0">
                <a:effectLst/>
                <a:ea typeface="Calibri" panose="020F0502020204030204" pitchFamily="34" charset="0"/>
              </a:rPr>
              <a:t>Задача №3 </a:t>
            </a:r>
            <a:r>
              <a:rPr lang="ru-RU" sz="1600" dirty="0">
                <a:ea typeface="Calibri" panose="020F0502020204030204" pitchFamily="34" charset="0"/>
              </a:rPr>
              <a:t>–</a:t>
            </a:r>
            <a:r>
              <a:rPr lang="en-US" sz="1600" dirty="0">
                <a:ea typeface="Calibri" panose="020F0502020204030204" pitchFamily="34" charset="0"/>
              </a:rPr>
              <a:t> </a:t>
            </a:r>
            <a:r>
              <a:rPr lang="ru-RU" sz="1600" dirty="0">
                <a:ea typeface="Calibri" panose="020F0502020204030204" pitchFamily="34" charset="0"/>
              </a:rPr>
              <a:t>сохранение контингента иностранных студентов через повышение удовлетворенности базовыми сервисами, сервисами поддержки и адаптации: </a:t>
            </a:r>
          </a:p>
          <a:p>
            <a:pPr lvl="0" algn="just">
              <a:lnSpc>
                <a:spcPct val="114000"/>
              </a:lnSpc>
              <a:spcBef>
                <a:spcPts val="300"/>
              </a:spcBef>
            </a:pPr>
            <a:endParaRPr lang="ru-RU" sz="1600" dirty="0">
              <a:ea typeface="Calibri" panose="020F0502020204030204" pitchFamily="34" charset="0"/>
            </a:endParaRPr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развитие сервисов поддержки (</a:t>
            </a:r>
            <a:r>
              <a:rPr lang="en-US" sz="1600" dirty="0">
                <a:ea typeface="Calibri" panose="020F0502020204030204" pitchFamily="34" charset="0"/>
              </a:rPr>
              <a:t>ESN Buddy, Emergency Hotline</a:t>
            </a:r>
            <a:r>
              <a:rPr lang="ru-RU" sz="1600" dirty="0">
                <a:ea typeface="Calibri" panose="020F0502020204030204" pitchFamily="34" charset="0"/>
              </a:rPr>
              <a:t>, </a:t>
            </a:r>
            <a:r>
              <a:rPr lang="en-US" sz="1600" dirty="0">
                <a:ea typeface="Calibri" panose="020F0502020204030204" pitchFamily="34" charset="0"/>
              </a:rPr>
              <a:t>Mental Health Days </a:t>
            </a:r>
            <a:r>
              <a:rPr lang="ru-RU" sz="1600" dirty="0">
                <a:ea typeface="Calibri" panose="020F0502020204030204" pitchFamily="34" charset="0"/>
              </a:rPr>
              <a:t>и др.</a:t>
            </a:r>
            <a:r>
              <a:rPr lang="en-US" sz="1600" dirty="0">
                <a:ea typeface="Calibri" panose="020F0502020204030204" pitchFamily="34" charset="0"/>
              </a:rPr>
              <a:t>)</a:t>
            </a:r>
            <a:endParaRPr lang="ru-RU" sz="1600" dirty="0">
              <a:ea typeface="Calibri" panose="020F0502020204030204" pitchFamily="34" charset="0"/>
            </a:endParaRPr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ru-RU" sz="1600" dirty="0">
              <a:ea typeface="Calibri" panose="020F0502020204030204" pitchFamily="34" charset="0"/>
            </a:endParaRPr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корректировка концепции социально-культурной адаптации под реалии </a:t>
            </a:r>
            <a:r>
              <a:rPr lang="en-US" sz="1600" dirty="0">
                <a:ea typeface="Calibri" panose="020F0502020204030204" pitchFamily="34" charset="0"/>
              </a:rPr>
              <a:t>the New Normal (</a:t>
            </a:r>
            <a:r>
              <a:rPr lang="ru-RU" sz="1600" dirty="0">
                <a:ea typeface="Calibri" panose="020F0502020204030204" pitchFamily="34" charset="0"/>
              </a:rPr>
              <a:t>перевод мероприятий в онлайн, мониторинг проблем с дистанционным обучением)</a:t>
            </a:r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endParaRPr lang="ru-RU" sz="1600" dirty="0">
              <a:ea typeface="Calibri" panose="020F0502020204030204" pitchFamily="34" charset="0"/>
            </a:endParaRPr>
          </a:p>
          <a:p>
            <a:pPr marL="285750" lvl="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интернационализация среды: тренинги для сервисных подразделений по работе с иностранными студентами (в т.ч. в рамка Корпоративного университета), мониторинг удовлетворенности иностранных студентов качеством административных сервисов</a:t>
            </a:r>
            <a:endParaRPr lang="ru-RU" sz="1600" dirty="0"/>
          </a:p>
          <a:p>
            <a:pPr lvl="0" algn="just">
              <a:lnSpc>
                <a:spcPct val="114000"/>
              </a:lnSpc>
              <a:spcBef>
                <a:spcPts val="300"/>
              </a:spcBef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701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9710" y="620137"/>
            <a:ext cx="2254304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ПОКАЗАТЕЛИ МЕЖДУНАРОДНОЙ ДЕЯТЕЛЬНОСТИ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090411"/>
              </p:ext>
            </p:extLst>
          </p:nvPr>
        </p:nvGraphicFramePr>
        <p:xfrm>
          <a:off x="299709" y="1768314"/>
          <a:ext cx="8635891" cy="373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7969">
                  <a:extLst>
                    <a:ext uri="{9D8B030D-6E8A-4147-A177-3AD203B41FA5}">
                      <a16:colId xmlns:a16="http://schemas.microsoft.com/office/drawing/2014/main" xmlns="" val="315437080"/>
                    </a:ext>
                  </a:extLst>
                </a:gridCol>
                <a:gridCol w="627870">
                  <a:extLst>
                    <a:ext uri="{9D8B030D-6E8A-4147-A177-3AD203B41FA5}">
                      <a16:colId xmlns:a16="http://schemas.microsoft.com/office/drawing/2014/main" xmlns="" val="4001009910"/>
                    </a:ext>
                  </a:extLst>
                </a:gridCol>
                <a:gridCol w="776276">
                  <a:extLst>
                    <a:ext uri="{9D8B030D-6E8A-4147-A177-3AD203B41FA5}">
                      <a16:colId xmlns:a16="http://schemas.microsoft.com/office/drawing/2014/main" xmlns="" val="2989776286"/>
                    </a:ext>
                  </a:extLst>
                </a:gridCol>
                <a:gridCol w="799109">
                  <a:extLst>
                    <a:ext uri="{9D8B030D-6E8A-4147-A177-3AD203B41FA5}">
                      <a16:colId xmlns:a16="http://schemas.microsoft.com/office/drawing/2014/main" xmlns="" val="1657212122"/>
                    </a:ext>
                  </a:extLst>
                </a:gridCol>
                <a:gridCol w="810524">
                  <a:extLst>
                    <a:ext uri="{9D8B030D-6E8A-4147-A177-3AD203B41FA5}">
                      <a16:colId xmlns:a16="http://schemas.microsoft.com/office/drawing/2014/main" xmlns="" val="2346516151"/>
                    </a:ext>
                  </a:extLst>
                </a:gridCol>
                <a:gridCol w="730613">
                  <a:extLst>
                    <a:ext uri="{9D8B030D-6E8A-4147-A177-3AD203B41FA5}">
                      <a16:colId xmlns:a16="http://schemas.microsoft.com/office/drawing/2014/main" xmlns="" val="2478908939"/>
                    </a:ext>
                  </a:extLst>
                </a:gridCol>
                <a:gridCol w="673530">
                  <a:extLst>
                    <a:ext uri="{9D8B030D-6E8A-4147-A177-3AD203B41FA5}">
                      <a16:colId xmlns:a16="http://schemas.microsoft.com/office/drawing/2014/main" xmlns="" val="4223697986"/>
                    </a:ext>
                  </a:extLst>
                </a:gridCol>
              </a:tblGrid>
              <a:tr h="2993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KPI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на 2019-2020 учебный год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6955547"/>
                  </a:ext>
                </a:extLst>
              </a:tr>
              <a:tr h="12490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иностранных студентов, обучающихся на основных образовательных программах вуза (с учетом студентов из стран СНГ), 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4,3%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8,9%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9.7%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11,9%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(план 11%)</a:t>
                      </a: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8631485"/>
                  </a:ext>
                </a:extLst>
              </a:tr>
              <a:tr h="21858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студентов, обеспеченных возможностями получения навыков межкультурной коммуникации и/или международного опыта в рамках учебных планов и внеучебной деятельности, включая обменные программы, в т.ч. в удалённом доступе, %*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~2,5%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~4%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~7%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9,4%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7,8%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49309" marR="49309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608050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216B54C-A5C5-424A-BE5B-F3BD3414923C}"/>
              </a:ext>
            </a:extLst>
          </p:cNvPr>
          <p:cNvSpPr/>
          <p:nvPr/>
        </p:nvSpPr>
        <p:spPr>
          <a:xfrm>
            <a:off x="299710" y="5745420"/>
            <a:ext cx="86358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ea typeface="Open Sans" panose="020B0606030504020204" pitchFamily="34" charset="0"/>
                <a:cs typeface="Open Sans" panose="020B0606030504020204" pitchFamily="34" charset="0"/>
              </a:rPr>
              <a:t>* формулировка и методика расчета </a:t>
            </a:r>
            <a:r>
              <a:rPr lang="en-US" sz="1400" dirty="0">
                <a:ea typeface="Open Sans" panose="020B0606030504020204" pitchFamily="34" charset="0"/>
                <a:cs typeface="Open Sans" panose="020B0606030504020204" pitchFamily="34" charset="0"/>
              </a:rPr>
              <a:t>KPI </a:t>
            </a:r>
            <a:r>
              <a:rPr lang="ru-RU" sz="1400" dirty="0">
                <a:ea typeface="Open Sans" panose="020B0606030504020204" pitchFamily="34" charset="0"/>
                <a:cs typeface="Open Sans" panose="020B0606030504020204" pitchFamily="34" charset="0"/>
              </a:rPr>
              <a:t>приведены в соответствие с ДК НИУ ВШЭ –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35478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r="2485"/>
          <a:stretch>
            <a:fillRect/>
          </a:stretch>
        </p:blipFill>
        <p:spPr>
          <a:xfrm>
            <a:off x="1" y="0"/>
            <a:ext cx="9144001" cy="6858000"/>
          </a:xfrm>
        </p:spPr>
      </p:pic>
      <p:sp>
        <p:nvSpPr>
          <p:cNvPr id="12" name="Text Placeholder 9"/>
          <p:cNvSpPr txBox="1">
            <a:spLocks/>
          </p:cNvSpPr>
          <p:nvPr/>
        </p:nvSpPr>
        <p:spPr>
          <a:xfrm>
            <a:off x="2528" y="5321299"/>
            <a:ext cx="5115572" cy="775521"/>
          </a:xfrm>
          <a:prstGeom prst="rect">
            <a:avLst/>
          </a:prstGeom>
          <a:solidFill>
            <a:schemeClr val="accent6"/>
          </a:solidFill>
        </p:spPr>
        <p:txBody>
          <a:bodyPr anchor="ctr"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16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СПАСИБО ЗА ВНИМАНИЕ!</a:t>
            </a:r>
            <a:endParaRPr lang="en-US" sz="16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0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14325" y="808183"/>
            <a:ext cx="215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МАРКЕТИНГ И ПРОДВИЖЕНИЕ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8550" y="1653427"/>
            <a:ext cx="8222974" cy="437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до февраля 2020 – обычный ход кампании: онлайн + выездные мероприятия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олимпиады,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b2c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выставки и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b2b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мероприятия, выездные вступительные испытания 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en-US" sz="500" dirty="0">
              <a:solidFill>
                <a:schemeClr val="tx1">
                  <a:lumMod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в середине кампании – смена подхода и полный уход в «цифру», в результате чего: 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число подписчиков в англоязычных соцсетях за период кампании выросло на </a:t>
            </a:r>
            <a:r>
              <a:rPr lang="ru-RU" sz="3000" b="1" dirty="0">
                <a:solidFill>
                  <a:schemeClr val="accent6"/>
                </a:solidFill>
              </a:rPr>
              <a:t>40%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на </a:t>
            </a:r>
            <a:r>
              <a:rPr lang="ru-RU" sz="3000" b="1" dirty="0">
                <a:solidFill>
                  <a:schemeClr val="accent3"/>
                </a:solidFill>
              </a:rPr>
              <a:t>38%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выросла посещаемость сайта пользователями не из РФ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объем размещения на специализированных порталах вырос </a:t>
            </a:r>
            <a:r>
              <a:rPr lang="ru-RU" sz="3000" b="1" dirty="0">
                <a:solidFill>
                  <a:schemeClr val="accent5"/>
                </a:solidFill>
              </a:rPr>
              <a:t>вдвое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новые проекты в соцсетях: маски в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Instagram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ru-RU" sz="3000" b="1" dirty="0">
                <a:solidFill>
                  <a:srgbClr val="2CA59A"/>
                </a:solidFill>
              </a:rPr>
              <a:t>10к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пользователей), прямые эфиры «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HSE at Home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» (100+ зрителей в каждом), вебинары «Летим в Вышку Онлайн»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ru-RU" sz="1000" dirty="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VR-</a:t>
            </a: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</a:rPr>
              <a:t>тур</a:t>
            </a:r>
            <a:r>
              <a:rPr lang="ru-RU" sz="3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стал важным преимуществом в условиях закрытых границ и одним из «больших» источников переходов на сайт кампуса </a:t>
            </a:r>
            <a:r>
              <a:rPr lang="ru-RU" sz="1600" dirty="0">
                <a:effectLst/>
                <a:ea typeface="Times New Roman" panose="02020603050405020304" pitchFamily="18" charset="0"/>
                <a:hlinkClick r:id="rId3"/>
              </a:rPr>
              <a:t>https://bit.ly/3jWN5Ma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D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DA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12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9258" y="6281190"/>
            <a:ext cx="8904742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dirty="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ПРИЕМ НА ОСНОВНЫЕ и </a:t>
            </a:r>
            <a:r>
              <a:rPr lang="en-US" dirty="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NON-DEGREE</a:t>
            </a:r>
            <a:r>
              <a:rPr lang="ru-RU" dirty="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ОБРАЗОВАТЕЛЬНЫЕ ПРОГРАММЫ</a:t>
            </a:r>
            <a:endParaRPr lang="ru-RU" sz="1400" b="1" dirty="0">
              <a:solidFill>
                <a:srgbClr val="FFFFF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E184E6F-2AE4-47D9-A41A-E3C2AB21D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8" r="10641"/>
          <a:stretch/>
        </p:blipFill>
        <p:spPr>
          <a:xfrm>
            <a:off x="4572000" y="2470658"/>
            <a:ext cx="1056673" cy="13525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7E792F7-52D5-457E-BC0C-5D1AECFF7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8" r="10641"/>
          <a:stretch/>
        </p:blipFill>
        <p:spPr>
          <a:xfrm rot="970400">
            <a:off x="-157714" y="4182380"/>
            <a:ext cx="1056673" cy="13687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E719F0B-D2AF-4C47-95C3-40818A615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8" r="10641"/>
          <a:stretch/>
        </p:blipFill>
        <p:spPr>
          <a:xfrm rot="456818">
            <a:off x="-293454" y="2590446"/>
            <a:ext cx="1056673" cy="143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47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9249" y="94574"/>
            <a:ext cx="2174393" cy="1336387"/>
          </a:xfrm>
        </p:spPr>
        <p:txBody>
          <a:bodyPr/>
          <a:lstStyle/>
          <a:p>
            <a:r>
              <a:rPr lang="ru-RU" dirty="0">
                <a:latin typeface="+mn-lt"/>
              </a:rPr>
              <a:t>ПРИЕМ ИНОСТРАННЫХ СТУДЕНТОВ на ООП</a:t>
            </a:r>
            <a:endParaRPr lang="ru-RU" dirty="0">
              <a:solidFill>
                <a:schemeClr val="bg1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162F3C-A639-45B1-969C-DC42ABCE7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50" y="1551182"/>
            <a:ext cx="8525502" cy="309833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46C26267-E6C4-4EF6-86ED-55818416D70E}"/>
              </a:ext>
            </a:extLst>
          </p:cNvPr>
          <p:cNvSpPr/>
          <p:nvPr/>
        </p:nvSpPr>
        <p:spPr>
          <a:xfrm>
            <a:off x="309249" y="4769743"/>
            <a:ext cx="8222974" cy="1626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повышение конверсии при уменьшении объема заявок на 5% (2808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vs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2957 в 2019)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прирост набора новых иностранных студентов +4% (337 чел.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vs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324 чел. в 2019)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рост доли набора в магистратуру с 30% до 35% (в т.ч. коммерческого набора на 13%)</a:t>
            </a: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10% зачисленных на 1 курс иностранных студентов пришли от рекрутинговых агентов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just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35% «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квотников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» – «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олимпиадники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»; 85% «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платников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» – со стипендией (скидкой)</a:t>
            </a:r>
          </a:p>
        </p:txBody>
      </p:sp>
    </p:spTree>
    <p:extLst>
      <p:ext uri="{BB962C8B-B14F-4D97-AF65-F5344CB8AC3E}">
        <p14:creationId xmlns:p14="http://schemas.microsoft.com/office/powerpoint/2010/main" val="422842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0405" y="5045842"/>
            <a:ext cx="8168526" cy="1314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расширение географии заявок на 11%: БАК 100 стран, МАГ 8</a:t>
            </a: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 стран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зачислены студенты из 58 стран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Топ-5 стран БАК: Казахстан, Узбекистан, Беларусь, Молдова, Киргизия</a:t>
            </a:r>
          </a:p>
          <a:p>
            <a:pPr marL="285750" indent="-285750">
              <a:lnSpc>
                <a:spcPct val="114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Топ-5 стран МАГ: КНР, Гана, Турция, Казахстан, Нигерия</a:t>
            </a: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ru-RU" sz="1600" dirty="0">
                <a:ea typeface="Open Sans" panose="020B0606030504020204" pitchFamily="34" charset="0"/>
                <a:cs typeface="Open Sans" panose="020B0606030504020204" pitchFamily="34" charset="0"/>
              </a:rPr>
              <a:t>прирост «дальников» +14%</a:t>
            </a: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ru-RU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572" y="1812494"/>
            <a:ext cx="341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2019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BB225B2-0A4B-473F-A720-8689D10E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579" y="2173930"/>
            <a:ext cx="2325677" cy="26834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F387328-EF00-4738-8A5D-6745F7BEE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50" y="2266604"/>
            <a:ext cx="2200275" cy="2590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96BB72C-61B9-4F75-A9C4-55C521C694D5}"/>
              </a:ext>
            </a:extLst>
          </p:cNvPr>
          <p:cNvSpPr txBox="1"/>
          <p:nvPr/>
        </p:nvSpPr>
        <p:spPr>
          <a:xfrm>
            <a:off x="5125902" y="1812494"/>
            <a:ext cx="341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5F860A8-F7B9-4A5F-88A6-CDC58B9C243D}"/>
              </a:ext>
            </a:extLst>
          </p:cNvPr>
          <p:cNvSpPr txBox="1"/>
          <p:nvPr/>
        </p:nvSpPr>
        <p:spPr>
          <a:xfrm>
            <a:off x="2748153" y="1617637"/>
            <a:ext cx="3413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дальнее / ближнее зарубежье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ru-RU" sz="1600" b="1" dirty="0"/>
              <a:t>в структуре приема</a:t>
            </a:r>
          </a:p>
        </p:txBody>
      </p:sp>
      <p:sp>
        <p:nvSpPr>
          <p:cNvPr id="16" name="Стрелка: штриховая вправо 15">
            <a:extLst>
              <a:ext uri="{FF2B5EF4-FFF2-40B4-BE49-F238E27FC236}">
                <a16:creationId xmlns:a16="http://schemas.microsoft.com/office/drawing/2014/main" xmlns="" id="{E6E68F89-DCB6-4C93-A945-8D377A2BA3F7}"/>
              </a:ext>
            </a:extLst>
          </p:cNvPr>
          <p:cNvSpPr/>
          <p:nvPr/>
        </p:nvSpPr>
        <p:spPr>
          <a:xfrm>
            <a:off x="3594226" y="2693430"/>
            <a:ext cx="1846907" cy="1063758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4">
            <a:extLst>
              <a:ext uri="{FF2B5EF4-FFF2-40B4-BE49-F238E27FC236}">
                <a16:creationId xmlns:a16="http://schemas.microsoft.com/office/drawing/2014/main" xmlns="" id="{48187EC8-9556-4751-BB0A-16343C9EA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249" y="94574"/>
            <a:ext cx="2174393" cy="1336387"/>
          </a:xfrm>
        </p:spPr>
        <p:txBody>
          <a:bodyPr/>
          <a:lstStyle/>
          <a:p>
            <a:r>
              <a:rPr lang="ru-RU" dirty="0">
                <a:latin typeface="+mn-lt"/>
              </a:rPr>
              <a:t>ПРИЕМ ИНОСТРАННЫХ СТУДЕНТОВ на ООП</a:t>
            </a:r>
            <a:endParaRPr lang="ru-RU" dirty="0">
              <a:solidFill>
                <a:schemeClr val="bg1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2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56263" y="1986530"/>
            <a:ext cx="40713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«удержание» </a:t>
            </a:r>
            <a:r>
              <a:rPr lang="ru-RU" sz="1600" dirty="0" err="1"/>
              <a:t>лидов</a:t>
            </a:r>
            <a:r>
              <a:rPr lang="ru-RU" sz="1600" dirty="0"/>
              <a:t> – ключевая задача в период неопределенности и ограничений, связанных с </a:t>
            </a:r>
            <a:r>
              <a:rPr lang="en-US" sz="1600" dirty="0"/>
              <a:t>COVID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важный фактор успеха - максимальная открытость и полнота предоставляемой абитуриенту информации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ситуация потребовала изменения подхода к работе с </a:t>
            </a:r>
            <a:r>
              <a:rPr lang="ru-RU" sz="1600" dirty="0" err="1"/>
              <a:t>лидами</a:t>
            </a:r>
            <a:r>
              <a:rPr lang="ru-RU" sz="1600" dirty="0"/>
              <a:t>: от групповых рассылок и инструкций на сайте к персональной работе менеджеров с каждым абитуриентом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2ECBCE1-6A44-4E22-B785-85AA26A2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" y="1745478"/>
            <a:ext cx="4639846" cy="415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4">
            <a:extLst>
              <a:ext uri="{FF2B5EF4-FFF2-40B4-BE49-F238E27FC236}">
                <a16:creationId xmlns:a16="http://schemas.microsoft.com/office/drawing/2014/main" xmlns="" id="{BBEC3D4A-0835-4552-9579-DB219CE80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249" y="94574"/>
            <a:ext cx="2174393" cy="1336387"/>
          </a:xfrm>
        </p:spPr>
        <p:txBody>
          <a:bodyPr/>
          <a:lstStyle/>
          <a:p>
            <a:r>
              <a:rPr lang="ru-RU" dirty="0">
                <a:latin typeface="+mn-lt"/>
              </a:rPr>
              <a:t>ПРИЕМ ИНОСТРАННЫХ СТУДЕНТОВ на ООП</a:t>
            </a:r>
            <a:endParaRPr lang="ru-RU" dirty="0">
              <a:solidFill>
                <a:schemeClr val="bg1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9627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0625" y="68028"/>
            <a:ext cx="1998075" cy="1432112"/>
          </a:xfrm>
        </p:spPr>
        <p:txBody>
          <a:bodyPr/>
          <a:lstStyle/>
          <a:p>
            <a:r>
              <a:rPr lang="en-US" dirty="0">
                <a:latin typeface="+mn-lt"/>
              </a:rPr>
              <a:t>NON-DEGREE </a:t>
            </a:r>
            <a:br>
              <a:rPr lang="en-US" dirty="0">
                <a:latin typeface="+mn-lt"/>
              </a:rPr>
            </a:br>
            <a:r>
              <a:rPr lang="ru-RU" dirty="0">
                <a:latin typeface="+mn-lt"/>
              </a:rPr>
              <a:t>ПРОГРАММЫ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2494" y="1624593"/>
            <a:ext cx="3447172" cy="22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957031" y="9218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Non-Degree 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программы – ожидания в 2019…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5039" y="4113471"/>
            <a:ext cx="3447172" cy="2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31" y="4477610"/>
            <a:ext cx="2704226" cy="1797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t="11446" r="8018" b="4372"/>
          <a:stretch/>
        </p:blipFill>
        <p:spPr>
          <a:xfrm>
            <a:off x="193856" y="3719385"/>
            <a:ext cx="2833265" cy="18877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EBB87B3-7A06-4716-9C6F-DD557A94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96" y="1309476"/>
            <a:ext cx="3185274" cy="21195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5341544-38EA-45B5-8D02-922B4AD2A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25" y="2480860"/>
            <a:ext cx="2833265" cy="18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Другая 16">
      <a:dk1>
        <a:srgbClr val="474747"/>
      </a:dk1>
      <a:lt1>
        <a:srgbClr val="FFFFFF"/>
      </a:lt1>
      <a:dk2>
        <a:srgbClr val="474747"/>
      </a:dk2>
      <a:lt2>
        <a:srgbClr val="FFFFFF"/>
      </a:lt2>
      <a:accent1>
        <a:srgbClr val="90CAC8"/>
      </a:accent1>
      <a:accent2>
        <a:srgbClr val="55AEAA"/>
      </a:accent2>
      <a:accent3>
        <a:srgbClr val="397877"/>
      </a:accent3>
      <a:accent4>
        <a:srgbClr val="185080"/>
      </a:accent4>
      <a:accent5>
        <a:srgbClr val="2B84D3"/>
      </a:accent5>
      <a:accent6>
        <a:srgbClr val="216BAB"/>
      </a:accent6>
      <a:hlink>
        <a:srgbClr val="216BAB"/>
      </a:hlink>
      <a:folHlink>
        <a:srgbClr val="2B84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Другая 16">
      <a:dk1>
        <a:srgbClr val="474747"/>
      </a:dk1>
      <a:lt1>
        <a:srgbClr val="FFFFFF"/>
      </a:lt1>
      <a:dk2>
        <a:srgbClr val="474747"/>
      </a:dk2>
      <a:lt2>
        <a:srgbClr val="FFFFFF"/>
      </a:lt2>
      <a:accent1>
        <a:srgbClr val="90CAC8"/>
      </a:accent1>
      <a:accent2>
        <a:srgbClr val="55AEAA"/>
      </a:accent2>
      <a:accent3>
        <a:srgbClr val="397877"/>
      </a:accent3>
      <a:accent4>
        <a:srgbClr val="185080"/>
      </a:accent4>
      <a:accent5>
        <a:srgbClr val="2B84D3"/>
      </a:accent5>
      <a:accent6>
        <a:srgbClr val="216BAB"/>
      </a:accent6>
      <a:hlink>
        <a:srgbClr val="216BAB"/>
      </a:hlink>
      <a:folHlink>
        <a:srgbClr val="2B84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4A08CA35F91CD41BFD9BC316C8B2348" ma:contentTypeVersion="4" ma:contentTypeDescription="Создание документа." ma:contentTypeScope="" ma:versionID="239bf22730b8010ba15802008faac713">
  <xsd:schema xmlns:xsd="http://www.w3.org/2001/XMLSchema" xmlns:xs="http://www.w3.org/2001/XMLSchema" xmlns:p="http://schemas.microsoft.com/office/2006/metadata/properties" xmlns:ns2="e84e18c2-cad4-41f6-a57a-074345da137c" targetNamespace="http://schemas.microsoft.com/office/2006/metadata/properties" ma:root="true" ma:fieldsID="928de49718af4ba2a35251a057b59085" ns2:_="">
    <xsd:import namespace="e84e18c2-cad4-41f6-a57a-074345da13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e18c2-cad4-41f6-a57a-074345da13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C08EAF-B1E7-433F-B7D0-39B46D340D2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A6DDE9D-F9E6-4ECF-989F-43266B58BC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92A434-F8FA-47A9-91F2-FD31B5A6004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28337</TotalTime>
  <Words>1958</Words>
  <Application>Microsoft Office PowerPoint</Application>
  <PresentationFormat>Экран (4:3)</PresentationFormat>
  <Paragraphs>263</Paragraphs>
  <Slides>30</Slides>
  <Notes>14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</vt:lpstr>
      <vt:lpstr>Calibri</vt:lpstr>
      <vt:lpstr>Courier New</vt:lpstr>
      <vt:lpstr>Helvetica</vt:lpstr>
      <vt:lpstr>MS Mincho</vt:lpstr>
      <vt:lpstr>Open Sans</vt:lpstr>
      <vt:lpstr>Tahoma</vt:lpstr>
      <vt:lpstr>Times New Roman</vt:lpstr>
      <vt:lpstr>Wingdings</vt:lpstr>
      <vt:lpstr>Office Theme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ПРИЕМ ИНОСТРАННЫХ СТУДЕНТОВ на ООП</vt:lpstr>
      <vt:lpstr>ПРИЕМ ИНОСТРАННЫХ СТУДЕНТОВ на ООП</vt:lpstr>
      <vt:lpstr>ПРИЕМ ИНОСТРАННЫХ СТУДЕНТОВ на ООП</vt:lpstr>
      <vt:lpstr>NON-DEGREE  ПРОГРАММЫ</vt:lpstr>
      <vt:lpstr>Презентация PowerPoint</vt:lpstr>
      <vt:lpstr>NON-DEGREE  ПРОГРАММЫ</vt:lpstr>
      <vt:lpstr>Презентация PowerPoint</vt:lpstr>
      <vt:lpstr>МЕЖДУНАРОДНЫЙ ОПЫТ ДЛЯ СТУДЕНТОВ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Wahyu</dc:creator>
  <cp:lastModifiedBy>userdetailsldt</cp:lastModifiedBy>
  <cp:revision>2520</cp:revision>
  <cp:lastPrinted>2019-12-09T09:16:28Z</cp:lastPrinted>
  <dcterms:created xsi:type="dcterms:W3CDTF">2014-10-02T10:08:59Z</dcterms:created>
  <dcterms:modified xsi:type="dcterms:W3CDTF">2020-12-21T11:44:08Z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0x010100E4A08CA35F91CD41BFD9BC316C8B2348</vt:lpwstr>
  </property>
</Properties>
</file>