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41" r:id="rId3"/>
    <p:sldId id="351" r:id="rId4"/>
    <p:sldId id="348" r:id="rId5"/>
    <p:sldId id="349" r:id="rId6"/>
    <p:sldId id="350" r:id="rId7"/>
    <p:sldId id="343" r:id="rId8"/>
    <p:sldId id="360" r:id="rId9"/>
    <p:sldId id="355" r:id="rId10"/>
    <p:sldId id="356" r:id="rId11"/>
    <p:sldId id="357" r:id="rId12"/>
    <p:sldId id="352" r:id="rId13"/>
    <p:sldId id="361" r:id="rId14"/>
    <p:sldId id="358" r:id="rId15"/>
    <p:sldId id="359" r:id="rId16"/>
    <p:sldId id="353" r:id="rId17"/>
    <p:sldId id="263" r:id="rId18"/>
    <p:sldId id="305" r:id="rId19"/>
    <p:sldId id="306" r:id="rId20"/>
    <p:sldId id="328" r:id="rId21"/>
    <p:sldId id="308" r:id="rId22"/>
    <p:sldId id="354" r:id="rId23"/>
    <p:sldId id="321" r:id="rId24"/>
    <p:sldId id="332" r:id="rId25"/>
    <p:sldId id="331" r:id="rId26"/>
    <p:sldId id="333" r:id="rId27"/>
    <p:sldId id="270" r:id="rId28"/>
  </p:sldIdLst>
  <p:sldSz cx="9144000" cy="6858000" type="screen4x3"/>
  <p:notesSz cx="6858000" cy="99472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971" autoAdjust="0"/>
    <p:restoredTop sz="99537" autoAdjust="0"/>
  </p:normalViewPr>
  <p:slideViewPr>
    <p:cSldViewPr snapToGrid="0" snapToObjects="1">
      <p:cViewPr varScale="1">
        <p:scale>
          <a:sx n="83" d="100"/>
          <a:sy n="83" d="100"/>
        </p:scale>
        <p:origin x="121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20.0.78\Units\nauka\&#1050;&#1040;&#1044;&#1056;&#1054;&#1042;&#1067;&#1049;%20&#1056;&#1045;&#1047;&#1045;&#1056;&#1042;\2019\&#1044;&#1083;&#1103;%20&#1087;&#1088;&#1077;&#1079;&#1077;&#1085;&#1090;&#1072;&#1094;&#1080;&#1080;%20_%20&#1057;&#1055;&#1041;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orge\Desktop\&#1044;&#1080;&#1072;&#1075;&#1088;&#1072;&#1084;&#1084;&#1072;%20-%20&#1050;&#1040;&#1044;&#1056;&#1067;%20&#1088;&#1077;&#1079;&#1077;&#1088;&#1074;-5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orge\Desktop\&#1044;&#1080;&#1072;&#1075;&#1088;&#1072;&#1084;&#1084;&#1072;%20&#1074;%20Microsoft%20PowerPoint%20-%202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orge\Desktop\&#1044;&#1080;&#1072;&#1075;&#1088;&#1072;&#1084;&#1084;&#1072;%20&#1074;%20Microsoft%20PowerPoint%20-%20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orge\Desktop\&#1044;&#1080;&#1072;&#1075;&#1088;&#1072;&#1084;&#1084;&#1072;%20-%20&#1050;&#1040;&#1044;&#1056;&#1067;%20&#1088;&#1077;&#1079;&#1077;&#1088;&#1074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orge\Desktop\&#1044;&#1080;&#1072;&#1075;&#1088;&#1072;&#1084;&#1084;&#1072;%20-%20&#1050;&#1040;&#1044;&#1056;&#1067;%20&#1088;&#1077;&#1079;&#1077;&#1088;&#1074;-5%20-%20&#1060;&#1048;&#1053;&#1040;&#1051;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eorge\Desktop\&#1044;&#1080;&#1072;&#1075;&#1088;&#1072;&#1084;&#1084;&#1072;%20-%20&#1050;&#1040;&#1044;&#1056;&#1067;%20&#1088;&#1077;&#1079;&#1077;&#1088;&#1074;-5%20-%20&#1060;&#1048;&#1053;&#1040;&#1051;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20.0.78\Units\nauka\&#1050;&#1040;&#1044;&#1056;&#1054;&#1042;&#1067;&#1049;%20&#1056;&#1045;&#1047;&#1045;&#1056;&#1042;\2016\&#1050;&#1072;&#1076;&#1088;&#1086;&#1074;&#1099;&#1081;%20&#1088;&#1077;&#1079;&#1077;&#1088;&#1074;%20&#1053;&#1048;&#1059;%20&#1042;&#1064;&#1069;%20-%20&#1057;&#1055;&#1073;_&#1089;&#1086;&#1089;&#1090;&#1086;&#1103;&#1085;&#1080;&#1077;%20&#1085;&#1072;%20&#1080;&#1102;&#1085;&#1100;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72.20.0.78\Units\nauka\&#1050;&#1040;&#1044;&#1056;&#1054;&#1042;&#1067;&#1049;%20&#1056;&#1045;&#1047;&#1045;&#1056;&#1042;\2019\&#1044;&#1083;&#1103;%20&#1087;&#1088;&#1077;&#1079;&#1077;&#1085;&#1090;&#1072;&#1094;&#1080;&#1080;%20_%20&#1057;&#1055;&#1041;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&#1050;&#1085;&#1080;&#1075;&#1072;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PowerPoin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Лист1!$B$54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Лист1!$A$55:$A$61</c:f>
              <c:strCache>
                <c:ptCount val="7"/>
                <c:pt idx="0">
                  <c:v>Главы в книге</c:v>
                </c:pt>
                <c:pt idx="1">
                  <c:v>Книги</c:v>
                </c:pt>
                <c:pt idx="2">
                  <c:v>Статьи в зарубежных журналах</c:v>
                </c:pt>
                <c:pt idx="3">
                  <c:v>Статьи в российских журналах</c:v>
                </c:pt>
                <c:pt idx="4">
                  <c:v>Препринты на английском языке</c:v>
                </c:pt>
                <c:pt idx="5">
                  <c:v>Труды конференций</c:v>
                </c:pt>
                <c:pt idx="6">
                  <c:v>Участие в проектах</c:v>
                </c:pt>
              </c:strCache>
            </c:strRef>
          </c:cat>
          <c:val>
            <c:numRef>
              <c:f>Лист1!$B$55:$B$61</c:f>
              <c:numCache>
                <c:formatCode>General</c:formatCode>
                <c:ptCount val="7"/>
                <c:pt idx="0">
                  <c:v>3</c:v>
                </c:pt>
                <c:pt idx="1">
                  <c:v>1</c:v>
                </c:pt>
                <c:pt idx="2">
                  <c:v>20</c:v>
                </c:pt>
                <c:pt idx="3">
                  <c:v>6</c:v>
                </c:pt>
                <c:pt idx="4">
                  <c:v>7</c:v>
                </c:pt>
                <c:pt idx="5">
                  <c:v>1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E2-4611-9FE5-C855B7FEBF1E}"/>
            </c:ext>
          </c:extLst>
        </c:ser>
        <c:ser>
          <c:idx val="1"/>
          <c:order val="1"/>
          <c:tx>
            <c:strRef>
              <c:f>Лист1!$C$54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Лист1!$A$55:$A$61</c:f>
              <c:strCache>
                <c:ptCount val="7"/>
                <c:pt idx="0">
                  <c:v>Главы в книге</c:v>
                </c:pt>
                <c:pt idx="1">
                  <c:v>Книги</c:v>
                </c:pt>
                <c:pt idx="2">
                  <c:v>Статьи в зарубежных журналах</c:v>
                </c:pt>
                <c:pt idx="3">
                  <c:v>Статьи в российских журналах</c:v>
                </c:pt>
                <c:pt idx="4">
                  <c:v>Препринты на английском языке</c:v>
                </c:pt>
                <c:pt idx="5">
                  <c:v>Труды конференций</c:v>
                </c:pt>
                <c:pt idx="6">
                  <c:v>Участие в проектах</c:v>
                </c:pt>
              </c:strCache>
            </c:strRef>
          </c:cat>
          <c:val>
            <c:numRef>
              <c:f>Лист1!$C$55:$C$61</c:f>
              <c:numCache>
                <c:formatCode>General</c:formatCode>
                <c:ptCount val="7"/>
                <c:pt idx="0">
                  <c:v>11</c:v>
                </c:pt>
                <c:pt idx="1">
                  <c:v>0</c:v>
                </c:pt>
                <c:pt idx="2">
                  <c:v>23</c:v>
                </c:pt>
                <c:pt idx="3">
                  <c:v>14</c:v>
                </c:pt>
                <c:pt idx="4">
                  <c:v>3</c:v>
                </c:pt>
                <c:pt idx="5">
                  <c:v>0</c:v>
                </c:pt>
                <c:pt idx="6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E2-4611-9FE5-C855B7FEBF1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349312"/>
        <c:axId val="86350848"/>
      </c:barChart>
      <c:catAx>
        <c:axId val="863493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6350848"/>
        <c:crosses val="autoZero"/>
        <c:auto val="1"/>
        <c:lblAlgn val="ctr"/>
        <c:lblOffset val="100"/>
        <c:noMultiLvlLbl val="0"/>
      </c:catAx>
      <c:valAx>
        <c:axId val="863508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63493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1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Лист1!$E$2:$E$4</c:f>
              <c:strCache>
                <c:ptCount val="3"/>
                <c:pt idx="0">
                  <c:v>трек «Новые преподаватели»</c:v>
                </c:pt>
                <c:pt idx="1">
                  <c:v>трек «Будущие профессора»</c:v>
                </c:pt>
                <c:pt idx="2">
                  <c:v>трек «Новые исследователи»</c:v>
                </c:pt>
              </c:strCache>
            </c:str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66.7</c:v>
                </c:pt>
                <c:pt idx="1">
                  <c:v>19</c:v>
                </c:pt>
                <c:pt idx="2">
                  <c:v>14.3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F72-4F72-B6FB-5EEF15723D2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72715910511186"/>
          <c:y val="7.4548702245552642E-2"/>
          <c:w val="0.8154595675540558"/>
          <c:h val="0.66310586176727904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Лист1!$M$5</c:f>
              <c:strCache>
                <c:ptCount val="1"/>
                <c:pt idx="0">
                  <c:v>Да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Лист1!$L$6:$L$9</c:f>
              <c:strCache>
                <c:ptCount val="4"/>
                <c:pt idx="0">
                  <c:v>Участие в мероприятиях программы</c:v>
                </c:pt>
                <c:pt idx="1">
                  <c:v>Участие в стажировках в ведущих университетах</c:v>
                </c:pt>
                <c:pt idx="2">
                  <c:v>Готовность  выступить со-координаторами </c:v>
                </c:pt>
                <c:pt idx="3">
                  <c:v>Готовность  провести тематический семинар </c:v>
                </c:pt>
              </c:strCache>
            </c:strRef>
          </c:cat>
          <c:val>
            <c:numRef>
              <c:f>Лист1!$M$6:$M$9</c:f>
              <c:numCache>
                <c:formatCode>General</c:formatCode>
                <c:ptCount val="4"/>
                <c:pt idx="0">
                  <c:v>95.2</c:v>
                </c:pt>
                <c:pt idx="1">
                  <c:v>19</c:v>
                </c:pt>
                <c:pt idx="2">
                  <c:v>23.8</c:v>
                </c:pt>
                <c:pt idx="3">
                  <c:v>33.299999999999997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C0-4A51-AF3B-7391307D5E10}"/>
            </c:ext>
          </c:extLst>
        </c:ser>
        <c:ser>
          <c:idx val="1"/>
          <c:order val="1"/>
          <c:tx>
            <c:strRef>
              <c:f>Лист1!$N$5:$O$5</c:f>
              <c:strCache>
                <c:ptCount val="1"/>
                <c:pt idx="0">
                  <c:v>Нет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Лист1!$L$6:$L$9</c:f>
              <c:strCache>
                <c:ptCount val="4"/>
                <c:pt idx="0">
                  <c:v>Участие в мероприятиях программы</c:v>
                </c:pt>
                <c:pt idx="1">
                  <c:v>Участие в стажировках в ведущих университетах</c:v>
                </c:pt>
                <c:pt idx="2">
                  <c:v>Готовность  выступить со-координаторами </c:v>
                </c:pt>
                <c:pt idx="3">
                  <c:v>Готовность  провести тематический семинар </c:v>
                </c:pt>
              </c:strCache>
            </c:strRef>
          </c:cat>
          <c:val>
            <c:numRef>
              <c:f>Лист1!$N$6:$N$9</c:f>
              <c:numCache>
                <c:formatCode>General</c:formatCode>
                <c:ptCount val="4"/>
                <c:pt idx="0">
                  <c:v>4.8</c:v>
                </c:pt>
                <c:pt idx="1">
                  <c:v>81</c:v>
                </c:pt>
                <c:pt idx="2">
                  <c:v>76.2</c:v>
                </c:pt>
                <c:pt idx="3">
                  <c:v>66.7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C0-4A51-AF3B-7391307D5E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8128128"/>
        <c:axId val="88142208"/>
      </c:barChart>
      <c:catAx>
        <c:axId val="881281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88142208"/>
        <c:crosses val="autoZero"/>
        <c:auto val="1"/>
        <c:lblAlgn val="ctr"/>
        <c:lblOffset val="100"/>
        <c:noMultiLvlLbl val="0"/>
      </c:catAx>
      <c:valAx>
        <c:axId val="8814220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81281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Лист1!$B$34:$B$37</c:f>
              <c:strCache>
                <c:ptCount val="4"/>
                <c:pt idx="0">
                  <c:v>Новые преподаватели </c:v>
                </c:pt>
                <c:pt idx="1">
                  <c:v>Новые преподаватели 30+</c:v>
                </c:pt>
                <c:pt idx="2">
                  <c:v>Будущие профессора</c:v>
                </c:pt>
                <c:pt idx="3">
                  <c:v>Новые исследователи</c:v>
                </c:pt>
              </c:strCache>
            </c:strRef>
          </c:cat>
          <c:val>
            <c:numRef>
              <c:f>Лист1!$C$34:$C$37</c:f>
              <c:numCache>
                <c:formatCode>General</c:formatCode>
                <c:ptCount val="4"/>
                <c:pt idx="0">
                  <c:v>6</c:v>
                </c:pt>
                <c:pt idx="1">
                  <c:v>1</c:v>
                </c:pt>
                <c:pt idx="2">
                  <c:v>9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6F-475A-B1C1-A51330E934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Лист1!$Q$69</c:f>
              <c:strCache>
                <c:ptCount val="1"/>
                <c:pt idx="0">
                  <c:v>Новые преподаватели</c:v>
                </c:pt>
              </c:strCache>
            </c:strRef>
          </c:tx>
          <c:invertIfNegative val="0"/>
          <c:cat>
            <c:strRef>
              <c:f>Лист1!$Q$54:$Q$64</c:f>
              <c:strCache>
                <c:ptCount val="11"/>
                <c:pt idx="0">
                  <c:v>Департамент политологии и международных отношений</c:v>
                </c:pt>
                <c:pt idx="1">
                  <c:v>Департамент социологии</c:v>
                </c:pt>
                <c:pt idx="2">
                  <c:v>Кафедра гражданского права и процесса</c:v>
                </c:pt>
                <c:pt idx="3">
                  <c:v>Департамент истории</c:v>
                </c:pt>
                <c:pt idx="4">
                  <c:v>Департамент филологии</c:v>
                </c:pt>
                <c:pt idx="5">
                  <c:v>Департамент менеджмента</c:v>
                </c:pt>
                <c:pt idx="6">
                  <c:v>Департамент финансов</c:v>
                </c:pt>
                <c:pt idx="7">
                  <c:v>Лаборатория социальной и когнитивной информатики</c:v>
                </c:pt>
                <c:pt idx="8">
                  <c:v>Центр исторических исследований</c:v>
                </c:pt>
                <c:pt idx="9">
                  <c:v>Международная лаборатория квантовой оптоэлектроники</c:v>
                </c:pt>
                <c:pt idx="10">
                  <c:v>Центр теории рынков и пространственной экономики</c:v>
                </c:pt>
              </c:strCache>
            </c:strRef>
          </c:cat>
          <c:val>
            <c:numRef>
              <c:f>Лист1!$R$69:$AB$69</c:f>
              <c:numCache>
                <c:formatCode>General</c:formatCode>
                <c:ptCount val="11"/>
                <c:pt idx="0">
                  <c:v>3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BC-4750-A77C-62DD06000916}"/>
            </c:ext>
          </c:extLst>
        </c:ser>
        <c:ser>
          <c:idx val="1"/>
          <c:order val="1"/>
          <c:tx>
            <c:strRef>
              <c:f>Лист1!$Q$70</c:f>
              <c:strCache>
                <c:ptCount val="1"/>
                <c:pt idx="0">
                  <c:v>Новые преподаватели 30+</c:v>
                </c:pt>
              </c:strCache>
            </c:strRef>
          </c:tx>
          <c:invertIfNegative val="0"/>
          <c:cat>
            <c:strRef>
              <c:f>Лист1!$Q$54:$Q$64</c:f>
              <c:strCache>
                <c:ptCount val="11"/>
                <c:pt idx="0">
                  <c:v>Департамент политологии и международных отношений</c:v>
                </c:pt>
                <c:pt idx="1">
                  <c:v>Департамент социологии</c:v>
                </c:pt>
                <c:pt idx="2">
                  <c:v>Кафедра гражданского права и процесса</c:v>
                </c:pt>
                <c:pt idx="3">
                  <c:v>Департамент истории</c:v>
                </c:pt>
                <c:pt idx="4">
                  <c:v>Департамент филологии</c:v>
                </c:pt>
                <c:pt idx="5">
                  <c:v>Департамент менеджмента</c:v>
                </c:pt>
                <c:pt idx="6">
                  <c:v>Департамент финансов</c:v>
                </c:pt>
                <c:pt idx="7">
                  <c:v>Лаборатория социальной и когнитивной информатики</c:v>
                </c:pt>
                <c:pt idx="8">
                  <c:v>Центр исторических исследований</c:v>
                </c:pt>
                <c:pt idx="9">
                  <c:v>Международная лаборатория квантовой оптоэлектроники</c:v>
                </c:pt>
                <c:pt idx="10">
                  <c:v>Центр теории рынков и пространственной экономики</c:v>
                </c:pt>
              </c:strCache>
            </c:strRef>
          </c:cat>
          <c:val>
            <c:numRef>
              <c:f>Лист1!$R$70:$AB$70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ABC-4750-A77C-62DD06000916}"/>
            </c:ext>
          </c:extLst>
        </c:ser>
        <c:ser>
          <c:idx val="2"/>
          <c:order val="2"/>
          <c:tx>
            <c:strRef>
              <c:f>Лист1!$Q$71</c:f>
              <c:strCache>
                <c:ptCount val="1"/>
                <c:pt idx="0">
                  <c:v>Будущие профессора</c:v>
                </c:pt>
              </c:strCache>
            </c:strRef>
          </c:tx>
          <c:invertIfNegative val="0"/>
          <c:cat>
            <c:strRef>
              <c:f>Лист1!$Q$54:$Q$64</c:f>
              <c:strCache>
                <c:ptCount val="11"/>
                <c:pt idx="0">
                  <c:v>Департамент политологии и международных отношений</c:v>
                </c:pt>
                <c:pt idx="1">
                  <c:v>Департамент социологии</c:v>
                </c:pt>
                <c:pt idx="2">
                  <c:v>Кафедра гражданского права и процесса</c:v>
                </c:pt>
                <c:pt idx="3">
                  <c:v>Департамент истории</c:v>
                </c:pt>
                <c:pt idx="4">
                  <c:v>Департамент филологии</c:v>
                </c:pt>
                <c:pt idx="5">
                  <c:v>Департамент менеджмента</c:v>
                </c:pt>
                <c:pt idx="6">
                  <c:v>Департамент финансов</c:v>
                </c:pt>
                <c:pt idx="7">
                  <c:v>Лаборатория социальной и когнитивной информатики</c:v>
                </c:pt>
                <c:pt idx="8">
                  <c:v>Центр исторических исследований</c:v>
                </c:pt>
                <c:pt idx="9">
                  <c:v>Международная лаборатория квантовой оптоэлектроники</c:v>
                </c:pt>
                <c:pt idx="10">
                  <c:v>Центр теории рынков и пространственной экономики</c:v>
                </c:pt>
              </c:strCache>
            </c:strRef>
          </c:cat>
          <c:val>
            <c:numRef>
              <c:f>Лист1!$R$71:$AB$71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ABC-4750-A77C-62DD06000916}"/>
            </c:ext>
          </c:extLst>
        </c:ser>
        <c:ser>
          <c:idx val="3"/>
          <c:order val="3"/>
          <c:tx>
            <c:strRef>
              <c:f>Лист1!$Q$72</c:f>
              <c:strCache>
                <c:ptCount val="1"/>
                <c:pt idx="0">
                  <c:v>Новые исследователи</c:v>
                </c:pt>
              </c:strCache>
            </c:strRef>
          </c:tx>
          <c:invertIfNegative val="0"/>
          <c:cat>
            <c:strRef>
              <c:f>Лист1!$Q$54:$Q$64</c:f>
              <c:strCache>
                <c:ptCount val="11"/>
                <c:pt idx="0">
                  <c:v>Департамент политологии и международных отношений</c:v>
                </c:pt>
                <c:pt idx="1">
                  <c:v>Департамент социологии</c:v>
                </c:pt>
                <c:pt idx="2">
                  <c:v>Кафедра гражданского права и процесса</c:v>
                </c:pt>
                <c:pt idx="3">
                  <c:v>Департамент истории</c:v>
                </c:pt>
                <c:pt idx="4">
                  <c:v>Департамент филологии</c:v>
                </c:pt>
                <c:pt idx="5">
                  <c:v>Департамент менеджмента</c:v>
                </c:pt>
                <c:pt idx="6">
                  <c:v>Департамент финансов</c:v>
                </c:pt>
                <c:pt idx="7">
                  <c:v>Лаборатория социальной и когнитивной информатики</c:v>
                </c:pt>
                <c:pt idx="8">
                  <c:v>Центр исторических исследований</c:v>
                </c:pt>
                <c:pt idx="9">
                  <c:v>Международная лаборатория квантовой оптоэлектроники</c:v>
                </c:pt>
                <c:pt idx="10">
                  <c:v>Центр теории рынков и пространственной экономики</c:v>
                </c:pt>
              </c:strCache>
            </c:strRef>
          </c:cat>
          <c:val>
            <c:numRef>
              <c:f>Лист1!$R$72:$AB$72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ABC-4750-A77C-62DD060009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395072"/>
        <c:axId val="79400960"/>
      </c:barChart>
      <c:catAx>
        <c:axId val="7939507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9400960"/>
        <c:crosses val="autoZero"/>
        <c:auto val="1"/>
        <c:lblAlgn val="ctr"/>
        <c:lblOffset val="100"/>
        <c:noMultiLvlLbl val="0"/>
      </c:catAx>
      <c:valAx>
        <c:axId val="79400960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9395072"/>
        <c:crosses val="autoZero"/>
        <c:crossBetween val="between"/>
        <c:majorUnit val="1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Лист1!$AI$76</c:f>
              <c:strCache>
                <c:ptCount val="1"/>
                <c:pt idx="0">
                  <c:v>Новые преподаватели</c:v>
                </c:pt>
              </c:strCache>
            </c:strRef>
          </c:tx>
          <c:invertIfNegative val="0"/>
          <c:cat>
            <c:strRef>
              <c:f>Лист1!$AI$55:$AI$65</c:f>
              <c:strCache>
                <c:ptCount val="11"/>
                <c:pt idx="0">
                  <c:v>Департамент социологии</c:v>
                </c:pt>
                <c:pt idx="1">
                  <c:v>Департамент филологии</c:v>
                </c:pt>
                <c:pt idx="2">
                  <c:v>Департамент финансов</c:v>
                </c:pt>
                <c:pt idx="3">
                  <c:v>Департамент экономики</c:v>
                </c:pt>
                <c:pt idx="4">
                  <c:v>Департамент истории</c:v>
                </c:pt>
                <c:pt idx="5">
                  <c:v>Центр молодежных исследований</c:v>
                </c:pt>
                <c:pt idx="6">
                  <c:v>НУЛ «Социология образования и науки»</c:v>
                </c:pt>
                <c:pt idx="7">
                  <c:v>Центр исторических исследований</c:v>
                </c:pt>
                <c:pt idx="8">
                  <c:v>Международная лаборатория экономики и нематериальных активов</c:v>
                </c:pt>
                <c:pt idx="9">
                  <c:v>Международная лаборатория теории игр и принятия решений</c:v>
                </c:pt>
                <c:pt idx="10">
                  <c:v>Центр теории рынков и пространственной экономики</c:v>
                </c:pt>
              </c:strCache>
            </c:strRef>
          </c:cat>
          <c:val>
            <c:numRef>
              <c:f>Лист1!$AK$76:$AU$76</c:f>
              <c:numCache>
                <c:formatCode>General</c:formatCode>
                <c:ptCount val="11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2F-4C21-ACA5-957830A051B4}"/>
            </c:ext>
          </c:extLst>
        </c:ser>
        <c:ser>
          <c:idx val="1"/>
          <c:order val="1"/>
          <c:tx>
            <c:strRef>
              <c:f>Лист1!$AI$77</c:f>
              <c:strCache>
                <c:ptCount val="1"/>
                <c:pt idx="0">
                  <c:v>Новые преподаватели 30+</c:v>
                </c:pt>
              </c:strCache>
            </c:strRef>
          </c:tx>
          <c:invertIfNegative val="0"/>
          <c:cat>
            <c:strRef>
              <c:f>Лист1!$AI$55:$AI$65</c:f>
              <c:strCache>
                <c:ptCount val="11"/>
                <c:pt idx="0">
                  <c:v>Департамент социологии</c:v>
                </c:pt>
                <c:pt idx="1">
                  <c:v>Департамент филологии</c:v>
                </c:pt>
                <c:pt idx="2">
                  <c:v>Департамент финансов</c:v>
                </c:pt>
                <c:pt idx="3">
                  <c:v>Департамент экономики</c:v>
                </c:pt>
                <c:pt idx="4">
                  <c:v>Департамент истории</c:v>
                </c:pt>
                <c:pt idx="5">
                  <c:v>Центр молодежных исследований</c:v>
                </c:pt>
                <c:pt idx="6">
                  <c:v>НУЛ «Социология образования и науки»</c:v>
                </c:pt>
                <c:pt idx="7">
                  <c:v>Центр исторических исследований</c:v>
                </c:pt>
                <c:pt idx="8">
                  <c:v>Международная лаборатория экономики и нематериальных активов</c:v>
                </c:pt>
                <c:pt idx="9">
                  <c:v>Международная лаборатория теории игр и принятия решений</c:v>
                </c:pt>
                <c:pt idx="10">
                  <c:v>Центр теории рынков и пространственной экономики</c:v>
                </c:pt>
              </c:strCache>
            </c:strRef>
          </c:cat>
          <c:val>
            <c:numRef>
              <c:f>Лист1!$AK$77:$AU$77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2F-4C21-ACA5-957830A051B4}"/>
            </c:ext>
          </c:extLst>
        </c:ser>
        <c:ser>
          <c:idx val="2"/>
          <c:order val="2"/>
          <c:tx>
            <c:strRef>
              <c:f>Лист1!$AI$78</c:f>
              <c:strCache>
                <c:ptCount val="1"/>
                <c:pt idx="0">
                  <c:v>Будущие профессора</c:v>
                </c:pt>
              </c:strCache>
            </c:strRef>
          </c:tx>
          <c:invertIfNegative val="0"/>
          <c:cat>
            <c:strRef>
              <c:f>Лист1!$AI$55:$AI$65</c:f>
              <c:strCache>
                <c:ptCount val="11"/>
                <c:pt idx="0">
                  <c:v>Департамент социологии</c:v>
                </c:pt>
                <c:pt idx="1">
                  <c:v>Департамент филологии</c:v>
                </c:pt>
                <c:pt idx="2">
                  <c:v>Департамент финансов</c:v>
                </c:pt>
                <c:pt idx="3">
                  <c:v>Департамент экономики</c:v>
                </c:pt>
                <c:pt idx="4">
                  <c:v>Департамент истории</c:v>
                </c:pt>
                <c:pt idx="5">
                  <c:v>Центр молодежных исследований</c:v>
                </c:pt>
                <c:pt idx="6">
                  <c:v>НУЛ «Социология образования и науки»</c:v>
                </c:pt>
                <c:pt idx="7">
                  <c:v>Центр исторических исследований</c:v>
                </c:pt>
                <c:pt idx="8">
                  <c:v>Международная лаборатория экономики и нематериальных активов</c:v>
                </c:pt>
                <c:pt idx="9">
                  <c:v>Международная лаборатория теории игр и принятия решений</c:v>
                </c:pt>
                <c:pt idx="10">
                  <c:v>Центр теории рынков и пространственной экономики</c:v>
                </c:pt>
              </c:strCache>
            </c:strRef>
          </c:cat>
          <c:val>
            <c:numRef>
              <c:f>Лист1!$AK$78:$AU$78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2F-4C21-ACA5-957830A051B4}"/>
            </c:ext>
          </c:extLst>
        </c:ser>
        <c:ser>
          <c:idx val="3"/>
          <c:order val="3"/>
          <c:tx>
            <c:strRef>
              <c:f>Лист1!$AI$79</c:f>
              <c:strCache>
                <c:ptCount val="1"/>
                <c:pt idx="0">
                  <c:v>Новые исследователи</c:v>
                </c:pt>
              </c:strCache>
            </c:strRef>
          </c:tx>
          <c:invertIfNegative val="0"/>
          <c:cat>
            <c:strRef>
              <c:f>Лист1!$AI$55:$AI$65</c:f>
              <c:strCache>
                <c:ptCount val="11"/>
                <c:pt idx="0">
                  <c:v>Департамент социологии</c:v>
                </c:pt>
                <c:pt idx="1">
                  <c:v>Департамент филологии</c:v>
                </c:pt>
                <c:pt idx="2">
                  <c:v>Департамент финансов</c:v>
                </c:pt>
                <c:pt idx="3">
                  <c:v>Департамент экономики</c:v>
                </c:pt>
                <c:pt idx="4">
                  <c:v>Департамент истории</c:v>
                </c:pt>
                <c:pt idx="5">
                  <c:v>Центр молодежных исследований</c:v>
                </c:pt>
                <c:pt idx="6">
                  <c:v>НУЛ «Социология образования и науки»</c:v>
                </c:pt>
                <c:pt idx="7">
                  <c:v>Центр исторических исследований</c:v>
                </c:pt>
                <c:pt idx="8">
                  <c:v>Международная лаборатория экономики и нематериальных активов</c:v>
                </c:pt>
                <c:pt idx="9">
                  <c:v>Международная лаборатория теории игр и принятия решений</c:v>
                </c:pt>
                <c:pt idx="10">
                  <c:v>Центр теории рынков и пространственной экономики</c:v>
                </c:pt>
              </c:strCache>
            </c:strRef>
          </c:cat>
          <c:val>
            <c:numRef>
              <c:f>Лист1!$AK$79:$AU$79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2F-4C21-ACA5-957830A051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764480"/>
        <c:axId val="79770368"/>
      </c:barChart>
      <c:catAx>
        <c:axId val="7976448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crossAx val="79770368"/>
        <c:crosses val="autoZero"/>
        <c:auto val="1"/>
        <c:lblAlgn val="ctr"/>
        <c:lblOffset val="100"/>
        <c:noMultiLvlLbl val="0"/>
      </c:catAx>
      <c:valAx>
        <c:axId val="7977036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79764480"/>
        <c:crosses val="autoZero"/>
        <c:crossBetween val="between"/>
        <c:majorUnit val="1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Состав КР</c:v>
                </c:pt>
              </c:strCache>
            </c:strRef>
          </c:tx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15-41D1-B637-B9661D7B6F31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515-41D1-B637-B9661D7B6F31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515-41D1-B637-B9661D7B6F31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515-41D1-B637-B9661D7B6F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Новые преподаватели</c:v>
                </c:pt>
                <c:pt idx="1">
                  <c:v>Новые преподаватели 30+</c:v>
                </c:pt>
                <c:pt idx="2">
                  <c:v>Будущие профессора</c:v>
                </c:pt>
                <c:pt idx="3">
                  <c:v>Новые исследователи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</c:v>
                </c:pt>
                <c:pt idx="1">
                  <c:v>2</c:v>
                </c:pt>
                <c:pt idx="2">
                  <c:v>2</c:v>
                </c:pt>
                <c:pt idx="3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515-41D1-B637-B9661D7B6F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151587870372113E-2"/>
          <c:y val="0.17726042675390366"/>
          <c:w val="0.49821200467811022"/>
          <c:h val="0.68849878201575221"/>
        </c:manualLayout>
      </c:layout>
      <c:pie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4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E432-48D1-851B-3E0287CFF39C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32-48D1-851B-3E0287CFF39C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432-48D1-851B-3E0287CFF39C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32-48D1-851B-3E0287CFF39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results!$B$15:$B$17</c:f>
              <c:strCache>
                <c:ptCount val="3"/>
                <c:pt idx="0">
                  <c:v>Новые преподаватели ≤ 30</c:v>
                </c:pt>
                <c:pt idx="1">
                  <c:v>Новые исследователи</c:v>
                </c:pt>
                <c:pt idx="2">
                  <c:v>Будущие профессора</c:v>
                </c:pt>
              </c:strCache>
            </c:strRef>
          </c:cat>
          <c:val>
            <c:numRef>
              <c:f>results!$C$15:$C$17</c:f>
              <c:numCache>
                <c:formatCode>General</c:formatCode>
                <c:ptCount val="3"/>
                <c:pt idx="0">
                  <c:v>6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432-48D1-851B-3E0287CFF3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4001981398418815E-2"/>
          <c:y val="7.9488806436623274E-2"/>
          <c:w val="0.51636490669754465"/>
          <c:h val="0.76912694687332661"/>
        </c:manualLayout>
      </c:layout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Лист1!$A$1:$A$4</c:f>
              <c:strCache>
                <c:ptCount val="4"/>
                <c:pt idx="0">
                  <c:v>Новые преподаватели </c:v>
                </c:pt>
                <c:pt idx="1">
                  <c:v>Новые преподаватели 30+</c:v>
                </c:pt>
                <c:pt idx="2">
                  <c:v>Будущие профессора»</c:v>
                </c:pt>
                <c:pt idx="3">
                  <c:v>Новые исследователи</c:v>
                </c:pt>
              </c:strCache>
            </c:strRef>
          </c:cat>
          <c:val>
            <c:numRef>
              <c:f>Лист1!$B$1:$B$4</c:f>
              <c:numCache>
                <c:formatCode>General</c:formatCode>
                <c:ptCount val="4"/>
                <c:pt idx="0">
                  <c:v>11</c:v>
                </c:pt>
                <c:pt idx="1">
                  <c:v>2</c:v>
                </c:pt>
                <c:pt idx="2">
                  <c:v>1</c:v>
                </c:pt>
                <c:pt idx="3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C8-4A87-BF9A-F9EA4953C3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'[Диаграмма в Microsoft PowerPoint]Лист1'!$E$2:$E$5</c:f>
              <c:strCache>
                <c:ptCount val="4"/>
                <c:pt idx="0">
                  <c:v>Новые преподаватели</c:v>
                </c:pt>
                <c:pt idx="1">
                  <c:v>Новые преподаватели 30+</c:v>
                </c:pt>
                <c:pt idx="2">
                  <c:v>Будущие профессора</c:v>
                </c:pt>
                <c:pt idx="3">
                  <c:v>Новые исследователи</c:v>
                </c:pt>
              </c:strCache>
            </c:strRef>
          </c:cat>
          <c:val>
            <c:numRef>
              <c:f>'[Диаграмма в Microsoft PowerPoint]Лист1'!$F$2:$F$5</c:f>
              <c:numCache>
                <c:formatCode>General</c:formatCode>
                <c:ptCount val="4"/>
                <c:pt idx="0">
                  <c:v>10</c:v>
                </c:pt>
                <c:pt idx="1">
                  <c:v>2</c:v>
                </c:pt>
                <c:pt idx="2">
                  <c:v>3</c:v>
                </c:pt>
                <c:pt idx="3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31-45EB-864B-6228C18CE5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851623026564888"/>
          <c:y val="5.1336113090537899E-2"/>
          <c:w val="0.32749980472297485"/>
          <c:h val="0.8875156481713306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EC688D1F-ED11-4CB2-BD2B-3FF5B6423DAD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8801"/>
            <a:ext cx="2971800" cy="498475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9448801"/>
            <a:ext cx="2971800" cy="498475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35398BF1-3EA9-4D80-9127-E0F0096409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2535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35" tIns="45717" rIns="91435" bIns="45717" rtlCol="0"/>
          <a:lstStyle>
            <a:lvl1pPr algn="r">
              <a:defRPr sz="1200"/>
            </a:lvl1pPr>
          </a:lstStyle>
          <a:p>
            <a:fld id="{8B78FC3B-F5B3-419F-A88E-DCC686136A15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46125"/>
            <a:ext cx="497522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5" tIns="45717" rIns="91435" bIns="4571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401"/>
            <a:ext cx="5486400" cy="4476750"/>
          </a:xfrm>
          <a:prstGeom prst="rect">
            <a:avLst/>
          </a:prstGeom>
        </p:spPr>
        <p:txBody>
          <a:bodyPr vert="horz" lIns="91435" tIns="45717" rIns="91435" bIns="45717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35" tIns="45717" rIns="91435" bIns="45717" rtlCol="0" anchor="b"/>
          <a:lstStyle>
            <a:lvl1pPr algn="r">
              <a:defRPr sz="1200"/>
            </a:lvl1pPr>
          </a:lstStyle>
          <a:p>
            <a:fld id="{8F6498E9-0B8B-4956-A474-B5C5C15AD45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92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0FA0A-4CCE-4FD1-A5EB-63DFFFC3EAC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275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90FA0A-4CCE-4FD1-A5EB-63DFFFC3EACF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1275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6F9CE0-322C-42FA-924C-0F23ED7FBE4F}" type="datetime1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04BEE-E762-4425-A591-F75DB199D2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6C75F-EDAF-4AB0-9A76-E1A09FD29652}" type="datetime1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A6E854-C9C3-43C1-B620-7D6A0E0A2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80AD4-4728-4C6B-89D0-601099FDAA6E}" type="datetime1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2BF8A-BD0D-4994-89BC-5962C05B53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E1132-C7FD-49A6-A3E0-C8E1F2CBBD0B}" type="datetime1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A7AA8-5028-4CAA-9FE0-FFDD651BCB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D4DF5-079C-4DBC-9EB3-FCE82883C4EB}" type="datetime1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31BBE-BE13-4568-ACCD-52184D9B0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E8484-DA8D-43BF-8805-05713DCFAADE}" type="datetime1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C61A5-D321-4656-B020-03035BBC2F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1A5015-08E9-4CE9-B946-5F0E3DF40140}" type="datetime1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0AD2F-5B19-438C-842F-A4785776C0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400B8-EA33-4195-85DD-30EB3301F447}" type="datetime1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C6A915-4303-4283-B21D-C459B61EA2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452E1-59A9-40A4-8DD5-4E1CFF5CC327}" type="datetime1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1D100-A77E-4807-80F5-A94FCC54D7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6B3D0-8D21-4A21-901E-755978E5FE99}" type="datetime1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BB19C-4262-4757-A5A9-6FF0E5E6CC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66A72-66BD-4420-914A-29299D75692C}" type="datetime1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473E6-D9B6-49A4-9F80-93F7E3FD1A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/>
              <a:t>Click to edit Master text styles</a:t>
            </a:r>
          </a:p>
          <a:p>
            <a:pPr lvl="1"/>
            <a:r>
              <a:rPr lang="en-US" altLang="ru-RU"/>
              <a:t>Second level</a:t>
            </a:r>
          </a:p>
          <a:p>
            <a:pPr lvl="2"/>
            <a:r>
              <a:rPr lang="en-US" altLang="ru-RU"/>
              <a:t>Third level</a:t>
            </a:r>
          </a:p>
          <a:p>
            <a:pPr lvl="3"/>
            <a:r>
              <a:rPr lang="en-US" altLang="ru-RU"/>
              <a:t>Fourth level</a:t>
            </a:r>
          </a:p>
          <a:p>
            <a:pPr lvl="4"/>
            <a:r>
              <a:rPr lang="en-US" altLang="ru-RU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93D0EF7D-0114-4C5C-97F1-7B928671E8B2}" type="datetime1">
              <a:rPr lang="en-US"/>
              <a:pPr>
                <a:defRPr/>
              </a:pPr>
              <a:t>11/20/2020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2ED935BE-C14D-440A-A2B5-232559187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7" Type="http://schemas.openxmlformats.org/officeDocument/2006/relationships/chart" Target="../charts/chart9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chart" Target="../charts/chart8.xml"/><Relationship Id="rId5" Type="http://schemas.openxmlformats.org/officeDocument/2006/relationships/chart" Target="../charts/chart7.xml"/><Relationship Id="rId4" Type="http://schemas.openxmlformats.org/officeDocument/2006/relationships/chart" Target="../charts/char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cientometrics.hse.ru/goodjournal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941696" y="2262187"/>
            <a:ext cx="7516504" cy="2937610"/>
          </a:xfrm>
          <a:solidFill>
            <a:schemeClr val="bg1"/>
          </a:solidFill>
        </p:spPr>
        <p:txBody>
          <a:bodyPr/>
          <a:lstStyle/>
          <a:p>
            <a:pPr eaLnBrk="1" hangingPunct="1"/>
            <a:br>
              <a:rPr lang="ru-RU" altLang="ru-RU" sz="2000" dirty="0">
                <a:solidFill>
                  <a:srgbClr val="000066"/>
                </a:solidFill>
                <a:latin typeface="Myriad Pro Semibold" charset="0"/>
              </a:rPr>
            </a:br>
            <a:r>
              <a:rPr lang="ru-RU" sz="2000" dirty="0">
                <a:solidFill>
                  <a:srgbClr val="000066"/>
                </a:solidFill>
                <a:latin typeface="Myriad Pro Semibold" charset="0"/>
              </a:rPr>
              <a:t>О выдвижении кандидатов из числа работников профессорско-преподавательского состава и научных работников НИУ ВШЭ - Санкт-Петербург на включение в группу высокого профессионального потенциала (кадрового резерва) НИУ ВШЭ - Санкт-Петербург на 2021 год  </a:t>
            </a:r>
            <a:br>
              <a:rPr lang="ru-RU" sz="2000" dirty="0">
                <a:solidFill>
                  <a:srgbClr val="000066"/>
                </a:solidFill>
                <a:latin typeface="Myriad Pro Semibold" charset="0"/>
              </a:rPr>
            </a:br>
            <a:br>
              <a:rPr lang="ru-RU" sz="2000" dirty="0">
                <a:solidFill>
                  <a:srgbClr val="000066"/>
                </a:solidFill>
                <a:latin typeface="Myriad Pro Semibold" charset="0"/>
              </a:rPr>
            </a:br>
            <a:r>
              <a:rPr lang="ru-RU" sz="2000" dirty="0">
                <a:solidFill>
                  <a:srgbClr val="000066"/>
                </a:solidFill>
                <a:latin typeface="Myriad Pro Semibold" charset="0"/>
              </a:rPr>
              <a:t>(отв. А.В. Стародубцев,  </a:t>
            </a:r>
            <a:r>
              <a:rPr lang="ru-RU" sz="2000" dirty="0" err="1">
                <a:solidFill>
                  <a:srgbClr val="000066"/>
                </a:solidFill>
                <a:latin typeface="Myriad Pro Semibold" charset="0"/>
              </a:rPr>
              <a:t>М.Ю.Махотаева</a:t>
            </a:r>
            <a:r>
              <a:rPr lang="ru-RU" sz="2000" dirty="0">
                <a:solidFill>
                  <a:srgbClr val="000066"/>
                </a:solidFill>
                <a:latin typeface="Myriad Pro Semibold" charset="0"/>
              </a:rPr>
              <a:t>)</a:t>
            </a:r>
            <a:br>
              <a:rPr lang="ru-RU" altLang="ru-RU" sz="2000" dirty="0">
                <a:solidFill>
                  <a:srgbClr val="000066"/>
                </a:solidFill>
                <a:latin typeface="Myriad Pro Semibold" charset="0"/>
              </a:rPr>
            </a:br>
            <a:br>
              <a:rPr lang="ru-RU" altLang="ru-RU" sz="2800" dirty="0">
                <a:solidFill>
                  <a:srgbClr val="000066"/>
                </a:solidFill>
                <a:latin typeface="Myriad Pro Semibold" charset="0"/>
              </a:rPr>
            </a:br>
            <a:endParaRPr lang="en-US" altLang="ru-RU" sz="2800" dirty="0">
              <a:solidFill>
                <a:srgbClr val="21386F"/>
              </a:solidFill>
              <a:latin typeface="Myriad Pro Semibold" charset="0"/>
            </a:endParaRPr>
          </a:p>
        </p:txBody>
      </p:sp>
      <p:sp>
        <p:nvSpPr>
          <p:cNvPr id="2052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altLang="ru-RU" sz="800" dirty="0">
                <a:solidFill>
                  <a:schemeClr val="bg1"/>
                </a:solidFill>
              </a:rPr>
              <a:t>Высшая школа экономики, Санкт-Петербург, март 2016</a:t>
            </a:r>
          </a:p>
          <a:p>
            <a:pPr algn="ctr">
              <a:spcBef>
                <a:spcPct val="20000"/>
              </a:spcBef>
            </a:pPr>
            <a:r>
              <a:rPr lang="en-US" altLang="ru-RU" sz="800" dirty="0">
                <a:solidFill>
                  <a:schemeClr val="bg1"/>
                </a:solidFill>
              </a:rPr>
              <a:t>www.hse.ru</a:t>
            </a:r>
            <a:r>
              <a:rPr lang="ru-RU" altLang="ru-RU" sz="800" dirty="0">
                <a:solidFill>
                  <a:schemeClr val="bg1"/>
                </a:solidFill>
              </a:rPr>
              <a:t> </a:t>
            </a:r>
            <a:endParaRPr kumimoji="1" lang="ru-RU" altLang="ru-RU" sz="800" dirty="0">
              <a:solidFill>
                <a:schemeClr val="bg1"/>
              </a:solidFill>
              <a:latin typeface="Myriad Pro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3"/>
          <p:cNvSpPr txBox="1">
            <a:spLocks/>
          </p:cNvSpPr>
          <p:nvPr/>
        </p:nvSpPr>
        <p:spPr bwMode="auto">
          <a:xfrm>
            <a:off x="1350818" y="113002"/>
            <a:ext cx="733598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Академический кадровый резерв </a:t>
            </a:r>
          </a:p>
          <a:p>
            <a:r>
              <a:rPr lang="ru-RU" sz="2400" dirty="0">
                <a:solidFill>
                  <a:schemeClr val="bg1"/>
                </a:solidFill>
              </a:rPr>
              <a:t>НИУ ВШЭ – Санкт-Петербург</a:t>
            </a:r>
          </a:p>
        </p:txBody>
      </p:sp>
      <p:sp>
        <p:nvSpPr>
          <p:cNvPr id="9" name="Объект 1"/>
          <p:cNvSpPr>
            <a:spLocks noGrp="1"/>
          </p:cNvSpPr>
          <p:nvPr>
            <p:ph sz="half" idx="1"/>
          </p:nvPr>
        </p:nvSpPr>
        <p:spPr>
          <a:xfrm>
            <a:off x="457200" y="1276129"/>
            <a:ext cx="8350370" cy="478766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dirty="0">
                <a:latin typeface="+mj-lt"/>
                <a:cs typeface="Times New Roman" pitchFamily="18" charset="0"/>
              </a:rPr>
              <a:t>Итоги оценки заявок кандидатов в академический кадровый резерв (2)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230517"/>
              </p:ext>
            </p:extLst>
          </p:nvPr>
        </p:nvGraphicFramePr>
        <p:xfrm>
          <a:off x="0" y="1788800"/>
          <a:ext cx="9143999" cy="4509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05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17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54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568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177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ФИО участника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Категория</a:t>
                      </a:r>
                      <a:r>
                        <a:rPr lang="ru-RU" sz="1400" baseline="0" dirty="0"/>
                        <a:t> участника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Название подразделения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Решение</a:t>
                      </a:r>
                      <a:r>
                        <a:rPr lang="ru-RU" sz="1400" b="1" baseline="0" dirty="0">
                          <a:effectLst/>
                          <a:latin typeface="Times New Roman"/>
                          <a:ea typeface="Times New Roman"/>
                        </a:rPr>
                        <a:t> об участии в кадровом резерве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165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 Веселова Людмила Сергеевна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Будущие профессора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политологии и международных отношений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Рекомендуется (рекомендуется усилить работу по подготовке публикаций в англоязычных журналах)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32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9. Левин Феликс Евгеньевич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Будущие профессора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Департамент</a:t>
                      </a:r>
                      <a:r>
                        <a:rPr lang="ru-RU" sz="1100" b="0" u="none" baseline="0" dirty="0">
                          <a:solidFill>
                            <a:schemeClr val="tx1"/>
                          </a:solidFill>
                          <a:latin typeface="+mn-lt"/>
                        </a:rPr>
                        <a:t> истории</a:t>
                      </a:r>
                      <a:endParaRPr lang="ru-RU" sz="11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32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10. Васильев Павел Андреевич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Будущие профессора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истории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32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11. Зеленская Елена Михайловна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Будущие профессора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менеджмента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32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12. Миранда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Гаспаретто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Тадеу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Будущие профессора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менеджмента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85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13. Димитриев Виктор Михайлович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Будущие профессора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филологии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Рекомендуется (рекомендуется увеличить научную продуктивность по  англоязычным публикациям)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322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14.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Тенишева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Ксения Алексеевна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Будущие профессора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социологии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Рекомендуется (рекомендуется увеличить научную продуктивность по  англоязычным публикациям)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3222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 </a:t>
                      </a:r>
                      <a:r>
                        <a:rPr lang="ru-RU" sz="1100" b="0" i="0" u="none" strike="noStrike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Кулева</a:t>
                      </a: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Маргарита Игоревна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Будущие профессора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социологии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579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16.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Маити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Моинак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Будущие профессора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b="0" u="non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финансов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8062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3"/>
          <p:cNvSpPr txBox="1">
            <a:spLocks/>
          </p:cNvSpPr>
          <p:nvPr/>
        </p:nvSpPr>
        <p:spPr bwMode="auto">
          <a:xfrm>
            <a:off x="1350818" y="113002"/>
            <a:ext cx="733598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Академический кадровый резерв </a:t>
            </a:r>
          </a:p>
          <a:p>
            <a:r>
              <a:rPr lang="ru-RU" sz="2400" dirty="0">
                <a:solidFill>
                  <a:schemeClr val="bg1"/>
                </a:solidFill>
              </a:rPr>
              <a:t>НИУ ВШЭ – Санкт-Петербург</a:t>
            </a:r>
          </a:p>
        </p:txBody>
      </p:sp>
      <p:sp>
        <p:nvSpPr>
          <p:cNvPr id="9" name="Объект 1"/>
          <p:cNvSpPr>
            <a:spLocks noGrp="1"/>
          </p:cNvSpPr>
          <p:nvPr>
            <p:ph sz="half" idx="1"/>
          </p:nvPr>
        </p:nvSpPr>
        <p:spPr>
          <a:xfrm>
            <a:off x="457200" y="1606897"/>
            <a:ext cx="8350370" cy="478766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dirty="0">
                <a:latin typeface="+mj-lt"/>
                <a:cs typeface="Times New Roman" pitchFamily="18" charset="0"/>
              </a:rPr>
              <a:t>Итоги оценки заявок кандидатов в академический кадровый резерв (3)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730120"/>
              </p:ext>
            </p:extLst>
          </p:nvPr>
        </p:nvGraphicFramePr>
        <p:xfrm>
          <a:off x="443730" y="2159412"/>
          <a:ext cx="8243070" cy="25664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9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904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9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24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ФИО участника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Категория</a:t>
                      </a:r>
                      <a:r>
                        <a:rPr lang="ru-RU" sz="1400" baseline="0" dirty="0"/>
                        <a:t> участника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Название подразделения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Решение</a:t>
                      </a:r>
                      <a:r>
                        <a:rPr lang="ru-RU" sz="1400" b="1" baseline="0" dirty="0">
                          <a:effectLst/>
                          <a:latin typeface="Times New Roman"/>
                          <a:ea typeface="Times New Roman"/>
                        </a:rPr>
                        <a:t> об участии в кадровом резерве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17.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Брянов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Кирилл Александрович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Новые исследователи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Лаборатория социальной и когнитивной информатики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18.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Кузинер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Игорь Эдуардович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Новые исследователи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Центр исторических исследований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8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19. Моисеев Эдуард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Ильмирович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Новые исследователи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Международная лаборатория квантовой оптоэлектроники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20.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Багранова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Венера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Ильшатовна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Новые исследователи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Центр теории рынков и пространственной экономики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543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24958"/>
            <a:ext cx="8229600" cy="142677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ea typeface="ＭＳ Ｐゴシック"/>
              </a:rPr>
              <a:t>Кандидаты на продление пребывания в АКР</a:t>
            </a:r>
            <a:endParaRPr lang="ru-RU" dirty="0"/>
          </a:p>
          <a:p>
            <a:pPr algn="ctr"/>
            <a:endParaRPr lang="ru-RU" b="1" dirty="0"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33295" y="220745"/>
            <a:ext cx="60381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+mj-lt"/>
                <a:cs typeface="ＭＳ Ｐゴシック" charset="-128"/>
              </a:rPr>
              <a:t>Академический кадровый резерв 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latin typeface="+mj-lt"/>
                <a:cs typeface="ＭＳ Ｐゴシック" charset="-128"/>
              </a:rPr>
              <a:t>НИУ ВШЭ – Санкт-Петербург</a:t>
            </a:r>
          </a:p>
        </p:txBody>
      </p:sp>
    </p:spTree>
    <p:extLst>
      <p:ext uri="{BB962C8B-B14F-4D97-AF65-F5344CB8AC3E}">
        <p14:creationId xmlns:p14="http://schemas.microsoft.com/office/powerpoint/2010/main" val="3714717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0021" y="102110"/>
            <a:ext cx="8229600" cy="114300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Академический кадровый резерв 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НИУ ВШЭ – Санкт-Петербург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5631" y="1340416"/>
            <a:ext cx="8763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b="1" dirty="0">
                <a:cs typeface="Times New Roman" pitchFamily="18" charset="0"/>
              </a:rPr>
              <a:t>Состав академического кадрового резерва в 2021 году </a:t>
            </a:r>
          </a:p>
          <a:p>
            <a:pPr marL="0" indent="0" algn="ctr">
              <a:buNone/>
            </a:pPr>
            <a:r>
              <a:rPr lang="ru-RU" b="1" dirty="0">
                <a:cs typeface="Times New Roman" pitchFamily="18" charset="0"/>
              </a:rPr>
              <a:t>по подразделениям (2-й год участия):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9838790"/>
              </p:ext>
            </p:extLst>
          </p:nvPr>
        </p:nvGraphicFramePr>
        <p:xfrm>
          <a:off x="225631" y="2302057"/>
          <a:ext cx="8763990" cy="43036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37843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3"/>
          <p:cNvSpPr txBox="1">
            <a:spLocks/>
          </p:cNvSpPr>
          <p:nvPr/>
        </p:nvSpPr>
        <p:spPr bwMode="auto">
          <a:xfrm>
            <a:off x="1350818" y="113002"/>
            <a:ext cx="733598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Академический кадровый резерв </a:t>
            </a:r>
          </a:p>
          <a:p>
            <a:r>
              <a:rPr lang="ru-RU" sz="2400" dirty="0">
                <a:solidFill>
                  <a:schemeClr val="bg1"/>
                </a:solidFill>
              </a:rPr>
              <a:t>НИУ ВШЭ – Санкт-Петербург</a:t>
            </a:r>
          </a:p>
        </p:txBody>
      </p:sp>
      <p:sp>
        <p:nvSpPr>
          <p:cNvPr id="9" name="Объект 1"/>
          <p:cNvSpPr>
            <a:spLocks noGrp="1"/>
          </p:cNvSpPr>
          <p:nvPr>
            <p:ph sz="half" idx="1"/>
          </p:nvPr>
        </p:nvSpPr>
        <p:spPr>
          <a:xfrm>
            <a:off x="457200" y="1289652"/>
            <a:ext cx="8350370" cy="478766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dirty="0">
                <a:cs typeface="Times New Roman" pitchFamily="18" charset="0"/>
              </a:rPr>
              <a:t>Оценка эффективности кандидатов на продление на 2 год</a:t>
            </a:r>
            <a:endParaRPr lang="ru-RU" sz="1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809273"/>
              </p:ext>
            </p:extLst>
          </p:nvPr>
        </p:nvGraphicFramePr>
        <p:xfrm>
          <a:off x="68239" y="1846275"/>
          <a:ext cx="8969435" cy="3909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52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35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202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76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27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276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ФИО участника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Название подразделения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Категория</a:t>
                      </a:r>
                      <a:r>
                        <a:rPr lang="ru-RU" sz="1100" baseline="0" dirty="0"/>
                        <a:t> участника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Итоги</a:t>
                      </a:r>
                      <a:r>
                        <a:rPr lang="ru-RU" sz="1100" baseline="0" dirty="0"/>
                        <a:t> оценки эффективности </a:t>
                      </a:r>
                    </a:p>
                    <a:p>
                      <a:pPr algn="ctr"/>
                      <a:r>
                        <a:rPr lang="ru-RU" sz="1100" baseline="0" dirty="0"/>
                        <a:t>(соответствие критериям)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Решение</a:t>
                      </a:r>
                      <a:r>
                        <a:rPr lang="ru-RU" sz="1100" b="1" baseline="0" dirty="0">
                          <a:effectLst/>
                          <a:latin typeface="Times New Roman"/>
                          <a:ea typeface="Times New Roman"/>
                        </a:rPr>
                        <a:t> о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продлении участия в кадровом резерве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7091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1. Волченко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</a:rPr>
                        <a:t> Олеся Викторовна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Департамент социологии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Новые преподаватели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Да (рекомендовано усилить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</a:rPr>
                        <a:t> публикационную активность в журналах с хорошим рейтингом)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Рекомендуется</a:t>
                      </a:r>
                      <a:endParaRPr lang="ru-RU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091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2. Зеленин Даниил Андреевич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Департамент филологии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Новые преподаватели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Рекомендуется</a:t>
                      </a:r>
                      <a:endParaRPr lang="ru-RU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07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</a:rPr>
                        <a:t>Кракович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 Виктор Валерьевич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Департамент финансов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Новые преподаватели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72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4. Хабибуллина Алина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</a:rPr>
                        <a:t>Ришатовна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Департамент экономики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Новые преподаватели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Рекомендуется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729">
                <a:tc>
                  <a:txBody>
                    <a:bodyPr/>
                    <a:lstStyle/>
                    <a:p>
                      <a:pPr algn="l"/>
                      <a:r>
                        <a:rPr lang="ru-RU" sz="1100" dirty="0"/>
                        <a:t>5. Кочеткова Елена Алексеевна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Департамент истории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Будущие профессора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729">
                <a:tc>
                  <a:txBody>
                    <a:bodyPr/>
                    <a:lstStyle/>
                    <a:p>
                      <a:pPr algn="l"/>
                      <a:r>
                        <a:rPr lang="ru-RU" sz="1100" dirty="0"/>
                        <a:t>6. Резник Александр Валерьевич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Департамент истории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Будущие профессора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729">
                <a:tc>
                  <a:txBody>
                    <a:bodyPr/>
                    <a:lstStyle/>
                    <a:p>
                      <a:pPr algn="l"/>
                      <a:r>
                        <a:rPr lang="ru-RU" sz="1100" dirty="0"/>
                        <a:t>7. </a:t>
                      </a:r>
                      <a:r>
                        <a:rPr lang="ru-RU" sz="1100" dirty="0" err="1"/>
                        <a:t>Чунихин</a:t>
                      </a:r>
                      <a:r>
                        <a:rPr lang="ru-RU" sz="1100" dirty="0"/>
                        <a:t> Кирилл Александрович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Департамент истории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Будущие профессора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31007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3"/>
          <p:cNvSpPr txBox="1">
            <a:spLocks/>
          </p:cNvSpPr>
          <p:nvPr/>
        </p:nvSpPr>
        <p:spPr bwMode="auto">
          <a:xfrm>
            <a:off x="1350818" y="113002"/>
            <a:ext cx="733598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Академический кадровый резерв </a:t>
            </a:r>
          </a:p>
          <a:p>
            <a:r>
              <a:rPr lang="ru-RU" sz="2400" dirty="0">
                <a:solidFill>
                  <a:schemeClr val="bg1"/>
                </a:solidFill>
              </a:rPr>
              <a:t>НИУ ВШЭ – Санкт-Петербург</a:t>
            </a:r>
          </a:p>
        </p:txBody>
      </p:sp>
      <p:sp>
        <p:nvSpPr>
          <p:cNvPr id="9" name="Объект 1"/>
          <p:cNvSpPr>
            <a:spLocks noGrp="1"/>
          </p:cNvSpPr>
          <p:nvPr>
            <p:ph sz="half" idx="1"/>
          </p:nvPr>
        </p:nvSpPr>
        <p:spPr>
          <a:xfrm>
            <a:off x="457200" y="1461684"/>
            <a:ext cx="8350370" cy="478766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dirty="0">
                <a:cs typeface="Times New Roman" pitchFamily="18" charset="0"/>
              </a:rPr>
              <a:t>Оценка эффективности кандидатов на продление на 2 год</a:t>
            </a:r>
            <a:endParaRPr lang="ru-RU" sz="1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877371"/>
              </p:ext>
            </p:extLst>
          </p:nvPr>
        </p:nvGraphicFramePr>
        <p:xfrm>
          <a:off x="116958" y="2106704"/>
          <a:ext cx="8841845" cy="3656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3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991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81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06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06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276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ФИО участника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Название подразделения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Категория</a:t>
                      </a:r>
                      <a:r>
                        <a:rPr lang="ru-RU" sz="1100" baseline="0" dirty="0"/>
                        <a:t> участника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Итоги</a:t>
                      </a:r>
                      <a:r>
                        <a:rPr lang="ru-RU" sz="1100" baseline="0" dirty="0"/>
                        <a:t> оценки эффективности </a:t>
                      </a:r>
                    </a:p>
                    <a:p>
                      <a:pPr algn="ctr"/>
                      <a:r>
                        <a:rPr lang="ru-RU" sz="1100" baseline="0" dirty="0"/>
                        <a:t>(соответствие критериям)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Решение</a:t>
                      </a:r>
                      <a:r>
                        <a:rPr lang="ru-RU" sz="1100" b="1" baseline="0" dirty="0">
                          <a:effectLst/>
                          <a:latin typeface="Times New Roman"/>
                          <a:ea typeface="Times New Roman"/>
                        </a:rPr>
                        <a:t> о </a:t>
                      </a:r>
                      <a:r>
                        <a:rPr lang="ru-RU" sz="1100" b="1" dirty="0">
                          <a:effectLst/>
                          <a:latin typeface="Times New Roman"/>
                          <a:ea typeface="Times New Roman"/>
                        </a:rPr>
                        <a:t>продлении участия в кадровом резерве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477">
                <a:tc>
                  <a:txBody>
                    <a:bodyPr/>
                    <a:lstStyle/>
                    <a:p>
                      <a:pPr algn="l"/>
                      <a:r>
                        <a:rPr lang="ru-RU" sz="1100" dirty="0"/>
                        <a:t>8. </a:t>
                      </a:r>
                      <a:r>
                        <a:rPr lang="ru-RU" sz="1100" dirty="0" err="1"/>
                        <a:t>Майборода</a:t>
                      </a:r>
                      <a:r>
                        <a:rPr lang="ru-RU" sz="1100" dirty="0"/>
                        <a:t> Алина Владимировна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Центр молодежных исследований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Новые исследователи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2858">
                <a:tc>
                  <a:txBody>
                    <a:bodyPr/>
                    <a:lstStyle/>
                    <a:p>
                      <a:pPr algn="l"/>
                      <a:r>
                        <a:rPr lang="ru-RU" sz="1100" dirty="0"/>
                        <a:t>9. Тихонов Роман Вадимович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НУЛ «Социология</a:t>
                      </a:r>
                      <a:r>
                        <a:rPr lang="ru-RU" sz="1100" baseline="0" dirty="0"/>
                        <a:t> образования и науки</a:t>
                      </a:r>
                      <a:r>
                        <a:rPr lang="ru-RU" sz="1100" dirty="0"/>
                        <a:t>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Новые исследователи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539">
                <a:tc>
                  <a:txBody>
                    <a:bodyPr/>
                    <a:lstStyle/>
                    <a:p>
                      <a:pPr algn="l"/>
                      <a:r>
                        <a:rPr lang="ru-RU" sz="1100" dirty="0"/>
                        <a:t>10. Турбин Александр Дмитриевич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Центр исторических исследований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Новые исследователи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539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11. Аверьянова Юлия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</a:rPr>
                        <a:t> Вадимовна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Международная лаборатория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</a:rPr>
                        <a:t> экономики и нематериальных активов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Новые исследователи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539">
                <a:tc>
                  <a:txBody>
                    <a:bodyPr/>
                    <a:lstStyle/>
                    <a:p>
                      <a:pPr algn="l"/>
                      <a:r>
                        <a:rPr lang="ru-RU" sz="1100" dirty="0"/>
                        <a:t>12. Иванов Дмитрий Игоревич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Международная лаборатория теории игр и принятия решений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Новые исследователи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Да (рекомендовано усилить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</a:rPr>
                        <a:t> публикации в журналах с высоким рейтингом)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3539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13. Кузнецова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</a:rPr>
                        <a:t> Мария Юрьевна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Центр теории рынков и пространственной экономики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Новые исследователи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/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5246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6840" y="3097925"/>
            <a:ext cx="8466083" cy="1070549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ea typeface="ＭＳ Ｐゴシック"/>
              </a:rPr>
              <a:t>Академический резерв в 2020 году: результаты работы</a:t>
            </a:r>
            <a:endParaRPr lang="ru-RU" b="1" dirty="0">
              <a:ea typeface="ＭＳ Ｐゴシック"/>
              <a:cs typeface="Times New Roman" pitchFamily="18" charset="0"/>
            </a:endParaRPr>
          </a:p>
          <a:p>
            <a:endParaRPr lang="ru-RU" b="1" dirty="0"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33295" y="220745"/>
            <a:ext cx="60381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+mj-lt"/>
                <a:cs typeface="ＭＳ Ｐゴシック" charset="-128"/>
              </a:rPr>
              <a:t>Академический кадровый резерв 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latin typeface="+mj-lt"/>
                <a:cs typeface="ＭＳ Ｐゴシック" charset="-128"/>
              </a:rPr>
              <a:t>НИУ ВШЭ – Санкт-Петербург</a:t>
            </a:r>
          </a:p>
        </p:txBody>
      </p:sp>
    </p:spTree>
    <p:extLst>
      <p:ext uri="{BB962C8B-B14F-4D97-AF65-F5344CB8AC3E}">
        <p14:creationId xmlns:p14="http://schemas.microsoft.com/office/powerpoint/2010/main" val="38430972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648267" y="1800256"/>
            <a:ext cx="4264925" cy="18503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>
                <a:cs typeface="Times New Roman" pitchFamily="18" charset="0"/>
              </a:rPr>
              <a:t>Состав кадрового резерва:</a:t>
            </a:r>
          </a:p>
          <a:p>
            <a:pPr marL="0" indent="0">
              <a:buNone/>
            </a:pPr>
            <a:endParaRPr lang="ru-RU" sz="1600" b="1" dirty="0"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ea typeface="ＭＳ Ｐゴシック"/>
                <a:cs typeface="Times New Roman"/>
              </a:rPr>
              <a:t>Общая численность членов кадрового резерва в 2020 году - </a:t>
            </a:r>
            <a:r>
              <a:rPr lang="ru-RU" sz="1600" b="1" dirty="0">
                <a:solidFill>
                  <a:srgbClr val="FF0000"/>
                </a:solidFill>
                <a:latin typeface="Arial"/>
                <a:ea typeface="ＭＳ Ｐゴシック"/>
                <a:cs typeface="Times New Roman"/>
              </a:rPr>
              <a:t>23</a:t>
            </a:r>
            <a:r>
              <a:rPr lang="ru-RU" sz="1600" dirty="0">
                <a:ea typeface="ＭＳ Ｐゴシック"/>
                <a:cs typeface="Times New Roman"/>
              </a:rPr>
              <a:t> человека.</a:t>
            </a:r>
          </a:p>
          <a:p>
            <a:pPr marL="0" indent="0"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Название 3"/>
          <p:cNvSpPr>
            <a:spLocks noGrp="1"/>
          </p:cNvSpPr>
          <p:nvPr>
            <p:ph type="title"/>
          </p:nvPr>
        </p:nvSpPr>
        <p:spPr>
          <a:xfrm>
            <a:off x="1350818" y="113002"/>
            <a:ext cx="7335982" cy="114300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Академический кадровый резерв 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НИУ ВШЭ – Санкт-Петербург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44800" y="3877176"/>
            <a:ext cx="2441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+mj-lt"/>
              </a:rPr>
              <a:t>Состав кадрового резерва 2019 г</a:t>
            </a:r>
            <a:r>
              <a:rPr lang="ru-RU" sz="20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2694" y="4004564"/>
            <a:ext cx="38732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+mj-lt"/>
              </a:rPr>
              <a:t>Состав кадрового резерва 2017 г.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3562391" y="4004564"/>
            <a:ext cx="387326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atin typeface="+mj-lt"/>
              </a:rPr>
              <a:t>Состав кадрового резерва 2018 г.</a:t>
            </a:r>
          </a:p>
          <a:p>
            <a:endParaRPr lang="ru-RU" dirty="0"/>
          </a:p>
        </p:txBody>
      </p:sp>
      <p:graphicFrame>
        <p:nvGraphicFramePr>
          <p:cNvPr id="9" name="Объект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848967"/>
              </p:ext>
            </p:extLst>
          </p:nvPr>
        </p:nvGraphicFramePr>
        <p:xfrm>
          <a:off x="-106325" y="3834442"/>
          <a:ext cx="3217653" cy="2531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4749876"/>
              </p:ext>
            </p:extLst>
          </p:nvPr>
        </p:nvGraphicFramePr>
        <p:xfrm>
          <a:off x="4149306" y="4220525"/>
          <a:ext cx="4649637" cy="20142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0424596"/>
              </p:ext>
            </p:extLst>
          </p:nvPr>
        </p:nvGraphicFramePr>
        <p:xfrm>
          <a:off x="3111328" y="3877176"/>
          <a:ext cx="3263711" cy="23616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3" name="Диаграмма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7095980"/>
              </p:ext>
            </p:extLst>
          </p:nvPr>
        </p:nvGraphicFramePr>
        <p:xfrm>
          <a:off x="6093188" y="4119120"/>
          <a:ext cx="3157366" cy="2119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5835963" y="1400146"/>
            <a:ext cx="2441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b="1" dirty="0">
                <a:latin typeface="+mj-lt"/>
              </a:rPr>
              <a:t>Состав кадрового резерва 2020 г</a:t>
            </a:r>
            <a:r>
              <a:rPr lang="ru-RU" sz="2000" dirty="0"/>
              <a:t>.</a:t>
            </a:r>
          </a:p>
        </p:txBody>
      </p:sp>
      <p:graphicFrame>
        <p:nvGraphicFramePr>
          <p:cNvPr id="15" name="Диаграмма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14912404"/>
              </p:ext>
            </p:extLst>
          </p:nvPr>
        </p:nvGraphicFramePr>
        <p:xfrm>
          <a:off x="5499020" y="1800256"/>
          <a:ext cx="3187779" cy="2076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468194" y="6027699"/>
            <a:ext cx="123104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 algn="just">
              <a:buNone/>
            </a:pPr>
            <a:r>
              <a:rPr lang="ru-RU" sz="1600" b="1" dirty="0">
                <a:solidFill>
                  <a:srgbClr val="FF0000"/>
                </a:solidFill>
                <a:cs typeface="Times New Roman" pitchFamily="18" charset="0"/>
              </a:rPr>
              <a:t>13 </a:t>
            </a:r>
            <a:r>
              <a:rPr lang="ru-RU" sz="1600" dirty="0">
                <a:cs typeface="Times New Roman" pitchFamily="18" charset="0"/>
              </a:rPr>
              <a:t>человек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606377" y="6024033"/>
            <a:ext cx="1143070" cy="338554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600" b="1" dirty="0">
                <a:solidFill>
                  <a:srgbClr val="FF0000"/>
                </a:solidFill>
                <a:latin typeface="Arial" charset="0"/>
                <a:ea typeface="ＭＳ Ｐゴシック" charset="-128"/>
                <a:cs typeface="Times New Roman" pitchFamily="18" charset="0"/>
              </a:rPr>
              <a:t>11</a:t>
            </a:r>
            <a:r>
              <a:rPr lang="ru-RU" sz="1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1600" dirty="0">
                <a:cs typeface="Times New Roman" pitchFamily="18" charset="0"/>
              </a:rPr>
              <a:t>человек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854499" y="6069588"/>
            <a:ext cx="1162306" cy="338554"/>
          </a:xfrm>
          <a:prstGeom prst="rect">
            <a:avLst/>
          </a:prstGeom>
        </p:spPr>
        <p:txBody>
          <a:bodyPr wrap="non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600" b="1" dirty="0">
                <a:solidFill>
                  <a:srgbClr val="FF0000"/>
                </a:solidFill>
                <a:latin typeface="Arial" charset="0"/>
                <a:ea typeface="ＭＳ Ｐゴシック" charset="-128"/>
                <a:cs typeface="Times New Roman" pitchFamily="18" charset="0"/>
              </a:rPr>
              <a:t>21</a:t>
            </a:r>
            <a:r>
              <a:rPr lang="ru-RU" sz="1600" b="1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ru-RU" sz="1600" dirty="0">
                <a:cs typeface="Times New Roman" pitchFamily="18" charset="0"/>
              </a:rPr>
              <a:t>человек</a:t>
            </a:r>
          </a:p>
        </p:txBody>
      </p:sp>
    </p:spTree>
    <p:extLst>
      <p:ext uri="{BB962C8B-B14F-4D97-AF65-F5344CB8AC3E}">
        <p14:creationId xmlns:p14="http://schemas.microsoft.com/office/powerpoint/2010/main" val="4242964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3"/>
          <p:cNvSpPr txBox="1">
            <a:spLocks/>
          </p:cNvSpPr>
          <p:nvPr/>
        </p:nvSpPr>
        <p:spPr bwMode="auto">
          <a:xfrm>
            <a:off x="1350818" y="113002"/>
            <a:ext cx="733598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Академический кадровый резерв </a:t>
            </a:r>
          </a:p>
          <a:p>
            <a:r>
              <a:rPr lang="ru-RU" sz="2400" dirty="0">
                <a:solidFill>
                  <a:schemeClr val="bg1"/>
                </a:solidFill>
              </a:rPr>
              <a:t>НИУ ВШЭ – Санкт-Петербург</a:t>
            </a:r>
          </a:p>
        </p:txBody>
      </p:sp>
      <p:sp>
        <p:nvSpPr>
          <p:cNvPr id="9" name="Объект 1"/>
          <p:cNvSpPr>
            <a:spLocks noGrp="1"/>
          </p:cNvSpPr>
          <p:nvPr>
            <p:ph sz="half" idx="1"/>
          </p:nvPr>
        </p:nvSpPr>
        <p:spPr>
          <a:xfrm>
            <a:off x="457200" y="1289652"/>
            <a:ext cx="8350370" cy="478766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dirty="0">
                <a:cs typeface="Times New Roman" pitchFamily="18" charset="0"/>
              </a:rPr>
              <a:t>Сотрудники, закончившие пребывание в академическом кадровом резерве в 2020 году, или перешедшие в другую категорию программы</a:t>
            </a:r>
            <a:endParaRPr lang="ru-RU" sz="1600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120719"/>
              </p:ext>
            </p:extLst>
          </p:nvPr>
        </p:nvGraphicFramePr>
        <p:xfrm>
          <a:off x="232012" y="1815322"/>
          <a:ext cx="8353847" cy="486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833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74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98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246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4468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ФИО участника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Название подразделения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Категория</a:t>
                      </a:r>
                      <a:r>
                        <a:rPr lang="ru-RU" sz="1100" baseline="0" dirty="0"/>
                        <a:t> участника</a:t>
                      </a:r>
                      <a:endParaRPr lang="ru-RU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/>
                        <a:t>Итоги</a:t>
                      </a:r>
                      <a:r>
                        <a:rPr lang="ru-RU" sz="1100" baseline="0" dirty="0"/>
                        <a:t> оценки эффективности (соответствие критериям)</a:t>
                      </a:r>
                      <a:endParaRPr lang="ru-RU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46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1.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</a:rPr>
                        <a:t>Алсуфьев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 Артем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</a:rPr>
                        <a:t> Иванович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Департамент менеджмента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Новые преподаватели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Формально  соответствует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44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2. Левин Феликс Евгеньевич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Департамент истории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Новые преподаватели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Формально  соответствует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44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3.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</a:rPr>
                        <a:t>Калеменева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 Екатерина Алексеевна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Департамент истории</a:t>
                      </a: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Новые преподаватели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Формально  соответствует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44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4. Миранда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baseline="0" dirty="0" err="1">
                          <a:solidFill>
                            <a:schemeClr val="tx1"/>
                          </a:solidFill>
                        </a:rPr>
                        <a:t>Гаспаретто</a:t>
                      </a:r>
                      <a:r>
                        <a:rPr lang="ru-RU" sz="11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baseline="0" dirty="0" err="1">
                          <a:solidFill>
                            <a:schemeClr val="tx1"/>
                          </a:solidFill>
                        </a:rPr>
                        <a:t>Тадеу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Департамент менеджмента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Новые преподаватели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Формально  соответствует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44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5. Тенишева Ксения Алексеевна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Департамент социологии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Новые преподаватели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Формально  соответствует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4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6. Терещенко Дмитрий Сергеевич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Департамент экономики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Новые преподаватели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Формально  соответствует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44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7. Корнеев Олег Владимирович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Департамент политологии и международных отношений</a:t>
                      </a: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Новые преподаватели 30+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Формально  соответствует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44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8. Васильев Павел Андреевич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Департамент истории</a:t>
                      </a: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Новые преподаватели 30+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Формально  соответствует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44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9. Кондратьев Алексей Юрьевич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Международная лаборатория теории игр и принятия решений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Новые исследователи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Формально  соответствует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4468">
                <a:tc>
                  <a:txBody>
                    <a:bodyPr/>
                    <a:lstStyle/>
                    <a:p>
                      <a:pPr algn="l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10. </a:t>
                      </a:r>
                      <a:r>
                        <a:rPr lang="ru-RU" sz="1100" dirty="0" err="1">
                          <a:solidFill>
                            <a:schemeClr val="tx1"/>
                          </a:solidFill>
                        </a:rPr>
                        <a:t>Пашахин</a:t>
                      </a: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 Сергей Витальевич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Лаборатория социальной и когнитивной информатики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Новые исследователи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</a:rPr>
                        <a:t>Формально  соответствует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69820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76507" y="1357332"/>
            <a:ext cx="8110293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>
                <a:cs typeface="Times New Roman" pitchFamily="18" charset="0"/>
              </a:rPr>
              <a:t>Всего участниками кадрового резерва (по отчетам кандидатов) в 2020 году: подготовлена </a:t>
            </a:r>
            <a:r>
              <a:rPr lang="ru-RU" sz="1600" b="1" dirty="0">
                <a:cs typeface="Times New Roman" pitchFamily="18" charset="0"/>
              </a:rPr>
              <a:t>51 работа </a:t>
            </a:r>
            <a:r>
              <a:rPr lang="ru-RU" sz="1600" dirty="0">
                <a:cs typeface="Times New Roman" pitchFamily="18" charset="0"/>
              </a:rPr>
              <a:t>(</a:t>
            </a:r>
            <a:r>
              <a:rPr lang="ru-RU" sz="1600" b="1" dirty="0">
                <a:cs typeface="Times New Roman" pitchFamily="18" charset="0"/>
              </a:rPr>
              <a:t>41 работа </a:t>
            </a:r>
            <a:r>
              <a:rPr lang="ru-RU" sz="1600" dirty="0">
                <a:cs typeface="Times New Roman" pitchFamily="18" charset="0"/>
              </a:rPr>
              <a:t>опубликована, </a:t>
            </a:r>
            <a:r>
              <a:rPr lang="ru-RU" sz="1600" b="1" dirty="0">
                <a:cs typeface="Times New Roman" pitchFamily="18" charset="0"/>
              </a:rPr>
              <a:t>10 работ </a:t>
            </a:r>
            <a:r>
              <a:rPr lang="ru-RU" sz="1600" dirty="0">
                <a:cs typeface="Times New Roman" pitchFamily="18" charset="0"/>
              </a:rPr>
              <a:t>принято в печать), принято участие в </a:t>
            </a:r>
            <a:r>
              <a:rPr lang="ru-RU" sz="1600" b="1" dirty="0">
                <a:cs typeface="Times New Roman" pitchFamily="18" charset="0"/>
              </a:rPr>
              <a:t>16 конференциях</a:t>
            </a:r>
            <a:r>
              <a:rPr lang="ru-RU" sz="1600" dirty="0">
                <a:cs typeface="Times New Roman" pitchFamily="18" charset="0"/>
              </a:rPr>
              <a:t> и </a:t>
            </a:r>
            <a:r>
              <a:rPr lang="ru-RU" sz="1600" b="1" dirty="0">
                <a:cs typeface="Times New Roman" pitchFamily="18" charset="0"/>
              </a:rPr>
              <a:t>9 проектах</a:t>
            </a:r>
            <a:endParaRPr lang="ru-RU" sz="1600" dirty="0"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1600" dirty="0"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Название 3"/>
          <p:cNvSpPr txBox="1">
            <a:spLocks/>
          </p:cNvSpPr>
          <p:nvPr/>
        </p:nvSpPr>
        <p:spPr bwMode="auto">
          <a:xfrm>
            <a:off x="1350818" y="113002"/>
            <a:ext cx="733598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Академический кадровый резерв </a:t>
            </a:r>
          </a:p>
          <a:p>
            <a:r>
              <a:rPr lang="ru-RU" sz="2400" dirty="0">
                <a:solidFill>
                  <a:schemeClr val="bg1"/>
                </a:solidFill>
              </a:rPr>
              <a:t>НИУ ВШЭ – Санкт-Петербург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4376440"/>
              </p:ext>
            </p:extLst>
          </p:nvPr>
        </p:nvGraphicFramePr>
        <p:xfrm>
          <a:off x="1157642" y="2644253"/>
          <a:ext cx="7387267" cy="38111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76507" y="2257440"/>
            <a:ext cx="82637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Результативность академического кадрового резерва в 2019 и 2020 гг.</a:t>
            </a:r>
          </a:p>
        </p:txBody>
      </p:sp>
    </p:spTree>
    <p:extLst>
      <p:ext uri="{BB962C8B-B14F-4D97-AF65-F5344CB8AC3E}">
        <p14:creationId xmlns:p14="http://schemas.microsoft.com/office/powerpoint/2010/main" val="1367194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1600200"/>
            <a:ext cx="8466083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>
                <a:ea typeface="ＭＳ Ｐゴシック"/>
              </a:rPr>
              <a:t>План</a:t>
            </a:r>
          </a:p>
          <a:p>
            <a:pPr marL="514350" indent="-514350">
              <a:buAutoNum type="arabicPeriod"/>
            </a:pPr>
            <a:r>
              <a:rPr lang="ru-RU" sz="2400" dirty="0">
                <a:ea typeface="ＭＳ Ｐゴシック"/>
              </a:rPr>
              <a:t>Кандидаты в академический кадровый резерв (АКР)</a:t>
            </a:r>
          </a:p>
          <a:p>
            <a:pPr marL="514350" indent="-514350">
              <a:buAutoNum type="arabicPeriod"/>
            </a:pPr>
            <a:r>
              <a:rPr lang="ru-RU" sz="2400" dirty="0">
                <a:ea typeface="ＭＳ Ｐゴシック"/>
              </a:rPr>
              <a:t>Кандидаты на продление пребывания в АКР</a:t>
            </a:r>
          </a:p>
          <a:p>
            <a:pPr marL="514350" indent="-514350">
              <a:buAutoNum type="arabicPeriod"/>
            </a:pPr>
            <a:r>
              <a:rPr lang="ru-RU" sz="2400" dirty="0">
                <a:ea typeface="ＭＳ Ｐゴシック"/>
              </a:rPr>
              <a:t>Академический резерв в 2020 году: результаты работы </a:t>
            </a:r>
            <a:endParaRPr lang="ru-RU" sz="2400"/>
          </a:p>
          <a:p>
            <a:pPr marL="514350" indent="-514350">
              <a:buAutoNum type="arabicPeriod"/>
            </a:pPr>
            <a:r>
              <a:rPr lang="ru-RU" sz="2400" dirty="0">
                <a:ea typeface="ＭＳ Ｐゴシック"/>
              </a:rPr>
              <a:t>План развития АКР</a:t>
            </a:r>
            <a:endParaRPr lang="ru-RU" sz="2400" dirty="0"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33295" y="220745"/>
            <a:ext cx="60381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+mj-lt"/>
                <a:cs typeface="ＭＳ Ｐゴシック" charset="-128"/>
              </a:rPr>
              <a:t>Академический кадровый резерв 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latin typeface="+mj-lt"/>
                <a:cs typeface="ＭＳ Ｐゴシック" charset="-128"/>
              </a:rPr>
              <a:t>НИУ ВШЭ – Санкт-Петербург</a:t>
            </a:r>
          </a:p>
        </p:txBody>
      </p:sp>
    </p:spTree>
    <p:extLst>
      <p:ext uri="{BB962C8B-B14F-4D97-AF65-F5344CB8AC3E}">
        <p14:creationId xmlns:p14="http://schemas.microsoft.com/office/powerpoint/2010/main" val="7119908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76" y="1149124"/>
            <a:ext cx="9025247" cy="52698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>
                <a:cs typeface="Times New Roman" pitchFamily="18" charset="0"/>
              </a:rPr>
              <a:t>Проекты, реализованные при участии резервистов </a:t>
            </a:r>
          </a:p>
          <a:p>
            <a:pPr marL="0" indent="0" algn="ctr">
              <a:buNone/>
            </a:pPr>
            <a:r>
              <a:rPr lang="ru-RU" sz="2000" b="1" dirty="0">
                <a:cs typeface="Times New Roman" pitchFamily="18" charset="0"/>
              </a:rPr>
              <a:t>НИУ ВШЭ – Санкт-Петербург в 2020 году</a:t>
            </a:r>
          </a:p>
        </p:txBody>
      </p:sp>
      <p:sp>
        <p:nvSpPr>
          <p:cNvPr id="5" name="Название 3"/>
          <p:cNvSpPr>
            <a:spLocks noGrp="1"/>
          </p:cNvSpPr>
          <p:nvPr>
            <p:ph type="title"/>
          </p:nvPr>
        </p:nvSpPr>
        <p:spPr>
          <a:xfrm>
            <a:off x="1350818" y="113002"/>
            <a:ext cx="7335982" cy="114300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Академический кадровый резерв 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НИУ ВШЭ – Санкт-Петербург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432622"/>
              </p:ext>
            </p:extLst>
          </p:nvPr>
        </p:nvGraphicFramePr>
        <p:xfrm>
          <a:off x="292021" y="1842615"/>
          <a:ext cx="8520903" cy="45763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277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71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454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05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400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1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п/п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Научный фонд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Название проекта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Роль в проекте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Резервист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73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РНФ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«Политические новости о России и ее соседях в социальных сетях: основные содержательные характеристики, факторы доверия и распознавания достоверности пользователями разных стран»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Исполнитель 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Пашахин С.В.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РФФИ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«Распространение социально-политических новостей в русскоязычной онлайновой социальной сети»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Исполнитель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Пашахин С.В.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7737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РНФ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Материальный мир позднесоветского общества в условиях Холодной войны: технологические инновации в производстве и репрезентация товаров широкого потребления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Руководитель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Кочеткова Е.С.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65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effectLst/>
                        </a:rPr>
                        <a:t>Исполнитель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200" dirty="0" err="1">
                          <a:effectLst/>
                        </a:rPr>
                        <a:t>Чунихин</a:t>
                      </a:r>
                      <a:r>
                        <a:rPr lang="ru-RU" sz="1200" dirty="0">
                          <a:effectLst/>
                        </a:rPr>
                        <a:t> К.А.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ВШЭ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Наследие и память о холодной войне в городском пространстве Петербурга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Руководитель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Кочеткова Е.С.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РФФИ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Антисталинская коммунистическая оппозиция в СССР в начале 1930-х годов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Исполнитель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Резник А.В.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РНФ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Процессы легитимации насилия: Культуры конфликта в России и эскалация гражданской войны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Исполнитель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Резник А.В.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73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7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РФФИ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Современные методы измерения осознания и их теоретические основания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Исполнитель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Тихонов Р.В.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РФФИ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Нейрокогнитивные основания индивидуальных различий в категориальном научении детей школьного возраста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Исполнитель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Тихонов Р.В.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25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РНФ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Здоровье нации: экономический подход к оценке здоровья и связанных с ним неравенства и качества жизни населения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Исполнитель</a:t>
                      </a:r>
                      <a:endParaRPr lang="ru-RU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Хабибуллина А.Р.</a:t>
                      </a:r>
                      <a:endParaRPr lang="ru-RU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1718" marR="61718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0652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3"/>
          <p:cNvSpPr txBox="1">
            <a:spLocks/>
          </p:cNvSpPr>
          <p:nvPr/>
        </p:nvSpPr>
        <p:spPr bwMode="auto">
          <a:xfrm>
            <a:off x="1350818" y="113002"/>
            <a:ext cx="733598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Академический кадровый резерв </a:t>
            </a:r>
          </a:p>
          <a:p>
            <a:r>
              <a:rPr lang="ru-RU" sz="2400" dirty="0">
                <a:solidFill>
                  <a:schemeClr val="bg1"/>
                </a:solidFill>
              </a:rPr>
              <a:t>НИУ ВШЭ – Санкт-Петербург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377796" y="1600200"/>
            <a:ext cx="84386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b="1" dirty="0">
                <a:latin typeface="+mj-lt"/>
                <a:cs typeface="Times New Roman" pitchFamily="18" charset="0"/>
              </a:rPr>
              <a:t>Академические надбавки членов академического кадрового резерва в 2020 году: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85261614"/>
              </p:ext>
            </p:extLst>
          </p:nvPr>
        </p:nvGraphicFramePr>
        <p:xfrm>
          <a:off x="2576939" y="2227001"/>
          <a:ext cx="4040369" cy="3738213"/>
        </p:xfrm>
        <a:graphic>
          <a:graphicData uri="http://schemas.openxmlformats.org/drawingml/2006/table">
            <a:tbl>
              <a:tblPr/>
              <a:tblGrid>
                <a:gridCol w="2860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0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1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Times New Roman" pitchFamily="18" charset="0"/>
                        </a:rPr>
                        <a:t>  Ф.И.О. участника программы</a:t>
                      </a: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Times New Roman" pitchFamily="18" charset="0"/>
                        </a:rPr>
                        <a:t>Уровень (тип) надбавки</a:t>
                      </a: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987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Times New Roman" pitchFamily="18" charset="0"/>
                        </a:rPr>
                        <a:t>Резник Александр Валерьевич</a:t>
                      </a: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8164133"/>
                  </a:ext>
                </a:extLst>
              </a:tr>
              <a:tr h="32415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Times New Roman" pitchFamily="18" charset="0"/>
                        </a:rPr>
                        <a:t>Кочеткова Елена Алексеевна</a:t>
                      </a: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5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Times New Roman" pitchFamily="18" charset="0"/>
                        </a:rPr>
                        <a:t>Васильев Павел Андреевич</a:t>
                      </a: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4081705"/>
                  </a:ext>
                </a:extLst>
              </a:tr>
              <a:tr h="4244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Times New Roman" pitchFamily="18" charset="0"/>
                        </a:rPr>
                        <a:t>Калеменева Екатерина Алексеевна</a:t>
                      </a: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6818518"/>
                  </a:ext>
                </a:extLst>
              </a:tr>
              <a:tr h="3087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Times New Roman" pitchFamily="18" charset="0"/>
                        </a:rPr>
                        <a:t>Корнеев Олег Владимирович</a:t>
                      </a: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8593930"/>
                  </a:ext>
                </a:extLst>
              </a:tr>
              <a:tr h="3087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Times New Roman" pitchFamily="18" charset="0"/>
                        </a:rPr>
                        <a:t>Майборода Алина Владимировна</a:t>
                      </a: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0672297"/>
                  </a:ext>
                </a:extLst>
              </a:tr>
              <a:tr h="31232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Times New Roman" pitchFamily="18" charset="0"/>
                        </a:rPr>
                        <a:t>Миранда Гаспаретто Тадеу</a:t>
                      </a: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3253798"/>
                  </a:ext>
                </a:extLst>
              </a:tr>
              <a:tr h="3087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Times New Roman" pitchFamily="18" charset="0"/>
                        </a:rPr>
                        <a:t>Тихонов Роман Вадимович</a:t>
                      </a: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0532551"/>
                  </a:ext>
                </a:extLst>
              </a:tr>
              <a:tr h="3010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Times New Roman" pitchFamily="18" charset="0"/>
                        </a:rPr>
                        <a:t>Турбин Александр Дмитриевич</a:t>
                      </a: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9001518"/>
                  </a:ext>
                </a:extLst>
              </a:tr>
              <a:tr h="3546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Times New Roman" pitchFamily="18" charset="0"/>
                        </a:rPr>
                        <a:t>Чунихин Кирилл Александрович</a:t>
                      </a: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kern="1200" dirty="0">
                          <a:solidFill>
                            <a:schemeClr val="tx1"/>
                          </a:solidFill>
                          <a:latin typeface="+mj-lt"/>
                          <a:ea typeface="ＭＳ Ｐゴシック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74" marR="3274" marT="327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0614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6208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199" y="2885091"/>
            <a:ext cx="8466083" cy="1284890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>
                <a:ea typeface="ＭＳ Ｐゴシック"/>
              </a:rPr>
              <a:t>План развития АКР</a:t>
            </a:r>
            <a:endParaRPr lang="ru-RU" dirty="0"/>
          </a:p>
          <a:p>
            <a:endParaRPr lang="ru-RU" b="1" dirty="0">
              <a:cs typeface="Times New Roman" pitchFamily="18" charset="0"/>
            </a:endParaRPr>
          </a:p>
          <a:p>
            <a:endParaRPr lang="ru-RU" b="1" dirty="0"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33295" y="220745"/>
            <a:ext cx="60381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+mj-lt"/>
                <a:cs typeface="ＭＳ Ｐゴシック" charset="-128"/>
              </a:rPr>
              <a:t>Академический кадровый резерв 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latin typeface="+mj-lt"/>
                <a:cs typeface="ＭＳ Ｐゴシック" charset="-128"/>
              </a:rPr>
              <a:t>НИУ ВШЭ – Санкт-Петербург</a:t>
            </a:r>
          </a:p>
        </p:txBody>
      </p:sp>
    </p:spTree>
    <p:extLst>
      <p:ext uri="{BB962C8B-B14F-4D97-AF65-F5344CB8AC3E}">
        <p14:creationId xmlns:p14="http://schemas.microsoft.com/office/powerpoint/2010/main" val="37416376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412" y="0"/>
            <a:ext cx="8229600" cy="114300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Мероприятия по работе с академическим кадровым резервом НИУ ВШЭ – Санкт-Петербург 2020</a:t>
            </a:r>
          </a:p>
        </p:txBody>
      </p:sp>
      <p:sp>
        <p:nvSpPr>
          <p:cNvPr id="4" name="Объект 2"/>
          <p:cNvSpPr>
            <a:spLocks noGrp="1"/>
          </p:cNvSpPr>
          <p:nvPr>
            <p:ph sz="half" idx="1"/>
          </p:nvPr>
        </p:nvSpPr>
        <p:spPr>
          <a:xfrm>
            <a:off x="225728" y="1311295"/>
            <a:ext cx="8444281" cy="160932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1600" b="1" dirty="0">
                <a:cs typeface="Times New Roman" pitchFamily="18" charset="0"/>
              </a:rPr>
              <a:t>Мероприятия:</a:t>
            </a:r>
          </a:p>
          <a:p>
            <a:r>
              <a:rPr lang="ru-RU" sz="1600" dirty="0">
                <a:cs typeface="Times New Roman" pitchFamily="18" charset="0"/>
              </a:rPr>
              <a:t>Создана рабочая группа по работе с академическим кадровым резервом</a:t>
            </a:r>
          </a:p>
          <a:p>
            <a:r>
              <a:rPr lang="ru-RU" sz="1600" dirty="0">
                <a:cs typeface="Times New Roman" pitchFamily="18" charset="0"/>
              </a:rPr>
              <a:t>Проведен опрос бывших участников программы академического </a:t>
            </a:r>
            <a:r>
              <a:rPr lang="ru-RU" sz="1600" dirty="0"/>
              <a:t>кадрового резерва филиала</a:t>
            </a:r>
          </a:p>
          <a:p>
            <a:r>
              <a:rPr lang="ru-RU" sz="1600" dirty="0"/>
              <a:t>Разработана Дорожная карта по работе с группой высокого профессионального потенциала в 2020-2021 году</a:t>
            </a:r>
          </a:p>
          <a:p>
            <a:r>
              <a:rPr lang="ru-RU" sz="1600" dirty="0"/>
              <a:t>Организована публичная защита отчетов участников программы академического кадрового резерва</a:t>
            </a:r>
          </a:p>
          <a:p>
            <a:pPr marL="0" indent="0">
              <a:buNone/>
            </a:pPr>
            <a:endParaRPr lang="ru-RU" sz="1600" b="1" dirty="0">
              <a:cs typeface="Times New Roman" pitchFamily="18" charset="0"/>
            </a:endParaRPr>
          </a:p>
          <a:p>
            <a:pPr marL="0" indent="0">
              <a:buNone/>
            </a:pPr>
            <a:endParaRPr lang="ru-RU" sz="1600" dirty="0"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5728" y="2934265"/>
            <a:ext cx="891827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ru-RU" sz="1600" b="1" dirty="0">
                <a:latin typeface="+mn-lt"/>
              </a:rPr>
              <a:t>Предложения резервистов по оптимизации условий пребывания в программе: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</a:rPr>
              <a:t>Организация выездных стажировок для участников программы различных категорий.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</a:rPr>
              <a:t>Организация семинара по академическому письму.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</a:rPr>
              <a:t>Организация сообщества выпускников программы.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</a:rPr>
              <a:t>Проведение онлайн мероприятий и групповых работ.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</a:rPr>
              <a:t>Проведение мероприятий для участников программы в СПб на системной основе.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</a:rPr>
              <a:t>Приоритетное участие в выездных конференциях за рубежом для участников программы.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</a:rPr>
              <a:t>Организация совместных выездов участников программы АКР.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</a:rPr>
              <a:t>Создание более плотного сообщества участников АКР в НИУ ВШЭ – Санкт-Петербург.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</a:rPr>
              <a:t>Создание базы данных на основе научных интересов.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</a:rPr>
              <a:t>Расширение </a:t>
            </a:r>
            <a:r>
              <a:rPr lang="ru-RU" sz="1600" dirty="0" err="1">
                <a:latin typeface="+mn-lt"/>
              </a:rPr>
              <a:t>менторинга</a:t>
            </a:r>
            <a:r>
              <a:rPr lang="ru-RU" sz="1600" dirty="0">
                <a:latin typeface="+mn-lt"/>
              </a:rPr>
              <a:t>. Поощрение </a:t>
            </a:r>
            <a:r>
              <a:rPr lang="ru-RU" sz="1600" dirty="0" err="1">
                <a:latin typeface="+mn-lt"/>
              </a:rPr>
              <a:t>менторинга</a:t>
            </a:r>
            <a:r>
              <a:rPr lang="ru-RU" sz="1600" dirty="0">
                <a:latin typeface="+mn-lt"/>
              </a:rPr>
              <a:t> молодых преподавателей.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</a:rPr>
              <a:t>Чат сообщества в рамках чата выпускников.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600" dirty="0">
                <a:latin typeface="+mn-lt"/>
              </a:rPr>
              <a:t>Организация мини-школ по развитию навыков участников АКР.</a:t>
            </a:r>
          </a:p>
        </p:txBody>
      </p:sp>
    </p:spTree>
    <p:extLst>
      <p:ext uri="{BB962C8B-B14F-4D97-AF65-F5344CB8AC3E}">
        <p14:creationId xmlns:p14="http://schemas.microsoft.com/office/powerpoint/2010/main" val="3987045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5412" y="0"/>
            <a:ext cx="8229600" cy="114300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Мероприятия по работе с академическим кадровым резервом НИУ ВШЭ – Санкт-Петербург 2020</a:t>
            </a:r>
          </a:p>
        </p:txBody>
      </p:sp>
      <p:sp>
        <p:nvSpPr>
          <p:cNvPr id="4" name="Объект 2"/>
          <p:cNvSpPr>
            <a:spLocks noGrp="1"/>
          </p:cNvSpPr>
          <p:nvPr>
            <p:ph sz="half" idx="1"/>
          </p:nvPr>
        </p:nvSpPr>
        <p:spPr>
          <a:xfrm>
            <a:off x="177421" y="4587445"/>
            <a:ext cx="8144030" cy="2032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600" b="1" dirty="0">
                <a:cs typeface="Times New Roman" pitchFamily="18" charset="0"/>
              </a:rPr>
              <a:t>Предлагаемые меры поддержки работы с академическим кадровым резервом:</a:t>
            </a:r>
          </a:p>
          <a:p>
            <a:pPr lvl="0"/>
            <a:r>
              <a:rPr lang="ru-RU" sz="1600" dirty="0"/>
              <a:t>Создание института наставничества</a:t>
            </a:r>
          </a:p>
          <a:p>
            <a:pPr lvl="0"/>
            <a:r>
              <a:rPr lang="ru-RU" sz="1600" dirty="0"/>
              <a:t>Проведение серии семинаров для резервистов по тематическим трекам</a:t>
            </a:r>
          </a:p>
          <a:p>
            <a:pPr lvl="0"/>
            <a:r>
              <a:rPr lang="ru-RU" sz="1600" dirty="0"/>
              <a:t>Формирование коммуникативной площадки для взаимодействия выпускников, обмена опытом и лучшими практиками и др.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77421" y="1294236"/>
            <a:ext cx="8817591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+mn-lt"/>
              </a:rPr>
              <a:t>Направления работы с группой высокого профессионального потенциала в НИУ ВШЭ – Санкт-Петербург в 2020-2021 уч. г.:</a:t>
            </a:r>
          </a:p>
          <a:p>
            <a:r>
              <a:rPr lang="ru-RU" sz="1600" dirty="0">
                <a:latin typeface="+mn-lt"/>
              </a:rPr>
              <a:t>1.	Запуск института наставничества для участников группы высокого профессионального потенциала в трех форматах: традиционная модель наставничества, групповое наставничество, виртуальное наставничество.</a:t>
            </a:r>
          </a:p>
          <a:p>
            <a:r>
              <a:rPr lang="ru-RU" sz="1600" dirty="0">
                <a:latin typeface="+mn-lt"/>
              </a:rPr>
              <a:t>2.	Запуск серии мероприятий для участников группы высокого профессионального потенциала: междисциплинарных семинаров (цель: содействие в подготовке публикаций), регулярных семинаров кадрового резерва (цель: вовлечение резервистов в процессы решения стратегических задач НИУ ВШЭ – Санкт-Петербург).</a:t>
            </a:r>
          </a:p>
          <a:p>
            <a:r>
              <a:rPr lang="ru-RU" sz="1600" dirty="0">
                <a:latin typeface="+mn-lt"/>
              </a:rPr>
              <a:t>3.	Совершенствование информационного сопровождения реализации программы академического кадрового резерва: создание страницы на сайте НИУ ВШЭ – Санкт-Петербург, проведение встреч с деканами и руководителями научных и учебных структурных подразделений, подготовка материалов для адаптационного семинара новых НПР.</a:t>
            </a:r>
          </a:p>
        </p:txBody>
      </p:sp>
    </p:spTree>
    <p:extLst>
      <p:ext uri="{BB962C8B-B14F-4D97-AF65-F5344CB8AC3E}">
        <p14:creationId xmlns:p14="http://schemas.microsoft.com/office/powerpoint/2010/main" val="130553084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08025" y="0"/>
            <a:ext cx="8229600" cy="114300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Опрос бывших участников программы академического кадрового резерва НИУ ВШЭ – Санкт-Петербург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93836"/>
              </p:ext>
            </p:extLst>
          </p:nvPr>
        </p:nvGraphicFramePr>
        <p:xfrm>
          <a:off x="548287" y="2110346"/>
          <a:ext cx="3627928" cy="23870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293426" y="1925680"/>
            <a:ext cx="3983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Характеристика респондентов, в 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3426" y="1515238"/>
            <a:ext cx="2699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Обработана 21 анкета</a:t>
            </a:r>
          </a:p>
        </p:txBody>
      </p:sp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263141"/>
              </p:ext>
            </p:extLst>
          </p:nvPr>
        </p:nvGraphicFramePr>
        <p:xfrm>
          <a:off x="2694010" y="3759957"/>
          <a:ext cx="6301001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4504898" y="1873533"/>
            <a:ext cx="416256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81% респондентов считают основной возможностью программы эффективный </a:t>
            </a:r>
            <a:r>
              <a:rPr lang="ru-RU" b="1" dirty="0" err="1"/>
              <a:t>нетворкинг</a:t>
            </a:r>
            <a:r>
              <a:rPr lang="ru-RU" b="1" dirty="0"/>
              <a:t> и установление полезных связей</a:t>
            </a:r>
          </a:p>
        </p:txBody>
      </p:sp>
    </p:spTree>
    <p:extLst>
      <p:ext uri="{BB962C8B-B14F-4D97-AF65-F5344CB8AC3E}">
        <p14:creationId xmlns:p14="http://schemas.microsoft.com/office/powerpoint/2010/main" val="20573677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50125" y="1308456"/>
            <a:ext cx="886422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+mn-lt"/>
              </a:rPr>
              <a:t>Предложения респондентов по совершенствованию процесса академического развития в кампусе:</a:t>
            </a:r>
          </a:p>
          <a:p>
            <a:r>
              <a:rPr lang="ru-RU" sz="1600" dirty="0">
                <a:latin typeface="+mn-lt"/>
              </a:rPr>
              <a:t>- выстроить системную работу с участниками программы академического кадрового резерва на уровне кампуса;</a:t>
            </a:r>
          </a:p>
          <a:p>
            <a:r>
              <a:rPr lang="ru-RU" sz="1600" dirty="0">
                <a:latin typeface="+mn-lt"/>
              </a:rPr>
              <a:t>- проводить встречи участников программы академического кадрового резерва в НИУ ВШЭ – Санкт-Петербург с целью формирования научной корпоративной культуры;</a:t>
            </a:r>
          </a:p>
          <a:p>
            <a:r>
              <a:rPr lang="ru-RU" sz="1600" dirty="0">
                <a:latin typeface="+mn-lt"/>
              </a:rPr>
              <a:t>- усиливать поддержку молодых ученых в кампусе (в т.ч., через наставников);</a:t>
            </a:r>
          </a:p>
          <a:p>
            <a:r>
              <a:rPr lang="ru-RU" sz="1600" dirty="0">
                <a:latin typeface="+mn-lt"/>
              </a:rPr>
              <a:t>- организовать группу академического письма;</a:t>
            </a:r>
          </a:p>
          <a:p>
            <a:r>
              <a:rPr lang="ru-RU" sz="1600" dirty="0">
                <a:latin typeface="+mn-lt"/>
              </a:rPr>
              <a:t>- проводить методические семинары для исследователей (от формулировки темы до выпуска статьи в печать);</a:t>
            </a:r>
          </a:p>
          <a:p>
            <a:r>
              <a:rPr lang="ru-RU" sz="1600" dirty="0">
                <a:latin typeface="+mn-lt"/>
              </a:rPr>
              <a:t>- проводить серии семинаров для исследователей: по выбору публикационной стратегии, по продвижению своего профиля в научных соц. сетях, по общению с редакторами и на другие темы;</a:t>
            </a:r>
          </a:p>
          <a:p>
            <a:r>
              <a:rPr lang="ru-RU" sz="1600" dirty="0">
                <a:latin typeface="+mn-lt"/>
              </a:rPr>
              <a:t>- давать консультации по подбору рейтинговых журналов (формирование «белого» списка журналов), требованиям к научным статьям;</a:t>
            </a:r>
          </a:p>
          <a:p>
            <a:r>
              <a:rPr lang="ru-RU" sz="1600" dirty="0">
                <a:latin typeface="+mn-lt"/>
              </a:rPr>
              <a:t>- осуществлять «</a:t>
            </a:r>
            <a:r>
              <a:rPr lang="ru-RU" sz="1600" dirty="0" err="1">
                <a:latin typeface="+mn-lt"/>
              </a:rPr>
              <a:t>пруфридинг</a:t>
            </a:r>
            <a:r>
              <a:rPr lang="ru-RU" sz="1600" dirty="0">
                <a:latin typeface="+mn-lt"/>
              </a:rPr>
              <a:t>» русскоязычных статей молодых ученых (рецензирование с последующей получасовой консультацией);</a:t>
            </a:r>
          </a:p>
          <a:p>
            <a:r>
              <a:rPr lang="ru-RU" sz="1600" dirty="0">
                <a:latin typeface="+mn-lt"/>
              </a:rPr>
              <a:t>- осуществлять развитие научного </a:t>
            </a:r>
            <a:r>
              <a:rPr lang="ru-RU" sz="1600" dirty="0" err="1">
                <a:latin typeface="+mn-lt"/>
              </a:rPr>
              <a:t>нетворкинга</a:t>
            </a:r>
            <a:r>
              <a:rPr lang="ru-RU" sz="1600" dirty="0">
                <a:latin typeface="+mn-lt"/>
              </a:rPr>
              <a:t> (поиск наставников, соавторов, проектных партнеров и т.п.);</a:t>
            </a:r>
          </a:p>
          <a:p>
            <a:r>
              <a:rPr lang="ru-RU" sz="1600" dirty="0">
                <a:latin typeface="+mn-lt"/>
              </a:rPr>
              <a:t>- создать систему мотивации для совместных публикаций преподавателей и студентов.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914400" y="10486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Опрос бывших участников программы академического кадрового резерва НИУ ВШЭ – Санкт-Петербург</a:t>
            </a:r>
          </a:p>
        </p:txBody>
      </p:sp>
    </p:spTree>
    <p:extLst>
      <p:ext uri="{BB962C8B-B14F-4D97-AF65-F5344CB8AC3E}">
        <p14:creationId xmlns:p14="http://schemas.microsoft.com/office/powerpoint/2010/main" val="34284849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3"/>
          <p:cNvSpPr>
            <a:spLocks noGrp="1"/>
          </p:cNvSpPr>
          <p:nvPr>
            <p:ph type="title"/>
          </p:nvPr>
        </p:nvSpPr>
        <p:spPr>
          <a:xfrm>
            <a:off x="977075" y="3046207"/>
            <a:ext cx="7335982" cy="1143000"/>
          </a:xfrm>
        </p:spPr>
        <p:txBody>
          <a:bodyPr/>
          <a:lstStyle/>
          <a:p>
            <a:r>
              <a:rPr lang="ru-RU" sz="3200" dirty="0">
                <a:solidFill>
                  <a:srgbClr val="000000"/>
                </a:solidFill>
              </a:rPr>
              <a:t>Спасибо за 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272412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58967"/>
            <a:ext cx="8229600" cy="136371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/>
              <a:t>Кандидаты в академический кадровый резерв (1 года)</a:t>
            </a:r>
            <a:endParaRPr lang="ru-RU" b="1" dirty="0">
              <a:cs typeface="Times New Roman" pitchFamily="18" charset="0"/>
            </a:endParaRPr>
          </a:p>
          <a:p>
            <a:pPr algn="ctr"/>
            <a:endParaRPr lang="ru-RU" b="1" dirty="0">
              <a:cs typeface="Times New Roman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33295" y="220745"/>
            <a:ext cx="60381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bg1"/>
                </a:solidFill>
                <a:latin typeface="+mj-lt"/>
                <a:cs typeface="ＭＳ Ｐゴシック" charset="-128"/>
              </a:rPr>
              <a:t>Академический кадровый резерв 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  <a:latin typeface="+mj-lt"/>
                <a:cs typeface="ＭＳ Ｐゴシック" charset="-128"/>
              </a:rPr>
              <a:t>НИУ ВШЭ – Санкт-Петербург </a:t>
            </a:r>
          </a:p>
        </p:txBody>
      </p:sp>
    </p:spTree>
    <p:extLst>
      <p:ext uri="{BB962C8B-B14F-4D97-AF65-F5344CB8AC3E}">
        <p14:creationId xmlns:p14="http://schemas.microsoft.com/office/powerpoint/2010/main" val="3941251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>
                <a:ea typeface="ＭＳ Ｐゴシック"/>
                <a:cs typeface="Times New Roman"/>
              </a:rPr>
              <a:t>Группа высокого профессионального потенциала (кадровый резерв) НИУ ВШЭ включает следующие  категории: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b="1" dirty="0">
                <a:cs typeface="Times New Roman" pitchFamily="18" charset="0"/>
              </a:rPr>
              <a:t> Новые преподаватели до 30 лет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b="1" dirty="0">
                <a:cs typeface="Times New Roman" pitchFamily="18" charset="0"/>
              </a:rPr>
              <a:t>Новые преподаватели старше 30 лет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b="1" dirty="0">
                <a:cs typeface="Times New Roman" pitchFamily="18" charset="0"/>
              </a:rPr>
              <a:t>Будущие профессора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b="1" dirty="0">
                <a:cs typeface="Times New Roman" pitchFamily="18" charset="0"/>
              </a:rPr>
              <a:t>Новые исследователи </a:t>
            </a:r>
          </a:p>
        </p:txBody>
      </p:sp>
      <p:sp>
        <p:nvSpPr>
          <p:cNvPr id="5" name="Название 3"/>
          <p:cNvSpPr>
            <a:spLocks noGrp="1"/>
          </p:cNvSpPr>
          <p:nvPr>
            <p:ph type="title"/>
          </p:nvPr>
        </p:nvSpPr>
        <p:spPr>
          <a:xfrm>
            <a:off x="1350818" y="113002"/>
            <a:ext cx="7335982" cy="114300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Академический кадровый резерв 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НИУ ВШЭ – Санкт-Петербург </a:t>
            </a:r>
          </a:p>
        </p:txBody>
      </p:sp>
    </p:spTree>
    <p:extLst>
      <p:ext uri="{BB962C8B-B14F-4D97-AF65-F5344CB8AC3E}">
        <p14:creationId xmlns:p14="http://schemas.microsoft.com/office/powerpoint/2010/main" val="2496854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2251115"/>
              </p:ext>
            </p:extLst>
          </p:nvPr>
        </p:nvGraphicFramePr>
        <p:xfrm>
          <a:off x="0" y="1258584"/>
          <a:ext cx="9143994" cy="56648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4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132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565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9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Категория</a:t>
                      </a:r>
                      <a:endParaRPr lang="ru-RU" sz="14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20618" marR="20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год</a:t>
                      </a:r>
                      <a:endParaRPr lang="ru-RU" sz="14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20618" marR="20618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 год</a:t>
                      </a:r>
                      <a:endParaRPr lang="ru-RU" sz="14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20618" marR="20618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9647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400" dirty="0">
                          <a:effectLst/>
                        </a:rPr>
                        <a:t>Общие требованиям</a:t>
                      </a:r>
                    </a:p>
                  </a:txBody>
                  <a:tcPr marL="20618" marR="20618" marT="0" marB="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200" dirty="0">
                          <a:effectLst/>
                          <a:latin typeface="Calibri"/>
                        </a:rPr>
                        <a:t>работа на преподавательской должности в НИУ ВШЭ по основному месту работы;</a:t>
                      </a:r>
                      <a:endParaRPr lang="ru-RU" sz="1200" dirty="0">
                        <a:latin typeface="Calibri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200" dirty="0">
                          <a:effectLst/>
                          <a:latin typeface="Calibri"/>
                        </a:rPr>
                        <a:t>соответствие критериям ОПА;</a:t>
                      </a: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200" b="0" i="0" u="none" strike="noStrike" noProof="0" dirty="0">
                          <a:effectLst/>
                          <a:latin typeface="Calibri"/>
                        </a:rPr>
                        <a:t>соответствие критериям оценки ППС, установленным в НИУ ВШЭ для соответствующих должностей</a:t>
                      </a:r>
                      <a:endParaRPr lang="ru-RU" sz="1200" dirty="0">
                        <a:latin typeface="Calibri"/>
                      </a:endParaRPr>
                    </a:p>
                  </a:txBody>
                  <a:tcPr marL="20618" marR="20618" marT="0" marB="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200" dirty="0">
                          <a:effectLst/>
                          <a:latin typeface="Calibri"/>
                        </a:rPr>
                        <a:t>соответствие критериям ОПА;</a:t>
                      </a:r>
                      <a:endParaRPr lang="ru-RU" sz="1200">
                        <a:latin typeface="Calibri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200" dirty="0">
                          <a:effectLst/>
                          <a:latin typeface="Calibri"/>
                        </a:rPr>
                        <a:t>не менее 1 опубликованной работы или 1 работы принятой в печать в журналах, индексируемых в базах </a:t>
                      </a:r>
                      <a:r>
                        <a:rPr lang="ru-RU" sz="1200" dirty="0" err="1">
                          <a:effectLst/>
                          <a:latin typeface="Calibri"/>
                        </a:rPr>
                        <a:t>WoS</a:t>
                      </a:r>
                      <a:r>
                        <a:rPr lang="ru-RU" sz="1200" dirty="0">
                          <a:effectLst/>
                          <a:latin typeface="Calibri"/>
                        </a:rPr>
                        <a:t> или </a:t>
                      </a:r>
                      <a:r>
                        <a:rPr lang="ru-RU" sz="1200" dirty="0" err="1">
                          <a:effectLst/>
                          <a:latin typeface="Calibri"/>
                        </a:rPr>
                        <a:t>Scopus</a:t>
                      </a:r>
                      <a:r>
                        <a:rPr lang="ru-RU" sz="1200" dirty="0">
                          <a:effectLst/>
                          <a:latin typeface="Calibri"/>
                        </a:rPr>
                        <a:t>, или в журналах, входящих в дополнительный перечень учитываемых журналов https://scientometrics.hse.ru/goodjournals;</a:t>
                      </a:r>
                      <a:endParaRPr lang="ru-RU" sz="1200">
                        <a:latin typeface="Calibri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200" dirty="0">
                          <a:effectLst/>
                          <a:latin typeface="Calibri"/>
                        </a:rPr>
                        <a:t>преподавательский рейтинг не менее 4 баллов;</a:t>
                      </a:r>
                      <a:endParaRPr lang="ru-RU" sz="1200">
                        <a:latin typeface="Calibri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200" dirty="0">
                          <a:effectLst/>
                          <a:latin typeface="Calibri"/>
                        </a:rPr>
                        <a:t>успешное прохождение стажировки;</a:t>
                      </a:r>
                      <a:endParaRPr lang="ru-RU" sz="1200">
                        <a:latin typeface="Calibri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200" dirty="0">
                          <a:effectLst/>
                          <a:latin typeface="Calibri"/>
                        </a:rPr>
                        <a:t>работа на преподавательской должности в НИУ ВШЭ на полную ставку.</a:t>
                      </a:r>
                      <a:endParaRPr lang="ru-RU" sz="12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618" marR="20618" marT="0" marB="0" anchor="ctr"/>
                </a:tc>
                <a:extLst>
                  <a:ext uri="{0D108BD9-81ED-4DB2-BD59-A6C34878D82A}">
                    <a16:rowId xmlns:a16="http://schemas.microsoft.com/office/drawing/2014/main" val="1772402224"/>
                  </a:ext>
                </a:extLst>
              </a:tr>
              <a:tr h="1646677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400" dirty="0">
                          <a:effectLst/>
                        </a:rPr>
                        <a:t>Будущие профессора</a:t>
                      </a:r>
                      <a:endParaRPr lang="ru-RU" sz="1400">
                        <a:effectLst/>
                        <a:latin typeface="Cambria"/>
                        <a:cs typeface="Times New Roman"/>
                      </a:endParaRPr>
                    </a:p>
                  </a:txBody>
                  <a:tcPr marL="20618" marR="20618" marT="0" marB="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200" dirty="0">
                          <a:effectLst/>
                          <a:latin typeface="Calibri"/>
                        </a:rPr>
                        <a:t>возраст до 35 лет (включительно);</a:t>
                      </a:r>
                      <a:endParaRPr lang="ru-RU" sz="1200" dirty="0">
                        <a:latin typeface="Calibri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200" dirty="0">
                          <a:effectLst/>
                          <a:latin typeface="Calibri"/>
                        </a:rPr>
                        <a:t>наличие ученой степени кандидата наук или </a:t>
                      </a:r>
                      <a:r>
                        <a:rPr lang="ru-RU" sz="1200" dirty="0" err="1">
                          <a:effectLst/>
                          <a:latin typeface="Calibri"/>
                        </a:rPr>
                        <a:t>PhD</a:t>
                      </a:r>
                      <a:r>
                        <a:rPr lang="ru-RU" sz="1200" dirty="0">
                          <a:effectLst/>
                          <a:latin typeface="Calibri"/>
                        </a:rPr>
                        <a:t>, полученной не менее чем за два года до конкурса;</a:t>
                      </a:r>
                      <a:endParaRPr lang="ru-RU" sz="1200" dirty="0">
                        <a:latin typeface="Calibri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200" dirty="0">
                          <a:effectLst/>
                          <a:latin typeface="Calibri"/>
                        </a:rPr>
                        <a:t>Дополнительно показатели: уровень публикаций; преподавательский рейтинг; наличие учебно-методических разработок; участие в научных мероприятиях; победы в конкурсах научных работ; наличие задела по диссертации на соискание ученой степени доктора наук и др.</a:t>
                      </a:r>
                      <a:endParaRPr lang="ru-RU" sz="12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20618" marR="20618" marT="0" marB="0" anchor="ctr"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ru-RU" sz="1200" dirty="0">
                        <a:effectLst/>
                        <a:latin typeface="Calibri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ru-RU" sz="1200" dirty="0">
                        <a:effectLst/>
                        <a:latin typeface="Calibri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200" dirty="0">
                          <a:effectLst/>
                          <a:latin typeface="Calibri"/>
                        </a:rPr>
                        <a:t>преподавательский рейтинг не менее 4 баллов;</a:t>
                      </a:r>
                      <a:endParaRPr lang="ru-RU" sz="1200">
                        <a:latin typeface="Calibri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200" dirty="0">
                          <a:effectLst/>
                          <a:latin typeface="Calibri"/>
                        </a:rPr>
                        <a:t>успешное прохождение стажировки;</a:t>
                      </a:r>
                      <a:endParaRPr lang="ru-RU" sz="1200">
                        <a:latin typeface="Calibri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0618" marR="20618" marT="0" marB="0" anchor="ctr"/>
                </a:tc>
                <a:extLst>
                  <a:ext uri="{0D108BD9-81ED-4DB2-BD59-A6C34878D82A}">
                    <a16:rowId xmlns:a16="http://schemas.microsoft.com/office/drawing/2014/main" val="1403359873"/>
                  </a:ext>
                </a:extLst>
              </a:tr>
              <a:tr h="914822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400" dirty="0">
                          <a:effectLst/>
                        </a:rPr>
                        <a:t>Новые преподаватели до 30</a:t>
                      </a:r>
                      <a:endParaRPr lang="ru-RU" sz="1400">
                        <a:effectLst/>
                        <a:latin typeface="Cambria"/>
                        <a:cs typeface="Times New Roman"/>
                      </a:endParaRPr>
                    </a:p>
                  </a:txBody>
                  <a:tcPr marL="20618" marR="20618" marT="0" marB="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200" dirty="0">
                          <a:effectLst/>
                          <a:latin typeface="Calibri"/>
                        </a:rPr>
                        <a:t>возраст до 30 лет (включительно);</a:t>
                      </a:r>
                      <a:endParaRPr lang="ru-RU" sz="1200">
                        <a:latin typeface="Calibri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200" dirty="0">
                          <a:effectLst/>
                          <a:latin typeface="Calibri"/>
                        </a:rPr>
                        <a:t>стаж работы на преподавательской должности в НИУ ВШЭ непрерывно на полной ставке не более 24 месяцев;</a:t>
                      </a:r>
                      <a:endParaRPr lang="ru-RU" sz="1200">
                        <a:latin typeface="Calibri"/>
                      </a:endParaRPr>
                    </a:p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200" dirty="0">
                          <a:effectLst/>
                          <a:latin typeface="Calibri"/>
                        </a:rPr>
                        <a:t>соответствие критериям оценки ППС</a:t>
                      </a:r>
                      <a:endParaRPr lang="ru-RU" sz="1200">
                        <a:latin typeface="Calibri"/>
                      </a:endParaRPr>
                    </a:p>
                  </a:txBody>
                  <a:tcPr marL="20618" marR="20618" marT="0" marB="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200" dirty="0">
                          <a:effectLst/>
                          <a:latin typeface="Calibri"/>
                        </a:rPr>
                        <a:t>выполнение индивидуального учебного плана аспиранта</a:t>
                      </a:r>
                    </a:p>
                  </a:txBody>
                  <a:tcPr marL="20618" marR="20618" marT="0" marB="0" anchor="ctr"/>
                </a:tc>
                <a:extLst>
                  <a:ext uri="{0D108BD9-81ED-4DB2-BD59-A6C34878D82A}">
                    <a16:rowId xmlns:a16="http://schemas.microsoft.com/office/drawing/2014/main" val="1500565725"/>
                  </a:ext>
                </a:extLst>
              </a:tr>
              <a:tr h="731857">
                <a:tc>
                  <a:txBody>
                    <a:bodyPr/>
                    <a:lstStyle/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ru-RU" sz="1400" dirty="0">
                          <a:effectLst/>
                        </a:rPr>
                        <a:t>Новые преподаватели старше 30</a:t>
                      </a:r>
                      <a:endParaRPr lang="ru-RU" sz="1400">
                        <a:effectLst/>
                        <a:latin typeface="Cambria"/>
                        <a:cs typeface="Times New Roman"/>
                      </a:endParaRPr>
                    </a:p>
                  </a:txBody>
                  <a:tcPr marL="20618" marR="20618" marT="0" marB="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200" dirty="0">
                          <a:effectLst/>
                          <a:latin typeface="Calibri"/>
                        </a:rPr>
                        <a:t>стаж работы на преподавательской должности в НИУ ВШЭ непрерывно на полной ставке не более 12 месяцев</a:t>
                      </a:r>
                      <a:endParaRPr lang="ru-RU" sz="1200">
                        <a:latin typeface="Calibri"/>
                      </a:endParaRPr>
                    </a:p>
                    <a:p>
                      <a:pPr lvl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endParaRPr lang="ru-RU" sz="1200" dirty="0">
                        <a:effectLst/>
                        <a:latin typeface="Calibri"/>
                      </a:endParaRPr>
                    </a:p>
                  </a:txBody>
                  <a:tcPr marL="20618" marR="20618" marT="0" marB="0" anchor="ctr"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ru-RU" sz="1200" dirty="0">
                          <a:effectLst/>
                          <a:latin typeface="Calibri"/>
                        </a:rPr>
                        <a:t>пребывание в АКР не продлевается на второй год</a:t>
                      </a:r>
                    </a:p>
                  </a:txBody>
                  <a:tcPr marL="20618" marR="20618" marT="0" marB="0" anchor="ctr"/>
                </a:tc>
                <a:extLst>
                  <a:ext uri="{0D108BD9-81ED-4DB2-BD59-A6C34878D82A}">
                    <a16:rowId xmlns:a16="http://schemas.microsoft.com/office/drawing/2014/main" val="2763632875"/>
                  </a:ext>
                </a:extLst>
              </a:tr>
            </a:tbl>
          </a:graphicData>
        </a:graphic>
      </p:graphicFrame>
      <p:sp>
        <p:nvSpPr>
          <p:cNvPr id="5" name="Название 3"/>
          <p:cNvSpPr>
            <a:spLocks noGrp="1"/>
          </p:cNvSpPr>
          <p:nvPr>
            <p:ph type="title"/>
          </p:nvPr>
        </p:nvSpPr>
        <p:spPr>
          <a:xfrm>
            <a:off x="1350818" y="113002"/>
            <a:ext cx="7335982" cy="114300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Академический кадровый резерв 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НИУ ВШЭ – Санкт-Петербург</a:t>
            </a:r>
          </a:p>
        </p:txBody>
      </p:sp>
    </p:spTree>
    <p:extLst>
      <p:ext uri="{BB962C8B-B14F-4D97-AF65-F5344CB8AC3E}">
        <p14:creationId xmlns:p14="http://schemas.microsoft.com/office/powerpoint/2010/main" val="1694126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886466"/>
              </p:ext>
            </p:extLst>
          </p:nvPr>
        </p:nvGraphicFramePr>
        <p:xfrm>
          <a:off x="-40944" y="1256002"/>
          <a:ext cx="9184944" cy="570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99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99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49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26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Категория</a:t>
                      </a:r>
                      <a:endParaRPr lang="ru-RU" sz="14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312" marR="403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 год</a:t>
                      </a:r>
                      <a:endParaRPr lang="ru-RU" sz="14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312" marR="4031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 год</a:t>
                      </a:r>
                      <a:endParaRPr lang="ru-RU" sz="14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312" marR="4031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49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Общие требования</a:t>
                      </a:r>
                    </a:p>
                  </a:txBody>
                  <a:tcPr marL="40312" marR="40312" marT="0" marB="0" anchor="ctr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возраст до 30 лет (включительно);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стаж 4 работы на должностях стажеров-исследователей и научных работников в научных подразделениях НИУ ВШЭ на полной ставке не более 24 месяцев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0312" marR="40312" marT="0" marB="0" anchor="ctr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не менее 1 опубликованной работы или 1 работы принятой в печать в журналах, индексируемых в базах </a:t>
                      </a:r>
                      <a:r>
                        <a:rPr lang="ru-RU" sz="1200" dirty="0" err="1">
                          <a:effectLst/>
                        </a:rPr>
                        <a:t>WoS</a:t>
                      </a:r>
                      <a:r>
                        <a:rPr lang="ru-RU" sz="1200" dirty="0">
                          <a:effectLst/>
                        </a:rPr>
                        <a:t> или </a:t>
                      </a:r>
                      <a:r>
                        <a:rPr lang="ru-RU" sz="1200" dirty="0" err="1">
                          <a:effectLst/>
                        </a:rPr>
                        <a:t>Scopus</a:t>
                      </a:r>
                      <a:r>
                        <a:rPr lang="ru-RU" sz="1200" dirty="0">
                          <a:effectLst/>
                        </a:rPr>
                        <a:t>, или в журналах, входящих в дополнительный перечень учитываемых журналов  </a:t>
                      </a:r>
                      <a:r>
                        <a:rPr lang="ru-RU" sz="1200" dirty="0">
                          <a:effectLst/>
                          <a:hlinkClick r:id="rId2"/>
                        </a:rPr>
                        <a:t>https://scientometrics.hse.ru/goodjournals</a:t>
                      </a:r>
                      <a:r>
                        <a:rPr lang="ru-RU" sz="1200" dirty="0">
                          <a:effectLst/>
                        </a:rPr>
                        <a:t>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выполнение индивидуального учебного плана аспиранта (для аспирантов);</a:t>
                      </a:r>
                    </a:p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работа на должностях стажеров-исследователей и научных работников в НИУ ВШЭ на полную ставку</a:t>
                      </a:r>
                      <a:endParaRPr lang="ru-RU" sz="12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312" marR="40312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100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Новые исследователи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(Стажеры-исследователи, проходящие обучение в магистратуре или аспирантуре 1 года обучения)</a:t>
                      </a:r>
                      <a:endParaRPr lang="ru-RU" sz="14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312" marR="40312" marT="0" marB="0" anchor="ctr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наличие препринта на иностранном языке за 2 года</a:t>
                      </a: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ru-RU" sz="800" dirty="0">
                        <a:effectLst/>
                      </a:endParaRPr>
                    </a:p>
                  </a:txBody>
                  <a:tcPr marL="40312" marR="40312" marT="0" marB="0" anchor="ctr"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200" dirty="0">
                        <a:effectLst/>
                      </a:endParaRPr>
                    </a:p>
                  </a:txBody>
                  <a:tcPr marL="40312" marR="4031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143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Новые исследователи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(Стажеры-исследователи, проходящие обучение в аспирантуре начиная со 2 года обучения; стажеры-исследователи, не проходящие обучение; младшие научные сотрудники; научные сотрудники; старшие научные сотрудники)</a:t>
                      </a:r>
                      <a:endParaRPr lang="ru-RU" sz="14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312" marR="40312" marT="0" marB="0" anchor="ctr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соответствие критериям ОПА</a:t>
                      </a:r>
                    </a:p>
                  </a:txBody>
                  <a:tcPr marL="40312" marR="40312" marT="0" marB="0" anchor="ctr"/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успешное прохождение процедуры ОПА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ru-RU" sz="1200" dirty="0">
                        <a:effectLst/>
                        <a:latin typeface="Cambria"/>
                        <a:ea typeface="Calibri"/>
                        <a:cs typeface="Times New Roman"/>
                      </a:endParaRPr>
                    </a:p>
                  </a:txBody>
                  <a:tcPr marL="40312" marR="40312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Название 3"/>
          <p:cNvSpPr>
            <a:spLocks noGrp="1"/>
          </p:cNvSpPr>
          <p:nvPr>
            <p:ph type="title"/>
          </p:nvPr>
        </p:nvSpPr>
        <p:spPr>
          <a:xfrm>
            <a:off x="1350818" y="113002"/>
            <a:ext cx="7335982" cy="114300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Академический кадровый резерв 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НИУ ВШЭ – Санкт-Петербург</a:t>
            </a:r>
          </a:p>
        </p:txBody>
      </p:sp>
    </p:spTree>
    <p:extLst>
      <p:ext uri="{BB962C8B-B14F-4D97-AF65-F5344CB8AC3E}">
        <p14:creationId xmlns:p14="http://schemas.microsoft.com/office/powerpoint/2010/main" val="3498696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462578" y="2775858"/>
            <a:ext cx="3217653" cy="21999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600" b="1" dirty="0">
              <a:cs typeface="Times New Roman" pitchFamily="18" charset="0"/>
            </a:endParaRPr>
          </a:p>
          <a:p>
            <a:pPr marL="0" indent="0">
              <a:buNone/>
            </a:pPr>
            <a:endParaRPr lang="ru-RU" sz="1600" b="1" dirty="0">
              <a:cs typeface="Times New Roman" pitchFamily="18" charset="0"/>
            </a:endParaRPr>
          </a:p>
          <a:p>
            <a:pPr marL="0" indent="0" algn="just">
              <a:buNone/>
              <a:tabLst>
                <a:tab pos="712788" algn="l"/>
              </a:tabLst>
            </a:pPr>
            <a:r>
              <a:rPr lang="ru-RU" sz="1600" b="1" dirty="0">
                <a:ea typeface="ＭＳ Ｐゴシック"/>
                <a:cs typeface="Times New Roman"/>
              </a:rPr>
              <a:t>Общее число кандидатов на 2021:</a:t>
            </a:r>
            <a:r>
              <a:rPr lang="ru-RU" sz="1600" dirty="0">
                <a:ea typeface="ＭＳ Ｐゴシック"/>
                <a:cs typeface="Times New Roman"/>
              </a:rPr>
              <a:t> </a:t>
            </a:r>
          </a:p>
          <a:p>
            <a:pPr algn="just">
              <a:tabLst>
                <a:tab pos="712788" algn="l"/>
              </a:tabLst>
            </a:pPr>
            <a:r>
              <a:rPr lang="ru-RU" sz="1600" dirty="0">
                <a:ea typeface="ＭＳ Ｐゴシック"/>
                <a:cs typeface="Times New Roman"/>
              </a:rPr>
              <a:t>20 человек (1 год участия) </a:t>
            </a:r>
            <a:endParaRPr lang="ru-RU" dirty="0">
              <a:cs typeface="Times New Roman"/>
            </a:endParaRPr>
          </a:p>
          <a:p>
            <a:pPr algn="just">
              <a:tabLst>
                <a:tab pos="712788" algn="l"/>
              </a:tabLst>
            </a:pPr>
            <a:r>
              <a:rPr lang="ru-RU" sz="1600" dirty="0">
                <a:ea typeface="ＭＳ Ｐゴシック"/>
                <a:cs typeface="Times New Roman"/>
              </a:rPr>
              <a:t>13</a:t>
            </a:r>
            <a:r>
              <a:rPr lang="ru-RU" sz="1600" dirty="0">
                <a:solidFill>
                  <a:srgbClr val="FF0000"/>
                </a:solidFill>
                <a:ea typeface="ＭＳ Ｐゴシック"/>
                <a:cs typeface="Times New Roman"/>
              </a:rPr>
              <a:t> </a:t>
            </a:r>
            <a:r>
              <a:rPr lang="ru-RU" sz="1600" dirty="0">
                <a:ea typeface="ＭＳ Ｐゴシック"/>
                <a:cs typeface="Times New Roman"/>
              </a:rPr>
              <a:t>человек (2 год участия)</a:t>
            </a:r>
            <a:endParaRPr lang="ru-RU" dirty="0"/>
          </a:p>
        </p:txBody>
      </p:sp>
      <p:sp>
        <p:nvSpPr>
          <p:cNvPr id="7" name="Название 3"/>
          <p:cNvSpPr>
            <a:spLocks noGrp="1"/>
          </p:cNvSpPr>
          <p:nvPr>
            <p:ph type="title"/>
          </p:nvPr>
        </p:nvSpPr>
        <p:spPr>
          <a:xfrm>
            <a:off x="1350818" y="113002"/>
            <a:ext cx="7335982" cy="114300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Академический кадровый резерв 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НИУ ВШЭ – Санкт-Петербург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2"/>
          </p:nvPr>
        </p:nvSpPr>
        <p:spPr>
          <a:xfrm>
            <a:off x="4132053" y="1582947"/>
            <a:ext cx="4857568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sz="2000" b="1" dirty="0"/>
              <a:t>Состав кандидатов в члены академического кадрового резерва </a:t>
            </a:r>
          </a:p>
          <a:p>
            <a:pPr marL="0" indent="0" algn="ctr">
              <a:buNone/>
            </a:pPr>
            <a:r>
              <a:rPr lang="ru-RU" sz="2000" b="1" dirty="0">
                <a:ea typeface="ＭＳ Ｐゴシック"/>
              </a:rPr>
              <a:t>(1-й год) в 2021 году</a:t>
            </a:r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1171036"/>
              </p:ext>
            </p:extLst>
          </p:nvPr>
        </p:nvGraphicFramePr>
        <p:xfrm>
          <a:off x="4132053" y="2592237"/>
          <a:ext cx="4572000" cy="34548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8614198"/>
              </p:ext>
            </p:extLst>
          </p:nvPr>
        </p:nvGraphicFramePr>
        <p:xfrm>
          <a:off x="4132053" y="2775858"/>
          <a:ext cx="4816005" cy="29277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085719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25631" y="1340416"/>
            <a:ext cx="8763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ru-RU" b="1" dirty="0">
                <a:cs typeface="Times New Roman" pitchFamily="18" charset="0"/>
              </a:rPr>
              <a:t>Состав академического кадрового резерва в 2021 году </a:t>
            </a:r>
          </a:p>
          <a:p>
            <a:pPr marL="0" indent="0" algn="ctr">
              <a:buNone/>
            </a:pPr>
            <a:r>
              <a:rPr lang="ru-RU" b="1" dirty="0">
                <a:cs typeface="Times New Roman" pitchFamily="18" charset="0"/>
              </a:rPr>
              <a:t>по подразделениям (1-й год участия):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760021" y="102110"/>
            <a:ext cx="8229600" cy="1143000"/>
          </a:xfrm>
        </p:spPr>
        <p:txBody>
          <a:bodyPr/>
          <a:lstStyle/>
          <a:p>
            <a:r>
              <a:rPr lang="ru-RU" sz="2400" dirty="0">
                <a:solidFill>
                  <a:schemeClr val="bg1"/>
                </a:solidFill>
              </a:rPr>
              <a:t>Академический кадровый резерв </a:t>
            </a:r>
            <a:br>
              <a:rPr lang="ru-RU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НИУ ВШЭ – Санкт-Петербург</a:t>
            </a:r>
            <a:endParaRPr lang="ru-RU" sz="2400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6438797"/>
              </p:ext>
            </p:extLst>
          </p:nvPr>
        </p:nvGraphicFramePr>
        <p:xfrm>
          <a:off x="225631" y="2313383"/>
          <a:ext cx="8763990" cy="3923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41610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3"/>
          <p:cNvSpPr txBox="1">
            <a:spLocks/>
          </p:cNvSpPr>
          <p:nvPr/>
        </p:nvSpPr>
        <p:spPr bwMode="auto">
          <a:xfrm>
            <a:off x="1350818" y="113002"/>
            <a:ext cx="733598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-128"/>
                <a:cs typeface="ＭＳ Ｐゴシック" charset="-128"/>
              </a:defRPr>
            </a:lvl9pPr>
          </a:lstStyle>
          <a:p>
            <a:r>
              <a:rPr lang="ru-RU" sz="2400" dirty="0">
                <a:solidFill>
                  <a:schemeClr val="bg1"/>
                </a:solidFill>
              </a:rPr>
              <a:t>Академический кадровый резерв </a:t>
            </a:r>
          </a:p>
          <a:p>
            <a:r>
              <a:rPr lang="ru-RU" sz="2400" dirty="0">
                <a:solidFill>
                  <a:schemeClr val="bg1"/>
                </a:solidFill>
              </a:rPr>
              <a:t>НИУ ВШЭ – Санкт-Петербург</a:t>
            </a:r>
          </a:p>
        </p:txBody>
      </p:sp>
      <p:sp>
        <p:nvSpPr>
          <p:cNvPr id="9" name="Объект 1"/>
          <p:cNvSpPr>
            <a:spLocks noGrp="1"/>
          </p:cNvSpPr>
          <p:nvPr>
            <p:ph sz="half" idx="1"/>
          </p:nvPr>
        </p:nvSpPr>
        <p:spPr>
          <a:xfrm>
            <a:off x="457200" y="1412290"/>
            <a:ext cx="8350370" cy="478766"/>
          </a:xfrm>
        </p:spPr>
        <p:txBody>
          <a:bodyPr/>
          <a:lstStyle/>
          <a:p>
            <a:pPr marL="0" indent="0" algn="ctr">
              <a:buNone/>
            </a:pPr>
            <a:r>
              <a:rPr lang="ru-RU" sz="1600" b="1" dirty="0">
                <a:latin typeface="+mj-lt"/>
                <a:cs typeface="Times New Roman" pitchFamily="18" charset="0"/>
              </a:rPr>
              <a:t>Итоги оценки заявок кандидатов в академический кадровый резерв (1)</a:t>
            </a:r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2165968"/>
              </p:ext>
            </p:extLst>
          </p:nvPr>
        </p:nvGraphicFramePr>
        <p:xfrm>
          <a:off x="306133" y="1832867"/>
          <a:ext cx="8652503" cy="4157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616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23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2437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ФИО участника программы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Категория</a:t>
                      </a:r>
                      <a:r>
                        <a:rPr lang="ru-RU" sz="1400" baseline="0" dirty="0"/>
                        <a:t> участника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Название подразделения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Решение</a:t>
                      </a:r>
                      <a:r>
                        <a:rPr lang="ru-RU" sz="1400" b="1" baseline="0" dirty="0">
                          <a:effectLst/>
                          <a:latin typeface="Times New Roman"/>
                          <a:ea typeface="Times New Roman"/>
                        </a:rPr>
                        <a:t> об участии в кадровом резерве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676">
                <a:tc>
                  <a:txBody>
                    <a:bodyPr/>
                    <a:lstStyle/>
                    <a:p>
                      <a:pPr marL="0" algn="l" defTabSz="4572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ru-RU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i="0" u="none" strike="noStrike" kern="1200" baseline="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Сорбалэ</a:t>
                      </a:r>
                      <a:r>
                        <a:rPr lang="ru-RU" sz="11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Алексей Борисович</a:t>
                      </a:r>
                      <a:endParaRPr lang="ru-RU" sz="11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Новые преподаватели до 30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политологии и международных отношений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6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2. Стремоухов Денис Александрович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Новые преподаватели до 30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политологии и международных отношений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06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3.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Максимовцова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Ксения Викторовна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Новые преподаватели до 30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политологии и международных отношений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8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4. Соколова Надежда Александровна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Новые преподаватели до 30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социологии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8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5.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Постыляков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Сергей Петрович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Новые преподаватели до 30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Кафедра гражданского права и процесса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6. Рахманова Лидия Яковлевна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Новые преподаватели</a:t>
                      </a:r>
                      <a:r>
                        <a:rPr lang="ru-RU" sz="1100" b="0" u="non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1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до 30 лет</a:t>
                      </a:r>
                    </a:p>
                    <a:p>
                      <a:pPr algn="ctr"/>
                      <a:endParaRPr lang="ru-RU" sz="1100" b="0" u="non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истории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Рекомендуется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879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7.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Бреслер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Дмитрий Михайлович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Новые преподаватели старше 30 лет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Департамент филологии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u="none" dirty="0">
                          <a:solidFill>
                            <a:schemeClr val="tx1"/>
                          </a:solidFill>
                          <a:latin typeface="+mn-lt"/>
                        </a:rPr>
                        <a:t>Рекомендуется (рекомендуется усилить публикации на английском языке)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8572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6189</TotalTime>
  <Words>2467</Words>
  <Application>Microsoft Office PowerPoint</Application>
  <PresentationFormat>Экран (4:3)</PresentationFormat>
  <Paragraphs>470</Paragraphs>
  <Slides>27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4" baseType="lpstr">
      <vt:lpstr>Arial</vt:lpstr>
      <vt:lpstr>Calibri</vt:lpstr>
      <vt:lpstr>Cambria</vt:lpstr>
      <vt:lpstr>Myriad Pro</vt:lpstr>
      <vt:lpstr>Myriad Pro Semibold</vt:lpstr>
      <vt:lpstr>Times New Roman</vt:lpstr>
      <vt:lpstr>Office Theme</vt:lpstr>
      <vt:lpstr> О выдвижении кандидатов из числа работников профессорско-преподавательского состава и научных работников НИУ ВШЭ - Санкт-Петербург на включение в группу высокого профессионального потенциала (кадрового резерва) НИУ ВШЭ - Санкт-Петербург на 2021 год    (отв. А.В. Стародубцев,  М.Ю.Махотаева)  </vt:lpstr>
      <vt:lpstr>Презентация PowerPoint</vt:lpstr>
      <vt:lpstr>Презентация PowerPoint</vt:lpstr>
      <vt:lpstr>Академический кадровый резерв  НИУ ВШЭ – Санкт-Петербург </vt:lpstr>
      <vt:lpstr>Академический кадровый резерв  НИУ ВШЭ – Санкт-Петербург</vt:lpstr>
      <vt:lpstr>Академический кадровый резерв  НИУ ВШЭ – Санкт-Петербург</vt:lpstr>
      <vt:lpstr>Академический кадровый резерв  НИУ ВШЭ – Санкт-Петербург</vt:lpstr>
      <vt:lpstr>Академический кадровый резерв  НИУ ВШЭ – Санкт-Петербург</vt:lpstr>
      <vt:lpstr>Презентация PowerPoint</vt:lpstr>
      <vt:lpstr>Презентация PowerPoint</vt:lpstr>
      <vt:lpstr>Презентация PowerPoint</vt:lpstr>
      <vt:lpstr>Презентация PowerPoint</vt:lpstr>
      <vt:lpstr>Академический кадровый резерв  НИУ ВШЭ – Санкт-Петербург</vt:lpstr>
      <vt:lpstr>Презентация PowerPoint</vt:lpstr>
      <vt:lpstr>Презентация PowerPoint</vt:lpstr>
      <vt:lpstr>Презентация PowerPoint</vt:lpstr>
      <vt:lpstr>Академический кадровый резерв  НИУ ВШЭ – Санкт-Петербург</vt:lpstr>
      <vt:lpstr>Презентация PowerPoint</vt:lpstr>
      <vt:lpstr>Презентация PowerPoint</vt:lpstr>
      <vt:lpstr>Академический кадровый резерв  НИУ ВШЭ – Санкт-Петербург</vt:lpstr>
      <vt:lpstr>Презентация PowerPoint</vt:lpstr>
      <vt:lpstr>Презентация PowerPoint</vt:lpstr>
      <vt:lpstr>Мероприятия по работе с академическим кадровым резервом НИУ ВШЭ – Санкт-Петербург 2020</vt:lpstr>
      <vt:lpstr>Мероприятия по работе с академическим кадровым резервом НИУ ВШЭ – Санкт-Петербург 2020</vt:lpstr>
      <vt:lpstr>Опрос бывших участников программы академического кадрового резерва НИУ ВШЭ – Санкт-Петербург</vt:lpstr>
      <vt:lpstr>Презентация PowerPoint</vt:lpstr>
      <vt:lpstr>Спасибо за  внимание!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Махотаева Марина Юрьевна</cp:lastModifiedBy>
  <cp:revision>710</cp:revision>
  <cp:lastPrinted>2016-03-28T14:48:51Z</cp:lastPrinted>
  <dcterms:created xsi:type="dcterms:W3CDTF">2015-03-30T16:56:52Z</dcterms:created>
  <dcterms:modified xsi:type="dcterms:W3CDTF">2020-11-20T15:38:29Z</dcterms:modified>
</cp:coreProperties>
</file>