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5" r:id="rId4"/>
    <p:sldId id="264" r:id="rId5"/>
    <p:sldId id="267" r:id="rId6"/>
    <p:sldId id="266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4AA9A75-79E1-475A-81A3-EE6A3B688931}">
          <p14:sldIdLst>
            <p14:sldId id="256"/>
          </p14:sldIdLst>
        </p14:section>
        <p14:section name="Раздел оглавления" id="{0092DC26-1362-4641-B809-85FA53E22E09}">
          <p14:sldIdLst>
            <p14:sldId id="269"/>
          </p14:sldIdLst>
        </p14:section>
        <p14:section name="Economy" id="{9187A880-9018-4F52-A8BB-51DC1F8B962A}">
          <p14:sldIdLst>
            <p14:sldId id="265"/>
          </p14:sldIdLst>
        </p14:section>
        <p14:section name="Field" id="{103DD45E-0C9A-4E91-9D5B-16FCEA8D11D2}">
          <p14:sldIdLst>
            <p14:sldId id="264"/>
          </p14:sldIdLst>
        </p14:section>
        <p14:section name="Research Paper" id="{C6FF33A5-0863-4E30-95D6-0EE6C81B86D6}">
          <p14:sldIdLst>
            <p14:sldId id="267"/>
          </p14:sldIdLst>
        </p14:section>
        <p14:section name=" Book" id="{1FACE6D5-7BD3-468A-AD73-CA7E392CA3C7}">
          <p14:sldIdLst>
            <p14:sldId id="266"/>
          </p14:sldIdLst>
        </p14:section>
        <p14:section name="Lecturers" id="{05787E69-078A-43E5-8568-BB8412128F5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рупец Яна Николаевна" initials="КЯН" lastIdx="1" clrIdx="0">
    <p:extLst>
      <p:ext uri="{19B8F6BF-5375-455C-9EA6-DF929625EA0E}">
        <p15:presenceInfo xmlns:p15="http://schemas.microsoft.com/office/powerpoint/2012/main" userId="Крупец Яна Никола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E0D7"/>
    <a:srgbClr val="7CE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F6A079-A0C8-400E-9B83-5355C629D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C3937D3-DAD9-4B06-9512-E929F155D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FCEA4E-E342-496C-92CC-A7F607E65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6E7739-7B0C-4508-9B4C-30FA6A678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88D234-4197-470C-82D9-89C329F4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0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D00CAE-C4E2-4FBE-99F2-982A3A834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19127F0-07DC-4801-8A82-82926940D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8C17BC-9BBF-4BD4-A4A0-8618A4E4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819C0C1-D2AA-43F2-9B1F-035F2BAA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4874FC-8ABB-4D3D-B4D1-4A178BC5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35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78BA7B8-CA8A-4314-8AA5-A85E7052E3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029CD1D-4DBF-44FC-B45B-4D872408B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6DE6D2E-01DD-451B-9A4D-645D7B14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FEF66FD-682C-46A4-AFB1-30DD8FCC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5926AA6-A0B2-46B7-9CEC-2BF5BBA95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23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182CFE-7B93-4B45-8140-12976EAA1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5D0D4C-A2A4-40A3-A333-42443B9C5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568341-A5FF-4B97-A558-95F250B2D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348FBB-F25A-42D9-B541-592C4FF60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431B1E7-89D9-4F3D-AD46-B47BAD793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68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4F2D81-C05F-4664-9C3A-6C79B067F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B76B61D-87AB-473D-8092-5BDBDB22C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88EA9E-07F4-49F6-AE98-B8EBB635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B8DE6E8-E1EE-43C8-AE32-C816EA83D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0877D4-6F07-44DD-A648-1924CEFF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1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FD8E70-0A32-4B73-AB2A-3ECFFAC04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1A4F85-D3B1-4416-9648-C26D7215E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6E225CF-62C0-46AF-8B96-6FC71676F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B932BC8-86CA-4742-8BFF-AA26CD54C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8ED2051-9497-452D-ABFA-312A6B83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F6A9D3C-CCF0-4783-BD3D-B460C70E8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28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3901BB-3956-4204-86A1-A1BAC318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9DFE124-2DD4-4944-914D-34F7F99C7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AC41E52-1B62-4B77-B6F3-C0378AB50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667B21F-153B-4F01-9301-21D63818E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90512A2-4131-465F-A4E6-9C50A4969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6F99E53-0995-499F-ACCD-FE4C15F3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D521803-0131-498F-AD33-F0BF9632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99EFBBC-C003-4EE1-8A54-61B7489D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72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817F11-D561-4E90-BA77-33FC9D13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41D420E-D40F-42CA-9F05-246C78E9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A197D63-48E8-4868-A85A-C45F277F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DEF85B2-15FD-4A5E-9BAE-43E413F4A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54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05B6DB9-CF73-452F-A581-07B313CE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782F33-4FB5-4004-89A9-DCE2C6F3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25A968D-BD3E-4E96-80BA-35A6C6E5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78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B7E1FC-5567-4A57-A038-75DDFCAE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59FFF7-5481-4D8E-A168-7B64328F8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9A9A768-8B7B-424C-B108-8D6E3BED6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93219C0-D3CD-4E94-BA2F-EC00D45F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088C060-91EC-4AA0-80EC-164A663B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5D8D8C9-2CAB-44D4-BD92-927E3CC4C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53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05E4DB-B14C-473B-8D5A-5EFA55970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4869A78-504F-4E6C-8520-E9D7321D7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7011CFA-2ADC-4EFF-AF7E-77087BFD0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2D6EACE-BDEC-4F5A-AC73-1A1175D97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376DC7B-9B8F-44D1-A4FB-093E8045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D6B4421-515B-4E5F-80E3-0ADD8DB3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38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B7EE60-0C22-4B6A-B28F-DE5BF35C2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783B3F5-020C-47E2-BEB2-F9F277530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F68D87A-B4F5-435E-A38C-75326B3C5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2F443-7103-4DD0-B157-DCB122B534EA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57DBA2-F378-457B-84BE-5FEFFB5D8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30BCD1-1C9C-4E1D-8100-5CE6DFD65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D32FA-40C7-406D-B0E8-E93271C0D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14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slide" Target="slide6.xml"/><Relationship Id="rId18" Type="http://schemas.openxmlformats.org/officeDocument/2006/relationships/image" Target="../media/image7.png"/><Relationship Id="rId3" Type="http://schemas.openxmlformats.org/officeDocument/2006/relationships/image" Target="../media/image2.svg"/><Relationship Id="rId21" Type="http://schemas.openxmlformats.org/officeDocument/2006/relationships/image" Target="../media/image9.svg"/><Relationship Id="rId7" Type="http://schemas.openxmlformats.org/officeDocument/2006/relationships/image" Target="../media/image4.png"/><Relationship Id="rId12" Type="http://schemas.openxmlformats.org/officeDocument/2006/relationships/image" Target="../media/image6.png"/><Relationship Id="rId17" Type="http://schemas.openxmlformats.org/officeDocument/2006/relationships/slide" Target="slide5.xml"/><Relationship Id="rId2" Type="http://schemas.openxmlformats.org/officeDocument/2006/relationships/image" Target="../media/image2.png"/><Relationship Id="rId16" Type="http://schemas.openxmlformats.org/officeDocument/2006/relationships/image" Target="../media/image7.sv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11" Type="http://schemas.openxmlformats.org/officeDocument/2006/relationships/image" Target="../media/image4.svg"/><Relationship Id="rId24" Type="http://schemas.openxmlformats.org/officeDocument/2006/relationships/image" Target="../media/image9.sv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7.svg"/><Relationship Id="rId4" Type="http://schemas.openxmlformats.org/officeDocument/2006/relationships/slide" Target="slide3.xml"/><Relationship Id="rId9" Type="http://schemas.openxmlformats.org/officeDocument/2006/relationships/slide" Target="slide4.xml"/><Relationship Id="rId14" Type="http://schemas.openxmlformats.org/officeDocument/2006/relationships/image" Target="../media/image6.png"/><Relationship Id="rId22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se.ru/org/persons/37040471" TargetMode="External"/><Relationship Id="rId3" Type="http://schemas.openxmlformats.org/officeDocument/2006/relationships/image" Target="../media/image12.png"/><Relationship Id="rId7" Type="http://schemas.microsoft.com/office/2007/relationships/hdphoto" Target="../media/hdphoto2.wdp"/><Relationship Id="rId2" Type="http://schemas.openxmlformats.org/officeDocument/2006/relationships/hyperlink" Target="http://socinst.ru/%D1%88%D1%82%D0%B0%D1%82%D0%BD%D1%8B%D0%B5-%D1%81%D0%BE%D1%82%D1%80%D1%83%D0%B4%D0%BD%D0%B8%D0%BA%D0%B8-%D1%81%D0%B8-%D1%80%D0%B0%D0%BD/%D0%BA%D0%BE%D0%BB%D0%B5%D1%81%D0%BD%D0%B8%D0%BA-%D0%BD%D0%B0%D1%82%D0%B0%D0%BB%D1%8C%D1%8F-%D0%B2%D0%BB%D0%B0%D0%B4%D0%B8%D0%BC%D0%B8%D1%80%D0%BE%D0%B2%D0%BD%D0%B0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hyperlink" Target="https://www.hse.ru/org/persons/35939067" TargetMode="External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32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: Shape 34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36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38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Rectangle 40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42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Rectangle 44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Freeform: Shape 46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48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F99CCD-7685-45D5-A3B4-9CD97F6AF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6765" y="1598075"/>
            <a:ext cx="6116934" cy="2150719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  <a:t>research seminar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</a:br>
            <a: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  <a:t>economy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</a:br>
            <a: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  <a:t>business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</a:br>
            <a: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  <a:t>society </a:t>
            </a:r>
            <a:endParaRPr lang="ru-RU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20202020204" pitchFamily="34" charset="0"/>
            </a:endParaRPr>
          </a:p>
        </p:txBody>
      </p:sp>
      <p:sp>
        <p:nvSpPr>
          <p:cNvPr id="63" name="Freeform: Shape 50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81F99CCD-7685-45D5-A3B4-9CD97F6AFFEF}"/>
              </a:ext>
            </a:extLst>
          </p:cNvPr>
          <p:cNvSpPr txBox="1">
            <a:spLocks/>
          </p:cNvSpPr>
          <p:nvPr/>
        </p:nvSpPr>
        <p:spPr>
          <a:xfrm>
            <a:off x="3042759" y="4680847"/>
            <a:ext cx="6116934" cy="21507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  <a:t>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  <a:t>tart: online,</a:t>
            </a:r>
          </a:p>
          <a:p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  <a:t>ms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20202020204" pitchFamily="34" charset="0"/>
              </a:rPr>
              <a:t> teams</a:t>
            </a:r>
            <a:endParaRPr lang="ru-RU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FB74116B-CB7D-4DF6-856A-62E466BA0269}"/>
              </a:ext>
            </a:extLst>
          </p:cNvPr>
          <p:cNvGrpSpPr/>
          <p:nvPr/>
        </p:nvGrpSpPr>
        <p:grpSpPr>
          <a:xfrm>
            <a:off x="985850" y="2661759"/>
            <a:ext cx="10389632" cy="2223507"/>
            <a:chOff x="901185" y="2438398"/>
            <a:chExt cx="10389632" cy="2223507"/>
          </a:xfrm>
        </p:grpSpPr>
        <mc:AlternateContent xmlns:mc="http://schemas.openxmlformats.org/markup-compatibility/2006">
          <mc:Choice xmlns:psez="http://schemas.microsoft.com/office/powerpoint/2016/sectionzoom" xmlns="" Requires="psez">
            <p:graphicFrame>
              <p:nvGraphicFramePr>
                <p:cNvPr id="7" name="Ссылка на раздел 6">
                  <a:extLst>
                    <a:ext uri="{FF2B5EF4-FFF2-40B4-BE49-F238E27FC236}">
                      <a16:creationId xmlns:a16="http://schemas.microsoft.com/office/drawing/2014/main" id="{01952254-84C5-4667-A6B3-5A5F766791E7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55129419"/>
                    </p:ext>
                  </p:extLst>
                </p:nvPr>
              </p:nvGraphicFramePr>
              <p:xfrm>
                <a:off x="901185" y="2504034"/>
                <a:ext cx="1849931" cy="1849931"/>
              </p:xfrm>
              <a:graphic>
                <a:graphicData uri="http://schemas.microsoft.com/office/powerpoint/2016/sectionzoom">
                  <psez:sectionZm>
                    <psez:sectionZmObj sectionId="{9187A880-9018-4F52-A8BB-51DC1F8B962A}">
                      <psez:zmPr id="{BDECCEED-3D5E-4232-9D6F-8A86E5260DFE}" imageType="cover" transitionDur="1000" showBg="0">
                        <p166:blipFill xmlns:p166="http://schemas.microsoft.com/office/powerpoint/2016/6/main">
                          <a:blip r:embed="rId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  <a:ext uri="{96DAC541-7B7A-43D3-8B79-37D633B846F1}">
                                <asvg:svgBlip xmlns:asvg="http://schemas.microsoft.com/office/drawing/2016/SVG/main" r:embed="rId3"/>
                              </a:ext>
                            </a:extLst>
                          </a:blip>
                          <a:stretch>
                            <a:fillRect/>
                          </a:stretch>
                        </p166:blipFill>
                        <p166:spPr xmlns:p166="http://schemas.microsoft.com/office/powerpoint/2016/6/main">
                          <a:xfrm>
                            <a:off x="0" y="0"/>
                            <a:ext cx="1849931" cy="1849931"/>
                          </a:xfrm>
                          <a:prstGeom prst="rect">
                            <a:avLst/>
                          </a:prstGeom>
                          <a:ln>
                            <a:noFill/>
                          </a:ln>
                          <a:effectLst>
                            <a:outerShdw blurRad="292100" dist="139700" dir="2700000" algn="tl" rotWithShape="0">
                              <a:srgbClr val="333333">
                                <a:alpha val="65000"/>
                              </a:srgbClr>
                            </a:outerShdw>
                          </a:effectLst>
                        </p166:spPr>
                      </psez:zmPr>
                    </psez:sectionZmObj>
                  </psez:sectionZm>
                </a:graphicData>
              </a:graphic>
            </p:graphicFrame>
          </mc:Choice>
          <mc:Fallback>
            <p:pic>
              <p:nvPicPr>
                <p:cNvPr id="7" name="Ссылка на раздел 6">
                  <a:hlinkClick r:id="rId4" action="ppaction://hlinksldjump"/>
                  <a:extLst>
                    <a:ext uri="{FF2B5EF4-FFF2-40B4-BE49-F238E27FC236}">
                      <a16:creationId xmlns:a16="http://schemas.microsoft.com/office/drawing/2014/main" xmlns="" xmlns:psez="http://schemas.microsoft.com/office/powerpoint/2016/sectionzoom" id="{01952254-84C5-4667-A6B3-5A5F766791E7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xmlns:psez="http://schemas.microsoft.com/office/powerpoint/2016/sectionzoom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01183" y="1271129"/>
                  <a:ext cx="1849931" cy="1849931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</mc:Fallback>
        </mc:AlternateContent>
        <mc:AlternateContent xmlns:mc="http://schemas.openxmlformats.org/markup-compatibility/2006">
          <mc:Choice xmlns:psez="http://schemas.microsoft.com/office/powerpoint/2016/sectionzoom" xmlns="" Requires="psez">
            <p:graphicFrame>
              <p:nvGraphicFramePr>
                <p:cNvPr id="9" name="Ссылка на раздел 8">
                  <a:extLst>
                    <a:ext uri="{FF2B5EF4-FFF2-40B4-BE49-F238E27FC236}">
                      <a16:creationId xmlns:a16="http://schemas.microsoft.com/office/drawing/2014/main" id="{B5F46132-4570-43AD-AFA0-14C6F738EA20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060103334"/>
                    </p:ext>
                  </p:extLst>
                </p:nvPr>
              </p:nvGraphicFramePr>
              <p:xfrm>
                <a:off x="3652301" y="2559166"/>
                <a:ext cx="1739666" cy="1739666"/>
              </p:xfrm>
              <a:graphic>
                <a:graphicData uri="http://schemas.microsoft.com/office/powerpoint/2016/sectionzoom">
                  <psez:sectionZm>
                    <psez:sectionZmObj sectionId="{103DD45E-0C9A-4E91-9D5B-16FCEA8D11D2}">
                      <psez:zmPr id="{A8B1FE86-39C4-4ED3-B1B2-B55B97596DD9}" imageType="cover" transitionDur="1000">
                        <p166:blipFill xmlns:p166="http://schemas.microsoft.com/office/powerpoint/2016/6/main"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  <a:ext uri="{96DAC541-7B7A-43D3-8B79-37D633B846F1}">
                                <asvg:svgBlip xmlns:asvg="http://schemas.microsoft.com/office/drawing/2016/SVG/main" r:embed="rId8"/>
                              </a:ext>
                            </a:extLst>
                          </a:blip>
                          <a:stretch>
                            <a:fillRect/>
                          </a:stretch>
                        </p166:blipFill>
                        <p166:spPr xmlns:p166="http://schemas.microsoft.com/office/powerpoint/2016/6/main">
                          <a:xfrm>
                            <a:off x="0" y="0"/>
                            <a:ext cx="1739666" cy="1739666"/>
                          </a:xfrm>
                          <a:prstGeom prst="rect">
                            <a:avLst/>
                          </a:prstGeom>
                          <a:ln>
                            <a:noFill/>
                          </a:ln>
                          <a:effectLst>
                            <a:outerShdw blurRad="292100" dist="139700" dir="2700000" algn="tl" rotWithShape="0">
                              <a:srgbClr val="333333">
                                <a:alpha val="65000"/>
                              </a:srgbClr>
                            </a:outerShdw>
                          </a:effectLst>
                        </p166:spPr>
                      </psez:zmPr>
                    </psez:sectionZmObj>
                  </psez:sectionZm>
                </a:graphicData>
              </a:graphic>
            </p:graphicFrame>
          </mc:Choice>
          <mc:Fallback>
            <p:pic>
              <p:nvPicPr>
                <p:cNvPr id="9" name="Ссылка на раздел 8">
                  <a:hlinkClick r:id="rId9" action="ppaction://hlinksldjump"/>
                  <a:extLst>
                    <a:ext uri="{FF2B5EF4-FFF2-40B4-BE49-F238E27FC236}">
                      <a16:creationId xmlns:a16="http://schemas.microsoft.com/office/drawing/2014/main" xmlns="" xmlns:psez="http://schemas.microsoft.com/office/powerpoint/2016/sectionzoom" id="{B5F46132-4570-43AD-AFA0-14C6F738EA20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xmlns:psez="http://schemas.microsoft.com/office/powerpoint/2016/sectionzoom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2299" y="1326261"/>
                  <a:ext cx="1739666" cy="1739666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</mc:Fallback>
        </mc:AlternateContent>
        <mc:AlternateContent xmlns:mc="http://schemas.openxmlformats.org/markup-compatibility/2006">
          <mc:Choice xmlns:psez="http://schemas.microsoft.com/office/powerpoint/2016/sectionzoom" xmlns="" Requires="psez">
            <p:graphicFrame>
              <p:nvGraphicFramePr>
                <p:cNvPr id="11" name="Ссылка на раздел 10">
                  <a:extLst>
                    <a:ext uri="{FF2B5EF4-FFF2-40B4-BE49-F238E27FC236}">
                      <a16:creationId xmlns:a16="http://schemas.microsoft.com/office/drawing/2014/main" id="{51AA82B8-B988-48A0-B962-B22189312B17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90764292"/>
                    </p:ext>
                  </p:extLst>
                </p:nvPr>
              </p:nvGraphicFramePr>
              <p:xfrm>
                <a:off x="9417844" y="2680319"/>
                <a:ext cx="1872973" cy="1739666"/>
              </p:xfrm>
              <a:graphic>
                <a:graphicData uri="http://schemas.microsoft.com/office/powerpoint/2016/sectionzoom">
                  <psez:sectionZm>
                    <psez:sectionZmObj sectionId="{1FACE6D5-7BD3-468A-AD73-CA7E392CA3C7}">
                      <psez:zmPr id="{A4DBB614-BDE7-4B20-8787-01726269B2CC}" imageType="cover" transitionDur="1000">
                        <p166:blipFill xmlns:p166="http://schemas.microsoft.com/office/powerpoint/2016/6/main"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166:blipFill>
                        <p166:spPr xmlns:p166="http://schemas.microsoft.com/office/powerpoint/2016/6/main">
                          <a:xfrm>
                            <a:off x="0" y="0"/>
                            <a:ext cx="1872973" cy="1739666"/>
                          </a:xfrm>
                          <a:prstGeom prst="rect">
                            <a:avLst/>
                          </a:prstGeom>
                          <a:ln>
                            <a:noFill/>
                          </a:ln>
                          <a:effectLst>
                            <a:outerShdw blurRad="292100" dist="139700" dir="2700000" algn="tl" rotWithShape="0">
                              <a:srgbClr val="333333">
                                <a:alpha val="65000"/>
                              </a:srgbClr>
                            </a:outerShdw>
                          </a:effectLst>
                        </p166:spPr>
                      </psez:zmPr>
                    </psez:sectionZmObj>
                  </psez:sectionZm>
                </a:graphicData>
              </a:graphic>
            </p:graphicFrame>
          </mc:Choice>
          <mc:Fallback>
            <p:pic>
              <p:nvPicPr>
                <p:cNvPr id="11" name="Ссылка на раздел 10">
                  <a:hlinkClick r:id="rId13" action="ppaction://hlinksldjump"/>
                  <a:extLst>
                    <a:ext uri="{FF2B5EF4-FFF2-40B4-BE49-F238E27FC236}">
                      <a16:creationId xmlns:a16="http://schemas.microsoft.com/office/drawing/2014/main" xmlns="" xmlns:psez="http://schemas.microsoft.com/office/powerpoint/2016/sectionzoom" id="{51AA82B8-B988-48A0-B962-B22189312B17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417842" y="1447414"/>
                  <a:ext cx="1872973" cy="1739666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</mc:Fallback>
        </mc:AlternateContent>
        <mc:AlternateContent xmlns:mc="http://schemas.openxmlformats.org/markup-compatibility/2006">
          <mc:Choice xmlns:psez="http://schemas.microsoft.com/office/powerpoint/2016/sectionzoom" xmlns="" Requires="psez">
            <p:graphicFrame>
              <p:nvGraphicFramePr>
                <p:cNvPr id="13" name="Ссылка на раздел 12">
                  <a:extLst>
                    <a:ext uri="{FF2B5EF4-FFF2-40B4-BE49-F238E27FC236}">
                      <a16:creationId xmlns:a16="http://schemas.microsoft.com/office/drawing/2014/main" id="{7005F7C5-59A5-4371-BB81-F0BD36F34607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76169799"/>
                    </p:ext>
                  </p:extLst>
                </p:nvPr>
              </p:nvGraphicFramePr>
              <p:xfrm>
                <a:off x="6293152" y="2438398"/>
                <a:ext cx="2223507" cy="2223507"/>
              </p:xfrm>
              <a:graphic>
                <a:graphicData uri="http://schemas.microsoft.com/office/powerpoint/2016/sectionzoom">
                  <psez:sectionZm>
                    <psez:sectionZmObj sectionId="{C6FF33A5-0863-4E30-95D6-0EE6C81B86D6}">
                      <psez:zmPr id="{31C48262-8EA0-40D7-9984-3B5622F9D70C}" imageType="cover" transitionDur="1000">
                        <p166:blipFill xmlns:p166="http://schemas.microsoft.com/office/powerpoint/2016/6/main"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  <a:ext uri="{96DAC541-7B7A-43D3-8B79-37D633B846F1}">
                                <asvg:svgBlip xmlns:asvg="http://schemas.microsoft.com/office/drawing/2016/SVG/main" r:embed="rId16"/>
                              </a:ext>
                            </a:extLst>
                          </a:blip>
                          <a:stretch>
                            <a:fillRect/>
                          </a:stretch>
                        </p166:blipFill>
                        <p166:spPr xmlns:p166="http://schemas.microsoft.com/office/powerpoint/2016/6/main">
                          <a:xfrm>
                            <a:off x="0" y="0"/>
                            <a:ext cx="2223507" cy="2223507"/>
                          </a:xfrm>
                          <a:prstGeom prst="rect">
                            <a:avLst/>
                          </a:prstGeom>
                          <a:ln>
                            <a:noFill/>
                          </a:ln>
                          <a:effectLst>
                            <a:outerShdw blurRad="292100" dist="139700" dir="2700000" algn="tl" rotWithShape="0">
                              <a:srgbClr val="333333">
                                <a:alpha val="65000"/>
                              </a:srgbClr>
                            </a:outerShdw>
                          </a:effectLst>
                        </p166:spPr>
                      </psez:zmPr>
                    </psez:sectionZmObj>
                  </psez:sectionZm>
                </a:graphicData>
              </a:graphic>
            </p:graphicFrame>
          </mc:Choice>
          <mc:Fallback>
            <p:pic>
              <p:nvPicPr>
                <p:cNvPr id="13" name="Ссылка на раздел 12">
                  <a:hlinkClick r:id="rId17" action="ppaction://hlinksldjump"/>
                  <a:extLst>
                    <a:ext uri="{FF2B5EF4-FFF2-40B4-BE49-F238E27FC236}">
                      <a16:creationId xmlns:a16="http://schemas.microsoft.com/office/drawing/2014/main" xmlns="" xmlns:psez="http://schemas.microsoft.com/office/powerpoint/2016/sectionzoom" id="{7005F7C5-59A5-4371-BB81-F0BD36F34607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xmlns:psez="http://schemas.microsoft.com/office/powerpoint/2016/sectionzoom" r:embed="rId1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93150" y="1205493"/>
                  <a:ext cx="2223507" cy="2223507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</mc:Fallback>
        </mc:AlternateContent>
      </p:grpSp>
      <mc:AlternateContent xmlns:mc="http://schemas.openxmlformats.org/markup-compatibility/2006">
        <mc:Choice xmlns:psez="http://schemas.microsoft.com/office/powerpoint/2016/sectionzoom" xmlns="" Requires="psez">
          <p:graphicFrame>
            <p:nvGraphicFramePr>
              <p:cNvPr id="18" name="Ссылка на раздел 17">
                <a:extLst>
                  <a:ext uri="{FF2B5EF4-FFF2-40B4-BE49-F238E27FC236}">
                    <a16:creationId xmlns:a16="http://schemas.microsoft.com/office/drawing/2014/main" id="{F4E8BA5E-859C-4D5C-9399-9EA8D45AD75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31432820"/>
                  </p:ext>
                </p:extLst>
              </p:nvPr>
            </p:nvGraphicFramePr>
            <p:xfrm>
              <a:off x="4984246" y="4094745"/>
              <a:ext cx="2223507" cy="2223507"/>
            </p:xfrm>
            <a:graphic>
              <a:graphicData uri="http://schemas.microsoft.com/office/powerpoint/2016/sectionzoom">
                <psez:sectionZm>
                  <psez:sectionZmObj sectionId="{05787E69-078A-43E5-8568-BB8412128F51}">
                    <psez:zmPr id="{82255F4A-90CE-4297-BED1-755E60FA8B6B}" imageType="cover" transitionDur="1000" showBg="0">
                      <p166:blipFill xmlns:p166="http://schemas.microsoft.com/office/powerpoint/2016/6/main"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21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23507" cy="2223507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292100" dist="139700" dir="2700000" algn="tl" rotWithShape="0">
                            <a:srgbClr val="333333">
                              <a:alpha val="65000"/>
                            </a:srgbClr>
                          </a:outerShdw>
                        </a:effectLst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18" name="Ссылка на раздел 17">
                <a:hlinkClick r:id="rId22" action="ppaction://hlinksldjump"/>
                <a:extLst>
                  <a:ext uri="{FF2B5EF4-FFF2-40B4-BE49-F238E27FC236}">
                    <a16:creationId xmlns:a16="http://schemas.microsoft.com/office/drawing/2014/main" xmlns="" xmlns:psez="http://schemas.microsoft.com/office/powerpoint/2016/sectionzoom" id="{F4E8BA5E-859C-4D5C-9399-9EA8D45AD75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xmlns:psez="http://schemas.microsoft.com/office/powerpoint/2016/sectionzoom" r:embed="rId24"/>
                  </a:ext>
                </a:extLst>
              </a:blip>
              <a:stretch>
                <a:fillRect/>
              </a:stretch>
            </p:blipFill>
            <p:spPr>
              <a:xfrm>
                <a:off x="4984246" y="4094745"/>
                <a:ext cx="2223507" cy="2223507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99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573C2C-A046-460C-BCB5-4740A4BD486F}"/>
              </a:ext>
            </a:extLst>
          </p:cNvPr>
          <p:cNvSpPr txBox="1"/>
          <p:nvPr/>
        </p:nvSpPr>
        <p:spPr>
          <a:xfrm>
            <a:off x="2326377" y="618258"/>
            <a:ext cx="85683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b="1" dirty="0" smtClean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(1) </a:t>
            </a:r>
            <a:r>
              <a:rPr lang="en-US" sz="5000" b="1" dirty="0" smtClean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academic </a:t>
            </a:r>
            <a:r>
              <a:rPr lang="en-US" sz="5000" b="1" dirty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science:</a:t>
            </a:r>
          </a:p>
          <a:p>
            <a:r>
              <a:rPr lang="en-US" sz="5000" b="1" dirty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how to do and how to </a:t>
            </a:r>
            <a:r>
              <a:rPr lang="en-US" sz="5000" b="1" dirty="0" smtClean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use</a:t>
            </a:r>
            <a:endParaRPr lang="ru-RU" sz="5000" b="1" dirty="0">
              <a:solidFill>
                <a:srgbClr val="98E0D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22C7E8D-AF6C-4A45-9398-CED463E7FF29}"/>
              </a:ext>
            </a:extLst>
          </p:cNvPr>
          <p:cNvSpPr txBox="1"/>
          <p:nvPr/>
        </p:nvSpPr>
        <p:spPr>
          <a:xfrm>
            <a:off x="2326377" y="4414790"/>
            <a:ext cx="5567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p</a:t>
            </a:r>
            <a:r>
              <a:rPr lang="en-US" sz="4000" b="1" dirty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roject management</a:t>
            </a:r>
            <a:endParaRPr lang="ru-RU" sz="4000" b="1" dirty="0">
              <a:solidFill>
                <a:srgbClr val="98E0D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pic>
        <p:nvPicPr>
          <p:cNvPr id="5" name="Рисунок 4" descr="Научная мысль">
            <a:extLst>
              <a:ext uri="{FF2B5EF4-FFF2-40B4-BE49-F238E27FC236}">
                <a16:creationId xmlns:a16="http://schemas.microsoft.com/office/drawing/2014/main" xmlns="" id="{805A2549-AC33-4A36-8A20-0F539D060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1890" y="547254"/>
            <a:ext cx="1620982" cy="16209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C1CFABF-2AFD-47AC-904E-1AE49731EE0E}"/>
              </a:ext>
            </a:extLst>
          </p:cNvPr>
          <p:cNvSpPr txBox="1"/>
          <p:nvPr/>
        </p:nvSpPr>
        <p:spPr>
          <a:xfrm>
            <a:off x="2326377" y="5337181"/>
            <a:ext cx="7462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critical reflection of the data</a:t>
            </a:r>
            <a:endParaRPr lang="ru-RU" sz="4000" b="1" dirty="0">
              <a:solidFill>
                <a:srgbClr val="98E0D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4676CAB-149D-42F1-B976-5505E3202EC4}"/>
              </a:ext>
            </a:extLst>
          </p:cNvPr>
          <p:cNvSpPr txBox="1"/>
          <p:nvPr/>
        </p:nvSpPr>
        <p:spPr>
          <a:xfrm>
            <a:off x="2273519" y="3492399"/>
            <a:ext cx="7023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w</a:t>
            </a:r>
            <a:r>
              <a:rPr lang="en-US" sz="4000" b="1" dirty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riting an academic paper</a:t>
            </a:r>
            <a:endParaRPr lang="ru-RU" sz="4000" b="1" dirty="0">
              <a:solidFill>
                <a:srgbClr val="98E0D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73519" y="2604693"/>
            <a:ext cx="74927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social </a:t>
            </a:r>
            <a:r>
              <a:rPr lang="en-US" sz="4000" b="1" dirty="0">
                <a:solidFill>
                  <a:srgbClr val="98E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structure of Academia</a:t>
            </a:r>
            <a:endParaRPr lang="ru-RU" sz="4000" b="1" dirty="0">
              <a:solidFill>
                <a:srgbClr val="98E0D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8289FF-06F1-4D0F-AF73-41541A5BA8CF}"/>
              </a:ext>
            </a:extLst>
          </p:cNvPr>
          <p:cNvSpPr txBox="1"/>
          <p:nvPr/>
        </p:nvSpPr>
        <p:spPr>
          <a:xfrm>
            <a:off x="2514599" y="529610"/>
            <a:ext cx="8113055" cy="86177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5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(2) </a:t>
            </a:r>
            <a:r>
              <a:rPr lang="en-US" sz="5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practice </a:t>
            </a:r>
            <a:r>
              <a:rPr lang="en-US" sz="5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in field work</a:t>
            </a:r>
            <a:endParaRPr lang="ru-RU" sz="5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E64C2D-22C4-4F8D-B3E3-4EAC3D27DDA5}"/>
              </a:ext>
            </a:extLst>
          </p:cNvPr>
          <p:cNvSpPr txBox="1"/>
          <p:nvPr/>
        </p:nvSpPr>
        <p:spPr>
          <a:xfrm>
            <a:off x="2514598" y="1624669"/>
            <a:ext cx="6684843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reflection of the methods</a:t>
            </a:r>
            <a:endParaRPr lang="ru-RU" sz="4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F27D34E-6420-407D-A017-1BC55513F164}"/>
              </a:ext>
            </a:extLst>
          </p:cNvPr>
          <p:cNvSpPr txBox="1"/>
          <p:nvPr/>
        </p:nvSpPr>
        <p:spPr>
          <a:xfrm>
            <a:off x="2514599" y="4448182"/>
            <a:ext cx="641233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master-classes with </a:t>
            </a:r>
          </a:p>
          <a:p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professional sociologists</a:t>
            </a:r>
            <a:endParaRPr lang="ru-RU" sz="4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pic>
        <p:nvPicPr>
          <p:cNvPr id="5" name="Рисунок 4" descr="Город">
            <a:extLst>
              <a:ext uri="{FF2B5EF4-FFF2-40B4-BE49-F238E27FC236}">
                <a16:creationId xmlns:a16="http://schemas.microsoft.com/office/drawing/2014/main" xmlns="" id="{7D8909D0-5501-4344-B28D-CF82D45991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99225" y="402026"/>
            <a:ext cx="1310648" cy="13106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E601481-41EC-4896-9272-B4FF1D581EC3}"/>
              </a:ext>
            </a:extLst>
          </p:cNvPr>
          <p:cNvSpPr txBox="1"/>
          <p:nvPr/>
        </p:nvSpPr>
        <p:spPr>
          <a:xfrm>
            <a:off x="2514598" y="3507011"/>
            <a:ext cx="2526654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f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ieldwork</a:t>
            </a:r>
            <a:endParaRPr lang="ru-RU" sz="4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FE64C2D-22C4-4F8D-B3E3-4EAC3D27DDA5}"/>
              </a:ext>
            </a:extLst>
          </p:cNvPr>
          <p:cNvSpPr txBox="1"/>
          <p:nvPr/>
        </p:nvSpPr>
        <p:spPr>
          <a:xfrm>
            <a:off x="2514598" y="2565840"/>
            <a:ext cx="9126537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development of the research skills</a:t>
            </a:r>
            <a:endParaRPr lang="ru-RU" sz="4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97EDA6F-526A-4069-AEEA-D8C368A7E76A}"/>
              </a:ext>
            </a:extLst>
          </p:cNvPr>
          <p:cNvSpPr txBox="1"/>
          <p:nvPr/>
        </p:nvSpPr>
        <p:spPr>
          <a:xfrm>
            <a:off x="2333897" y="523976"/>
            <a:ext cx="935903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(3) </a:t>
            </a:r>
            <a:r>
              <a:rPr lang="en-US" sz="5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student’s academic work</a:t>
            </a:r>
          </a:p>
        </p:txBody>
      </p:sp>
      <p:pic>
        <p:nvPicPr>
          <p:cNvPr id="3" name="Рисунок 2" descr="Ноутбук">
            <a:extLst>
              <a:ext uri="{FF2B5EF4-FFF2-40B4-BE49-F238E27FC236}">
                <a16:creationId xmlns:a16="http://schemas.microsoft.com/office/drawing/2014/main" xmlns="" id="{FAEAE7BB-A774-4069-AE89-0014579177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60334" y="430087"/>
            <a:ext cx="1173015" cy="11730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C9015EA-3B6F-4A0C-BDF5-3BB46E8348F7}"/>
              </a:ext>
            </a:extLst>
          </p:cNvPr>
          <p:cNvSpPr txBox="1"/>
          <p:nvPr/>
        </p:nvSpPr>
        <p:spPr>
          <a:xfrm>
            <a:off x="2333897" y="3271980"/>
            <a:ext cx="4067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structure, logic</a:t>
            </a:r>
            <a:endParaRPr lang="ru-RU" sz="4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353C93B-FFB5-4C00-8322-2E33A35D1A46}"/>
              </a:ext>
            </a:extLst>
          </p:cNvPr>
          <p:cNvSpPr txBox="1"/>
          <p:nvPr/>
        </p:nvSpPr>
        <p:spPr>
          <a:xfrm>
            <a:off x="2333897" y="4272741"/>
            <a:ext cx="7332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t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ips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for writing and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analysis</a:t>
            </a:r>
            <a:endParaRPr lang="ru-RU" sz="4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4228" y="1667145"/>
            <a:ext cx="857478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assistance with research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thesis, </a:t>
            </a:r>
            <a:endParaRPr lang="en-US" sz="40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course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paper</a:t>
            </a:r>
            <a:endParaRPr lang="ru-RU" sz="4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6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23A4342-ADF5-4429-B549-5D7D6BAE4013}"/>
              </a:ext>
            </a:extLst>
          </p:cNvPr>
          <p:cNvSpPr txBox="1"/>
          <p:nvPr/>
        </p:nvSpPr>
        <p:spPr>
          <a:xfrm>
            <a:off x="2738510" y="478047"/>
            <a:ext cx="536236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(4) reading club</a:t>
            </a:r>
            <a:endParaRPr lang="ru-RU" sz="5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3" name="Рисунок 2" descr="Книги">
            <a:extLst>
              <a:ext uri="{FF2B5EF4-FFF2-40B4-BE49-F238E27FC236}">
                <a16:creationId xmlns:a16="http://schemas.microsoft.com/office/drawing/2014/main" xmlns="" id="{CD70EB45-F837-41DE-A4B9-1591D65BCEA2}"/>
              </a:ext>
            </a:extLst>
          </p:cNvPr>
          <p:cNvSpPr/>
          <p:nvPr/>
        </p:nvSpPr>
        <p:spPr>
          <a:xfrm>
            <a:off x="709597" y="618809"/>
            <a:ext cx="1220804" cy="1044892"/>
          </a:xfrm>
          <a:custGeom>
            <a:avLst/>
            <a:gdLst>
              <a:gd name="connsiteX0" fmla="*/ 1708222 w 1708221"/>
              <a:gd name="connsiteY0" fmla="*/ 561387 h 1593939"/>
              <a:gd name="connsiteX1" fmla="*/ 1603964 w 1708221"/>
              <a:gd name="connsiteY1" fmla="*/ 523293 h 1593939"/>
              <a:gd name="connsiteX2" fmla="*/ 1603964 w 1708221"/>
              <a:gd name="connsiteY2" fmla="*/ 304753 h 1593939"/>
              <a:gd name="connsiteX3" fmla="*/ 1708222 w 1708221"/>
              <a:gd name="connsiteY3" fmla="*/ 260644 h 1593939"/>
              <a:gd name="connsiteX4" fmla="*/ 1002478 w 1708221"/>
              <a:gd name="connsiteY4" fmla="*/ 0 h 1593939"/>
              <a:gd name="connsiteX5" fmla="*/ 144357 w 1708221"/>
              <a:gd name="connsiteY5" fmla="*/ 300743 h 1593939"/>
              <a:gd name="connsiteX6" fmla="*/ 60149 w 1708221"/>
              <a:gd name="connsiteY6" fmla="*/ 541338 h 1593939"/>
              <a:gd name="connsiteX7" fmla="*/ 70173 w 1708221"/>
              <a:gd name="connsiteY7" fmla="*/ 629556 h 1593939"/>
              <a:gd name="connsiteX8" fmla="*/ 0 w 1708221"/>
              <a:gd name="connsiteY8" fmla="*/ 862131 h 1593939"/>
              <a:gd name="connsiteX9" fmla="*/ 60149 w 1708221"/>
              <a:gd name="connsiteY9" fmla="*/ 1036562 h 1593939"/>
              <a:gd name="connsiteX10" fmla="*/ 56139 w 1708221"/>
              <a:gd name="connsiteY10" fmla="*/ 1162874 h 1593939"/>
              <a:gd name="connsiteX11" fmla="*/ 160396 w 1708221"/>
              <a:gd name="connsiteY11" fmla="*/ 1363370 h 1593939"/>
              <a:gd name="connsiteX12" fmla="*/ 717774 w 1708221"/>
              <a:gd name="connsiteY12" fmla="*/ 1593940 h 1593939"/>
              <a:gd name="connsiteX13" fmla="*/ 1704212 w 1708221"/>
              <a:gd name="connsiteY13" fmla="*/ 1184929 h 1593939"/>
              <a:gd name="connsiteX14" fmla="*/ 1599954 w 1708221"/>
              <a:gd name="connsiteY14" fmla="*/ 1146834 h 1593939"/>
              <a:gd name="connsiteX15" fmla="*/ 1599954 w 1708221"/>
              <a:gd name="connsiteY15" fmla="*/ 926289 h 1593939"/>
              <a:gd name="connsiteX16" fmla="*/ 1704212 w 1708221"/>
              <a:gd name="connsiteY16" fmla="*/ 882180 h 1593939"/>
              <a:gd name="connsiteX17" fmla="*/ 1543816 w 1708221"/>
              <a:gd name="connsiteY17" fmla="*/ 822032 h 1593939"/>
              <a:gd name="connsiteX18" fmla="*/ 1543816 w 1708221"/>
              <a:gd name="connsiteY18" fmla="*/ 629556 h 1593939"/>
              <a:gd name="connsiteX19" fmla="*/ 1708222 w 1708221"/>
              <a:gd name="connsiteY19" fmla="*/ 561387 h 1593939"/>
              <a:gd name="connsiteX20" fmla="*/ 168416 w 1708221"/>
              <a:gd name="connsiteY20" fmla="*/ 441090 h 1593939"/>
              <a:gd name="connsiteX21" fmla="*/ 725794 w 1708221"/>
              <a:gd name="connsiteY21" fmla="*/ 659630 h 1593939"/>
              <a:gd name="connsiteX22" fmla="*/ 1525771 w 1708221"/>
              <a:gd name="connsiteY22" fmla="*/ 336832 h 1593939"/>
              <a:gd name="connsiteX23" fmla="*/ 1525771 w 1708221"/>
              <a:gd name="connsiteY23" fmla="*/ 509259 h 1593939"/>
              <a:gd name="connsiteX24" fmla="*/ 725794 w 1708221"/>
              <a:gd name="connsiteY24" fmla="*/ 842081 h 1593939"/>
              <a:gd name="connsiteX25" fmla="*/ 168416 w 1708221"/>
              <a:gd name="connsiteY25" fmla="*/ 621536 h 1593939"/>
              <a:gd name="connsiteX26" fmla="*/ 168416 w 1708221"/>
              <a:gd name="connsiteY26" fmla="*/ 441090 h 1593939"/>
              <a:gd name="connsiteX27" fmla="*/ 1521761 w 1708221"/>
              <a:gd name="connsiteY27" fmla="*/ 1132800 h 1593939"/>
              <a:gd name="connsiteX28" fmla="*/ 721784 w 1708221"/>
              <a:gd name="connsiteY28" fmla="*/ 1463617 h 1593939"/>
              <a:gd name="connsiteX29" fmla="*/ 162401 w 1708221"/>
              <a:gd name="connsiteY29" fmla="*/ 1243072 h 1593939"/>
              <a:gd name="connsiteX30" fmla="*/ 162401 w 1708221"/>
              <a:gd name="connsiteY30" fmla="*/ 1086686 h 1593939"/>
              <a:gd name="connsiteX31" fmla="*/ 661635 w 1708221"/>
              <a:gd name="connsiteY31" fmla="*/ 1291191 h 1593939"/>
              <a:gd name="connsiteX32" fmla="*/ 1523766 w 1708221"/>
              <a:gd name="connsiteY32" fmla="*/ 950349 h 1593939"/>
              <a:gd name="connsiteX33" fmla="*/ 1521761 w 1708221"/>
              <a:gd name="connsiteY33" fmla="*/ 1132800 h 1593939"/>
              <a:gd name="connsiteX34" fmla="*/ 1465622 w 1708221"/>
              <a:gd name="connsiteY34" fmla="*/ 832056 h 1593939"/>
              <a:gd name="connsiteX35" fmla="*/ 665645 w 1708221"/>
              <a:gd name="connsiteY35" fmla="*/ 1162874 h 1593939"/>
              <a:gd name="connsiteX36" fmla="*/ 108268 w 1708221"/>
              <a:gd name="connsiteY36" fmla="*/ 942329 h 1593939"/>
              <a:gd name="connsiteX37" fmla="*/ 108268 w 1708221"/>
              <a:gd name="connsiteY37" fmla="*/ 761883 h 1593939"/>
              <a:gd name="connsiteX38" fmla="*/ 681685 w 1708221"/>
              <a:gd name="connsiteY38" fmla="*/ 990448 h 1593939"/>
              <a:gd name="connsiteX39" fmla="*/ 1467627 w 1708221"/>
              <a:gd name="connsiteY39" fmla="*/ 661635 h 1593939"/>
              <a:gd name="connsiteX40" fmla="*/ 1467627 w 1708221"/>
              <a:gd name="connsiteY40" fmla="*/ 832056 h 1593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708221" h="1593939">
                <a:moveTo>
                  <a:pt x="1708222" y="561387"/>
                </a:moveTo>
                <a:lnTo>
                  <a:pt x="1603964" y="523293"/>
                </a:lnTo>
                <a:lnTo>
                  <a:pt x="1603964" y="304753"/>
                </a:lnTo>
                <a:lnTo>
                  <a:pt x="1708222" y="260644"/>
                </a:lnTo>
                <a:lnTo>
                  <a:pt x="1002478" y="0"/>
                </a:lnTo>
                <a:lnTo>
                  <a:pt x="144357" y="300743"/>
                </a:lnTo>
                <a:cubicBezTo>
                  <a:pt x="62154" y="340842"/>
                  <a:pt x="60149" y="451115"/>
                  <a:pt x="60149" y="541338"/>
                </a:cubicBezTo>
                <a:cubicBezTo>
                  <a:pt x="60149" y="571412"/>
                  <a:pt x="64159" y="601487"/>
                  <a:pt x="70173" y="629556"/>
                </a:cubicBezTo>
                <a:cubicBezTo>
                  <a:pt x="2005" y="673665"/>
                  <a:pt x="0" y="775918"/>
                  <a:pt x="0" y="862131"/>
                </a:cubicBezTo>
                <a:cubicBezTo>
                  <a:pt x="0" y="932304"/>
                  <a:pt x="16040" y="996463"/>
                  <a:pt x="60149" y="1036562"/>
                </a:cubicBezTo>
                <a:cubicBezTo>
                  <a:pt x="50124" y="1070646"/>
                  <a:pt x="56139" y="1112750"/>
                  <a:pt x="56139" y="1162874"/>
                </a:cubicBezTo>
                <a:cubicBezTo>
                  <a:pt x="56139" y="1253097"/>
                  <a:pt x="80198" y="1335300"/>
                  <a:pt x="160396" y="1363370"/>
                </a:cubicBezTo>
                <a:lnTo>
                  <a:pt x="717774" y="1593940"/>
                </a:lnTo>
                <a:lnTo>
                  <a:pt x="1704212" y="1184929"/>
                </a:lnTo>
                <a:lnTo>
                  <a:pt x="1599954" y="1146834"/>
                </a:lnTo>
                <a:lnTo>
                  <a:pt x="1599954" y="926289"/>
                </a:lnTo>
                <a:lnTo>
                  <a:pt x="1704212" y="882180"/>
                </a:lnTo>
                <a:lnTo>
                  <a:pt x="1543816" y="822032"/>
                </a:lnTo>
                <a:lnTo>
                  <a:pt x="1543816" y="629556"/>
                </a:lnTo>
                <a:lnTo>
                  <a:pt x="1708222" y="561387"/>
                </a:lnTo>
                <a:close/>
                <a:moveTo>
                  <a:pt x="168416" y="441090"/>
                </a:moveTo>
                <a:lnTo>
                  <a:pt x="725794" y="659630"/>
                </a:lnTo>
                <a:lnTo>
                  <a:pt x="1525771" y="336832"/>
                </a:lnTo>
                <a:lnTo>
                  <a:pt x="1525771" y="509259"/>
                </a:lnTo>
                <a:lnTo>
                  <a:pt x="725794" y="842081"/>
                </a:lnTo>
                <a:lnTo>
                  <a:pt x="168416" y="621536"/>
                </a:lnTo>
                <a:lnTo>
                  <a:pt x="168416" y="441090"/>
                </a:lnTo>
                <a:close/>
                <a:moveTo>
                  <a:pt x="1521761" y="1132800"/>
                </a:moveTo>
                <a:lnTo>
                  <a:pt x="721784" y="1463617"/>
                </a:lnTo>
                <a:lnTo>
                  <a:pt x="162401" y="1243072"/>
                </a:lnTo>
                <a:lnTo>
                  <a:pt x="162401" y="1086686"/>
                </a:lnTo>
                <a:lnTo>
                  <a:pt x="661635" y="1291191"/>
                </a:lnTo>
                <a:lnTo>
                  <a:pt x="1523766" y="950349"/>
                </a:lnTo>
                <a:lnTo>
                  <a:pt x="1521761" y="1132800"/>
                </a:lnTo>
                <a:close/>
                <a:moveTo>
                  <a:pt x="1465622" y="832056"/>
                </a:moveTo>
                <a:lnTo>
                  <a:pt x="665645" y="1162874"/>
                </a:lnTo>
                <a:lnTo>
                  <a:pt x="108268" y="942329"/>
                </a:lnTo>
                <a:lnTo>
                  <a:pt x="108268" y="761883"/>
                </a:lnTo>
                <a:lnTo>
                  <a:pt x="681685" y="990448"/>
                </a:lnTo>
                <a:lnTo>
                  <a:pt x="1467627" y="661635"/>
                </a:lnTo>
                <a:lnTo>
                  <a:pt x="1467627" y="83205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20042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195A48D-A8FA-4DEC-8029-66ECB80335BB}"/>
              </a:ext>
            </a:extLst>
          </p:cNvPr>
          <p:cNvSpPr txBox="1"/>
          <p:nvPr/>
        </p:nvSpPr>
        <p:spPr>
          <a:xfrm>
            <a:off x="2738510" y="1814471"/>
            <a:ext cx="66175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to read a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book from </a:t>
            </a:r>
          </a:p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economic sociology field 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202E02E-45C1-4406-9459-EA2FC0C6344D}"/>
              </a:ext>
            </a:extLst>
          </p:cNvPr>
          <p:cNvSpPr txBox="1"/>
          <p:nvPr/>
        </p:nvSpPr>
        <p:spPr>
          <a:xfrm>
            <a:off x="2814492" y="3721950"/>
            <a:ext cx="8018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to discuss main ideas, content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96C8999-8846-41C8-88E6-6C369432886C}"/>
              </a:ext>
            </a:extLst>
          </p:cNvPr>
          <p:cNvSpPr txBox="1"/>
          <p:nvPr/>
        </p:nvSpPr>
        <p:spPr>
          <a:xfrm>
            <a:off x="2814492" y="4874445"/>
            <a:ext cx="57333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genre/style of writing</a:t>
            </a:r>
          </a:p>
        </p:txBody>
      </p:sp>
    </p:spTree>
    <p:extLst>
      <p:ext uri="{BB962C8B-B14F-4D97-AF65-F5344CB8AC3E}">
        <p14:creationId xmlns:p14="http://schemas.microsoft.com/office/powerpoint/2010/main" val="27273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Изображение выглядит как мужчина, стоит, костюм, носит&#10;&#10;Автоматически созданное описание">
            <a:hlinkClick r:id="rId2"/>
            <a:extLst>
              <a:ext uri="{FF2B5EF4-FFF2-40B4-BE49-F238E27FC236}">
                <a16:creationId xmlns:a16="http://schemas.microsoft.com/office/drawing/2014/main" xmlns="" id="{AAE6507C-BF79-4F7D-B868-3956E669966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25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13" y="1397337"/>
            <a:ext cx="2664263" cy="2664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215900"/>
          </a:effec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6B87B84F-CD42-423E-A882-E122A883EA71}"/>
              </a:ext>
            </a:extLst>
          </p:cNvPr>
          <p:cNvSpPr txBox="1"/>
          <p:nvPr/>
        </p:nvSpPr>
        <p:spPr>
          <a:xfrm>
            <a:off x="958197" y="4362826"/>
            <a:ext cx="3318730" cy="70788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l"/>
            <a:r>
              <a:rPr lang="ru-RU" sz="20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n.kolesnik@socinst.ru</a:t>
            </a:r>
          </a:p>
          <a:p>
            <a:pPr algn="l"/>
            <a:endParaRPr lang="ru-RU" sz="2000" b="1" i="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pic>
        <p:nvPicPr>
          <p:cNvPr id="31" name="Рисунок 30" descr="Изображение выглядит как человек, птица, сова, животное&#10;&#10;Автоматически созданное описание">
            <a:hlinkClick r:id="rId5"/>
            <a:extLst>
              <a:ext uri="{FF2B5EF4-FFF2-40B4-BE49-F238E27FC236}">
                <a16:creationId xmlns:a16="http://schemas.microsoft.com/office/drawing/2014/main" xmlns="" id="{11135CF7-3535-475A-B35F-3B6B6ECCE6F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488" y="1401105"/>
            <a:ext cx="2664263" cy="2664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90500"/>
          </a:effectLst>
        </p:spPr>
      </p:pic>
      <p:pic>
        <p:nvPicPr>
          <p:cNvPr id="39" name="Рисунок 38" descr="Изображение выглядит как человек, внутренний, мужчина, рубашка&#10;&#10;Автоматически созданное описание">
            <a:hlinkClick r:id="rId8"/>
            <a:extLst>
              <a:ext uri="{FF2B5EF4-FFF2-40B4-BE49-F238E27FC236}">
                <a16:creationId xmlns:a16="http://schemas.microsoft.com/office/drawing/2014/main" xmlns="" id="{D6C59137-096A-4329-9A31-223902F2EFD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41859" y="1730841"/>
            <a:ext cx="2668031" cy="20010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203200"/>
          </a:effec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AD4B042A-2CD7-42C2-A4CD-7100B4EB9FB2}"/>
              </a:ext>
            </a:extLst>
          </p:cNvPr>
          <p:cNvSpPr txBox="1"/>
          <p:nvPr/>
        </p:nvSpPr>
        <p:spPr>
          <a:xfrm>
            <a:off x="5235124" y="4316659"/>
            <a:ext cx="264527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epaneyakh@hse.ru</a:t>
            </a:r>
            <a:endParaRPr lang="ru-RU" sz="20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3331B10-158E-4064-9AC6-F52F93003719}"/>
              </a:ext>
            </a:extLst>
          </p:cNvPr>
          <p:cNvSpPr txBox="1"/>
          <p:nvPr/>
        </p:nvSpPr>
        <p:spPr>
          <a:xfrm>
            <a:off x="8838597" y="4362826"/>
            <a:ext cx="239520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ykrupets@hse.ru</a:t>
            </a:r>
            <a:endParaRPr lang="ru-RU" sz="2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103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Daytona</vt:lpstr>
      <vt:lpstr>Тема Office</vt:lpstr>
      <vt:lpstr>research seminar  economy business society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seminar  economy business society</dc:title>
  <dc:creator>Крупец Яна Николаевна</dc:creator>
  <cp:lastModifiedBy>Крупец Яна Николаевна</cp:lastModifiedBy>
  <cp:revision>25</cp:revision>
  <dcterms:created xsi:type="dcterms:W3CDTF">2020-06-27T12:16:45Z</dcterms:created>
  <dcterms:modified xsi:type="dcterms:W3CDTF">2020-09-03T11:21:55Z</dcterms:modified>
</cp:coreProperties>
</file>