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049" r:id="rId2"/>
  </p:sldMasterIdLst>
  <p:notesMasterIdLst>
    <p:notesMasterId r:id="rId28"/>
  </p:notesMasterIdLst>
  <p:handoutMasterIdLst>
    <p:handoutMasterId r:id="rId29"/>
  </p:handoutMasterIdLst>
  <p:sldIdLst>
    <p:sldId id="259" r:id="rId3"/>
    <p:sldId id="654" r:id="rId4"/>
    <p:sldId id="668" r:id="rId5"/>
    <p:sldId id="655" r:id="rId6"/>
    <p:sldId id="674" r:id="rId7"/>
    <p:sldId id="645" r:id="rId8"/>
    <p:sldId id="669" r:id="rId9"/>
    <p:sldId id="670" r:id="rId10"/>
    <p:sldId id="663" r:id="rId11"/>
    <p:sldId id="675" r:id="rId12"/>
    <p:sldId id="676" r:id="rId13"/>
    <p:sldId id="657" r:id="rId14"/>
    <p:sldId id="658" r:id="rId15"/>
    <p:sldId id="560" r:id="rId16"/>
    <p:sldId id="667" r:id="rId17"/>
    <p:sldId id="555" r:id="rId18"/>
    <p:sldId id="664" r:id="rId19"/>
    <p:sldId id="665" r:id="rId20"/>
    <p:sldId id="671" r:id="rId21"/>
    <p:sldId id="672" r:id="rId22"/>
    <p:sldId id="673" r:id="rId23"/>
    <p:sldId id="679" r:id="rId24"/>
    <p:sldId id="680" r:id="rId25"/>
    <p:sldId id="678" r:id="rId26"/>
    <p:sldId id="504" r:id="rId27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AF785A6-EB32-4BDF-A69B-6C11F6BD9CFB}">
          <p14:sldIdLst>
            <p14:sldId id="259"/>
            <p14:sldId id="654"/>
            <p14:sldId id="668"/>
            <p14:sldId id="655"/>
            <p14:sldId id="674"/>
            <p14:sldId id="645"/>
            <p14:sldId id="669"/>
            <p14:sldId id="670"/>
            <p14:sldId id="663"/>
            <p14:sldId id="675"/>
            <p14:sldId id="676"/>
          </p14:sldIdLst>
        </p14:section>
        <p14:section name="Раздел без заголовка" id="{A2C61A07-CD67-4842-A843-724B64D78645}">
          <p14:sldIdLst>
            <p14:sldId id="657"/>
            <p14:sldId id="658"/>
            <p14:sldId id="560"/>
            <p14:sldId id="667"/>
            <p14:sldId id="555"/>
            <p14:sldId id="664"/>
            <p14:sldId id="665"/>
            <p14:sldId id="671"/>
            <p14:sldId id="672"/>
            <p14:sldId id="673"/>
            <p14:sldId id="679"/>
            <p14:sldId id="680"/>
            <p14:sldId id="678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йцева Дарья Дмитриевна" initials="ЗДД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AAC"/>
    <a:srgbClr val="CAD743"/>
    <a:srgbClr val="4A6F8F"/>
    <a:srgbClr val="2D699C"/>
    <a:srgbClr val="397877"/>
    <a:srgbClr val="9BCFCD"/>
    <a:srgbClr val="82AAA9"/>
    <a:srgbClr val="2CA59A"/>
    <a:srgbClr val="73ACA9"/>
    <a:srgbClr val="5D3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6279" autoAdjust="0"/>
  </p:normalViewPr>
  <p:slideViewPr>
    <p:cSldViewPr snapToGrid="0" snapToObjects="1">
      <p:cViewPr varScale="1">
        <p:scale>
          <a:sx n="66" d="100"/>
          <a:sy n="66" d="100"/>
        </p:scale>
        <p:origin x="1220" y="36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80" y="84"/>
      </p:cViewPr>
      <p:guideLst>
        <p:guide orient="horz" pos="2880"/>
        <p:guide pos="2160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annikova\Desktop\&#1054;&#1058;&#1063;&#1045;&#1058;%20&#1055;&#1054;%20&#1053;&#1040;&#1041;&#1054;&#1056;&#1059;\&#1088;&#1072;&#1073;&#1086;&#1095;&#1080;&#1077;%20&#1092;&#1072;&#1081;&#1083;&#1099;\&#1050;&#1085;&#1080;&#1075;&#1072;1%20-%20&#1082;&#1086;&#1087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msannikova\Desktop\TF03845283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3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TF03845283%20(1)2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304206309977704E-2"/>
          <c:y val="2.179571303587052E-2"/>
          <c:w val="0.93564862575552177"/>
          <c:h val="0.66998656417947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Набор ИС по годам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  <c:pt idx="8">
                  <c:v>2019/2020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</c:v>
                </c:pt>
                <c:pt idx="1">
                  <c:v>9</c:v>
                </c:pt>
                <c:pt idx="2">
                  <c:v>11</c:v>
                </c:pt>
                <c:pt idx="3">
                  <c:v>28</c:v>
                </c:pt>
                <c:pt idx="4">
                  <c:v>111</c:v>
                </c:pt>
                <c:pt idx="5">
                  <c:v>133</c:v>
                </c:pt>
                <c:pt idx="6">
                  <c:v>162</c:v>
                </c:pt>
                <c:pt idx="7">
                  <c:v>255</c:v>
                </c:pt>
                <c:pt idx="8">
                  <c:v>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25-4791-8CA0-702EDED9A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066368"/>
        <c:axId val="155067904"/>
      </c:barChart>
      <c:catAx>
        <c:axId val="15506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067904"/>
        <c:crosses val="autoZero"/>
        <c:auto val="1"/>
        <c:lblAlgn val="ctr"/>
        <c:lblOffset val="100"/>
        <c:noMultiLvlLbl val="0"/>
      </c:catAx>
      <c:valAx>
        <c:axId val="15506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0663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Оценка работы сервисов для иностранных </a:t>
            </a:r>
            <a:r>
              <a:rPr lang="ru-RU" sz="1600" dirty="0" smtClean="0"/>
              <a:t>абитуриентов</a:t>
            </a:r>
            <a:endParaRPr lang="ru-RU" sz="16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 работы сервисов для иностранных абитуериентов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8</c:v>
                </c:pt>
                <c:pt idx="2">
                  <c:v>28</c:v>
                </c:pt>
                <c:pt idx="3">
                  <c:v>59</c:v>
                </c:pt>
                <c:pt idx="4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A-4640-8AC9-53C32E8E2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744896"/>
        <c:axId val="151746432"/>
      </c:barChart>
      <c:catAx>
        <c:axId val="15174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51746432"/>
        <c:crosses val="autoZero"/>
        <c:auto val="1"/>
        <c:lblAlgn val="ctr"/>
        <c:lblOffset val="100"/>
        <c:noMultiLvlLbl val="0"/>
      </c:catAx>
      <c:valAx>
        <c:axId val="151746432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51744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 / Магистратура 2019-20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0B-4535-991B-C0B8258B5B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0B-4535-991B-C0B8258B5BA3}"/>
              </c:ext>
            </c:extLst>
          </c:dPt>
          <c:cat>
            <c:strRef>
              <c:f>Лист1!$A$2:$A$3</c:f>
              <c:strCache>
                <c:ptCount val="2"/>
                <c:pt idx="0">
                  <c:v>Бакалавриат</c:v>
                </c:pt>
                <c:pt idx="1">
                  <c:v>Магистратура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226</c:v>
                </c:pt>
                <c:pt idx="1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0B-4535-991B-C0B8258B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Квота/контракт 2019-20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1-4A69-A680-BC7662319B26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1-4A69-A680-BC7662319B26}"/>
              </c:ext>
            </c:extLst>
          </c:dPt>
          <c:cat>
            <c:strRef>
              <c:f>Лист1!$A$2:$A$3</c:f>
              <c:strCache>
                <c:ptCount val="2"/>
                <c:pt idx="0">
                  <c:v>Квота</c:v>
                </c:pt>
                <c:pt idx="1">
                  <c:v>Контракт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111</c:v>
                </c:pt>
                <c:pt idx="1">
                  <c:v>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B1-4A69-A680-BC7662319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Бакалавриат</a:t>
            </a:r>
            <a:r>
              <a:rPr lang="ru-RU" dirty="0" smtClean="0"/>
              <a:t> – коммерческий набор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Лист1!$A$1:$A$9</c:f>
              <c:strCache>
                <c:ptCount val="9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  <c:pt idx="8">
                  <c:v>2019/2020</c:v>
                </c:pt>
              </c:strCache>
            </c:strRef>
          </c:cat>
          <c:val>
            <c:numRef>
              <c:f>Лист1!$B$1:$B$9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31</c:v>
                </c:pt>
                <c:pt idx="7">
                  <c:v>104</c:v>
                </c:pt>
                <c:pt idx="8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44BE-83AD-A93B398C66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7721344"/>
        <c:axId val="117755904"/>
      </c:barChart>
      <c:catAx>
        <c:axId val="11772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755904"/>
        <c:crosses val="autoZero"/>
        <c:auto val="1"/>
        <c:lblAlgn val="ctr"/>
        <c:lblOffset val="100"/>
        <c:noMultiLvlLbl val="0"/>
      </c:catAx>
      <c:valAx>
        <c:axId val="11775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72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Магистратура – коммерческий набор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Лист1!$A$1:$A$9</c:f>
              <c:strCache>
                <c:ptCount val="9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  <c:pt idx="8">
                  <c:v>2019/2020</c:v>
                </c:pt>
              </c:strCache>
            </c:strRef>
          </c:cat>
          <c:val>
            <c:numRef>
              <c:f>Лист1!$B$1:$B$9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10</c:v>
                </c:pt>
                <c:pt idx="6">
                  <c:v>20</c:v>
                </c:pt>
                <c:pt idx="7">
                  <c:v>50</c:v>
                </c:pt>
                <c:pt idx="8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AD-480F-8506-33D47A4695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7792768"/>
        <c:axId val="117794304"/>
      </c:barChart>
      <c:catAx>
        <c:axId val="11779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794304"/>
        <c:crosses val="autoZero"/>
        <c:auto val="1"/>
        <c:lblAlgn val="ctr"/>
        <c:lblOffset val="100"/>
        <c:noMultiLvlLbl val="0"/>
      </c:catAx>
      <c:valAx>
        <c:axId val="11779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79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859821887275879E-2"/>
          <c:w val="1"/>
          <c:h val="0.94638833505692943"/>
        </c:manualLayout>
      </c:layout>
      <c:areaChart>
        <c:grouping val="standard"/>
        <c:varyColors val="0"/>
        <c:ser>
          <c:idx val="4"/>
          <c:order val="0"/>
          <c:spPr>
            <a:solidFill>
              <a:srgbClr val="5E8AAC"/>
            </a:solidFill>
            <a:ln>
              <a:noFill/>
            </a:ln>
          </c:spPr>
          <c:val>
            <c:numRef>
              <c:f>вспомогательная!$AI$11:$AI$16</c:f>
              <c:numCache>
                <c:formatCode>General</c:formatCode>
                <c:ptCount val="6"/>
                <c:pt idx="1">
                  <c:v>0</c:v>
                </c:pt>
                <c:pt idx="2">
                  <c:v>0</c:v>
                </c:pt>
                <c:pt idx="3">
                  <c:v>1614</c:v>
                </c:pt>
                <c:pt idx="4">
                  <c:v>1470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FA-4901-9A1A-9543EB491AA4}"/>
            </c:ext>
          </c:extLst>
        </c:ser>
        <c:ser>
          <c:idx val="3"/>
          <c:order val="1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c:spPr>
          <c:val>
            <c:numRef>
              <c:f>вспомогательная!$AH$11:$AH$16</c:f>
              <c:numCache>
                <c:formatCode>General</c:formatCode>
                <c:ptCount val="6"/>
                <c:pt idx="1">
                  <c:v>0</c:v>
                </c:pt>
                <c:pt idx="2">
                  <c:v>2560</c:v>
                </c:pt>
                <c:pt idx="3">
                  <c:v>1614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FA-4901-9A1A-9543EB491AA4}"/>
            </c:ext>
          </c:extLst>
        </c:ser>
        <c:ser>
          <c:idx val="2"/>
          <c:order val="2"/>
          <c:spPr>
            <a:solidFill>
              <a:schemeClr val="accent2">
                <a:lumMod val="75000"/>
              </a:schemeClr>
            </a:solidFill>
            <a:ln w="19050" cap="rnd">
              <a:noFill/>
              <a:round/>
            </a:ln>
            <a:effectLst/>
          </c:spPr>
          <c:val>
            <c:numRef>
              <c:f>вспомогательная!$AG$11:$AG$17</c:f>
              <c:numCache>
                <c:formatCode>General</c:formatCode>
                <c:ptCount val="7"/>
                <c:pt idx="1">
                  <c:v>2560</c:v>
                </c:pt>
                <c:pt idx="2">
                  <c:v>2560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A-4901-9A1A-9543EB491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569408"/>
        <c:axId val="117570944"/>
      </c:areaChart>
      <c:scatterChart>
        <c:scatterStyle val="lineMarker"/>
        <c:varyColors val="0"/>
        <c:ser>
          <c:idx val="8"/>
          <c:order val="3"/>
          <c:tx>
            <c:v>Потеряно</c:v>
          </c:tx>
          <c:spPr>
            <a:ln>
              <a:noFill/>
            </a:ln>
          </c:spPr>
          <c:marker>
            <c:symbol val="none"/>
          </c:marker>
          <c:xVal>
            <c:numRef>
              <c:f>вспомогательная!$Q$13:$Q$15</c:f>
              <c:numCache>
                <c:formatCode>General</c:formatCode>
                <c:ptCount val="3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</c:numCache>
            </c:numRef>
          </c:xVal>
          <c:yVal>
            <c:numRef>
              <c:f>вспомогательная!$R$13:$R$15</c:f>
              <c:numCache>
                <c:formatCode>General</c:formatCode>
                <c:ptCount val="3"/>
                <c:pt idx="0">
                  <c:v>1057.6719999999998</c:v>
                </c:pt>
                <c:pt idx="1">
                  <c:v>1057.6719999999998</c:v>
                </c:pt>
                <c:pt idx="2">
                  <c:v>1057.6719999999998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DFA-4901-9A1A-9543EB491AA4}"/>
            </c:ext>
          </c:extLst>
        </c:ser>
        <c:ser>
          <c:idx val="9"/>
          <c:order val="4"/>
          <c:tx>
            <c:v>Не подходит</c:v>
          </c:tx>
          <c:marker>
            <c:symbol val="none"/>
          </c:marker>
          <c:xVal>
            <c:numRef>
              <c:f>вспомогательная!$V$13</c:f>
              <c:numCache>
                <c:formatCode>General</c:formatCode>
                <c:ptCount val="1"/>
                <c:pt idx="0">
                  <c:v>2.4499999999999997</c:v>
                </c:pt>
              </c:numCache>
            </c:numRef>
          </c:xVal>
          <c:yVal>
            <c:numRef>
              <c:f>вспомогательная!$W$13</c:f>
              <c:numCache>
                <c:formatCode>General</c:formatCode>
                <c:ptCount val="1"/>
                <c:pt idx="0">
                  <c:v>972.58699999999999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DFA-4901-9A1A-9543EB491AA4}"/>
            </c:ext>
          </c:extLst>
        </c:ser>
        <c:ser>
          <c:idx val="11"/>
          <c:order val="5"/>
          <c:tx>
            <c:v>Проценты</c:v>
          </c:tx>
          <c:spPr>
            <a:ln>
              <a:noFill/>
            </a:ln>
          </c:spPr>
          <c:marker>
            <c:symbol val="none"/>
          </c:marker>
          <c:xVal>
            <c:numRef>
              <c:f>вспомогательная!$G$13:$G$16</c:f>
              <c:numCache>
                <c:formatCode>General</c:formatCode>
                <c:ptCount val="4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  <c:pt idx="3">
                  <c:v>5.3500000000000005</c:v>
                </c:pt>
              </c:numCache>
            </c:numRef>
          </c:xVal>
          <c:yVal>
            <c:numRef>
              <c:f>вспомогательная!$H$13:$H$16</c:f>
              <c:numCache>
                <c:formatCode>General</c:formatCode>
                <c:ptCount val="4"/>
                <c:pt idx="0">
                  <c:v>1359.3965000000001</c:v>
                </c:pt>
                <c:pt idx="1">
                  <c:v>1359.3965000000001</c:v>
                </c:pt>
                <c:pt idx="2">
                  <c:v>1359.3965000000001</c:v>
                </c:pt>
                <c:pt idx="3">
                  <c:v>1359.3965000000001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DFA-4901-9A1A-9543EB491AA4}"/>
            </c:ext>
          </c:extLst>
        </c:ser>
        <c:ser>
          <c:idx val="7"/>
          <c:order val="6"/>
          <c:tx>
            <c:v>Итоги за этап 2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2615502428908194E-2"/>
                  <c:y val="-9.187437206941763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100" b="1">
                        <a:solidFill>
                          <a:schemeClr val="bg1"/>
                        </a:solidFill>
                      </a:defRPr>
                    </a:pPr>
                    <a:r>
                      <a:rPr lang="ru-RU" sz="2200" dirty="0" smtClean="0"/>
                      <a:t>2502 </a:t>
                    </a:r>
                    <a:r>
                      <a:rPr lang="ru-RU" sz="2200" dirty="0"/>
                      <a:t>заявки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611183401127175"/>
                      <c:h val="0.161632528590777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D51-4A99-A0DB-AFB18B284E0E}"/>
                </c:ext>
              </c:extLst>
            </c:dLbl>
            <c:dLbl>
              <c:idx val="1"/>
              <c:layout>
                <c:manualLayout>
                  <c:x val="-7.6215282471751383E-2"/>
                  <c:y val="-1.495329641777239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100" b="1">
                        <a:solidFill>
                          <a:schemeClr val="bg1"/>
                        </a:solidFill>
                      </a:defRPr>
                    </a:pPr>
                    <a:r>
                      <a:rPr lang="ru-RU" sz="1400" dirty="0"/>
                      <a:t>610 рекомендаций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85282377029378"/>
                      <c:h val="0.352610714303524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51-4A99-A0DB-AFB18B284E0E}"/>
                </c:ext>
              </c:extLst>
            </c:dLbl>
            <c:dLbl>
              <c:idx val="2"/>
              <c:layout>
                <c:manualLayout>
                  <c:x val="-7.0522001879740323E-2"/>
                  <c:y val="9.7196280755764281E-2"/>
                </c:manualLayout>
              </c:layout>
              <c:tx>
                <c:rich>
                  <a:bodyPr wrap="square" lIns="147600" tIns="19050" rIns="39600" bIns="19050" anchor="ctr">
                    <a:noAutofit/>
                  </a:bodyPr>
                  <a:lstStyle/>
                  <a:p>
                    <a:pPr>
                      <a:defRPr sz="1100" b="1">
                        <a:solidFill>
                          <a:schemeClr val="bg1"/>
                        </a:solidFill>
                      </a:defRPr>
                    </a:pPr>
                    <a:r>
                      <a:rPr lang="ru-RU" sz="1400" dirty="0"/>
                      <a:t>324 студента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4597221818865921"/>
                      <c:h val="0.160973171628654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D51-4A99-A0DB-AFB18B284E0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51-4A99-A0DB-AFB18B284E0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вспомогательная!$L$13:$L$16</c:f>
              <c:numCache>
                <c:formatCode>General</c:formatCode>
                <c:ptCount val="4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  <c:pt idx="3">
                  <c:v>5.3500000000000005</c:v>
                </c:pt>
              </c:numCache>
            </c:numRef>
          </c:xVal>
          <c:yVal>
            <c:numRef>
              <c:f>вспомогательная!$M$13:$M$16</c:f>
              <c:numCache>
                <c:formatCode>General</c:formatCode>
                <c:ptCount val="4"/>
                <c:pt idx="0">
                  <c:v>1258.6034999999997</c:v>
                </c:pt>
                <c:pt idx="1">
                  <c:v>1258.6034999999997</c:v>
                </c:pt>
                <c:pt idx="2">
                  <c:v>1258.6034999999997</c:v>
                </c:pt>
                <c:pt idx="3">
                  <c:v>1258.6034999999997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8DFA-4901-9A1A-9543EB491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569408"/>
        <c:axId val="117570944"/>
      </c:scatterChart>
      <c:catAx>
        <c:axId val="11756940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7570944"/>
        <c:crosses val="autoZero"/>
        <c:auto val="1"/>
        <c:lblAlgn val="ctr"/>
        <c:lblOffset val="100"/>
        <c:noMultiLvlLbl val="1"/>
      </c:catAx>
      <c:valAx>
        <c:axId val="11757094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7569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Статистика по предоставлению скидок на коммерческое обучение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4"/>
                <c:pt idx="0">
                  <c:v>Без скидки</c:v>
                </c:pt>
                <c:pt idx="1">
                  <c:v>25%</c:v>
                </c:pt>
                <c:pt idx="2">
                  <c:v>50%</c:v>
                </c:pt>
                <c:pt idx="3">
                  <c:v>75%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25</c:v>
                </c:pt>
                <c:pt idx="2">
                  <c:v>67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4A-453E-88A0-E5200BDA2C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Магистратура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4"/>
                <c:pt idx="0">
                  <c:v>Без скидки</c:v>
                </c:pt>
                <c:pt idx="1">
                  <c:v>25%</c:v>
                </c:pt>
                <c:pt idx="2">
                  <c:v>50%</c:v>
                </c:pt>
                <c:pt idx="3">
                  <c:v>75%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4A-453E-88A0-E5200BDA2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994624"/>
        <c:axId val="117996160"/>
      </c:barChart>
      <c:catAx>
        <c:axId val="11799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996160"/>
        <c:crosses val="autoZero"/>
        <c:auto val="1"/>
        <c:lblAlgn val="ctr"/>
        <c:lblOffset val="100"/>
        <c:noMultiLvlLbl val="0"/>
      </c:catAx>
      <c:valAx>
        <c:axId val="11799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994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4638833505692943"/>
        </c:manualLayout>
      </c:layout>
      <c:areaChart>
        <c:grouping val="standard"/>
        <c:varyColors val="0"/>
        <c:ser>
          <c:idx val="5"/>
          <c:order val="0"/>
          <c:spPr>
            <a:solidFill>
              <a:schemeClr val="accent6"/>
            </a:solidFill>
            <a:ln>
              <a:noFill/>
            </a:ln>
            <a:effectLst/>
          </c:spPr>
          <c:val>
            <c:numRef>
              <c:f>вспомогательная!$AJ$11:$AJ$16</c:f>
              <c:numCache>
                <c:formatCode>General</c:formatCode>
                <c:ptCount val="6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16309</c:v>
                </c:pt>
                <c:pt idx="5">
                  <c:v>15362.5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FA-4901-9A1A-9543EB491AA4}"/>
            </c:ext>
          </c:extLst>
        </c:ser>
        <c:ser>
          <c:idx val="4"/>
          <c:order val="1"/>
          <c:spPr>
            <a:solidFill>
              <a:schemeClr val="accent5"/>
            </a:solidFill>
            <a:ln>
              <a:noFill/>
            </a:ln>
            <a:effectLst/>
          </c:spPr>
          <c:val>
            <c:numRef>
              <c:f>вспомогательная!$AI$11:$AI$16</c:f>
              <c:numCache>
                <c:formatCode>General</c:formatCode>
                <c:ptCount val="6"/>
                <c:pt idx="1">
                  <c:v>0</c:v>
                </c:pt>
                <c:pt idx="2">
                  <c:v>0</c:v>
                </c:pt>
                <c:pt idx="3">
                  <c:v>19958</c:v>
                </c:pt>
                <c:pt idx="4">
                  <c:v>16309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FA-4901-9A1A-9543EB491AA4}"/>
            </c:ext>
          </c:extLst>
        </c:ser>
        <c:ser>
          <c:idx val="3"/>
          <c:order val="2"/>
          <c:spPr>
            <a:solidFill>
              <a:schemeClr val="accent4"/>
            </a:solidFill>
            <a:ln>
              <a:noFill/>
            </a:ln>
            <a:effectLst/>
          </c:spPr>
          <c:val>
            <c:numRef>
              <c:f>вспомогательная!$AH$11:$AH$16</c:f>
              <c:numCache>
                <c:formatCode>General</c:formatCode>
                <c:ptCount val="6"/>
                <c:pt idx="1">
                  <c:v>0</c:v>
                </c:pt>
                <c:pt idx="2">
                  <c:v>30058</c:v>
                </c:pt>
                <c:pt idx="3">
                  <c:v>19958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FA-4901-9A1A-9543EB491AA4}"/>
            </c:ext>
          </c:extLst>
        </c:ser>
        <c:ser>
          <c:idx val="2"/>
          <c:order val="3"/>
          <c:spPr>
            <a:solidFill>
              <a:schemeClr val="accent3"/>
            </a:solidFill>
            <a:ln>
              <a:noFill/>
            </a:ln>
            <a:effectLst/>
          </c:spPr>
          <c:val>
            <c:numRef>
              <c:f>вспомогательная!$AG$11:$AG$17</c:f>
              <c:numCache>
                <c:formatCode>General</c:formatCode>
                <c:ptCount val="7"/>
                <c:pt idx="1">
                  <c:v>30058</c:v>
                </c:pt>
                <c:pt idx="2">
                  <c:v>30058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DFA-4901-9A1A-9543EB491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155136"/>
        <c:axId val="120267520"/>
      </c:areaChart>
      <c:scatterChart>
        <c:scatterStyle val="lineMarker"/>
        <c:varyColors val="0"/>
        <c:ser>
          <c:idx val="6"/>
          <c:order val="4"/>
          <c:spPr>
            <a:ln w="19050" cap="rnd" cmpd="sng" algn="ctr">
              <a:solidFill>
                <a:schemeClr val="accent1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вспомогательная!$Y$11:$Y$16</c:f>
              <c:numCache>
                <c:formatCode>General</c:formatCode>
                <c:ptCount val="6"/>
                <c:pt idx="0">
                  <c:v>1.8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вспомогательная!$AE$11:$AE$16</c:f>
              <c:numCache>
                <c:formatCode>General</c:formatCode>
                <c:ptCount val="6"/>
                <c:pt idx="0">
                  <c:v>30066</c:v>
                </c:pt>
                <c:pt idx="1">
                  <c:v>30058</c:v>
                </c:pt>
                <c:pt idx="2">
                  <c:v>30058</c:v>
                </c:pt>
                <c:pt idx="3">
                  <c:v>19958</c:v>
                </c:pt>
                <c:pt idx="4">
                  <c:v>16309</c:v>
                </c:pt>
                <c:pt idx="5">
                  <c:v>15362.5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DFA-4901-9A1A-9543EB491AA4}"/>
            </c:ext>
          </c:extLst>
        </c:ser>
        <c:ser>
          <c:idx val="8"/>
          <c:order val="5"/>
          <c:tx>
            <c:v>Потеряно</c:v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xVal>
            <c:numRef>
              <c:f>вспомогательная!$Q$13:$Q$15</c:f>
              <c:numCache>
                <c:formatCode>General</c:formatCode>
                <c:ptCount val="3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</c:numCache>
            </c:numRef>
          </c:xVal>
          <c:yVal>
            <c:numRef>
              <c:f>вспомогательная!$R$13:$R$15</c:f>
              <c:numCache>
                <c:formatCode>General</c:formatCode>
                <c:ptCount val="3"/>
                <c:pt idx="0">
                  <c:v>12166.864</c:v>
                </c:pt>
                <c:pt idx="1">
                  <c:v>12166.864</c:v>
                </c:pt>
                <c:pt idx="2">
                  <c:v>12166.864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8DFA-4901-9A1A-9543EB491AA4}"/>
            </c:ext>
          </c:extLst>
        </c:ser>
        <c:ser>
          <c:idx val="9"/>
          <c:order val="6"/>
          <c:tx>
            <c:v>Не подходит</c:v>
          </c:tx>
          <c:spPr>
            <a:ln w="19050" cap="rnd" cmpd="sng" algn="ctr">
              <a:solidFill>
                <a:schemeClr val="accent4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вспомогательная!$V$13</c:f>
              <c:numCache>
                <c:formatCode>General</c:formatCode>
                <c:ptCount val="1"/>
                <c:pt idx="0">
                  <c:v>2.4499999999999997</c:v>
                </c:pt>
              </c:numCache>
            </c:numRef>
          </c:xVal>
          <c:yVal>
            <c:numRef>
              <c:f>вспомогательная!$W$13</c:f>
              <c:numCache>
                <c:formatCode>General</c:formatCode>
                <c:ptCount val="1"/>
                <c:pt idx="0">
                  <c:v>11188.094000000003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8DFA-4901-9A1A-9543EB491AA4}"/>
            </c:ext>
          </c:extLst>
        </c:ser>
        <c:ser>
          <c:idx val="10"/>
          <c:order val="7"/>
          <c:tx>
            <c:v>Выиграно точка</c:v>
          </c:tx>
          <c:spPr>
            <a:ln w="19050" cap="rnd" cmpd="sng" algn="ctr">
              <a:solidFill>
                <a:schemeClr val="accent5">
                  <a:lumMod val="60000"/>
                </a:schemeClr>
              </a:solidFill>
              <a:prstDash val="solid"/>
              <a:round/>
            </a:ln>
            <a:effectLst/>
          </c:spPr>
          <c:marker>
            <c:symbol val="circle"/>
            <c:size val="62"/>
            <c:spPr>
              <a:solidFill>
                <a:schemeClr val="accent5">
                  <a:lumMod val="60000"/>
                </a:schemeClr>
              </a:solidFill>
              <a:ln w="6350" cap="flat" cmpd="sng" algn="ctr">
                <a:solidFill>
                  <a:schemeClr val="accent5">
                    <a:lumMod val="60000"/>
                  </a:schemeClr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610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4E4-414B-A0F2-B5ECA3CB1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вспомогательная!$L$17</c:f>
              <c:numCache>
                <c:formatCode>General</c:formatCode>
                <c:ptCount val="1"/>
                <c:pt idx="0">
                  <c:v>6.44</c:v>
                </c:pt>
              </c:numCache>
            </c:numRef>
          </c:xVal>
          <c:yVal>
            <c:numRef>
              <c:f>вспомогательная!$M$17</c:f>
              <c:numCache>
                <c:formatCode>General</c:formatCode>
                <c:ptCount val="1"/>
                <c:pt idx="0">
                  <c:v>15058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8DFA-4901-9A1A-9543EB491AA4}"/>
            </c:ext>
          </c:extLst>
        </c:ser>
        <c:ser>
          <c:idx val="11"/>
          <c:order val="8"/>
          <c:tx>
            <c:v>Проценты</c:v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366751624212321E-2"/>
                  <c:y val="-0.2816199929590097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>
                        <a:solidFill>
                          <a:schemeClr val="bg1"/>
                        </a:solidFill>
                      </a:rPr>
                      <a:t>30 800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E4E4-414B-A0F2-B5ECA3CB1DC9}"/>
                </c:ext>
              </c:extLst>
            </c:dLbl>
            <c:dLbl>
              <c:idx val="1"/>
              <c:layout>
                <c:manualLayout>
                  <c:x val="-3.8694405472372788E-2"/>
                  <c:y val="-0.102180705409906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9800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E4-414B-A0F2-B5ECA3CB1DC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2957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4E4-414B-A0F2-B5ECA3CB1DC9}"/>
                </c:ext>
              </c:extLst>
            </c:dLbl>
            <c:dLbl>
              <c:idx val="3"/>
              <c:layout>
                <c:manualLayout>
                  <c:x val="-2.9538959892448216E-2"/>
                  <c:y val="3.23987602519214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610</a:t>
                    </a:r>
                    <a:endParaRPr lang="en-US" dirty="0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4E4-414B-A0F2-B5ECA3CB1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вспомогательная!$G$13:$G$16</c:f>
              <c:numCache>
                <c:formatCode>General</c:formatCode>
                <c:ptCount val="4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  <c:pt idx="3">
                  <c:v>5.3500000000000005</c:v>
                </c:pt>
              </c:numCache>
            </c:numRef>
          </c:xVal>
          <c:yVal>
            <c:numRef>
              <c:f>вспомогательная!$H$13:$H$16</c:f>
              <c:numCache>
                <c:formatCode>General</c:formatCode>
                <c:ptCount val="4"/>
                <c:pt idx="0">
                  <c:v>15637.733000000002</c:v>
                </c:pt>
                <c:pt idx="1">
                  <c:v>15637.733000000002</c:v>
                </c:pt>
                <c:pt idx="2">
                  <c:v>15637.733000000002</c:v>
                </c:pt>
                <c:pt idx="3">
                  <c:v>15637.733000000002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8DFA-4901-9A1A-9543EB491AA4}"/>
            </c:ext>
          </c:extLst>
        </c:ser>
        <c:ser>
          <c:idx val="7"/>
          <c:order val="9"/>
          <c:tx>
            <c:v>Итоги за этап 2</c:v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1366810735542847E-2"/>
                  <c:y val="-0.23052964025405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00" dirty="0"/>
                      <a:t>ИНФОРМИРОВАНИЕ</a:t>
                    </a:r>
                    <a:endParaRPr lang="ru-RU" sz="9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89342664014021"/>
                      <c:h val="6.93084248158412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4E4-414B-A0F2-B5ECA3CB1DC9}"/>
                </c:ext>
              </c:extLst>
            </c:dLbl>
            <c:dLbl>
              <c:idx val="1"/>
              <c:layout>
                <c:manualLayout>
                  <c:x val="-5.3039568867655644E-2"/>
                  <c:y val="-6.479752050384292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00" dirty="0"/>
                      <a:t>ИНТЕРЕС</a:t>
                    </a:r>
                    <a:endParaRPr lang="ru-RU" sz="9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201881899159665E-2"/>
                      <c:h val="5.1862938526345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4E4-414B-A0F2-B5ECA3CB1DC9}"/>
                </c:ext>
              </c:extLst>
            </c:dLbl>
            <c:dLbl>
              <c:idx val="2"/>
              <c:layout>
                <c:manualLayout>
                  <c:x val="-6.3902817888527808E-2"/>
                  <c:y val="3.7383184906063224E-2"/>
                </c:manualLayout>
              </c:layout>
              <c:tx>
                <c:rich>
                  <a:bodyPr rot="0" spcFirstLastPara="1" vertOverflow="ellipsis" vert="horz" wrap="square" lIns="147600" tIns="19050" rIns="396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00"/>
                      <a:t>ЗАЯВКИ</a:t>
                    </a:r>
                    <a:r>
                      <a:rPr lang="ru-RU" sz="1000" baseline="0"/>
                      <a:t> В АСАВ</a:t>
                    </a:r>
                    <a:endParaRPr lang="ru-RU" sz="90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E4E4-414B-A0F2-B5ECA3CB1DC9}"/>
                </c:ext>
              </c:extLst>
            </c:dLbl>
            <c:dLbl>
              <c:idx val="3"/>
              <c:layout>
                <c:manualLayout>
                  <c:x val="-4.9938794072315787E-2"/>
                  <c:y val="7.9750794466268218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ru-RU" sz="1000">
                        <a:solidFill>
                          <a:schemeClr val="bg1"/>
                        </a:solidFill>
                      </a:rPr>
                      <a:t>РЕКОМЕНДАЦИИ</a:t>
                    </a:r>
                    <a:endParaRPr lang="ru-RU" sz="90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4E4-414B-A0F2-B5ECA3CB1DC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xVal>
            <c:numRef>
              <c:f>вспомогательная!$L$13:$L$16</c:f>
              <c:numCache>
                <c:formatCode>General</c:formatCode>
                <c:ptCount val="4"/>
                <c:pt idx="0">
                  <c:v>2.4499999999999997</c:v>
                </c:pt>
                <c:pt idx="1">
                  <c:v>3.4499999999999997</c:v>
                </c:pt>
                <c:pt idx="2">
                  <c:v>4.45</c:v>
                </c:pt>
                <c:pt idx="3">
                  <c:v>5.3500000000000005</c:v>
                </c:pt>
              </c:numCache>
            </c:numRef>
          </c:xVal>
          <c:yVal>
            <c:numRef>
              <c:f>вспомогательная!$M$13:$M$16</c:f>
              <c:numCache>
                <c:formatCode>General</c:formatCode>
                <c:ptCount val="4"/>
                <c:pt idx="0">
                  <c:v>14478.267</c:v>
                </c:pt>
                <c:pt idx="1">
                  <c:v>14478.267</c:v>
                </c:pt>
                <c:pt idx="2">
                  <c:v>14478.267</c:v>
                </c:pt>
                <c:pt idx="3">
                  <c:v>14478.267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8DFA-4901-9A1A-9543EB491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0155136"/>
        <c:axId val="120267520"/>
      </c:scatterChart>
      <c:catAx>
        <c:axId val="120155136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20267520"/>
        <c:crosses val="autoZero"/>
        <c:auto val="1"/>
        <c:lblAlgn val="ctr"/>
        <c:lblOffset val="100"/>
        <c:noMultiLvlLbl val="1"/>
      </c:catAx>
      <c:valAx>
        <c:axId val="12026752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0155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prstDash val="solid"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Трудности </a:t>
            </a:r>
            <a:r>
              <a:rPr lang="ru-RU" sz="1600" dirty="0" smtClean="0"/>
              <a:t>в процессе подачи </a:t>
            </a:r>
            <a:r>
              <a:rPr lang="ru-RU" sz="1600" dirty="0"/>
              <a:t>заявок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Трудности при подаче заявок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Не возникло</c:v>
                </c:pt>
                <c:pt idx="1">
                  <c:v>Задержка отправки визового приглашения</c:v>
                </c:pt>
                <c:pt idx="2">
                  <c:v>Сложности с выбором курсов</c:v>
                </c:pt>
                <c:pt idx="3">
                  <c:v>Времязатратность, бюрократические проволочки</c:v>
                </c:pt>
                <c:pt idx="4">
                  <c:v>Технические сложности</c:v>
                </c:pt>
                <c:pt idx="5">
                  <c:v>Задержка в ответах на письма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108</c:v>
                </c:pt>
                <c:pt idx="1">
                  <c:v>11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2D-43F5-ACE8-5205A761E3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 b="1"/>
            </a:pPr>
            <a:endParaRPr lang="ru-RU"/>
          </a:p>
        </c:txPr>
      </c:legendEntry>
      <c:layout>
        <c:manualLayout>
          <c:xMode val="edge"/>
          <c:yMode val="edge"/>
          <c:x val="0.57232704402515722"/>
          <c:y val="0.18245995382640123"/>
          <c:w val="0.4088050314465409"/>
          <c:h val="0.7942663251997417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0.17736</cdr:x>
      <cdr:y>0.58898</cdr:y>
    </cdr:from>
    <cdr:to>
      <cdr:x>0.24493</cdr:x>
      <cdr:y>0.70438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1485921" y="1884973"/>
          <a:ext cx="56607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9</a:t>
          </a:r>
          <a:endParaRPr lang="ru-RU" dirty="0"/>
        </a:p>
      </cdr:txBody>
    </cdr:sp>
  </cdr:relSizeAnchor>
  <cdr:relSizeAnchor xmlns:cdr="http://schemas.openxmlformats.org/drawingml/2006/chartDrawing">
    <cdr:from>
      <cdr:x>0.37628</cdr:x>
      <cdr:y>0.55609</cdr:y>
    </cdr:from>
    <cdr:to>
      <cdr:x>0.47109</cdr:x>
      <cdr:y>0.67149</cdr:y>
    </cdr:to>
    <cdr:sp macro="" textlink="">
      <cdr:nvSpPr>
        <cdr:cNvPr id="3" name="TextBox 19"/>
        <cdr:cNvSpPr txBox="1"/>
      </cdr:nvSpPr>
      <cdr:spPr>
        <a:xfrm xmlns:a="http://schemas.openxmlformats.org/drawingml/2006/main">
          <a:off x="3152391" y="1779695"/>
          <a:ext cx="79437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28</a:t>
          </a:r>
          <a:endParaRPr lang="ru-RU" dirty="0"/>
        </a:p>
      </cdr:txBody>
    </cdr:sp>
  </cdr:relSizeAnchor>
  <cdr:relSizeAnchor xmlns:cdr="http://schemas.openxmlformats.org/drawingml/2006/chartDrawing">
    <cdr:from>
      <cdr:x>0.46928</cdr:x>
      <cdr:y>0.3842</cdr:y>
    </cdr:from>
    <cdr:to>
      <cdr:x>0.59541</cdr:x>
      <cdr:y>0.49961</cdr:y>
    </cdr:to>
    <cdr:sp macro="" textlink="">
      <cdr:nvSpPr>
        <cdr:cNvPr id="6" name="TextBox 2"/>
        <cdr:cNvSpPr txBox="1"/>
      </cdr:nvSpPr>
      <cdr:spPr>
        <a:xfrm xmlns:a="http://schemas.openxmlformats.org/drawingml/2006/main">
          <a:off x="3931566" y="1229607"/>
          <a:ext cx="105667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111</a:t>
          </a:r>
          <a:endParaRPr lang="ru-RU" dirty="0"/>
        </a:p>
      </cdr:txBody>
    </cdr:sp>
  </cdr:relSizeAnchor>
  <cdr:relSizeAnchor xmlns:cdr="http://schemas.openxmlformats.org/drawingml/2006/chartDrawing">
    <cdr:from>
      <cdr:x>0.57909</cdr:x>
      <cdr:y>0.33467</cdr:y>
    </cdr:from>
    <cdr:to>
      <cdr:x>0.68269</cdr:x>
      <cdr:y>0.45008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4851540" y="1071092"/>
          <a:ext cx="86798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133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0.34272</cdr:x>
      <cdr:y>0.29052</cdr:y>
    </cdr:from>
    <cdr:to>
      <cdr:x>0.45695</cdr:x>
      <cdr:y>0.37093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05232" y="1011938"/>
          <a:ext cx="568411" cy="280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 smtClean="0">
              <a:solidFill>
                <a:schemeClr val="bg1"/>
              </a:solidFill>
            </a:rPr>
            <a:t>30%</a:t>
          </a:r>
          <a:endParaRPr lang="ru-RU" sz="15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0.53311</cdr:x>
      <cdr:y>0.48681</cdr:y>
    </cdr:from>
    <cdr:to>
      <cdr:x>0.66556</cdr:x>
      <cdr:y>0.56486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52584" y="1695678"/>
          <a:ext cx="659027" cy="271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 smtClean="0">
              <a:solidFill>
                <a:schemeClr val="bg1"/>
              </a:solidFill>
            </a:rPr>
            <a:t>70%</a:t>
          </a:r>
          <a:endParaRPr lang="ru-RU" sz="1500" b="1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0.88147</cdr:x>
      <cdr:y>0.11788</cdr:y>
    </cdr:from>
    <cdr:to>
      <cdr:x>0.97861</cdr:x>
      <cdr:y>0.1982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688702" y="494279"/>
          <a:ext cx="847339" cy="33679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/>
            <a:t>в 1,2 раза</a:t>
          </a:r>
          <a:endParaRPr lang="ru-RU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0.4309</cdr:x>
      <cdr:y>0.73438</cdr:y>
    </cdr:from>
    <cdr:to>
      <cdr:x>0.5732</cdr:x>
      <cdr:y>0.95004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486980" y="3828753"/>
          <a:ext cx="1151537" cy="112435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0.46216</cdr:x>
      <cdr:y>0.74733</cdr:y>
    </cdr:from>
    <cdr:to>
      <cdr:x>0.57535</cdr:x>
      <cdr:y>0.86586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96517" y="3808306"/>
          <a:ext cx="880844" cy="604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0.43836</cdr:x>
      <cdr:y>0.79566</cdr:y>
    </cdr:from>
    <cdr:to>
      <cdr:x>0.56449</cdr:x>
      <cdr:y>0.93065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47329" y="4148217"/>
          <a:ext cx="1020684" cy="703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>
              <a:solidFill>
                <a:schemeClr val="accent5">
                  <a:lumMod val="75000"/>
                </a:schemeClr>
              </a:solidFill>
            </a:rPr>
            <a:t>% удержания – 53,1</a:t>
          </a:r>
          <a:endParaRPr lang="ru-RU" sz="1100" b="1" dirty="0">
            <a:solidFill>
              <a:schemeClr val="accent5">
                <a:lumMod val="75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0.48412</cdr:x>
      <cdr:y>0.2391</cdr:y>
    </cdr:from>
    <cdr:to>
      <cdr:x>0.92979</cdr:x>
      <cdr:y>0.47189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67395" y="1218428"/>
          <a:ext cx="3468130" cy="11862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«Неизмеримая часть»  </a:t>
          </a:r>
          <a:endParaRPr lang="ru-RU" sz="16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0.03462</cdr:x>
      <cdr:y>0.2927</cdr:y>
    </cdr:from>
    <cdr:to>
      <cdr:x>0.53386</cdr:x>
      <cdr:y>0.35634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24" y="1324744"/>
          <a:ext cx="201622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/>
            <a:t>Среднее значение -  3,99</a:t>
          </a:r>
          <a:endParaRPr lang="ru-RU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DE89-C194-D34D-83AA-9AFBD74DC4D7}" type="datetimeFigureOut">
              <a:rPr lang="en-US" smtClean="0"/>
              <a:pPr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4ACF-CE2C-F94C-B805-C3C372F63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9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F6D02-122D-964E-ACB9-453FD8B7FB92}" type="datetimeFigureOut">
              <a:rPr lang="en-US" smtClean="0"/>
              <a:pPr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2E94-A510-624F-812E-907861D635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41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8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09540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31303" y="6599078"/>
            <a:ext cx="175881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791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85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5824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4093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018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26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886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498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9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97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9339360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65738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19866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10646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720055" y="6598885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5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25197" y="6595517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1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84281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024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9119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786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2083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269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137042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1222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5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4464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878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351393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52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32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560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52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92106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0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8078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862030" y="6599233"/>
            <a:ext cx="1797287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638425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713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035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620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55361" y="6599078"/>
            <a:ext cx="171072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997008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31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4404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3234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3581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1182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71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4682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39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4255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37076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9448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4852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8112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726191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35192903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720055" y="6598885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39909905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25197" y="6595517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0592642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0852665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64620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077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631055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2083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59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889268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559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33858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76135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85974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24806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55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836338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73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051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1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8" r:id="rId5"/>
    <p:sldLayoutId id="2147483651" r:id="rId6"/>
    <p:sldLayoutId id="2147483661" r:id="rId7"/>
    <p:sldLayoutId id="2147483694" r:id="rId8"/>
    <p:sldLayoutId id="2147483664" r:id="rId9"/>
    <p:sldLayoutId id="2147483652" r:id="rId10"/>
    <p:sldLayoutId id="2147483679" r:id="rId11"/>
    <p:sldLayoutId id="2147483680" r:id="rId12"/>
    <p:sldLayoutId id="2147483662" r:id="rId13"/>
    <p:sldLayoutId id="2147483653" r:id="rId14"/>
    <p:sldLayoutId id="2147483663" r:id="rId15"/>
    <p:sldLayoutId id="2147483655" r:id="rId16"/>
    <p:sldLayoutId id="2147483666" r:id="rId17"/>
    <p:sldLayoutId id="2147483669" r:id="rId18"/>
    <p:sldLayoutId id="2147483667" r:id="rId19"/>
    <p:sldLayoutId id="2147483668" r:id="rId20"/>
    <p:sldLayoutId id="2147483670" r:id="rId21"/>
    <p:sldLayoutId id="2147483671" r:id="rId22"/>
    <p:sldLayoutId id="2147483676" r:id="rId23"/>
    <p:sldLayoutId id="2147483682" r:id="rId24"/>
    <p:sldLayoutId id="2147483683" r:id="rId25"/>
    <p:sldLayoutId id="2147483681" r:id="rId26"/>
    <p:sldLayoutId id="2147483672" r:id="rId27"/>
    <p:sldLayoutId id="2147483691" r:id="rId28"/>
    <p:sldLayoutId id="2147483692" r:id="rId29"/>
    <p:sldLayoutId id="2147483693" r:id="rId30"/>
    <p:sldLayoutId id="2147483673" r:id="rId31"/>
    <p:sldLayoutId id="2147483678" r:id="rId32"/>
    <p:sldLayoutId id="2147483690" r:id="rId33"/>
    <p:sldLayoutId id="2147483674" r:id="rId34"/>
    <p:sldLayoutId id="2147483675" r:id="rId35"/>
    <p:sldLayoutId id="2147483665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6" r:id="rId43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57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6" r:id="rId27"/>
    <p:sldLayoutId id="2147484077" r:id="rId28"/>
    <p:sldLayoutId id="2147484078" r:id="rId29"/>
    <p:sldLayoutId id="2147484079" r:id="rId30"/>
    <p:sldLayoutId id="2147484080" r:id="rId31"/>
    <p:sldLayoutId id="2147484081" r:id="rId32"/>
    <p:sldLayoutId id="2147484082" r:id="rId33"/>
    <p:sldLayoutId id="2147484083" r:id="rId34"/>
    <p:sldLayoutId id="2147484084" r:id="rId35"/>
    <p:sldLayoutId id="2147484085" r:id="rId36"/>
    <p:sldLayoutId id="2147484086" r:id="rId37"/>
    <p:sldLayoutId id="2147484087" r:id="rId38"/>
    <p:sldLayoutId id="2147484088" r:id="rId39"/>
    <p:sldLayoutId id="2147484089" r:id="rId40"/>
    <p:sldLayoutId id="2147484090" r:id="rId41"/>
    <p:sldLayoutId id="2147484091" r:id="rId42"/>
    <p:sldLayoutId id="2147484092" r:id="rId43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>
          <a:xfrm>
            <a:off x="6554281" y="0"/>
            <a:ext cx="2589550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"/>
          <p:cNvSpPr/>
          <p:nvPr/>
        </p:nvSpPr>
        <p:spPr>
          <a:xfrm>
            <a:off x="-8878" y="0"/>
            <a:ext cx="2636435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898835" y="5293283"/>
            <a:ext cx="2141900" cy="645384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Pentagon 6"/>
          <p:cNvSpPr/>
          <p:nvPr/>
        </p:nvSpPr>
        <p:spPr>
          <a:xfrm rot="16200000">
            <a:off x="3275055" y="3643503"/>
            <a:ext cx="2631725" cy="3926727"/>
          </a:xfrm>
          <a:prstGeom prst="homePlate">
            <a:avLst>
              <a:gd name="adj" fmla="val 37937"/>
            </a:avLst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Pentagon 7"/>
          <p:cNvSpPr/>
          <p:nvPr/>
        </p:nvSpPr>
        <p:spPr>
          <a:xfrm rot="5400000">
            <a:off x="3770004" y="-1140114"/>
            <a:ext cx="1641830" cy="3926725"/>
          </a:xfrm>
          <a:prstGeom prst="homePlate">
            <a:avLst>
              <a:gd name="adj" fmla="val 76627"/>
            </a:avLst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279225" y="438279"/>
            <a:ext cx="769938" cy="769937"/>
            <a:chOff x="328" y="1219"/>
            <a:chExt cx="485" cy="485"/>
          </a:xfrm>
        </p:grpSpPr>
        <p:sp>
          <p:nvSpPr>
            <p:cNvPr id="4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219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492" y="1334"/>
              <a:ext cx="171" cy="251"/>
            </a:xfrm>
            <a:custGeom>
              <a:avLst/>
              <a:gdLst>
                <a:gd name="T0" fmla="*/ 316 w 1193"/>
                <a:gd name="T1" fmla="*/ 1649 h 1756"/>
                <a:gd name="T2" fmla="*/ 706 w 1193"/>
                <a:gd name="T3" fmla="*/ 1074 h 1756"/>
                <a:gd name="T4" fmla="*/ 897 w 1193"/>
                <a:gd name="T5" fmla="*/ 1386 h 1756"/>
                <a:gd name="T6" fmla="*/ 895 w 1193"/>
                <a:gd name="T7" fmla="*/ 1284 h 1756"/>
                <a:gd name="T8" fmla="*/ 884 w 1193"/>
                <a:gd name="T9" fmla="*/ 1176 h 1756"/>
                <a:gd name="T10" fmla="*/ 854 w 1193"/>
                <a:gd name="T11" fmla="*/ 1069 h 1756"/>
                <a:gd name="T12" fmla="*/ 799 w 1193"/>
                <a:gd name="T13" fmla="*/ 973 h 1756"/>
                <a:gd name="T14" fmla="*/ 711 w 1193"/>
                <a:gd name="T15" fmla="*/ 892 h 1756"/>
                <a:gd name="T16" fmla="*/ 900 w 1193"/>
                <a:gd name="T17" fmla="*/ 897 h 1756"/>
                <a:gd name="T18" fmla="*/ 1004 w 1193"/>
                <a:gd name="T19" fmla="*/ 987 h 1756"/>
                <a:gd name="T20" fmla="*/ 1078 w 1193"/>
                <a:gd name="T21" fmla="*/ 1106 h 1756"/>
                <a:gd name="T22" fmla="*/ 1124 w 1193"/>
                <a:gd name="T23" fmla="*/ 1251 h 1756"/>
                <a:gd name="T24" fmla="*/ 1138 w 1193"/>
                <a:gd name="T25" fmla="*/ 1419 h 1756"/>
                <a:gd name="T26" fmla="*/ 23 w 1193"/>
                <a:gd name="T27" fmla="*/ 1756 h 1756"/>
                <a:gd name="T28" fmla="*/ 0 w 1193"/>
                <a:gd name="T29" fmla="*/ 0 h 1756"/>
                <a:gd name="T30" fmla="*/ 458 w 1193"/>
                <a:gd name="T31" fmla="*/ 0 h 1756"/>
                <a:gd name="T32" fmla="*/ 643 w 1193"/>
                <a:gd name="T33" fmla="*/ 5 h 1756"/>
                <a:gd name="T34" fmla="*/ 751 w 1193"/>
                <a:gd name="T35" fmla="*/ 24 h 1756"/>
                <a:gd name="T36" fmla="*/ 835 w 1193"/>
                <a:gd name="T37" fmla="*/ 62 h 1756"/>
                <a:gd name="T38" fmla="*/ 916 w 1193"/>
                <a:gd name="T39" fmla="*/ 124 h 1756"/>
                <a:gd name="T40" fmla="*/ 982 w 1193"/>
                <a:gd name="T41" fmla="*/ 213 h 1756"/>
                <a:gd name="T42" fmla="*/ 1015 w 1193"/>
                <a:gd name="T43" fmla="*/ 304 h 1756"/>
                <a:gd name="T44" fmla="*/ 1026 w 1193"/>
                <a:gd name="T45" fmla="*/ 382 h 1756"/>
                <a:gd name="T46" fmla="*/ 1020 w 1193"/>
                <a:gd name="T47" fmla="*/ 478 h 1756"/>
                <a:gd name="T48" fmla="*/ 982 w 1193"/>
                <a:gd name="T49" fmla="*/ 588 h 1756"/>
                <a:gd name="T50" fmla="*/ 921 w 1193"/>
                <a:gd name="T51" fmla="*/ 671 h 1756"/>
                <a:gd name="T52" fmla="*/ 866 w 1193"/>
                <a:gd name="T53" fmla="*/ 724 h 1756"/>
                <a:gd name="T54" fmla="*/ 788 w 1193"/>
                <a:gd name="T55" fmla="*/ 774 h 1756"/>
                <a:gd name="T56" fmla="*/ 682 w 1193"/>
                <a:gd name="T57" fmla="*/ 809 h 1756"/>
                <a:gd name="T58" fmla="*/ 537 w 1193"/>
                <a:gd name="T59" fmla="*/ 825 h 1756"/>
                <a:gd name="T60" fmla="*/ 427 w 1193"/>
                <a:gd name="T61" fmla="*/ 822 h 1756"/>
                <a:gd name="T62" fmla="*/ 424 w 1193"/>
                <a:gd name="T63" fmla="*/ 735 h 1756"/>
                <a:gd name="T64" fmla="*/ 521 w 1193"/>
                <a:gd name="T65" fmla="*/ 735 h 1756"/>
                <a:gd name="T66" fmla="*/ 615 w 1193"/>
                <a:gd name="T67" fmla="*/ 709 h 1756"/>
                <a:gd name="T68" fmla="*/ 687 w 1193"/>
                <a:gd name="T69" fmla="*/ 660 h 1756"/>
                <a:gd name="T70" fmla="*/ 748 w 1193"/>
                <a:gd name="T71" fmla="*/ 589 h 1756"/>
                <a:gd name="T72" fmla="*/ 786 w 1193"/>
                <a:gd name="T73" fmla="*/ 494 h 1756"/>
                <a:gd name="T74" fmla="*/ 486 w 1193"/>
                <a:gd name="T75" fmla="*/ 437 h 1756"/>
                <a:gd name="T76" fmla="*/ 783 w 1193"/>
                <a:gd name="T77" fmla="*/ 316 h 1756"/>
                <a:gd name="T78" fmla="*/ 744 w 1193"/>
                <a:gd name="T79" fmla="*/ 229 h 1756"/>
                <a:gd name="T80" fmla="*/ 673 w 1193"/>
                <a:gd name="T81" fmla="*/ 155 h 1756"/>
                <a:gd name="T82" fmla="*/ 591 w 1193"/>
                <a:gd name="T83" fmla="*/ 116 h 1756"/>
                <a:gd name="T84" fmla="*/ 513 w 1193"/>
                <a:gd name="T85" fmla="*/ 102 h 1756"/>
                <a:gd name="T86" fmla="*/ 0 w 1193"/>
                <a:gd name="T87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3" h="1756">
                  <a:moveTo>
                    <a:pt x="77" y="175"/>
                  </a:moveTo>
                  <a:lnTo>
                    <a:pt x="316" y="175"/>
                  </a:lnTo>
                  <a:lnTo>
                    <a:pt x="316" y="1649"/>
                  </a:lnTo>
                  <a:lnTo>
                    <a:pt x="486" y="1649"/>
                  </a:lnTo>
                  <a:lnTo>
                    <a:pt x="486" y="1074"/>
                  </a:lnTo>
                  <a:lnTo>
                    <a:pt x="706" y="1074"/>
                  </a:lnTo>
                  <a:lnTo>
                    <a:pt x="706" y="1649"/>
                  </a:lnTo>
                  <a:lnTo>
                    <a:pt x="897" y="1649"/>
                  </a:lnTo>
                  <a:lnTo>
                    <a:pt x="897" y="1386"/>
                  </a:lnTo>
                  <a:lnTo>
                    <a:pt x="897" y="1353"/>
                  </a:lnTo>
                  <a:lnTo>
                    <a:pt x="897" y="1319"/>
                  </a:lnTo>
                  <a:lnTo>
                    <a:pt x="895" y="1284"/>
                  </a:lnTo>
                  <a:lnTo>
                    <a:pt x="893" y="1249"/>
                  </a:lnTo>
                  <a:lnTo>
                    <a:pt x="889" y="1213"/>
                  </a:lnTo>
                  <a:lnTo>
                    <a:pt x="884" y="1176"/>
                  </a:lnTo>
                  <a:lnTo>
                    <a:pt x="876" y="1140"/>
                  </a:lnTo>
                  <a:lnTo>
                    <a:pt x="866" y="1104"/>
                  </a:lnTo>
                  <a:lnTo>
                    <a:pt x="854" y="1069"/>
                  </a:lnTo>
                  <a:lnTo>
                    <a:pt x="839" y="1035"/>
                  </a:lnTo>
                  <a:lnTo>
                    <a:pt x="820" y="1004"/>
                  </a:lnTo>
                  <a:lnTo>
                    <a:pt x="799" y="973"/>
                  </a:lnTo>
                  <a:lnTo>
                    <a:pt x="774" y="944"/>
                  </a:lnTo>
                  <a:lnTo>
                    <a:pt x="744" y="917"/>
                  </a:lnTo>
                  <a:lnTo>
                    <a:pt x="711" y="892"/>
                  </a:lnTo>
                  <a:lnTo>
                    <a:pt x="815" y="854"/>
                  </a:lnTo>
                  <a:lnTo>
                    <a:pt x="859" y="874"/>
                  </a:lnTo>
                  <a:lnTo>
                    <a:pt x="900" y="897"/>
                  </a:lnTo>
                  <a:lnTo>
                    <a:pt x="938" y="923"/>
                  </a:lnTo>
                  <a:lnTo>
                    <a:pt x="973" y="953"/>
                  </a:lnTo>
                  <a:lnTo>
                    <a:pt x="1004" y="987"/>
                  </a:lnTo>
                  <a:lnTo>
                    <a:pt x="1033" y="1023"/>
                  </a:lnTo>
                  <a:lnTo>
                    <a:pt x="1058" y="1063"/>
                  </a:lnTo>
                  <a:lnTo>
                    <a:pt x="1078" y="1106"/>
                  </a:lnTo>
                  <a:lnTo>
                    <a:pt x="1097" y="1152"/>
                  </a:lnTo>
                  <a:lnTo>
                    <a:pt x="1112" y="1201"/>
                  </a:lnTo>
                  <a:lnTo>
                    <a:pt x="1124" y="1251"/>
                  </a:lnTo>
                  <a:lnTo>
                    <a:pt x="1132" y="1305"/>
                  </a:lnTo>
                  <a:lnTo>
                    <a:pt x="1137" y="1361"/>
                  </a:lnTo>
                  <a:lnTo>
                    <a:pt x="1138" y="1419"/>
                  </a:lnTo>
                  <a:lnTo>
                    <a:pt x="1138" y="1651"/>
                  </a:lnTo>
                  <a:lnTo>
                    <a:pt x="1193" y="1756"/>
                  </a:lnTo>
                  <a:lnTo>
                    <a:pt x="23" y="1756"/>
                  </a:lnTo>
                  <a:lnTo>
                    <a:pt x="77" y="1651"/>
                  </a:lnTo>
                  <a:lnTo>
                    <a:pt x="77" y="175"/>
                  </a:lnTo>
                  <a:close/>
                  <a:moveTo>
                    <a:pt x="0" y="0"/>
                  </a:moveTo>
                  <a:lnTo>
                    <a:pt x="449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548" y="0"/>
                  </a:lnTo>
                  <a:lnTo>
                    <a:pt x="598" y="2"/>
                  </a:lnTo>
                  <a:lnTo>
                    <a:pt x="643" y="5"/>
                  </a:lnTo>
                  <a:lnTo>
                    <a:pt x="683" y="9"/>
                  </a:lnTo>
                  <a:lnTo>
                    <a:pt x="719" y="16"/>
                  </a:lnTo>
                  <a:lnTo>
                    <a:pt x="751" y="24"/>
                  </a:lnTo>
                  <a:lnTo>
                    <a:pt x="781" y="34"/>
                  </a:lnTo>
                  <a:lnTo>
                    <a:pt x="809" y="48"/>
                  </a:lnTo>
                  <a:lnTo>
                    <a:pt x="835" y="62"/>
                  </a:lnTo>
                  <a:lnTo>
                    <a:pt x="859" y="79"/>
                  </a:lnTo>
                  <a:lnTo>
                    <a:pt x="885" y="97"/>
                  </a:lnTo>
                  <a:lnTo>
                    <a:pt x="916" y="124"/>
                  </a:lnTo>
                  <a:lnTo>
                    <a:pt x="942" y="153"/>
                  </a:lnTo>
                  <a:lnTo>
                    <a:pt x="963" y="183"/>
                  </a:lnTo>
                  <a:lnTo>
                    <a:pt x="982" y="213"/>
                  </a:lnTo>
                  <a:lnTo>
                    <a:pt x="996" y="244"/>
                  </a:lnTo>
                  <a:lnTo>
                    <a:pt x="1006" y="275"/>
                  </a:lnTo>
                  <a:lnTo>
                    <a:pt x="1015" y="304"/>
                  </a:lnTo>
                  <a:lnTo>
                    <a:pt x="1021" y="332"/>
                  </a:lnTo>
                  <a:lnTo>
                    <a:pt x="1024" y="359"/>
                  </a:lnTo>
                  <a:lnTo>
                    <a:pt x="1026" y="382"/>
                  </a:lnTo>
                  <a:lnTo>
                    <a:pt x="1027" y="403"/>
                  </a:lnTo>
                  <a:lnTo>
                    <a:pt x="1025" y="440"/>
                  </a:lnTo>
                  <a:lnTo>
                    <a:pt x="1020" y="478"/>
                  </a:lnTo>
                  <a:lnTo>
                    <a:pt x="1012" y="515"/>
                  </a:lnTo>
                  <a:lnTo>
                    <a:pt x="998" y="552"/>
                  </a:lnTo>
                  <a:lnTo>
                    <a:pt x="982" y="588"/>
                  </a:lnTo>
                  <a:lnTo>
                    <a:pt x="961" y="622"/>
                  </a:lnTo>
                  <a:lnTo>
                    <a:pt x="935" y="655"/>
                  </a:lnTo>
                  <a:lnTo>
                    <a:pt x="921" y="671"/>
                  </a:lnTo>
                  <a:lnTo>
                    <a:pt x="906" y="689"/>
                  </a:lnTo>
                  <a:lnTo>
                    <a:pt x="887" y="706"/>
                  </a:lnTo>
                  <a:lnTo>
                    <a:pt x="866" y="724"/>
                  </a:lnTo>
                  <a:lnTo>
                    <a:pt x="843" y="741"/>
                  </a:lnTo>
                  <a:lnTo>
                    <a:pt x="817" y="759"/>
                  </a:lnTo>
                  <a:lnTo>
                    <a:pt x="788" y="774"/>
                  </a:lnTo>
                  <a:lnTo>
                    <a:pt x="756" y="788"/>
                  </a:lnTo>
                  <a:lnTo>
                    <a:pt x="721" y="800"/>
                  </a:lnTo>
                  <a:lnTo>
                    <a:pt x="682" y="809"/>
                  </a:lnTo>
                  <a:lnTo>
                    <a:pt x="639" y="816"/>
                  </a:lnTo>
                  <a:lnTo>
                    <a:pt x="586" y="821"/>
                  </a:lnTo>
                  <a:lnTo>
                    <a:pt x="537" y="825"/>
                  </a:lnTo>
                  <a:lnTo>
                    <a:pt x="495" y="826"/>
                  </a:lnTo>
                  <a:lnTo>
                    <a:pt x="458" y="825"/>
                  </a:lnTo>
                  <a:lnTo>
                    <a:pt x="427" y="822"/>
                  </a:lnTo>
                  <a:lnTo>
                    <a:pt x="402" y="820"/>
                  </a:lnTo>
                  <a:lnTo>
                    <a:pt x="402" y="733"/>
                  </a:lnTo>
                  <a:lnTo>
                    <a:pt x="424" y="735"/>
                  </a:lnTo>
                  <a:lnTo>
                    <a:pt x="452" y="737"/>
                  </a:lnTo>
                  <a:lnTo>
                    <a:pt x="485" y="737"/>
                  </a:lnTo>
                  <a:lnTo>
                    <a:pt x="521" y="735"/>
                  </a:lnTo>
                  <a:lnTo>
                    <a:pt x="555" y="730"/>
                  </a:lnTo>
                  <a:lnTo>
                    <a:pt x="587" y="721"/>
                  </a:lnTo>
                  <a:lnTo>
                    <a:pt x="615" y="709"/>
                  </a:lnTo>
                  <a:lnTo>
                    <a:pt x="641" y="695"/>
                  </a:lnTo>
                  <a:lnTo>
                    <a:pt x="666" y="678"/>
                  </a:lnTo>
                  <a:lnTo>
                    <a:pt x="687" y="660"/>
                  </a:lnTo>
                  <a:lnTo>
                    <a:pt x="707" y="641"/>
                  </a:lnTo>
                  <a:lnTo>
                    <a:pt x="724" y="622"/>
                  </a:lnTo>
                  <a:lnTo>
                    <a:pt x="748" y="589"/>
                  </a:lnTo>
                  <a:lnTo>
                    <a:pt x="766" y="556"/>
                  </a:lnTo>
                  <a:lnTo>
                    <a:pt x="778" y="525"/>
                  </a:lnTo>
                  <a:lnTo>
                    <a:pt x="786" y="494"/>
                  </a:lnTo>
                  <a:lnTo>
                    <a:pt x="790" y="464"/>
                  </a:lnTo>
                  <a:lnTo>
                    <a:pt x="792" y="437"/>
                  </a:lnTo>
                  <a:lnTo>
                    <a:pt x="486" y="437"/>
                  </a:lnTo>
                  <a:lnTo>
                    <a:pt x="486" y="350"/>
                  </a:lnTo>
                  <a:lnTo>
                    <a:pt x="790" y="350"/>
                  </a:lnTo>
                  <a:lnTo>
                    <a:pt x="783" y="316"/>
                  </a:lnTo>
                  <a:lnTo>
                    <a:pt x="774" y="285"/>
                  </a:lnTo>
                  <a:lnTo>
                    <a:pt x="760" y="257"/>
                  </a:lnTo>
                  <a:lnTo>
                    <a:pt x="744" y="229"/>
                  </a:lnTo>
                  <a:lnTo>
                    <a:pt x="723" y="203"/>
                  </a:lnTo>
                  <a:lnTo>
                    <a:pt x="700" y="176"/>
                  </a:lnTo>
                  <a:lnTo>
                    <a:pt x="673" y="155"/>
                  </a:lnTo>
                  <a:lnTo>
                    <a:pt x="646" y="138"/>
                  </a:lnTo>
                  <a:lnTo>
                    <a:pt x="619" y="125"/>
                  </a:lnTo>
                  <a:lnTo>
                    <a:pt x="591" y="116"/>
                  </a:lnTo>
                  <a:lnTo>
                    <a:pt x="564" y="109"/>
                  </a:lnTo>
                  <a:lnTo>
                    <a:pt x="537" y="104"/>
                  </a:lnTo>
                  <a:lnTo>
                    <a:pt x="513" y="102"/>
                  </a:lnTo>
                  <a:lnTo>
                    <a:pt x="490" y="101"/>
                  </a:lnTo>
                  <a:lnTo>
                    <a:pt x="52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349" y="1241"/>
              <a:ext cx="443" cy="442"/>
            </a:xfrm>
            <a:custGeom>
              <a:avLst/>
              <a:gdLst>
                <a:gd name="T0" fmla="*/ 1259 w 3095"/>
                <a:gd name="T1" fmla="*/ 87 h 3094"/>
                <a:gd name="T2" fmla="*/ 906 w 3095"/>
                <a:gd name="T3" fmla="*/ 204 h 3094"/>
                <a:gd name="T4" fmla="*/ 597 w 3095"/>
                <a:gd name="T5" fmla="*/ 401 h 3094"/>
                <a:gd name="T6" fmla="*/ 347 w 3095"/>
                <a:gd name="T7" fmla="*/ 668 h 3094"/>
                <a:gd name="T8" fmla="*/ 168 w 3095"/>
                <a:gd name="T9" fmla="*/ 989 h 3094"/>
                <a:gd name="T10" fmla="*/ 72 w 3095"/>
                <a:gd name="T11" fmla="*/ 1352 h 3094"/>
                <a:gd name="T12" fmla="*/ 72 w 3095"/>
                <a:gd name="T13" fmla="*/ 1741 h 3094"/>
                <a:gd name="T14" fmla="*/ 168 w 3095"/>
                <a:gd name="T15" fmla="*/ 2104 h 3094"/>
                <a:gd name="T16" fmla="*/ 347 w 3095"/>
                <a:gd name="T17" fmla="*/ 2425 h 3094"/>
                <a:gd name="T18" fmla="*/ 597 w 3095"/>
                <a:gd name="T19" fmla="*/ 2692 h 3094"/>
                <a:gd name="T20" fmla="*/ 906 w 3095"/>
                <a:gd name="T21" fmla="*/ 2889 h 3094"/>
                <a:gd name="T22" fmla="*/ 1259 w 3095"/>
                <a:gd name="T23" fmla="*/ 3006 h 3094"/>
                <a:gd name="T24" fmla="*/ 1645 w 3095"/>
                <a:gd name="T25" fmla="*/ 3031 h 3094"/>
                <a:gd name="T26" fmla="*/ 2018 w 3095"/>
                <a:gd name="T27" fmla="*/ 2959 h 3094"/>
                <a:gd name="T28" fmla="*/ 2351 w 3095"/>
                <a:gd name="T29" fmla="*/ 2800 h 3094"/>
                <a:gd name="T30" fmla="*/ 2632 w 3095"/>
                <a:gd name="T31" fmla="*/ 2566 h 3094"/>
                <a:gd name="T32" fmla="*/ 2848 w 3095"/>
                <a:gd name="T33" fmla="*/ 2271 h 3094"/>
                <a:gd name="T34" fmla="*/ 2987 w 3095"/>
                <a:gd name="T35" fmla="*/ 1927 h 3094"/>
                <a:gd name="T36" fmla="*/ 3035 w 3095"/>
                <a:gd name="T37" fmla="*/ 1545 h 3094"/>
                <a:gd name="T38" fmla="*/ 2987 w 3095"/>
                <a:gd name="T39" fmla="*/ 1166 h 3094"/>
                <a:gd name="T40" fmla="*/ 2848 w 3095"/>
                <a:gd name="T41" fmla="*/ 822 h 3094"/>
                <a:gd name="T42" fmla="*/ 2632 w 3095"/>
                <a:gd name="T43" fmla="*/ 527 h 3094"/>
                <a:gd name="T44" fmla="*/ 2351 w 3095"/>
                <a:gd name="T45" fmla="*/ 293 h 3094"/>
                <a:gd name="T46" fmla="*/ 2018 w 3095"/>
                <a:gd name="T47" fmla="*/ 134 h 3094"/>
                <a:gd name="T48" fmla="*/ 1645 w 3095"/>
                <a:gd name="T49" fmla="*/ 62 h 3094"/>
                <a:gd name="T50" fmla="*/ 1749 w 3095"/>
                <a:gd name="T51" fmla="*/ 13 h 3094"/>
                <a:gd name="T52" fmla="*/ 2128 w 3095"/>
                <a:gd name="T53" fmla="*/ 112 h 3094"/>
                <a:gd name="T54" fmla="*/ 2461 w 3095"/>
                <a:gd name="T55" fmla="*/ 299 h 3094"/>
                <a:gd name="T56" fmla="*/ 2738 w 3095"/>
                <a:gd name="T57" fmla="*/ 558 h 3094"/>
                <a:gd name="T58" fmla="*/ 2944 w 3095"/>
                <a:gd name="T59" fmla="*/ 879 h 3094"/>
                <a:gd name="T60" fmla="*/ 3065 w 3095"/>
                <a:gd name="T61" fmla="*/ 1247 h 3094"/>
                <a:gd name="T62" fmla="*/ 3091 w 3095"/>
                <a:gd name="T63" fmla="*/ 1648 h 3094"/>
                <a:gd name="T64" fmla="*/ 3016 w 3095"/>
                <a:gd name="T65" fmla="*/ 2035 h 3094"/>
                <a:gd name="T66" fmla="*/ 2850 w 3095"/>
                <a:gd name="T67" fmla="*/ 2381 h 3094"/>
                <a:gd name="T68" fmla="*/ 2607 w 3095"/>
                <a:gd name="T69" fmla="*/ 2673 h 3094"/>
                <a:gd name="T70" fmla="*/ 2301 w 3095"/>
                <a:gd name="T71" fmla="*/ 2898 h 3094"/>
                <a:gd name="T72" fmla="*/ 1943 w 3095"/>
                <a:gd name="T73" fmla="*/ 3042 h 3094"/>
                <a:gd name="T74" fmla="*/ 1548 w 3095"/>
                <a:gd name="T75" fmla="*/ 3094 h 3094"/>
                <a:gd name="T76" fmla="*/ 1152 w 3095"/>
                <a:gd name="T77" fmla="*/ 3042 h 3094"/>
                <a:gd name="T78" fmla="*/ 794 w 3095"/>
                <a:gd name="T79" fmla="*/ 2898 h 3094"/>
                <a:gd name="T80" fmla="*/ 488 w 3095"/>
                <a:gd name="T81" fmla="*/ 2673 h 3094"/>
                <a:gd name="T82" fmla="*/ 245 w 3095"/>
                <a:gd name="T83" fmla="*/ 2381 h 3094"/>
                <a:gd name="T84" fmla="*/ 79 w 3095"/>
                <a:gd name="T85" fmla="*/ 2035 h 3094"/>
                <a:gd name="T86" fmla="*/ 4 w 3095"/>
                <a:gd name="T87" fmla="*/ 1648 h 3094"/>
                <a:gd name="T88" fmla="*/ 30 w 3095"/>
                <a:gd name="T89" fmla="*/ 1247 h 3094"/>
                <a:gd name="T90" fmla="*/ 151 w 3095"/>
                <a:gd name="T91" fmla="*/ 879 h 3094"/>
                <a:gd name="T92" fmla="*/ 357 w 3095"/>
                <a:gd name="T93" fmla="*/ 558 h 3094"/>
                <a:gd name="T94" fmla="*/ 634 w 3095"/>
                <a:gd name="T95" fmla="*/ 299 h 3094"/>
                <a:gd name="T96" fmla="*/ 967 w 3095"/>
                <a:gd name="T97" fmla="*/ 112 h 3094"/>
                <a:gd name="T98" fmla="*/ 1346 w 3095"/>
                <a:gd name="T99" fmla="*/ 13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5" h="3094">
                  <a:moveTo>
                    <a:pt x="1548" y="59"/>
                  </a:moveTo>
                  <a:lnTo>
                    <a:pt x="1450" y="62"/>
                  </a:lnTo>
                  <a:lnTo>
                    <a:pt x="1354" y="71"/>
                  </a:lnTo>
                  <a:lnTo>
                    <a:pt x="1259" y="87"/>
                  </a:lnTo>
                  <a:lnTo>
                    <a:pt x="1167" y="107"/>
                  </a:lnTo>
                  <a:lnTo>
                    <a:pt x="1077" y="134"/>
                  </a:lnTo>
                  <a:lnTo>
                    <a:pt x="990" y="167"/>
                  </a:lnTo>
                  <a:lnTo>
                    <a:pt x="906" y="204"/>
                  </a:lnTo>
                  <a:lnTo>
                    <a:pt x="823" y="246"/>
                  </a:lnTo>
                  <a:lnTo>
                    <a:pt x="744" y="293"/>
                  </a:lnTo>
                  <a:lnTo>
                    <a:pt x="669" y="346"/>
                  </a:lnTo>
                  <a:lnTo>
                    <a:pt x="597" y="401"/>
                  </a:lnTo>
                  <a:lnTo>
                    <a:pt x="528" y="462"/>
                  </a:lnTo>
                  <a:lnTo>
                    <a:pt x="463" y="527"/>
                  </a:lnTo>
                  <a:lnTo>
                    <a:pt x="402" y="596"/>
                  </a:lnTo>
                  <a:lnTo>
                    <a:pt x="347" y="668"/>
                  </a:lnTo>
                  <a:lnTo>
                    <a:pt x="294" y="743"/>
                  </a:lnTo>
                  <a:lnTo>
                    <a:pt x="247" y="822"/>
                  </a:lnTo>
                  <a:lnTo>
                    <a:pt x="205" y="904"/>
                  </a:lnTo>
                  <a:lnTo>
                    <a:pt x="168" y="989"/>
                  </a:lnTo>
                  <a:lnTo>
                    <a:pt x="135" y="1076"/>
                  </a:lnTo>
                  <a:lnTo>
                    <a:pt x="108" y="1166"/>
                  </a:lnTo>
                  <a:lnTo>
                    <a:pt x="88" y="1258"/>
                  </a:lnTo>
                  <a:lnTo>
                    <a:pt x="72" y="1352"/>
                  </a:lnTo>
                  <a:lnTo>
                    <a:pt x="63" y="1449"/>
                  </a:lnTo>
                  <a:lnTo>
                    <a:pt x="60" y="1545"/>
                  </a:lnTo>
                  <a:lnTo>
                    <a:pt x="63" y="1644"/>
                  </a:lnTo>
                  <a:lnTo>
                    <a:pt x="72" y="1741"/>
                  </a:lnTo>
                  <a:lnTo>
                    <a:pt x="88" y="1835"/>
                  </a:lnTo>
                  <a:lnTo>
                    <a:pt x="108" y="1927"/>
                  </a:lnTo>
                  <a:lnTo>
                    <a:pt x="135" y="2017"/>
                  </a:lnTo>
                  <a:lnTo>
                    <a:pt x="168" y="2104"/>
                  </a:lnTo>
                  <a:lnTo>
                    <a:pt x="205" y="2189"/>
                  </a:lnTo>
                  <a:lnTo>
                    <a:pt x="247" y="2271"/>
                  </a:lnTo>
                  <a:lnTo>
                    <a:pt x="294" y="2350"/>
                  </a:lnTo>
                  <a:lnTo>
                    <a:pt x="347" y="2425"/>
                  </a:lnTo>
                  <a:lnTo>
                    <a:pt x="402" y="2497"/>
                  </a:lnTo>
                  <a:lnTo>
                    <a:pt x="463" y="2566"/>
                  </a:lnTo>
                  <a:lnTo>
                    <a:pt x="528" y="2631"/>
                  </a:lnTo>
                  <a:lnTo>
                    <a:pt x="597" y="2692"/>
                  </a:lnTo>
                  <a:lnTo>
                    <a:pt x="669" y="2747"/>
                  </a:lnTo>
                  <a:lnTo>
                    <a:pt x="744" y="2800"/>
                  </a:lnTo>
                  <a:lnTo>
                    <a:pt x="823" y="2847"/>
                  </a:lnTo>
                  <a:lnTo>
                    <a:pt x="906" y="2889"/>
                  </a:lnTo>
                  <a:lnTo>
                    <a:pt x="990" y="2926"/>
                  </a:lnTo>
                  <a:lnTo>
                    <a:pt x="1077" y="2959"/>
                  </a:lnTo>
                  <a:lnTo>
                    <a:pt x="1167" y="2986"/>
                  </a:lnTo>
                  <a:lnTo>
                    <a:pt x="1259" y="3006"/>
                  </a:lnTo>
                  <a:lnTo>
                    <a:pt x="1354" y="3022"/>
                  </a:lnTo>
                  <a:lnTo>
                    <a:pt x="1450" y="3031"/>
                  </a:lnTo>
                  <a:lnTo>
                    <a:pt x="1548" y="3034"/>
                  </a:lnTo>
                  <a:lnTo>
                    <a:pt x="1645" y="3031"/>
                  </a:lnTo>
                  <a:lnTo>
                    <a:pt x="1742" y="3022"/>
                  </a:lnTo>
                  <a:lnTo>
                    <a:pt x="1836" y="3006"/>
                  </a:lnTo>
                  <a:lnTo>
                    <a:pt x="1928" y="2986"/>
                  </a:lnTo>
                  <a:lnTo>
                    <a:pt x="2018" y="2959"/>
                  </a:lnTo>
                  <a:lnTo>
                    <a:pt x="2105" y="2926"/>
                  </a:lnTo>
                  <a:lnTo>
                    <a:pt x="2190" y="2889"/>
                  </a:lnTo>
                  <a:lnTo>
                    <a:pt x="2272" y="2847"/>
                  </a:lnTo>
                  <a:lnTo>
                    <a:pt x="2351" y="2800"/>
                  </a:lnTo>
                  <a:lnTo>
                    <a:pt x="2426" y="2747"/>
                  </a:lnTo>
                  <a:lnTo>
                    <a:pt x="2498" y="2692"/>
                  </a:lnTo>
                  <a:lnTo>
                    <a:pt x="2567" y="2631"/>
                  </a:lnTo>
                  <a:lnTo>
                    <a:pt x="2632" y="2566"/>
                  </a:lnTo>
                  <a:lnTo>
                    <a:pt x="2693" y="2497"/>
                  </a:lnTo>
                  <a:lnTo>
                    <a:pt x="2748" y="2425"/>
                  </a:lnTo>
                  <a:lnTo>
                    <a:pt x="2801" y="2350"/>
                  </a:lnTo>
                  <a:lnTo>
                    <a:pt x="2848" y="2271"/>
                  </a:lnTo>
                  <a:lnTo>
                    <a:pt x="2890" y="2189"/>
                  </a:lnTo>
                  <a:lnTo>
                    <a:pt x="2927" y="2104"/>
                  </a:lnTo>
                  <a:lnTo>
                    <a:pt x="2960" y="2017"/>
                  </a:lnTo>
                  <a:lnTo>
                    <a:pt x="2987" y="1927"/>
                  </a:lnTo>
                  <a:lnTo>
                    <a:pt x="3007" y="1835"/>
                  </a:lnTo>
                  <a:lnTo>
                    <a:pt x="3023" y="1741"/>
                  </a:lnTo>
                  <a:lnTo>
                    <a:pt x="3032" y="1644"/>
                  </a:lnTo>
                  <a:lnTo>
                    <a:pt x="3035" y="1545"/>
                  </a:lnTo>
                  <a:lnTo>
                    <a:pt x="3032" y="1449"/>
                  </a:lnTo>
                  <a:lnTo>
                    <a:pt x="3023" y="1352"/>
                  </a:lnTo>
                  <a:lnTo>
                    <a:pt x="3007" y="1258"/>
                  </a:lnTo>
                  <a:lnTo>
                    <a:pt x="2987" y="1166"/>
                  </a:lnTo>
                  <a:lnTo>
                    <a:pt x="2960" y="1076"/>
                  </a:lnTo>
                  <a:lnTo>
                    <a:pt x="2927" y="989"/>
                  </a:lnTo>
                  <a:lnTo>
                    <a:pt x="2890" y="904"/>
                  </a:lnTo>
                  <a:lnTo>
                    <a:pt x="2848" y="822"/>
                  </a:lnTo>
                  <a:lnTo>
                    <a:pt x="2801" y="743"/>
                  </a:lnTo>
                  <a:lnTo>
                    <a:pt x="2748" y="668"/>
                  </a:lnTo>
                  <a:lnTo>
                    <a:pt x="2693" y="596"/>
                  </a:lnTo>
                  <a:lnTo>
                    <a:pt x="2632" y="527"/>
                  </a:lnTo>
                  <a:lnTo>
                    <a:pt x="2567" y="462"/>
                  </a:lnTo>
                  <a:lnTo>
                    <a:pt x="2498" y="401"/>
                  </a:lnTo>
                  <a:lnTo>
                    <a:pt x="2426" y="346"/>
                  </a:lnTo>
                  <a:lnTo>
                    <a:pt x="2351" y="293"/>
                  </a:lnTo>
                  <a:lnTo>
                    <a:pt x="2272" y="246"/>
                  </a:lnTo>
                  <a:lnTo>
                    <a:pt x="2190" y="204"/>
                  </a:lnTo>
                  <a:lnTo>
                    <a:pt x="2105" y="167"/>
                  </a:lnTo>
                  <a:lnTo>
                    <a:pt x="2018" y="134"/>
                  </a:lnTo>
                  <a:lnTo>
                    <a:pt x="1928" y="107"/>
                  </a:lnTo>
                  <a:lnTo>
                    <a:pt x="1836" y="87"/>
                  </a:lnTo>
                  <a:lnTo>
                    <a:pt x="1742" y="71"/>
                  </a:lnTo>
                  <a:lnTo>
                    <a:pt x="1645" y="62"/>
                  </a:lnTo>
                  <a:lnTo>
                    <a:pt x="1548" y="59"/>
                  </a:lnTo>
                  <a:close/>
                  <a:moveTo>
                    <a:pt x="1548" y="0"/>
                  </a:moveTo>
                  <a:lnTo>
                    <a:pt x="1649" y="3"/>
                  </a:lnTo>
                  <a:lnTo>
                    <a:pt x="1749" y="13"/>
                  </a:lnTo>
                  <a:lnTo>
                    <a:pt x="1847" y="29"/>
                  </a:lnTo>
                  <a:lnTo>
                    <a:pt x="1943" y="51"/>
                  </a:lnTo>
                  <a:lnTo>
                    <a:pt x="2036" y="78"/>
                  </a:lnTo>
                  <a:lnTo>
                    <a:pt x="2128" y="112"/>
                  </a:lnTo>
                  <a:lnTo>
                    <a:pt x="2215" y="151"/>
                  </a:lnTo>
                  <a:lnTo>
                    <a:pt x="2301" y="195"/>
                  </a:lnTo>
                  <a:lnTo>
                    <a:pt x="2383" y="244"/>
                  </a:lnTo>
                  <a:lnTo>
                    <a:pt x="2461" y="299"/>
                  </a:lnTo>
                  <a:lnTo>
                    <a:pt x="2536" y="357"/>
                  </a:lnTo>
                  <a:lnTo>
                    <a:pt x="2607" y="420"/>
                  </a:lnTo>
                  <a:lnTo>
                    <a:pt x="2674" y="487"/>
                  </a:lnTo>
                  <a:lnTo>
                    <a:pt x="2738" y="558"/>
                  </a:lnTo>
                  <a:lnTo>
                    <a:pt x="2795" y="633"/>
                  </a:lnTo>
                  <a:lnTo>
                    <a:pt x="2850" y="711"/>
                  </a:lnTo>
                  <a:lnTo>
                    <a:pt x="2899" y="793"/>
                  </a:lnTo>
                  <a:lnTo>
                    <a:pt x="2944" y="879"/>
                  </a:lnTo>
                  <a:lnTo>
                    <a:pt x="2982" y="966"/>
                  </a:lnTo>
                  <a:lnTo>
                    <a:pt x="3016" y="1058"/>
                  </a:lnTo>
                  <a:lnTo>
                    <a:pt x="3043" y="1151"/>
                  </a:lnTo>
                  <a:lnTo>
                    <a:pt x="3065" y="1247"/>
                  </a:lnTo>
                  <a:lnTo>
                    <a:pt x="3081" y="1345"/>
                  </a:lnTo>
                  <a:lnTo>
                    <a:pt x="3091" y="1445"/>
                  </a:lnTo>
                  <a:lnTo>
                    <a:pt x="3095" y="1545"/>
                  </a:lnTo>
                  <a:lnTo>
                    <a:pt x="3091" y="1648"/>
                  </a:lnTo>
                  <a:lnTo>
                    <a:pt x="3081" y="1748"/>
                  </a:lnTo>
                  <a:lnTo>
                    <a:pt x="3065" y="1846"/>
                  </a:lnTo>
                  <a:lnTo>
                    <a:pt x="3043" y="1942"/>
                  </a:lnTo>
                  <a:lnTo>
                    <a:pt x="3016" y="2035"/>
                  </a:lnTo>
                  <a:lnTo>
                    <a:pt x="2982" y="2126"/>
                  </a:lnTo>
                  <a:lnTo>
                    <a:pt x="2944" y="2214"/>
                  </a:lnTo>
                  <a:lnTo>
                    <a:pt x="2899" y="2300"/>
                  </a:lnTo>
                  <a:lnTo>
                    <a:pt x="2850" y="2381"/>
                  </a:lnTo>
                  <a:lnTo>
                    <a:pt x="2795" y="2460"/>
                  </a:lnTo>
                  <a:lnTo>
                    <a:pt x="2738" y="2535"/>
                  </a:lnTo>
                  <a:lnTo>
                    <a:pt x="2674" y="2606"/>
                  </a:lnTo>
                  <a:lnTo>
                    <a:pt x="2607" y="2673"/>
                  </a:lnTo>
                  <a:lnTo>
                    <a:pt x="2536" y="2736"/>
                  </a:lnTo>
                  <a:lnTo>
                    <a:pt x="2461" y="2794"/>
                  </a:lnTo>
                  <a:lnTo>
                    <a:pt x="2383" y="2849"/>
                  </a:lnTo>
                  <a:lnTo>
                    <a:pt x="2301" y="2898"/>
                  </a:lnTo>
                  <a:lnTo>
                    <a:pt x="2215" y="2942"/>
                  </a:lnTo>
                  <a:lnTo>
                    <a:pt x="2128" y="2981"/>
                  </a:lnTo>
                  <a:lnTo>
                    <a:pt x="2036" y="3015"/>
                  </a:lnTo>
                  <a:lnTo>
                    <a:pt x="1943" y="3042"/>
                  </a:lnTo>
                  <a:lnTo>
                    <a:pt x="1847" y="3064"/>
                  </a:lnTo>
                  <a:lnTo>
                    <a:pt x="1749" y="3080"/>
                  </a:lnTo>
                  <a:lnTo>
                    <a:pt x="1649" y="3090"/>
                  </a:lnTo>
                  <a:lnTo>
                    <a:pt x="1548" y="3094"/>
                  </a:lnTo>
                  <a:lnTo>
                    <a:pt x="1446" y="3090"/>
                  </a:lnTo>
                  <a:lnTo>
                    <a:pt x="1346" y="3080"/>
                  </a:lnTo>
                  <a:lnTo>
                    <a:pt x="1248" y="3064"/>
                  </a:lnTo>
                  <a:lnTo>
                    <a:pt x="1152" y="3042"/>
                  </a:lnTo>
                  <a:lnTo>
                    <a:pt x="1059" y="3015"/>
                  </a:lnTo>
                  <a:lnTo>
                    <a:pt x="967" y="2981"/>
                  </a:lnTo>
                  <a:lnTo>
                    <a:pt x="880" y="2942"/>
                  </a:lnTo>
                  <a:lnTo>
                    <a:pt x="794" y="2898"/>
                  </a:lnTo>
                  <a:lnTo>
                    <a:pt x="712" y="2849"/>
                  </a:lnTo>
                  <a:lnTo>
                    <a:pt x="634" y="2794"/>
                  </a:lnTo>
                  <a:lnTo>
                    <a:pt x="559" y="2736"/>
                  </a:lnTo>
                  <a:lnTo>
                    <a:pt x="488" y="2673"/>
                  </a:lnTo>
                  <a:lnTo>
                    <a:pt x="421" y="2606"/>
                  </a:lnTo>
                  <a:lnTo>
                    <a:pt x="357" y="2535"/>
                  </a:lnTo>
                  <a:lnTo>
                    <a:pt x="300" y="2460"/>
                  </a:lnTo>
                  <a:lnTo>
                    <a:pt x="245" y="2381"/>
                  </a:lnTo>
                  <a:lnTo>
                    <a:pt x="196" y="2300"/>
                  </a:lnTo>
                  <a:lnTo>
                    <a:pt x="151" y="2214"/>
                  </a:lnTo>
                  <a:lnTo>
                    <a:pt x="113" y="2126"/>
                  </a:lnTo>
                  <a:lnTo>
                    <a:pt x="79" y="2035"/>
                  </a:lnTo>
                  <a:lnTo>
                    <a:pt x="52" y="1942"/>
                  </a:lnTo>
                  <a:lnTo>
                    <a:pt x="30" y="1846"/>
                  </a:lnTo>
                  <a:lnTo>
                    <a:pt x="14" y="1748"/>
                  </a:lnTo>
                  <a:lnTo>
                    <a:pt x="4" y="1648"/>
                  </a:lnTo>
                  <a:lnTo>
                    <a:pt x="0" y="1545"/>
                  </a:lnTo>
                  <a:lnTo>
                    <a:pt x="4" y="1445"/>
                  </a:lnTo>
                  <a:lnTo>
                    <a:pt x="14" y="1345"/>
                  </a:lnTo>
                  <a:lnTo>
                    <a:pt x="30" y="1247"/>
                  </a:lnTo>
                  <a:lnTo>
                    <a:pt x="52" y="1151"/>
                  </a:lnTo>
                  <a:lnTo>
                    <a:pt x="79" y="1058"/>
                  </a:lnTo>
                  <a:lnTo>
                    <a:pt x="113" y="966"/>
                  </a:lnTo>
                  <a:lnTo>
                    <a:pt x="151" y="879"/>
                  </a:lnTo>
                  <a:lnTo>
                    <a:pt x="196" y="793"/>
                  </a:lnTo>
                  <a:lnTo>
                    <a:pt x="245" y="711"/>
                  </a:lnTo>
                  <a:lnTo>
                    <a:pt x="300" y="633"/>
                  </a:lnTo>
                  <a:lnTo>
                    <a:pt x="357" y="558"/>
                  </a:lnTo>
                  <a:lnTo>
                    <a:pt x="421" y="487"/>
                  </a:lnTo>
                  <a:lnTo>
                    <a:pt x="488" y="420"/>
                  </a:lnTo>
                  <a:lnTo>
                    <a:pt x="559" y="357"/>
                  </a:lnTo>
                  <a:lnTo>
                    <a:pt x="634" y="299"/>
                  </a:lnTo>
                  <a:lnTo>
                    <a:pt x="712" y="244"/>
                  </a:lnTo>
                  <a:lnTo>
                    <a:pt x="794" y="195"/>
                  </a:lnTo>
                  <a:lnTo>
                    <a:pt x="880" y="151"/>
                  </a:lnTo>
                  <a:lnTo>
                    <a:pt x="967" y="112"/>
                  </a:lnTo>
                  <a:lnTo>
                    <a:pt x="1059" y="78"/>
                  </a:lnTo>
                  <a:lnTo>
                    <a:pt x="1152" y="51"/>
                  </a:lnTo>
                  <a:lnTo>
                    <a:pt x="1248" y="29"/>
                  </a:lnTo>
                  <a:lnTo>
                    <a:pt x="1346" y="13"/>
                  </a:lnTo>
                  <a:lnTo>
                    <a:pt x="1446" y="3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Freeform 8"/>
            <p:cNvSpPr>
              <a:spLocks noEditPoints="1"/>
            </p:cNvSpPr>
            <p:nvPr/>
          </p:nvSpPr>
          <p:spPr bwMode="auto">
            <a:xfrm>
              <a:off x="383" y="1274"/>
              <a:ext cx="375" cy="375"/>
            </a:xfrm>
            <a:custGeom>
              <a:avLst/>
              <a:gdLst>
                <a:gd name="T0" fmla="*/ 1134 w 2621"/>
                <a:gd name="T1" fmla="*/ 70 h 2621"/>
                <a:gd name="T2" fmla="*/ 883 w 2621"/>
                <a:gd name="T3" fmla="*/ 133 h 2621"/>
                <a:gd name="T4" fmla="*/ 654 w 2621"/>
                <a:gd name="T5" fmla="*/ 244 h 2621"/>
                <a:gd name="T6" fmla="*/ 455 w 2621"/>
                <a:gd name="T7" fmla="*/ 396 h 2621"/>
                <a:gd name="T8" fmla="*/ 290 w 2621"/>
                <a:gd name="T9" fmla="*/ 584 h 2621"/>
                <a:gd name="T10" fmla="*/ 164 w 2621"/>
                <a:gd name="T11" fmla="*/ 803 h 2621"/>
                <a:gd name="T12" fmla="*/ 85 w 2621"/>
                <a:gd name="T13" fmla="*/ 1047 h 2621"/>
                <a:gd name="T14" fmla="*/ 57 w 2621"/>
                <a:gd name="T15" fmla="*/ 1309 h 2621"/>
                <a:gd name="T16" fmla="*/ 85 w 2621"/>
                <a:gd name="T17" fmla="*/ 1574 h 2621"/>
                <a:gd name="T18" fmla="*/ 164 w 2621"/>
                <a:gd name="T19" fmla="*/ 1818 h 2621"/>
                <a:gd name="T20" fmla="*/ 290 w 2621"/>
                <a:gd name="T21" fmla="*/ 2037 h 2621"/>
                <a:gd name="T22" fmla="*/ 455 w 2621"/>
                <a:gd name="T23" fmla="*/ 2225 h 2621"/>
                <a:gd name="T24" fmla="*/ 654 w 2621"/>
                <a:gd name="T25" fmla="*/ 2377 h 2621"/>
                <a:gd name="T26" fmla="*/ 883 w 2621"/>
                <a:gd name="T27" fmla="*/ 2488 h 2621"/>
                <a:gd name="T28" fmla="*/ 1134 w 2621"/>
                <a:gd name="T29" fmla="*/ 2551 h 2621"/>
                <a:gd name="T30" fmla="*/ 1400 w 2621"/>
                <a:gd name="T31" fmla="*/ 2560 h 2621"/>
                <a:gd name="T32" fmla="*/ 1657 w 2621"/>
                <a:gd name="T33" fmla="*/ 2515 h 2621"/>
                <a:gd name="T34" fmla="*/ 1894 w 2621"/>
                <a:gd name="T35" fmla="*/ 2420 h 2621"/>
                <a:gd name="T36" fmla="*/ 2104 w 2621"/>
                <a:gd name="T37" fmla="*/ 2281 h 2621"/>
                <a:gd name="T38" fmla="*/ 2281 w 2621"/>
                <a:gd name="T39" fmla="*/ 2104 h 2621"/>
                <a:gd name="T40" fmla="*/ 2420 w 2621"/>
                <a:gd name="T41" fmla="*/ 1894 h 2621"/>
                <a:gd name="T42" fmla="*/ 2514 w 2621"/>
                <a:gd name="T43" fmla="*/ 1657 h 2621"/>
                <a:gd name="T44" fmla="*/ 2560 w 2621"/>
                <a:gd name="T45" fmla="*/ 1400 h 2621"/>
                <a:gd name="T46" fmla="*/ 2551 w 2621"/>
                <a:gd name="T47" fmla="*/ 1134 h 2621"/>
                <a:gd name="T48" fmla="*/ 2488 w 2621"/>
                <a:gd name="T49" fmla="*/ 883 h 2621"/>
                <a:gd name="T50" fmla="*/ 2377 w 2621"/>
                <a:gd name="T51" fmla="*/ 654 h 2621"/>
                <a:gd name="T52" fmla="*/ 2225 w 2621"/>
                <a:gd name="T53" fmla="*/ 455 h 2621"/>
                <a:gd name="T54" fmla="*/ 2037 w 2621"/>
                <a:gd name="T55" fmla="*/ 290 h 2621"/>
                <a:gd name="T56" fmla="*/ 1818 w 2621"/>
                <a:gd name="T57" fmla="*/ 164 h 2621"/>
                <a:gd name="T58" fmla="*/ 1574 w 2621"/>
                <a:gd name="T59" fmla="*/ 85 h 2621"/>
                <a:gd name="T60" fmla="*/ 1311 w 2621"/>
                <a:gd name="T61" fmla="*/ 57 h 2621"/>
                <a:gd name="T62" fmla="*/ 1496 w 2621"/>
                <a:gd name="T63" fmla="*/ 12 h 2621"/>
                <a:gd name="T64" fmla="*/ 1758 w 2621"/>
                <a:gd name="T65" fmla="*/ 78 h 2621"/>
                <a:gd name="T66" fmla="*/ 1997 w 2621"/>
                <a:gd name="T67" fmla="*/ 193 h 2621"/>
                <a:gd name="T68" fmla="*/ 2206 w 2621"/>
                <a:gd name="T69" fmla="*/ 353 h 2621"/>
                <a:gd name="T70" fmla="*/ 2378 w 2621"/>
                <a:gd name="T71" fmla="*/ 550 h 2621"/>
                <a:gd name="T72" fmla="*/ 2509 w 2621"/>
                <a:gd name="T73" fmla="*/ 780 h 2621"/>
                <a:gd name="T74" fmla="*/ 2592 w 2621"/>
                <a:gd name="T75" fmla="*/ 1035 h 2621"/>
                <a:gd name="T76" fmla="*/ 2621 w 2621"/>
                <a:gd name="T77" fmla="*/ 1309 h 2621"/>
                <a:gd name="T78" fmla="*/ 2592 w 2621"/>
                <a:gd name="T79" fmla="*/ 1586 h 2621"/>
                <a:gd name="T80" fmla="*/ 2509 w 2621"/>
                <a:gd name="T81" fmla="*/ 1841 h 2621"/>
                <a:gd name="T82" fmla="*/ 2378 w 2621"/>
                <a:gd name="T83" fmla="*/ 2071 h 2621"/>
                <a:gd name="T84" fmla="*/ 2206 w 2621"/>
                <a:gd name="T85" fmla="*/ 2268 h 2621"/>
                <a:gd name="T86" fmla="*/ 1997 w 2621"/>
                <a:gd name="T87" fmla="*/ 2428 h 2621"/>
                <a:gd name="T88" fmla="*/ 1758 w 2621"/>
                <a:gd name="T89" fmla="*/ 2543 h 2621"/>
                <a:gd name="T90" fmla="*/ 1496 w 2621"/>
                <a:gd name="T91" fmla="*/ 2609 h 2621"/>
                <a:gd name="T92" fmla="*/ 1217 w 2621"/>
                <a:gd name="T93" fmla="*/ 2618 h 2621"/>
                <a:gd name="T94" fmla="*/ 947 w 2621"/>
                <a:gd name="T95" fmla="*/ 2571 h 2621"/>
                <a:gd name="T96" fmla="*/ 700 w 2621"/>
                <a:gd name="T97" fmla="*/ 2471 h 2621"/>
                <a:gd name="T98" fmla="*/ 481 w 2621"/>
                <a:gd name="T99" fmla="*/ 2326 h 2621"/>
                <a:gd name="T100" fmla="*/ 295 w 2621"/>
                <a:gd name="T101" fmla="*/ 2140 h 2621"/>
                <a:gd name="T102" fmla="*/ 150 w 2621"/>
                <a:gd name="T103" fmla="*/ 1921 h 2621"/>
                <a:gd name="T104" fmla="*/ 50 w 2621"/>
                <a:gd name="T105" fmla="*/ 1674 h 2621"/>
                <a:gd name="T106" fmla="*/ 3 w 2621"/>
                <a:gd name="T107" fmla="*/ 1404 h 2621"/>
                <a:gd name="T108" fmla="*/ 12 w 2621"/>
                <a:gd name="T109" fmla="*/ 1125 h 2621"/>
                <a:gd name="T110" fmla="*/ 78 w 2621"/>
                <a:gd name="T111" fmla="*/ 862 h 2621"/>
                <a:gd name="T112" fmla="*/ 193 w 2621"/>
                <a:gd name="T113" fmla="*/ 623 h 2621"/>
                <a:gd name="T114" fmla="*/ 353 w 2621"/>
                <a:gd name="T115" fmla="*/ 415 h 2621"/>
                <a:gd name="T116" fmla="*/ 550 w 2621"/>
                <a:gd name="T117" fmla="*/ 243 h 2621"/>
                <a:gd name="T118" fmla="*/ 780 w 2621"/>
                <a:gd name="T119" fmla="*/ 112 h 2621"/>
                <a:gd name="T120" fmla="*/ 1035 w 2621"/>
                <a:gd name="T121" fmla="*/ 29 h 2621"/>
                <a:gd name="T122" fmla="*/ 1311 w 2621"/>
                <a:gd name="T123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1" h="2621">
                  <a:moveTo>
                    <a:pt x="1311" y="57"/>
                  </a:moveTo>
                  <a:lnTo>
                    <a:pt x="1221" y="61"/>
                  </a:lnTo>
                  <a:lnTo>
                    <a:pt x="1134" y="70"/>
                  </a:lnTo>
                  <a:lnTo>
                    <a:pt x="1047" y="85"/>
                  </a:lnTo>
                  <a:lnTo>
                    <a:pt x="964" y="107"/>
                  </a:lnTo>
                  <a:lnTo>
                    <a:pt x="883" y="133"/>
                  </a:lnTo>
                  <a:lnTo>
                    <a:pt x="803" y="164"/>
                  </a:lnTo>
                  <a:lnTo>
                    <a:pt x="727" y="201"/>
                  </a:lnTo>
                  <a:lnTo>
                    <a:pt x="654" y="244"/>
                  </a:lnTo>
                  <a:lnTo>
                    <a:pt x="584" y="290"/>
                  </a:lnTo>
                  <a:lnTo>
                    <a:pt x="517" y="340"/>
                  </a:lnTo>
                  <a:lnTo>
                    <a:pt x="455" y="396"/>
                  </a:lnTo>
                  <a:lnTo>
                    <a:pt x="396" y="455"/>
                  </a:lnTo>
                  <a:lnTo>
                    <a:pt x="340" y="517"/>
                  </a:lnTo>
                  <a:lnTo>
                    <a:pt x="290" y="584"/>
                  </a:lnTo>
                  <a:lnTo>
                    <a:pt x="244" y="654"/>
                  </a:lnTo>
                  <a:lnTo>
                    <a:pt x="201" y="727"/>
                  </a:lnTo>
                  <a:lnTo>
                    <a:pt x="164" y="803"/>
                  </a:lnTo>
                  <a:lnTo>
                    <a:pt x="133" y="883"/>
                  </a:lnTo>
                  <a:lnTo>
                    <a:pt x="107" y="964"/>
                  </a:lnTo>
                  <a:lnTo>
                    <a:pt x="85" y="1047"/>
                  </a:lnTo>
                  <a:lnTo>
                    <a:pt x="70" y="1134"/>
                  </a:lnTo>
                  <a:lnTo>
                    <a:pt x="61" y="1221"/>
                  </a:lnTo>
                  <a:lnTo>
                    <a:pt x="57" y="1309"/>
                  </a:lnTo>
                  <a:lnTo>
                    <a:pt x="61" y="1400"/>
                  </a:lnTo>
                  <a:lnTo>
                    <a:pt x="70" y="1487"/>
                  </a:lnTo>
                  <a:lnTo>
                    <a:pt x="85" y="1574"/>
                  </a:lnTo>
                  <a:lnTo>
                    <a:pt x="107" y="1657"/>
                  </a:lnTo>
                  <a:lnTo>
                    <a:pt x="133" y="1738"/>
                  </a:lnTo>
                  <a:lnTo>
                    <a:pt x="164" y="1818"/>
                  </a:lnTo>
                  <a:lnTo>
                    <a:pt x="201" y="1894"/>
                  </a:lnTo>
                  <a:lnTo>
                    <a:pt x="244" y="1967"/>
                  </a:lnTo>
                  <a:lnTo>
                    <a:pt x="290" y="2037"/>
                  </a:lnTo>
                  <a:lnTo>
                    <a:pt x="340" y="2104"/>
                  </a:lnTo>
                  <a:lnTo>
                    <a:pt x="396" y="2166"/>
                  </a:lnTo>
                  <a:lnTo>
                    <a:pt x="455" y="2225"/>
                  </a:lnTo>
                  <a:lnTo>
                    <a:pt x="517" y="2281"/>
                  </a:lnTo>
                  <a:lnTo>
                    <a:pt x="584" y="2331"/>
                  </a:lnTo>
                  <a:lnTo>
                    <a:pt x="654" y="2377"/>
                  </a:lnTo>
                  <a:lnTo>
                    <a:pt x="727" y="2420"/>
                  </a:lnTo>
                  <a:lnTo>
                    <a:pt x="803" y="2457"/>
                  </a:lnTo>
                  <a:lnTo>
                    <a:pt x="883" y="2488"/>
                  </a:lnTo>
                  <a:lnTo>
                    <a:pt x="964" y="2515"/>
                  </a:lnTo>
                  <a:lnTo>
                    <a:pt x="1047" y="2536"/>
                  </a:lnTo>
                  <a:lnTo>
                    <a:pt x="1134" y="2551"/>
                  </a:lnTo>
                  <a:lnTo>
                    <a:pt x="1221" y="2560"/>
                  </a:lnTo>
                  <a:lnTo>
                    <a:pt x="1311" y="2564"/>
                  </a:lnTo>
                  <a:lnTo>
                    <a:pt x="1400" y="2560"/>
                  </a:lnTo>
                  <a:lnTo>
                    <a:pt x="1487" y="2551"/>
                  </a:lnTo>
                  <a:lnTo>
                    <a:pt x="1574" y="2536"/>
                  </a:lnTo>
                  <a:lnTo>
                    <a:pt x="1657" y="2515"/>
                  </a:lnTo>
                  <a:lnTo>
                    <a:pt x="1738" y="2488"/>
                  </a:lnTo>
                  <a:lnTo>
                    <a:pt x="1818" y="2457"/>
                  </a:lnTo>
                  <a:lnTo>
                    <a:pt x="1894" y="2420"/>
                  </a:lnTo>
                  <a:lnTo>
                    <a:pt x="1967" y="2377"/>
                  </a:lnTo>
                  <a:lnTo>
                    <a:pt x="2037" y="2331"/>
                  </a:lnTo>
                  <a:lnTo>
                    <a:pt x="2104" y="2281"/>
                  </a:lnTo>
                  <a:lnTo>
                    <a:pt x="2166" y="2225"/>
                  </a:lnTo>
                  <a:lnTo>
                    <a:pt x="2225" y="2166"/>
                  </a:lnTo>
                  <a:lnTo>
                    <a:pt x="2281" y="2104"/>
                  </a:lnTo>
                  <a:lnTo>
                    <a:pt x="2331" y="2037"/>
                  </a:lnTo>
                  <a:lnTo>
                    <a:pt x="2377" y="1967"/>
                  </a:lnTo>
                  <a:lnTo>
                    <a:pt x="2420" y="1894"/>
                  </a:lnTo>
                  <a:lnTo>
                    <a:pt x="2457" y="1818"/>
                  </a:lnTo>
                  <a:lnTo>
                    <a:pt x="2488" y="1738"/>
                  </a:lnTo>
                  <a:lnTo>
                    <a:pt x="2514" y="1657"/>
                  </a:lnTo>
                  <a:lnTo>
                    <a:pt x="2536" y="1574"/>
                  </a:lnTo>
                  <a:lnTo>
                    <a:pt x="2551" y="1487"/>
                  </a:lnTo>
                  <a:lnTo>
                    <a:pt x="2560" y="1400"/>
                  </a:lnTo>
                  <a:lnTo>
                    <a:pt x="2564" y="1309"/>
                  </a:lnTo>
                  <a:lnTo>
                    <a:pt x="2560" y="1221"/>
                  </a:lnTo>
                  <a:lnTo>
                    <a:pt x="2551" y="1134"/>
                  </a:lnTo>
                  <a:lnTo>
                    <a:pt x="2536" y="1047"/>
                  </a:lnTo>
                  <a:lnTo>
                    <a:pt x="2514" y="964"/>
                  </a:lnTo>
                  <a:lnTo>
                    <a:pt x="2488" y="883"/>
                  </a:lnTo>
                  <a:lnTo>
                    <a:pt x="2457" y="803"/>
                  </a:lnTo>
                  <a:lnTo>
                    <a:pt x="2420" y="727"/>
                  </a:lnTo>
                  <a:lnTo>
                    <a:pt x="2377" y="654"/>
                  </a:lnTo>
                  <a:lnTo>
                    <a:pt x="2331" y="584"/>
                  </a:lnTo>
                  <a:lnTo>
                    <a:pt x="2281" y="517"/>
                  </a:lnTo>
                  <a:lnTo>
                    <a:pt x="2225" y="455"/>
                  </a:lnTo>
                  <a:lnTo>
                    <a:pt x="2166" y="396"/>
                  </a:lnTo>
                  <a:lnTo>
                    <a:pt x="2104" y="340"/>
                  </a:lnTo>
                  <a:lnTo>
                    <a:pt x="2037" y="290"/>
                  </a:lnTo>
                  <a:lnTo>
                    <a:pt x="1967" y="244"/>
                  </a:lnTo>
                  <a:lnTo>
                    <a:pt x="1894" y="201"/>
                  </a:lnTo>
                  <a:lnTo>
                    <a:pt x="1818" y="164"/>
                  </a:lnTo>
                  <a:lnTo>
                    <a:pt x="1738" y="133"/>
                  </a:lnTo>
                  <a:lnTo>
                    <a:pt x="1657" y="107"/>
                  </a:lnTo>
                  <a:lnTo>
                    <a:pt x="1574" y="85"/>
                  </a:lnTo>
                  <a:lnTo>
                    <a:pt x="1487" y="70"/>
                  </a:lnTo>
                  <a:lnTo>
                    <a:pt x="1400" y="61"/>
                  </a:lnTo>
                  <a:lnTo>
                    <a:pt x="1311" y="57"/>
                  </a:lnTo>
                  <a:close/>
                  <a:moveTo>
                    <a:pt x="1311" y="0"/>
                  </a:moveTo>
                  <a:lnTo>
                    <a:pt x="1404" y="3"/>
                  </a:lnTo>
                  <a:lnTo>
                    <a:pt x="1496" y="12"/>
                  </a:lnTo>
                  <a:lnTo>
                    <a:pt x="1586" y="29"/>
                  </a:lnTo>
                  <a:lnTo>
                    <a:pt x="1674" y="50"/>
                  </a:lnTo>
                  <a:lnTo>
                    <a:pt x="1758" y="78"/>
                  </a:lnTo>
                  <a:lnTo>
                    <a:pt x="1841" y="112"/>
                  </a:lnTo>
                  <a:lnTo>
                    <a:pt x="1921" y="150"/>
                  </a:lnTo>
                  <a:lnTo>
                    <a:pt x="1997" y="193"/>
                  </a:lnTo>
                  <a:lnTo>
                    <a:pt x="2071" y="243"/>
                  </a:lnTo>
                  <a:lnTo>
                    <a:pt x="2140" y="295"/>
                  </a:lnTo>
                  <a:lnTo>
                    <a:pt x="2206" y="353"/>
                  </a:lnTo>
                  <a:lnTo>
                    <a:pt x="2267" y="415"/>
                  </a:lnTo>
                  <a:lnTo>
                    <a:pt x="2326" y="481"/>
                  </a:lnTo>
                  <a:lnTo>
                    <a:pt x="2378" y="550"/>
                  </a:lnTo>
                  <a:lnTo>
                    <a:pt x="2427" y="623"/>
                  </a:lnTo>
                  <a:lnTo>
                    <a:pt x="2471" y="700"/>
                  </a:lnTo>
                  <a:lnTo>
                    <a:pt x="2509" y="780"/>
                  </a:lnTo>
                  <a:lnTo>
                    <a:pt x="2543" y="862"/>
                  </a:lnTo>
                  <a:lnTo>
                    <a:pt x="2571" y="947"/>
                  </a:lnTo>
                  <a:lnTo>
                    <a:pt x="2592" y="1035"/>
                  </a:lnTo>
                  <a:lnTo>
                    <a:pt x="2608" y="1125"/>
                  </a:lnTo>
                  <a:lnTo>
                    <a:pt x="2618" y="1217"/>
                  </a:lnTo>
                  <a:lnTo>
                    <a:pt x="2621" y="1309"/>
                  </a:lnTo>
                  <a:lnTo>
                    <a:pt x="2618" y="1404"/>
                  </a:lnTo>
                  <a:lnTo>
                    <a:pt x="2608" y="1496"/>
                  </a:lnTo>
                  <a:lnTo>
                    <a:pt x="2592" y="1586"/>
                  </a:lnTo>
                  <a:lnTo>
                    <a:pt x="2571" y="1674"/>
                  </a:lnTo>
                  <a:lnTo>
                    <a:pt x="2543" y="1759"/>
                  </a:lnTo>
                  <a:lnTo>
                    <a:pt x="2509" y="1841"/>
                  </a:lnTo>
                  <a:lnTo>
                    <a:pt x="2471" y="1921"/>
                  </a:lnTo>
                  <a:lnTo>
                    <a:pt x="2427" y="1998"/>
                  </a:lnTo>
                  <a:lnTo>
                    <a:pt x="2378" y="2071"/>
                  </a:lnTo>
                  <a:lnTo>
                    <a:pt x="2326" y="2140"/>
                  </a:lnTo>
                  <a:lnTo>
                    <a:pt x="2267" y="2206"/>
                  </a:lnTo>
                  <a:lnTo>
                    <a:pt x="2206" y="2268"/>
                  </a:lnTo>
                  <a:lnTo>
                    <a:pt x="2140" y="2326"/>
                  </a:lnTo>
                  <a:lnTo>
                    <a:pt x="2071" y="2378"/>
                  </a:lnTo>
                  <a:lnTo>
                    <a:pt x="1997" y="2428"/>
                  </a:lnTo>
                  <a:lnTo>
                    <a:pt x="1921" y="2471"/>
                  </a:lnTo>
                  <a:lnTo>
                    <a:pt x="1841" y="2510"/>
                  </a:lnTo>
                  <a:lnTo>
                    <a:pt x="1758" y="2543"/>
                  </a:lnTo>
                  <a:lnTo>
                    <a:pt x="1674" y="2571"/>
                  </a:lnTo>
                  <a:lnTo>
                    <a:pt x="1586" y="2592"/>
                  </a:lnTo>
                  <a:lnTo>
                    <a:pt x="1496" y="2609"/>
                  </a:lnTo>
                  <a:lnTo>
                    <a:pt x="1404" y="2618"/>
                  </a:lnTo>
                  <a:lnTo>
                    <a:pt x="1311" y="2621"/>
                  </a:lnTo>
                  <a:lnTo>
                    <a:pt x="1217" y="2618"/>
                  </a:lnTo>
                  <a:lnTo>
                    <a:pt x="1125" y="2609"/>
                  </a:lnTo>
                  <a:lnTo>
                    <a:pt x="1035" y="2592"/>
                  </a:lnTo>
                  <a:lnTo>
                    <a:pt x="947" y="2571"/>
                  </a:lnTo>
                  <a:lnTo>
                    <a:pt x="862" y="2543"/>
                  </a:lnTo>
                  <a:lnTo>
                    <a:pt x="780" y="2510"/>
                  </a:lnTo>
                  <a:lnTo>
                    <a:pt x="700" y="2471"/>
                  </a:lnTo>
                  <a:lnTo>
                    <a:pt x="623" y="2428"/>
                  </a:lnTo>
                  <a:lnTo>
                    <a:pt x="550" y="2378"/>
                  </a:lnTo>
                  <a:lnTo>
                    <a:pt x="481" y="2326"/>
                  </a:lnTo>
                  <a:lnTo>
                    <a:pt x="415" y="2268"/>
                  </a:lnTo>
                  <a:lnTo>
                    <a:pt x="353" y="2206"/>
                  </a:lnTo>
                  <a:lnTo>
                    <a:pt x="295" y="2140"/>
                  </a:lnTo>
                  <a:lnTo>
                    <a:pt x="243" y="2071"/>
                  </a:lnTo>
                  <a:lnTo>
                    <a:pt x="193" y="1998"/>
                  </a:lnTo>
                  <a:lnTo>
                    <a:pt x="150" y="1921"/>
                  </a:lnTo>
                  <a:lnTo>
                    <a:pt x="112" y="1841"/>
                  </a:lnTo>
                  <a:lnTo>
                    <a:pt x="78" y="1759"/>
                  </a:lnTo>
                  <a:lnTo>
                    <a:pt x="50" y="1674"/>
                  </a:lnTo>
                  <a:lnTo>
                    <a:pt x="29" y="1586"/>
                  </a:lnTo>
                  <a:lnTo>
                    <a:pt x="12" y="1496"/>
                  </a:lnTo>
                  <a:lnTo>
                    <a:pt x="3" y="1404"/>
                  </a:lnTo>
                  <a:lnTo>
                    <a:pt x="0" y="1309"/>
                  </a:lnTo>
                  <a:lnTo>
                    <a:pt x="3" y="1217"/>
                  </a:lnTo>
                  <a:lnTo>
                    <a:pt x="12" y="1125"/>
                  </a:lnTo>
                  <a:lnTo>
                    <a:pt x="29" y="1035"/>
                  </a:lnTo>
                  <a:lnTo>
                    <a:pt x="50" y="947"/>
                  </a:lnTo>
                  <a:lnTo>
                    <a:pt x="78" y="862"/>
                  </a:lnTo>
                  <a:lnTo>
                    <a:pt x="112" y="780"/>
                  </a:lnTo>
                  <a:lnTo>
                    <a:pt x="150" y="700"/>
                  </a:lnTo>
                  <a:lnTo>
                    <a:pt x="193" y="623"/>
                  </a:lnTo>
                  <a:lnTo>
                    <a:pt x="243" y="550"/>
                  </a:lnTo>
                  <a:lnTo>
                    <a:pt x="295" y="481"/>
                  </a:lnTo>
                  <a:lnTo>
                    <a:pt x="353" y="415"/>
                  </a:lnTo>
                  <a:lnTo>
                    <a:pt x="415" y="353"/>
                  </a:lnTo>
                  <a:lnTo>
                    <a:pt x="481" y="295"/>
                  </a:lnTo>
                  <a:lnTo>
                    <a:pt x="550" y="243"/>
                  </a:lnTo>
                  <a:lnTo>
                    <a:pt x="623" y="193"/>
                  </a:lnTo>
                  <a:lnTo>
                    <a:pt x="700" y="150"/>
                  </a:lnTo>
                  <a:lnTo>
                    <a:pt x="780" y="112"/>
                  </a:lnTo>
                  <a:lnTo>
                    <a:pt x="862" y="78"/>
                  </a:lnTo>
                  <a:lnTo>
                    <a:pt x="947" y="50"/>
                  </a:lnTo>
                  <a:lnTo>
                    <a:pt x="1035" y="29"/>
                  </a:lnTo>
                  <a:lnTo>
                    <a:pt x="1125" y="12"/>
                  </a:lnTo>
                  <a:lnTo>
                    <a:pt x="1217" y="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-8881" y="4291003"/>
            <a:ext cx="7134073" cy="186653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НИУ ВШЭ 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Санкт-Петербург</a:t>
            </a:r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Предварительные итоги приема 2019-20</a:t>
            </a:r>
          </a:p>
          <a:p>
            <a:pPr algn="ctr"/>
            <a:endParaRPr lang="ru-R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767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М.Б.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Хомяков, заместитель директора НИУ ВШЭ – Санкт-Петербург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7675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О.И. Крылова, начальник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УМС НИУ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ВШЭ – Санкт-Петербург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5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ТОП программ (</a:t>
            </a:r>
            <a:r>
              <a:rPr lang="ru-RU" dirty="0" err="1" smtClean="0"/>
              <a:t>бакалавриат</a:t>
            </a:r>
            <a:r>
              <a:rPr lang="ru-RU" dirty="0" smtClean="0"/>
              <a:t>) 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256650"/>
              </p:ext>
            </p:extLst>
          </p:nvPr>
        </p:nvGraphicFramePr>
        <p:xfrm>
          <a:off x="441968" y="1532237"/>
          <a:ext cx="8487849" cy="5025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9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76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29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Наименование программ (</a:t>
                      </a:r>
                      <a:r>
                        <a:rPr lang="ru-RU" sz="13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бакалавриат</a:t>
                      </a:r>
                      <a:r>
                        <a:rPr lang="ru-RU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Заявки</a:t>
                      </a:r>
                      <a:r>
                        <a:rPr lang="ru-RU" sz="13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2018/19 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Заявки </a:t>
                      </a: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2019/20 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Рекомендовано 19/20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Подтверждено</a:t>
                      </a:r>
                      <a:r>
                        <a:rPr lang="ru-RU" sz="13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19/20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Конверсия </a:t>
                      </a:r>
                      <a:r>
                        <a:rPr lang="en-US" sz="13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 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Международный бизнес и менеджмент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12,1%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Экономика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Логистика и управление цепями поставок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14,3%</a:t>
                      </a:r>
                      <a:endParaRPr lang="ru-RU" sz="1300" b="1" i="0" u="sng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Политология и мировая политика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Прикладная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математика и информатика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187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7,5%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Востоковедение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19,1%</a:t>
                      </a:r>
                      <a:endParaRPr lang="ru-RU" sz="1300" b="1" i="0" u="sng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Филология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13,6%</a:t>
                      </a:r>
                      <a:endParaRPr lang="ru-RU" sz="1300" b="1" i="0" u="sng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Управление и аналитика в государственном секторе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9,8%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Дизайн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 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10,6%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Юриспруденция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71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4,2%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Социология и социальная информатика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3,75%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История 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3,5%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51826" y="207015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Лидерами по количеству заявок являются программы в области экономики и управления. Высокий интерес отмечается к новой программе «Прикладная математика и информатика».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24155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ТОП программ (магистратура)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74626"/>
              </p:ext>
            </p:extLst>
          </p:nvPr>
        </p:nvGraphicFramePr>
        <p:xfrm>
          <a:off x="359590" y="1503595"/>
          <a:ext cx="8487849" cy="526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4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12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Наименование программ (магистратура)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Заявки</a:t>
                      </a:r>
                      <a:r>
                        <a:rPr lang="ru-RU" sz="1300" b="1" u="none" strike="noStrike" baseline="0" dirty="0" smtClean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300" b="1" u="none" strike="noStrike" dirty="0" smtClean="0">
                          <a:effectLst/>
                          <a:latin typeface="+mj-lt"/>
                        </a:rPr>
                        <a:t>2018/19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Заявки </a:t>
                      </a: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2019/20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Рекомендовано 19/20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Подтверждено</a:t>
                      </a:r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19/20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Конверсия 2019 (2018)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Менеджмент и аналитика в бизнесе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180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7,5% (10,5)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Финансы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119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12,5%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(16)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Сравнительная</a:t>
                      </a:r>
                      <a:r>
                        <a:rPr lang="ru-RU" sz="1300" b="0" u="none" strike="noStrike" baseline="0" dirty="0" smtClean="0">
                          <a:effectLst/>
                          <a:latin typeface="+mj-lt"/>
                        </a:rPr>
                        <a:t> политика Евразии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53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26,5% (23)</a:t>
                      </a:r>
                      <a:endParaRPr lang="ru-RU" sz="13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Бизнес и политика в современной Азии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0% (23)</a:t>
                      </a:r>
                      <a:endParaRPr lang="ru-RU" sz="1300" b="0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Стратегическое управление логистикой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20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35,1% (25)</a:t>
                      </a:r>
                      <a:endParaRPr lang="ru-RU" sz="13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Прикладная и междисциплинарная история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11,1% (83)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Экономика впечатлений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22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20% (23)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Городское</a:t>
                      </a:r>
                      <a:r>
                        <a:rPr lang="ru-RU" sz="1300" b="0" u="none" strike="noStrike" baseline="0" dirty="0" smtClean="0">
                          <a:effectLst/>
                          <a:latin typeface="+mj-lt"/>
                        </a:rPr>
                        <a:t> развитие и управление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9,5% (25)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Прикладная экономика</a:t>
                      </a:r>
                      <a:r>
                        <a:rPr lang="ru-RU" sz="1300" b="0" u="none" strike="noStrike" baseline="0" dirty="0" smtClean="0">
                          <a:effectLst/>
                          <a:latin typeface="+mj-lt"/>
                        </a:rPr>
                        <a:t> и математические методы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7,6% (8,3)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Право и государственное управление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16,7% (9)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Гражданское и коммерческое право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u="none" strike="noStrike" dirty="0" smtClean="0">
                          <a:effectLst/>
                          <a:latin typeface="+mj-lt"/>
                        </a:rPr>
                        <a:t>13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0% (7,6)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Анализ больших данных в бизнесе, экономике и обществе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0%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Промышленное программирование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75%</a:t>
                      </a:r>
                      <a:endParaRPr lang="ru-RU" sz="1300" b="1" i="0" u="sng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9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Программирование и анализ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данных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80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Информационные системы и взаимодействие человек-компьютер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0% (25)</a:t>
                      </a:r>
                      <a:endParaRPr lang="ru-RU" sz="13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Современный социальный анализ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25%  (30)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85924" y="73056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Лидерами по количеству заявок являются программы в области менеджмента и финансов. Лидером по конверсии среди программ с высоким количеством заявок является «Стратегическое управление логистикой».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527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ТОП программы</a:t>
            </a:r>
            <a:br>
              <a:rPr lang="ru-RU" dirty="0" smtClean="0"/>
            </a:br>
            <a:r>
              <a:rPr lang="ru-RU" dirty="0" smtClean="0"/>
              <a:t>по набору (2019/2020)</a:t>
            </a:r>
            <a:br>
              <a:rPr lang="ru-RU" dirty="0" smtClean="0"/>
            </a:br>
            <a:r>
              <a:rPr lang="ru-RU" dirty="0" smtClean="0"/>
              <a:t>БАКАЛАВРИАТ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51826" y="319177"/>
            <a:ext cx="596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Безусловными лидерами по набору  стали программы менеджмент и экономика; далее следуют логистика и политология.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28299"/>
              </p:ext>
            </p:extLst>
          </p:nvPr>
        </p:nvGraphicFramePr>
        <p:xfrm>
          <a:off x="371054" y="1631093"/>
          <a:ext cx="8350254" cy="4757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53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2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БАКАЛАВРИАТ (включая общий конкурс)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КЦП квота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КЦП контракт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Квота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Контракт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153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Международный бизнес и менеджмент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Экономика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Логистика и управление цепями поставок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Политология и мировая политика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Прикладная математика и информатика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Филология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Востоковедение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Управление и аналитика в государственном секторе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Дизайн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Юриспруденция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Социология и </a:t>
                      </a:r>
                      <a:r>
                        <a:rPr lang="ru-RU" sz="14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соц</a:t>
                      </a:r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информатика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История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24498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программы</a:t>
            </a:r>
            <a:br>
              <a:rPr lang="ru-RU" smtClean="0"/>
            </a:br>
            <a:r>
              <a:rPr lang="ru-RU" smtClean="0"/>
              <a:t>по набору (2018/2019)</a:t>
            </a:r>
            <a:br>
              <a:rPr lang="ru-RU" smtClean="0"/>
            </a:br>
            <a:r>
              <a:rPr lang="ru-RU" smtClean="0"/>
              <a:t>МАГИСТРАТУРА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82815" y="141084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Лидерами по кол-ву заявок на коммерцию являются направления по финансам и менеджменту; далее следуют программы по сравнительной политике Евразии и стратегическому управлению логистикой.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62673"/>
              </p:ext>
            </p:extLst>
          </p:nvPr>
        </p:nvGraphicFramePr>
        <p:xfrm>
          <a:off x="379564" y="1559787"/>
          <a:ext cx="8126081" cy="5239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68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2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7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МАГИСТРАТУРА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КЦП квота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КЦП контракт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Квота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Контракт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Менеджмент и аналитика для бизнеса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Финансы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Сравнительная политика Евразии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Стратегическое управление логистикой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Экономика впечатлений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Прикладная и междисциплинарная история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(-8)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Право и государственное управление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Промышленное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программирование 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Городское развитие и управление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Прикладная экономика и математические методы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Программирование и анализ данных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Бизнес и политика в современной Азии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(-5)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Современный социальный анализ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Анализ больших данных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Гражданское и коммерческое право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Информационные системы и взаимодействие человек-компьютер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77690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" b="4801"/>
          <a:stretch>
            <a:fillRect/>
          </a:stretch>
        </p:blipFill>
        <p:spPr>
          <a:xfrm>
            <a:off x="-8877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0" y="3584754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defPPr>
              <a:defRPr lang="en-US"/>
            </a:defPPr>
            <a:lvl1pPr marL="171450" indent="-171450">
              <a:spcBef>
                <a:spcPct val="20000"/>
              </a:spcBef>
              <a:buFont typeface="Arial"/>
              <a:buChar char="•"/>
              <a:defRPr sz="800">
                <a:latin typeface="Open Sans"/>
                <a:cs typeface="Open Sans"/>
              </a:defRPr>
            </a:lvl1pPr>
            <a:lvl2pPr lvl="1" indent="0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400" b="1">
                <a:solidFill>
                  <a:schemeClr val="bg1"/>
                </a:solidFill>
                <a:latin typeface="Open Sans"/>
                <a:cs typeface="Open Sans"/>
              </a:defRPr>
            </a:lvl2pPr>
            <a:lvl3pPr marL="10858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3pPr>
            <a:lvl4pPr marL="15430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4pPr>
            <a:lvl5pPr marL="20002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>
              <a:spcBef>
                <a:spcPts val="0"/>
              </a:spcBef>
            </a:pPr>
            <a:r>
              <a:rPr lang="ru-RU" dirty="0" smtClean="0">
                <a:solidFill>
                  <a:srgbClr val="FFFFFF"/>
                </a:solidFill>
              </a:rPr>
              <a:t>ГЕОГРАФИЯ ИНОСТРАННОГО КОНТИНГЕНТА 2019/2020</a:t>
            </a:r>
            <a:endParaRPr lang="en-US" b="0" dirty="0">
              <a:solidFill>
                <a:srgbClr val="FFFFFF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496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СТРАНЫ ИС 2018-2019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68376" y="146862"/>
            <a:ext cx="615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География привлечения иностранных студентов в 2019/20 году значительно расширилась. В этом году в НИУ ВШЭ – Санкт-Петербург были зачислены студенты из 62 стран.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25" y="2372498"/>
            <a:ext cx="4481384" cy="280086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76054"/>
              </p:ext>
            </p:extLst>
          </p:nvPr>
        </p:nvGraphicFramePr>
        <p:xfrm>
          <a:off x="268974" y="1693687"/>
          <a:ext cx="3483629" cy="4325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2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СТРАНЫ</a:t>
                      </a:r>
                      <a:r>
                        <a:rPr lang="ru-RU" sz="1400" b="1" u="none" strike="noStrike" baseline="0" dirty="0" smtClean="0">
                          <a:effectLst/>
                          <a:latin typeface="+mj-lt"/>
                        </a:rPr>
                        <a:t> – ТОП 10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Республика Узбекистан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Республика Казахстан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Молдова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Киргизская</a:t>
                      </a:r>
                      <a:r>
                        <a:rPr lang="ru-RU" sz="1400" u="none" strike="noStrike" baseline="0" dirty="0" smtClean="0">
                          <a:effectLst/>
                          <a:latin typeface="+mj-lt"/>
                        </a:rPr>
                        <a:t> Республика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Республика</a:t>
                      </a:r>
                      <a:r>
                        <a:rPr lang="ru-RU" sz="1400" u="none" strike="noStrike" baseline="0" dirty="0" smtClean="0">
                          <a:effectLst/>
                          <a:latin typeface="+mj-lt"/>
                        </a:rPr>
                        <a:t> Беларусь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Латвия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Китайская народная республика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Эстония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7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+mj-lt"/>
                        </a:rPr>
                        <a:t>Таджикистан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Мексика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/ Колумбия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/3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169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>
            <a:fillRect/>
          </a:stretch>
        </p:blipFill>
        <p:spPr>
          <a:xfrm>
            <a:off x="0" y="426717"/>
            <a:ext cx="9144000" cy="5989319"/>
          </a:xfrm>
          <a:prstGeom prst="rect">
            <a:avLst/>
          </a:prstGeom>
        </p:spPr>
      </p:pic>
      <p:sp>
        <p:nvSpPr>
          <p:cNvPr id="3" name="Text Placeholder 9"/>
          <p:cNvSpPr txBox="1">
            <a:spLocks/>
          </p:cNvSpPr>
          <p:nvPr/>
        </p:nvSpPr>
        <p:spPr>
          <a:xfrm>
            <a:off x="0" y="4301609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FFFF"/>
                </a:solidFill>
                <a:latin typeface="Open Sans"/>
                <a:cs typeface="Georgia"/>
              </a:rPr>
              <a:t>СТАТИСТИКА ПРИЕМА</a:t>
            </a:r>
            <a:r>
              <a:rPr lang="ru-RU" sz="1400" dirty="0" smtClean="0">
                <a:solidFill>
                  <a:srgbClr val="FFFFFF"/>
                </a:solidFill>
                <a:latin typeface="Open Sans"/>
                <a:cs typeface="Georgia"/>
              </a:rPr>
              <a:t> </a:t>
            </a:r>
            <a:endParaRPr lang="en-US" sz="1400" dirty="0">
              <a:solidFill>
                <a:srgbClr val="FFFFFF"/>
              </a:solidFill>
              <a:latin typeface="Open Sans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409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СТАТИСТИКА ПО НАБОРУ</a:t>
            </a:r>
            <a:br>
              <a:rPr lang="ru-RU" dirty="0" smtClean="0"/>
            </a:br>
            <a:r>
              <a:rPr lang="ru-RU" dirty="0" smtClean="0"/>
              <a:t>2019/20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13803" y="348574"/>
            <a:ext cx="6211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Количество заявок увеличилось более чем в </a:t>
            </a:r>
            <a:r>
              <a:rPr lang="en-US" dirty="0" smtClean="0"/>
              <a:t>2</a:t>
            </a:r>
            <a:r>
              <a:rPr lang="ru-RU" dirty="0" smtClean="0"/>
              <a:t> раза. Конверсия абитуриент/студент составила </a:t>
            </a:r>
            <a:r>
              <a:rPr lang="en-US" dirty="0" smtClean="0"/>
              <a:t>11 </a:t>
            </a:r>
            <a:r>
              <a:rPr lang="ru-RU" dirty="0" smtClean="0"/>
              <a:t>%. 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05610"/>
              </p:ext>
            </p:extLst>
          </p:nvPr>
        </p:nvGraphicFramePr>
        <p:xfrm>
          <a:off x="586932" y="2297027"/>
          <a:ext cx="7993580" cy="3171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7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80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заявок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заявок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заявок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2019 </a:t>
                      </a:r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отклоненных (не набравших минимальный проходной балл)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708">
                <a:tc>
                  <a:txBody>
                    <a:bodyPr/>
                    <a:lstStyle/>
                    <a:p>
                      <a:r>
                        <a:rPr lang="ru-RU" dirty="0" smtClean="0"/>
                        <a:t>БАКАЛАВРИАТ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865</a:t>
                      </a:r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2146 </a:t>
                      </a:r>
                      <a:endParaRPr lang="ru-RU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660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708">
                <a:tc>
                  <a:txBody>
                    <a:bodyPr/>
                    <a:lstStyle/>
                    <a:p>
                      <a:r>
                        <a:rPr lang="ru-RU" smtClean="0"/>
                        <a:t>МАГИСТРАТУРА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358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708">
                <a:tc>
                  <a:txBody>
                    <a:bodyPr/>
                    <a:lstStyle/>
                    <a:p>
                      <a:r>
                        <a:rPr lang="ru-RU" smtClean="0"/>
                        <a:t>ИТОГО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1373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2957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78764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СТАТИСТИКА ПО НАБОРУ</a:t>
            </a:r>
            <a:br>
              <a:rPr lang="ru-RU" dirty="0" smtClean="0"/>
            </a:br>
            <a:r>
              <a:rPr lang="ru-RU" dirty="0" smtClean="0"/>
              <a:t>2019/20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613803" y="448861"/>
            <a:ext cx="621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Больше всего контрактов со средней скидкой 50% как на </a:t>
            </a:r>
            <a:r>
              <a:rPr lang="ru-RU" sz="1600" dirty="0" err="1" smtClean="0"/>
              <a:t>бакалавриате</a:t>
            </a:r>
            <a:r>
              <a:rPr lang="ru-RU" sz="1600" dirty="0" smtClean="0"/>
              <a:t>, так и на магистратуре. </a:t>
            </a:r>
            <a:endParaRPr lang="ru-RU" sz="1600" dirty="0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949533"/>
              </p:ext>
            </p:extLst>
          </p:nvPr>
        </p:nvGraphicFramePr>
        <p:xfrm>
          <a:off x="518984" y="2057400"/>
          <a:ext cx="8114270" cy="426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5832749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>
            <a:fillRect/>
          </a:stretch>
        </p:blipFill>
        <p:spPr>
          <a:xfrm>
            <a:off x="0" y="426717"/>
            <a:ext cx="9144000" cy="5989319"/>
          </a:xfrm>
          <a:prstGeom prst="rect">
            <a:avLst/>
          </a:prstGeom>
        </p:spPr>
      </p:pic>
      <p:sp>
        <p:nvSpPr>
          <p:cNvPr id="3" name="Text Placeholder 9"/>
          <p:cNvSpPr txBox="1">
            <a:spLocks/>
          </p:cNvSpPr>
          <p:nvPr/>
        </p:nvSpPr>
        <p:spPr>
          <a:xfrm>
            <a:off x="0" y="4301609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FFFF"/>
                </a:solidFill>
                <a:latin typeface="Open Sans"/>
                <a:cs typeface="Georgia"/>
              </a:rPr>
              <a:t>КАМПУС НИУ ВШЭ В САНКТ-ПЕТЕРБУРГЕ</a:t>
            </a:r>
            <a:r>
              <a:rPr lang="en-US" sz="1400" b="1" dirty="0">
                <a:solidFill>
                  <a:srgbClr val="FFFFFF"/>
                </a:solidFill>
                <a:latin typeface="Open Sans"/>
                <a:cs typeface="Georgia"/>
              </a:rPr>
              <a:t>:</a:t>
            </a:r>
            <a:r>
              <a:rPr lang="ru-RU" sz="1400" b="1" dirty="0">
                <a:solidFill>
                  <a:srgbClr val="FFFFFF"/>
                </a:solidFill>
                <a:latin typeface="Open Sans"/>
                <a:cs typeface="Georgia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Open Sans"/>
                <a:cs typeface="Georgia"/>
              </a:rPr>
              <a:t>МАРКЕТИНГ АКТИВНОСТИ</a:t>
            </a:r>
            <a:endParaRPr lang="en-US" sz="1400" dirty="0">
              <a:solidFill>
                <a:srgbClr val="FFFFFF"/>
              </a:solidFill>
              <a:latin typeface="Open Sans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07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dirty="0" smtClean="0"/>
              <a:t>ПРИЕМ ИС 2019/2020</a:t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33249" y="578446"/>
            <a:ext cx="6410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Иностранный контингент в 2019/20 в сравнении с 2018/19 учебным годом вырос в 1,3 раза, прирост составил 27%.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02657" y="5699549"/>
            <a:ext cx="1438660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 1,4 раза </a:t>
            </a:r>
            <a:endParaRPr 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4325" y="5719313"/>
            <a:ext cx="368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Коммерческий набор ИС 2019/20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14325" y="5240584"/>
            <a:ext cx="3392226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Общий набор ИС 2019/20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02657" y="5240584"/>
            <a:ext cx="1438660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 1,</a:t>
            </a:r>
            <a:r>
              <a:rPr lang="en-US" sz="1200" b="1" dirty="0" smtClean="0"/>
              <a:t>3</a:t>
            </a:r>
            <a:r>
              <a:rPr lang="ru-RU" sz="1200" b="1" dirty="0" smtClean="0"/>
              <a:t> раза</a:t>
            </a:r>
            <a:endParaRPr lang="ru-RU" sz="1200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01242458"/>
              </p:ext>
            </p:extLst>
          </p:nvPr>
        </p:nvGraphicFramePr>
        <p:xfrm>
          <a:off x="453080" y="1869781"/>
          <a:ext cx="8377881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8997" y="3768646"/>
            <a:ext cx="37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750215" y="3756125"/>
            <a:ext cx="52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151604" y="2771015"/>
            <a:ext cx="547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162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078362" y="2213452"/>
            <a:ext cx="66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255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924799" y="1746025"/>
            <a:ext cx="76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324</a:t>
            </a:r>
            <a:endParaRPr lang="ru-RU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334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КАНАЛЫ ПРИВЛЕЧЕНИЯ ИС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0286" y="0"/>
            <a:ext cx="6150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Для привлечения студентов использовалось как офлайн, так и онлайн каналы. В 2019/20 году больше внимания было уделено продвижения через </a:t>
            </a:r>
            <a:r>
              <a:rPr lang="en-US" sz="1600" dirty="0" smtClean="0"/>
              <a:t>digital </a:t>
            </a:r>
            <a:r>
              <a:rPr lang="ru-RU" sz="1600" dirty="0" smtClean="0"/>
              <a:t>каналы и социальные сети (число подписчиков в </a:t>
            </a:r>
            <a:r>
              <a:rPr lang="en-US" sz="1600" dirty="0" smtClean="0"/>
              <a:t>Instagram </a:t>
            </a:r>
            <a:r>
              <a:rPr lang="ru-RU" sz="1600" dirty="0" smtClean="0"/>
              <a:t>увеличилось на 1200 человек, число подписчиков в </a:t>
            </a:r>
            <a:r>
              <a:rPr lang="en-US" sz="1600" dirty="0" smtClean="0"/>
              <a:t>Face</a:t>
            </a:r>
            <a:r>
              <a:rPr lang="es-ES_tradnl" sz="1600" dirty="0" smtClean="0"/>
              <a:t>book</a:t>
            </a:r>
            <a:r>
              <a:rPr lang="ru-RU" sz="1600" dirty="0" smtClean="0"/>
              <a:t> – на 600 человек с ноября 2018). В первой форме обратной связи многие первокурсники отметили именно социальные сети как канал получения информации о вузе. 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64973" y="2042984"/>
            <a:ext cx="2232454" cy="646331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Социальные сети: </a:t>
            </a:r>
            <a:r>
              <a:rPr lang="en-US" dirty="0" smtClean="0"/>
              <a:t>Facebook, Instagram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4973" y="2977973"/>
            <a:ext cx="2232454" cy="646331"/>
          </a:xfrm>
          <a:prstGeom prst="rect">
            <a:avLst/>
          </a:prstGeom>
          <a:noFill/>
          <a:ln w="412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Презентации в странах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64973" y="3921205"/>
            <a:ext cx="2232454" cy="646331"/>
          </a:xfrm>
          <a:prstGeom prst="rect">
            <a:avLst/>
          </a:prstGeom>
          <a:noFill/>
          <a:ln w="412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Деятельность </a:t>
            </a:r>
            <a:r>
              <a:rPr lang="ru-RU" dirty="0" err="1" smtClean="0"/>
              <a:t>амбассадоров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46355" y="2073762"/>
            <a:ext cx="2619633" cy="646331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Реклама в электронных и печатных СМИ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46354" y="3017220"/>
            <a:ext cx="2619633" cy="369332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Рекрутинговые агентства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46354" y="3694978"/>
            <a:ext cx="2619633" cy="369332"/>
          </a:xfrm>
          <a:prstGeom prst="rect">
            <a:avLst/>
          </a:prstGeom>
          <a:noFill/>
          <a:ln w="317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Портал </a:t>
            </a:r>
            <a:r>
              <a:rPr lang="en-US" dirty="0" err="1" smtClean="0"/>
              <a:t>Russia.study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46354" y="4362943"/>
            <a:ext cx="2619633" cy="36933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Портал </a:t>
            </a:r>
            <a:r>
              <a:rPr lang="en-US" dirty="0" smtClean="0"/>
              <a:t>Study in Russia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64973" y="4955054"/>
            <a:ext cx="2232454" cy="646331"/>
          </a:xfrm>
          <a:prstGeom prst="rect">
            <a:avLst/>
          </a:prstGeom>
          <a:noFill/>
          <a:ln w="412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Образовательные выставки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46353" y="5039141"/>
            <a:ext cx="2619634" cy="646331"/>
          </a:xfrm>
          <a:prstGeom prst="rect">
            <a:avLst/>
          </a:prstGeom>
          <a:noFill/>
          <a:ln w="412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Рекомендации друзей и знакомых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90338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«Удержание» </a:t>
            </a:r>
            <a:r>
              <a:rPr lang="ru-RU" dirty="0" err="1" smtClean="0"/>
              <a:t>лидов</a:t>
            </a:r>
            <a:r>
              <a:rPr lang="ru-RU" dirty="0"/>
              <a:t> </a:t>
            </a:r>
          </a:p>
        </p:txBody>
      </p:sp>
      <p:graphicFrame>
        <p:nvGraphicFramePr>
          <p:cNvPr id="8" name="Воронка продаж" descr="Диаграмма &quot;Воронка продаж&quot; со стадиями продаж и соответствующими данными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552543"/>
              </p:ext>
            </p:extLst>
          </p:nvPr>
        </p:nvGraphicFramePr>
        <p:xfrm>
          <a:off x="681037" y="1409443"/>
          <a:ext cx="7781926" cy="5095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0286" y="0"/>
            <a:ext cx="6150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Работа по «удержанию» заинтересовавшихся абитуриентов проводилась путем рассылок, коммуникации через социальные сети и телефон, а также через представителей в странах. Конверсия удержания в «измеримой» части составила </a:t>
            </a:r>
            <a:r>
              <a:rPr lang="ru-RU" sz="1600" smtClean="0"/>
              <a:t>около 6.2 %.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3450369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85650" y="51109"/>
            <a:ext cx="2367140" cy="1336387"/>
          </a:xfrm>
        </p:spPr>
        <p:txBody>
          <a:bodyPr/>
          <a:lstStyle/>
          <a:p>
            <a:r>
              <a:rPr lang="ru-RU" dirty="0" smtClean="0"/>
              <a:t>Удовлетворенность абитуриентов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652790" y="641268"/>
            <a:ext cx="6150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Итоги опроса иностранных абитуриентов (140 респондентов)</a:t>
            </a:r>
            <a:endParaRPr lang="ru-RU" sz="1600" dirty="0"/>
          </a:p>
        </p:txBody>
      </p:sp>
      <p:graphicFrame>
        <p:nvGraphicFramePr>
          <p:cNvPr id="6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696715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7012345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663250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85650" y="51109"/>
            <a:ext cx="2367140" cy="1336387"/>
          </a:xfrm>
        </p:spPr>
        <p:txBody>
          <a:bodyPr/>
          <a:lstStyle/>
          <a:p>
            <a:r>
              <a:rPr lang="ru-RU" dirty="0" smtClean="0"/>
              <a:t>ВЫЗОВЫ И РЕШЕНИЯ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33904"/>
              </p:ext>
            </p:extLst>
          </p:nvPr>
        </p:nvGraphicFramePr>
        <p:xfrm>
          <a:off x="96254" y="1468271"/>
          <a:ext cx="8893742" cy="49256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3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0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47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Вызовы 2019 года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Предлагаемые решения</a:t>
                      </a:r>
                      <a:endParaRPr lang="ru-RU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785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/>
                        <a:t>Ограничения по количеству приема студентов у программ </a:t>
                      </a:r>
                      <a:r>
                        <a:rPr lang="ru-RU" sz="1400" b="0" dirty="0" err="1" smtClean="0"/>
                        <a:t>бакалавриата</a:t>
                      </a:r>
                      <a:r>
                        <a:rPr lang="ru-RU" sz="1400" b="0" baseline="0" dirty="0" smtClean="0"/>
                        <a:t> </a:t>
                      </a:r>
                      <a:r>
                        <a:rPr lang="ru-RU" sz="1400" b="0" dirty="0" smtClean="0"/>
                        <a:t>с наибольшим</a:t>
                      </a:r>
                      <a:r>
                        <a:rPr lang="ru-RU" sz="1400" b="0" baseline="0" dirty="0" smtClean="0"/>
                        <a:t> количеством заявок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Более тесное взаимодействие в Деканами,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АРами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программ по установлению КЦП и критериев отбора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 smtClean="0"/>
                        <a:t>Обсуждение возможностей запуска новых</a:t>
                      </a:r>
                      <a:r>
                        <a:rPr lang="ru-RU" sz="1400" b="0" baseline="0" dirty="0" smtClean="0"/>
                        <a:t> образовательных программ или отдельных образовательных треков (экономика, компьютерные науки), англоязычных треков в рамках существующих программ (менеджмент</a:t>
                      </a:r>
                      <a:r>
                        <a:rPr lang="en-US" sz="1400" b="0" baseline="0" dirty="0" smtClean="0"/>
                        <a:t> (</a:t>
                      </a:r>
                      <a:r>
                        <a:rPr lang="ru-RU" sz="1400" b="0" baseline="0" dirty="0" smtClean="0"/>
                        <a:t>маг), реклама и </a:t>
                      </a:r>
                      <a:r>
                        <a:rPr lang="en-US" sz="1400" b="0" baseline="0" dirty="0" smtClean="0"/>
                        <a:t>PR, HR</a:t>
                      </a:r>
                      <a:r>
                        <a:rPr lang="ru-RU" sz="1400" b="0" baseline="0" dirty="0" smtClean="0"/>
                        <a:t>, экономика впечатлений на </a:t>
                      </a:r>
                      <a:r>
                        <a:rPr lang="ru-RU" sz="1400" b="0" baseline="0" dirty="0" err="1" smtClean="0"/>
                        <a:t>англ</a:t>
                      </a:r>
                      <a:r>
                        <a:rPr lang="en-US" sz="1400" b="0" baseline="0" dirty="0" smtClean="0"/>
                        <a:t>)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287240"/>
                  </a:ext>
                </a:extLst>
              </a:tr>
              <a:tr h="1485081">
                <a:tc>
                  <a:txBody>
                    <a:bodyPr/>
                    <a:lstStyle/>
                    <a:p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«Затянутый» срок рассмотрения заявок в магистратуре 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Более тесное взаимодействие в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АРами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программ по установлению КЦП и оптимизации процедур отбора,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соответственность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за выполнение КЦП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Введение обязательной и вариативной части критериев портфолио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Установка более жестких сроков с возможностью автоматического перевода заявок в рекомендованные на коммерцию при нарушении сроков (по аналогии с </a:t>
                      </a:r>
                      <a:r>
                        <a:rPr lang="ru-RU" sz="1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бакалавриатом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 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128">
                <a:tc>
                  <a:txBody>
                    <a:bodyPr/>
                    <a:lstStyle/>
                    <a:p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Низкое качество заявок в магистратуру 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Оптимизация рекламных кампаний программ магистратуры для выхода на более качественный контингент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Работа с зарубежными «бакалаврскими» университетами 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26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Технологическое отставание процессов, связанных с привлечением иностранных абитуриентов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Автоматизация процессов привлечения иностранных абитуриентов (</a:t>
                      </a:r>
                      <a:r>
                        <a:rPr lang="en-US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CRM </a:t>
                      </a:r>
                      <a:r>
                        <a:rPr lang="ru-RU" sz="14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система)</a:t>
                      </a:r>
                      <a:endParaRPr lang="ru-RU" sz="14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786963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Студенты о нас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2001" y="1639626"/>
            <a:ext cx="44512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</a:t>
            </a:r>
            <a:r>
              <a:rPr lang="ru-RU" i="1" dirty="0" smtClean="0"/>
              <a:t>Мой </a:t>
            </a:r>
            <a:r>
              <a:rPr lang="ru-RU" i="1" dirty="0"/>
              <a:t>корпус очень красивый, первое ощущение которое я почувствовала, когда зашла в университет, это будто я оказалась в одном из зданий Лондона. Это </a:t>
            </a:r>
            <a:r>
              <a:rPr lang="ru-RU" i="1" dirty="0" smtClean="0"/>
              <a:t>великолепно!</a:t>
            </a:r>
            <a:r>
              <a:rPr lang="en-US" i="1" dirty="0" smtClean="0"/>
              <a:t>” </a:t>
            </a:r>
          </a:p>
          <a:p>
            <a:endParaRPr lang="en-US" i="1" dirty="0"/>
          </a:p>
          <a:p>
            <a:r>
              <a:rPr lang="en-US" i="1" dirty="0"/>
              <a:t>I supposed the city to be more rude, </a:t>
            </a:r>
            <a:br>
              <a:rPr lang="en-US" i="1" dirty="0"/>
            </a:br>
            <a:r>
              <a:rPr lang="en-US" i="1" dirty="0"/>
              <a:t>while everything seems to be good</a:t>
            </a:r>
          </a:p>
          <a:p>
            <a:endParaRPr lang="en-US" i="1" dirty="0" smtClean="0"/>
          </a:p>
          <a:p>
            <a:r>
              <a:rPr lang="ru-RU" dirty="0"/>
              <a:t>Университет очень дружный, город огромный (легко потеряться), общежитие шумное. Ничего, </a:t>
            </a:r>
            <a:r>
              <a:rPr lang="ru-RU" dirty="0" smtClean="0"/>
              <a:t>привыкну</a:t>
            </a:r>
            <a:r>
              <a:rPr lang="en-US" dirty="0" smtClean="0"/>
              <a:t>.</a:t>
            </a:r>
          </a:p>
          <a:p>
            <a:endParaRPr lang="en-US" i="1" dirty="0"/>
          </a:p>
          <a:p>
            <a:r>
              <a:rPr lang="ru-RU" dirty="0"/>
              <a:t>Город красивый и потрясающий, но сперва было очень страшно</a:t>
            </a:r>
          </a:p>
          <a:p>
            <a:endParaRPr lang="ru-RU" i="1" dirty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53230" y="3475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“</a:t>
            </a:r>
            <a:r>
              <a:rPr lang="ru-RU" i="1" dirty="0" smtClean="0"/>
              <a:t>Город </a:t>
            </a:r>
            <a:r>
              <a:rPr lang="ru-RU" i="1" dirty="0"/>
              <a:t>очень красивый, исторический, </a:t>
            </a:r>
            <a:r>
              <a:rPr lang="ru-RU" i="1" dirty="0" smtClean="0"/>
              <a:t>продвинутый</a:t>
            </a:r>
            <a:r>
              <a:rPr lang="ru-RU" i="1" dirty="0"/>
              <a:t>. НИУ ВШЭ вообще </a:t>
            </a:r>
            <a:r>
              <a:rPr lang="en-US" i="1" dirty="0" smtClean="0"/>
              <a:t>“</a:t>
            </a:r>
            <a:r>
              <a:rPr lang="ru-RU" i="1" dirty="0" smtClean="0"/>
              <a:t>бомба</a:t>
            </a:r>
            <a:r>
              <a:rPr lang="en-US" i="1" dirty="0" smtClean="0"/>
              <a:t>”</a:t>
            </a:r>
            <a:r>
              <a:rPr lang="ru-RU" i="1" dirty="0" smtClean="0"/>
              <a:t>!!!</a:t>
            </a:r>
            <a:r>
              <a:rPr lang="en-US" i="1" dirty="0" smtClean="0"/>
              <a:t>”</a:t>
            </a:r>
            <a:endParaRPr lang="ru-RU" i="1" dirty="0"/>
          </a:p>
        </p:txBody>
      </p:sp>
      <p:pic>
        <p:nvPicPr>
          <p:cNvPr id="9" name="Рисунок 8" descr="Mgl4N41kX88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27633"/>
          <a:stretch>
            <a:fillRect/>
          </a:stretch>
        </p:blipFill>
        <p:spPr>
          <a:xfrm>
            <a:off x="5052132" y="4761904"/>
            <a:ext cx="3796515" cy="1496000"/>
          </a:xfrm>
          <a:prstGeom prst="rect">
            <a:avLst/>
          </a:prstGeom>
        </p:spPr>
      </p:pic>
      <p:sp>
        <p:nvSpPr>
          <p:cNvPr id="2" name="AutoShape 2" descr="https://mail.google.com/mail/u/0?ui=2&amp;ik=0d3927ab27&amp;attid=0.1&amp;permmsgid=msg-a:r8233732972973691904&amp;th=16cf762aca089295&amp;view=fimg&amp;sz=s0-l75-ft&amp;attbid=ANGjdJ-BlvYFC6sgXcikkTUEfZd0E2Rph1BzSJ8bM1rVM5nEuZBQj219xyikXF7GJQpr8Y5UoacD4GL6nA0sIwbwVbALmiRphCOi6kK4Cda_Avmxtl6Onm4imwKEZwg&amp;disp=emb&amp;realattid=16cf762a7f7f238ccd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google.com/mail/u/0?ui=2&amp;ik=0d3927ab27&amp;attid=0.1&amp;permmsgid=msg-a:r8233732972973691904&amp;th=16cf762aca089295&amp;view=fimg&amp;sz=s0-l75-ft&amp;attbid=ANGjdJ-BlvYFC6sgXcikkTUEfZd0E2Rph1BzSJ8bM1rVM5nEuZBQj219xyikXF7GJQpr8Y5UoacD4GL6nA0sIwbwVbALmiRphCOi6kK4Cda_Avmxtl6Onm4imwKEZwg&amp;disp=emb&amp;realattid=16cf762a7f7f238ccdc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47" y="120147"/>
            <a:ext cx="3823627" cy="303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107034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485"/>
          <a:stretch>
            <a:fillRect/>
          </a:stretch>
        </p:blipFill>
        <p:spPr>
          <a:xfrm>
            <a:off x="1" y="0"/>
            <a:ext cx="9144001" cy="6858000"/>
          </a:xfrm>
        </p:spPr>
      </p:pic>
      <p:sp>
        <p:nvSpPr>
          <p:cNvPr id="12" name="Text Placeholder 9"/>
          <p:cNvSpPr txBox="1">
            <a:spLocks/>
          </p:cNvSpPr>
          <p:nvPr/>
        </p:nvSpPr>
        <p:spPr>
          <a:xfrm>
            <a:off x="4412602" y="5296619"/>
            <a:ext cx="4410074" cy="1397102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sz="1100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b="1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  <a:t>СПАСИБО ЗА ВНИМАНИЕ</a:t>
            </a:r>
            <a:b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</a:br>
            <a: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  <a:t>УПРАВЛЕНИЕ ПО МЕЖДУНАРОДНЫМ СВЯЗЯМ</a:t>
            </a:r>
            <a:endParaRPr lang="en-US" sz="1100" dirty="0" smtClean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b="1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"/>
                <a:cs typeface="Georgia"/>
              </a:rPr>
              <a:t>  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"/>
                <a:cs typeface="Georg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70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 b="26471"/>
          <a:stretch>
            <a:fillRect/>
          </a:stretch>
        </p:blipFill>
        <p:spPr>
          <a:xfrm>
            <a:off x="0" y="0"/>
            <a:ext cx="9144000" cy="2868084"/>
          </a:xfr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46854414"/>
              </p:ext>
            </p:extLst>
          </p:nvPr>
        </p:nvGraphicFramePr>
        <p:xfrm>
          <a:off x="0" y="2868084"/>
          <a:ext cx="4975654" cy="348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976174005"/>
              </p:ext>
            </p:extLst>
          </p:nvPr>
        </p:nvGraphicFramePr>
        <p:xfrm>
          <a:off x="4390767" y="2844687"/>
          <a:ext cx="4563762" cy="348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78162" y="4909755"/>
            <a:ext cx="955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66%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5113" y="3565754"/>
            <a:ext cx="7908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</a:rPr>
              <a:t>34%</a:t>
            </a:r>
            <a:endParaRPr lang="ru-RU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84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dirty="0" smtClean="0"/>
              <a:t>ПРИЕМ ИС 2019/20</a:t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33249" y="367099"/>
            <a:ext cx="6410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ИС, обучающихся на программах </a:t>
            </a:r>
            <a:r>
              <a:rPr lang="ru-RU" sz="16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бакалавриата</a:t>
            </a: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контрактной основе, выросла в 1,4 раза </a:t>
            </a:r>
            <a:endParaRPr lang="ru-RU" sz="14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1711" y="1945671"/>
            <a:ext cx="847339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 1,4 раза</a:t>
            </a:r>
            <a:endParaRPr lang="ru-RU" sz="1200" b="1" dirty="0"/>
          </a:p>
        </p:txBody>
      </p:sp>
      <p:sp>
        <p:nvSpPr>
          <p:cNvPr id="4" name="Стрелка вверх 3"/>
          <p:cNvSpPr/>
          <p:nvPr/>
        </p:nvSpPr>
        <p:spPr>
          <a:xfrm>
            <a:off x="7944419" y="2348746"/>
            <a:ext cx="301925" cy="345057"/>
          </a:xfrm>
          <a:prstGeom prst="up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072892"/>
              </p:ext>
            </p:extLst>
          </p:nvPr>
        </p:nvGraphicFramePr>
        <p:xfrm>
          <a:off x="782596" y="2114069"/>
          <a:ext cx="7858896" cy="363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212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dirty="0" smtClean="0"/>
              <a:t>ПРИЕМ ИС 2019/20</a:t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33249" y="367099"/>
            <a:ext cx="6410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ИС, обучающихся на программах магистратуры на контрактной основе, выросла в 1,2 раза </a:t>
            </a:r>
            <a:endParaRPr lang="ru-RU" sz="14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935131"/>
              </p:ext>
            </p:extLst>
          </p:nvPr>
        </p:nvGraphicFramePr>
        <p:xfrm>
          <a:off x="314325" y="1639331"/>
          <a:ext cx="8722583" cy="419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46631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dirty="0" smtClean="0"/>
              <a:t>ПРИЕМ 2019/20 </a:t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4" name="Picture 2" descr="C:\Users\Дарья\Desktop\презентация hse\man-with-compa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04" y="1663707"/>
            <a:ext cx="753742" cy="7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626206" y="146533"/>
            <a:ext cx="6410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сравнении с 2018/19 годом была сокращена разница между планом и фактом набора на квоту. План набора на коммерцию был перевыполнен на 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%.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933883"/>
              </p:ext>
            </p:extLst>
          </p:nvPr>
        </p:nvGraphicFramePr>
        <p:xfrm>
          <a:off x="2626206" y="1772047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48">
                  <a:extLst>
                    <a:ext uri="{9D8B030D-6E8A-4147-A177-3AD203B41FA5}">
                      <a16:colId xmlns:a16="http://schemas.microsoft.com/office/drawing/2014/main" val="270914488"/>
                    </a:ext>
                  </a:extLst>
                </a:gridCol>
                <a:gridCol w="1077238">
                  <a:extLst>
                    <a:ext uri="{9D8B030D-6E8A-4147-A177-3AD203B41FA5}">
                      <a16:colId xmlns:a16="http://schemas.microsoft.com/office/drawing/2014/main" val="1447964869"/>
                    </a:ext>
                  </a:extLst>
                </a:gridCol>
                <a:gridCol w="974753">
                  <a:extLst>
                    <a:ext uri="{9D8B030D-6E8A-4147-A177-3AD203B41FA5}">
                      <a16:colId xmlns:a16="http://schemas.microsoft.com/office/drawing/2014/main" val="3340294920"/>
                    </a:ext>
                  </a:extLst>
                </a:gridCol>
                <a:gridCol w="989214">
                  <a:extLst>
                    <a:ext uri="{9D8B030D-6E8A-4147-A177-3AD203B41FA5}">
                      <a16:colId xmlns:a16="http://schemas.microsoft.com/office/drawing/2014/main" val="780611280"/>
                    </a:ext>
                  </a:extLst>
                </a:gridCol>
                <a:gridCol w="1264747">
                  <a:extLst>
                    <a:ext uri="{9D8B030D-6E8A-4147-A177-3AD203B41FA5}">
                      <a16:colId xmlns:a16="http://schemas.microsoft.com/office/drawing/2014/main" val="1283361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2019/20 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КВОТА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КОММЕРЦИЯ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94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4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БАКАЛАВРИАТ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7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МАГИСТРАТУРА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180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54915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98374" y="3720683"/>
            <a:ext cx="2069869" cy="290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-6,3%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570767" y="3720682"/>
            <a:ext cx="2151439" cy="2909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+</a:t>
            </a:r>
            <a:r>
              <a:rPr lang="en-US" dirty="0" smtClean="0"/>
              <a:t>5</a:t>
            </a:r>
            <a:r>
              <a:rPr lang="ru-RU" dirty="0" smtClean="0"/>
              <a:t>,</a:t>
            </a:r>
            <a:r>
              <a:rPr lang="en-US" dirty="0" smtClean="0"/>
              <a:t>4</a:t>
            </a:r>
            <a:r>
              <a:rPr lang="ru-RU" dirty="0" smtClean="0"/>
              <a:t>%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499699" y="2531282"/>
            <a:ext cx="921501" cy="290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226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499699" y="2936060"/>
            <a:ext cx="921501" cy="2909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98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99699" y="3340838"/>
            <a:ext cx="921501" cy="290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097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" b="4801"/>
          <a:stretch>
            <a:fillRect/>
          </a:stretch>
        </p:blipFill>
        <p:spPr>
          <a:xfrm>
            <a:off x="-8877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0" y="3584754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defPPr>
              <a:defRPr lang="en-US"/>
            </a:defPPr>
            <a:lvl1pPr marL="171450" indent="-171450">
              <a:spcBef>
                <a:spcPct val="20000"/>
              </a:spcBef>
              <a:buFont typeface="Arial"/>
              <a:buChar char="•"/>
              <a:defRPr sz="800">
                <a:latin typeface="Open Sans"/>
                <a:cs typeface="Open Sans"/>
              </a:defRPr>
            </a:lvl1pPr>
            <a:lvl2pPr lvl="1" indent="0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400" b="1">
                <a:solidFill>
                  <a:schemeClr val="bg1"/>
                </a:solidFill>
                <a:latin typeface="Open Sans"/>
                <a:cs typeface="Open Sans"/>
              </a:defRPr>
            </a:lvl2pPr>
            <a:lvl3pPr marL="10858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3pPr>
            <a:lvl4pPr marL="15430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4pPr>
            <a:lvl5pPr marL="20002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>
              <a:spcBef>
                <a:spcPts val="0"/>
              </a:spcBef>
            </a:pPr>
            <a:r>
              <a:rPr lang="ru-RU" smtClean="0">
                <a:solidFill>
                  <a:srgbClr val="FFFFFF"/>
                </a:solidFill>
              </a:rPr>
              <a:t>КОНВЕРСИЯ</a:t>
            </a:r>
            <a:endParaRPr lang="en-US" b="0" dirty="0">
              <a:solidFill>
                <a:srgbClr val="FFFFFF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976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2208168" cy="1336387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КОНВЕРСИЯ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РЕКОМЕНДАЦИИ– СТУДЕНТ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0286" y="205946"/>
            <a:ext cx="670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Конверсия рекомендованных заявок иностранных абитуриентов в студенты составила 53,1% за счет операционного маркетинга (</a:t>
            </a:r>
            <a:r>
              <a:rPr lang="ru-RU" dirty="0" err="1" smtClean="0"/>
              <a:t>телемаркетинг</a:t>
            </a:r>
            <a:r>
              <a:rPr lang="ru-RU" dirty="0" smtClean="0"/>
              <a:t>, рассылки, удержание через </a:t>
            </a:r>
            <a:r>
              <a:rPr lang="ru-RU" dirty="0" err="1" smtClean="0"/>
              <a:t>соцсети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5" y="2349558"/>
            <a:ext cx="3089201" cy="3089201"/>
          </a:xfrm>
          <a:prstGeom prst="rect">
            <a:avLst/>
          </a:prstGeom>
        </p:spPr>
      </p:pic>
      <p:graphicFrame>
        <p:nvGraphicFramePr>
          <p:cNvPr id="26" name="Воронка продаж" descr="Диаграмма &quot;Воронка продаж&quot; со стадиями продаж и соответствующими данными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217073"/>
              </p:ext>
            </p:extLst>
          </p:nvPr>
        </p:nvGraphicFramePr>
        <p:xfrm>
          <a:off x="2871068" y="1166022"/>
          <a:ext cx="8092319" cy="5213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040419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2873"/>
          <a:stretch>
            <a:fillRect/>
          </a:stretch>
        </p:blipFill>
        <p:spPr>
          <a:xfrm>
            <a:off x="-8878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-8878" y="3506378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r>
              <a:rPr lang="ru-RU" sz="1400" b="1" smtClean="0">
                <a:solidFill>
                  <a:schemeClr val="bg1"/>
                </a:solidFill>
                <a:latin typeface="Open Sans"/>
                <a:cs typeface="Open Sans"/>
              </a:rPr>
              <a:t>ЗАЯВКИ И НАБОР ИС ПО ПРОГРАММАМ</a:t>
            </a:r>
            <a:endParaRPr lang="en-US" sz="14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6215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25669</TotalTime>
  <Words>1517</Words>
  <Application>Microsoft Office PowerPoint</Application>
  <PresentationFormat>Экран (4:3)</PresentationFormat>
  <Paragraphs>564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Georgia</vt:lpstr>
      <vt:lpstr>Helvetica</vt:lpstr>
      <vt:lpstr>Helvetica Light</vt:lpstr>
      <vt:lpstr>Open Sans</vt:lpstr>
      <vt:lpstr>Tahoma</vt:lpstr>
      <vt:lpstr>Office Theme</vt:lpstr>
      <vt:lpstr>5_Office Theme</vt:lpstr>
      <vt:lpstr>Презентация PowerPoint</vt:lpstr>
      <vt:lpstr>ПРИЕМ ИС 2019/2020 НИУ ВШЭ САНКТ-ПЕТЕРБУРГ</vt:lpstr>
      <vt:lpstr>Презентация PowerPoint</vt:lpstr>
      <vt:lpstr>ПРИЕМ ИС 2019/20 НИУ ВШЭ САНКТ-ПЕТЕРБУРГ</vt:lpstr>
      <vt:lpstr>ПРИЕМ ИС 2019/20 НИУ ВШЭ САНКТ-ПЕТЕРБУРГ</vt:lpstr>
      <vt:lpstr>ПРИЕМ 2019/20  НИУ ВШЭ САНКТ-ПЕТЕРБУРГ</vt:lpstr>
      <vt:lpstr>Презентация PowerPoint</vt:lpstr>
      <vt:lpstr>КОНВЕРСИЯ  РЕКОМЕНДАЦИИ– СТУДЕНТ</vt:lpstr>
      <vt:lpstr>Презентация PowerPoint</vt:lpstr>
      <vt:lpstr>ТОП программ (бакалавриат) </vt:lpstr>
      <vt:lpstr>ТОП программ (магистратура)</vt:lpstr>
      <vt:lpstr>ТОП программы по набору (2019/2020) БАКАЛАВРИАТ</vt:lpstr>
      <vt:lpstr>ТОП программы по набору (2018/2019) МАГИСТРАТУРА</vt:lpstr>
      <vt:lpstr>Презентация PowerPoint</vt:lpstr>
      <vt:lpstr>СТРАНЫ ИС 2018-2019</vt:lpstr>
      <vt:lpstr>Презентация PowerPoint</vt:lpstr>
      <vt:lpstr>СТАТИСТИКА ПО НАБОРУ 2019/20 </vt:lpstr>
      <vt:lpstr>СТАТИСТИКА ПО НАБОРУ 2019/20 </vt:lpstr>
      <vt:lpstr>Презентация PowerPoint</vt:lpstr>
      <vt:lpstr>КАНАЛЫ ПРИВЛЕЧЕНИЯ ИС</vt:lpstr>
      <vt:lpstr>«Удержание» лидов </vt:lpstr>
      <vt:lpstr>Удовлетворенность абитуриентов</vt:lpstr>
      <vt:lpstr>ВЫЗОВЫ И РЕШЕНИЯ</vt:lpstr>
      <vt:lpstr>Студенты о нас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Wahyu</dc:creator>
  <cp:lastModifiedBy>Windows User</cp:lastModifiedBy>
  <cp:revision>2404</cp:revision>
  <cp:lastPrinted>2018-12-11T08:48:29Z</cp:lastPrinted>
  <dcterms:created xsi:type="dcterms:W3CDTF">2014-10-02T10:08:59Z</dcterms:created>
  <dcterms:modified xsi:type="dcterms:W3CDTF">2019-09-16T19:34:07Z</dcterms:modified>
</cp:coreProperties>
</file>