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0" r:id="rId3"/>
    <p:sldId id="288" r:id="rId4"/>
    <p:sldId id="279" r:id="rId5"/>
    <p:sldId id="291" r:id="rId6"/>
    <p:sldId id="293" r:id="rId7"/>
    <p:sldId id="294" r:id="rId8"/>
    <p:sldId id="292" r:id="rId9"/>
    <p:sldId id="296" r:id="rId10"/>
    <p:sldId id="295" r:id="rId11"/>
    <p:sldId id="303" r:id="rId12"/>
    <p:sldId id="300" r:id="rId13"/>
    <p:sldId id="297" r:id="rId14"/>
    <p:sldId id="298" r:id="rId15"/>
    <p:sldId id="299" r:id="rId16"/>
    <p:sldId id="302" r:id="rId17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500"/>
    <a:srgbClr val="FFC819"/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31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58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971A9-C111-489D-BC73-6F0786BFC22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97F28-907B-4A4E-ADC8-09C1F9E20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6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6660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664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 </a:t>
            </a:r>
            <a:r>
              <a:rPr lang="ru-RU" baseline="0" dirty="0"/>
              <a:t> Положение об акселераторе </a:t>
            </a:r>
            <a:r>
              <a:rPr lang="ru-RU" dirty="0"/>
              <a:t> (кто может в него попасть, учебный план акселератора,</a:t>
            </a:r>
            <a:r>
              <a:rPr lang="ru-RU" baseline="0" dirty="0"/>
              <a:t> как происходит защита проекта)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258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</a:t>
            </a:r>
            <a:r>
              <a:rPr lang="ru-RU" baseline="0" dirty="0"/>
              <a:t> документ «Стандарт предпринимательского проекта» </a:t>
            </a:r>
          </a:p>
          <a:p>
            <a:pPr marL="158750" indent="0">
              <a:buNone/>
            </a:pPr>
            <a:r>
              <a:rPr lang="ru-RU" baseline="0" dirty="0"/>
              <a:t>Согласовать документ с учебным блоком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531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 </a:t>
            </a:r>
            <a:r>
              <a:rPr lang="ru-RU" baseline="0" dirty="0"/>
              <a:t> Положение об акселераторе </a:t>
            </a:r>
            <a:r>
              <a:rPr lang="ru-RU" dirty="0"/>
              <a:t> (кто может в него попасть, учебный план акселератора,</a:t>
            </a:r>
            <a:r>
              <a:rPr lang="ru-RU" baseline="0" dirty="0"/>
              <a:t> как происходит защита проекта)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782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</a:t>
            </a:r>
            <a:r>
              <a:rPr lang="ru-RU" baseline="0" dirty="0"/>
              <a:t> положение о </a:t>
            </a:r>
            <a:r>
              <a:rPr lang="ru-RU" baseline="0"/>
              <a:t>фестивале – Муромцев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19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 </a:t>
            </a:r>
            <a:r>
              <a:rPr lang="ru-RU" baseline="0" dirty="0"/>
              <a:t> и </a:t>
            </a:r>
            <a:r>
              <a:rPr lang="ru-RU" baseline="0" dirty="0" err="1"/>
              <a:t>утвержеднный</a:t>
            </a:r>
            <a:r>
              <a:rPr lang="ru-RU" baseline="0" dirty="0"/>
              <a:t> на уровне академической программы «</a:t>
            </a:r>
            <a:r>
              <a:rPr lang="ru-RU" baseline="0" dirty="0" err="1"/>
              <a:t>Менеджент</a:t>
            </a:r>
            <a:r>
              <a:rPr lang="ru-RU" baseline="0" dirty="0"/>
              <a:t>» порядок защиты </a:t>
            </a:r>
            <a:r>
              <a:rPr lang="ru-RU" baseline="0" dirty="0" err="1"/>
              <a:t>стартапа</a:t>
            </a:r>
            <a:r>
              <a:rPr lang="ru-RU" baseline="0" dirty="0"/>
              <a:t> </a:t>
            </a:r>
            <a:r>
              <a:rPr lang="ru-RU" baseline="0" dirty="0" err="1"/>
              <a:t>каке</a:t>
            </a:r>
            <a:r>
              <a:rPr lang="ru-RU" baseline="0" dirty="0"/>
              <a:t> ВКР.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897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 </a:t>
            </a:r>
            <a:r>
              <a:rPr lang="ru-RU" baseline="0" dirty="0"/>
              <a:t> и </a:t>
            </a:r>
            <a:r>
              <a:rPr lang="ru-RU" baseline="0" dirty="0" err="1"/>
              <a:t>утвержеднный</a:t>
            </a:r>
            <a:r>
              <a:rPr lang="ru-RU" baseline="0" dirty="0"/>
              <a:t> на уровне академической программы «</a:t>
            </a:r>
            <a:r>
              <a:rPr lang="ru-RU" baseline="0" dirty="0" err="1"/>
              <a:t>Менеджент</a:t>
            </a:r>
            <a:r>
              <a:rPr lang="ru-RU" baseline="0" dirty="0"/>
              <a:t>» порядок защиты </a:t>
            </a:r>
            <a:r>
              <a:rPr lang="ru-RU" baseline="0" dirty="0" err="1"/>
              <a:t>стартапа</a:t>
            </a:r>
            <a:r>
              <a:rPr lang="ru-RU" baseline="0" dirty="0"/>
              <a:t> </a:t>
            </a:r>
            <a:r>
              <a:rPr lang="ru-RU" baseline="0" dirty="0" err="1"/>
              <a:t>каке</a:t>
            </a:r>
            <a:r>
              <a:rPr lang="ru-RU" baseline="0" dirty="0"/>
              <a:t> ВКР.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89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f5e55ff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ff5e55ffa_0_1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7025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421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f5e55ff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ff5e55ffa_0_1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702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Приложить</a:t>
            </a:r>
            <a:r>
              <a:rPr lang="ru-RU" baseline="0" dirty="0"/>
              <a:t> текст лекции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253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</a:t>
            </a:r>
            <a:r>
              <a:rPr lang="ru-RU" baseline="0" dirty="0"/>
              <a:t> программу работы </a:t>
            </a:r>
            <a:r>
              <a:rPr lang="en-US" sz="1100" dirty="0">
                <a:solidFill>
                  <a:schemeClr val="tx1"/>
                </a:solidFill>
              </a:rPr>
              <a:t>HSE Business Club</a:t>
            </a:r>
            <a:r>
              <a:rPr lang="ru-RU" sz="1100" dirty="0">
                <a:solidFill>
                  <a:schemeClr val="tx1"/>
                </a:solidFill>
              </a:rPr>
              <a:t> на 2019-2020 учебный год </a:t>
            </a:r>
          </a:p>
          <a:p>
            <a:pPr marL="158750" indent="0">
              <a:buNone/>
            </a:pPr>
            <a:r>
              <a:rPr lang="ru-RU" sz="1100" dirty="0">
                <a:solidFill>
                  <a:schemeClr val="tx1"/>
                </a:solidFill>
              </a:rPr>
              <a:t>График</a:t>
            </a:r>
            <a:r>
              <a:rPr lang="ru-RU" sz="1100" baseline="0" dirty="0">
                <a:solidFill>
                  <a:schemeClr val="tx1"/>
                </a:solidFill>
              </a:rPr>
              <a:t> лекций и мастер-классов от предпринимателей </a:t>
            </a:r>
          </a:p>
          <a:p>
            <a:pPr marL="158750" indent="0">
              <a:buNone/>
            </a:pPr>
            <a:r>
              <a:rPr lang="ru-RU" sz="1100" baseline="0" dirty="0">
                <a:solidFill>
                  <a:schemeClr val="tx1"/>
                </a:solidFill>
              </a:rPr>
              <a:t>Встретиться с </a:t>
            </a:r>
            <a:r>
              <a:rPr lang="ru-RU" sz="1100" baseline="0" dirty="0" err="1">
                <a:solidFill>
                  <a:schemeClr val="tx1"/>
                </a:solidFill>
              </a:rPr>
              <a:t>Кагиевым</a:t>
            </a:r>
            <a:r>
              <a:rPr lang="ru-RU" sz="1100" baseline="0" dirty="0">
                <a:solidFill>
                  <a:schemeClr val="tx1"/>
                </a:solidFill>
              </a:rPr>
              <a:t> и согласовать порядок работы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86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Прописать</a:t>
            </a:r>
            <a:r>
              <a:rPr lang="ru-RU" baseline="0" dirty="0"/>
              <a:t> и согласовать с учебным блоком порядок реализации факультатива: </a:t>
            </a:r>
          </a:p>
          <a:p>
            <a:pPr marL="387350" indent="-228600">
              <a:buAutoNum type="arabicPeriod"/>
            </a:pPr>
            <a:r>
              <a:rPr lang="ru-RU" baseline="0" dirty="0"/>
              <a:t>Как готовится онлайн часть? В какой срок? Кто лекторы?  Какая программа факультатива?  На какой платформе размещается?  </a:t>
            </a:r>
          </a:p>
          <a:p>
            <a:pPr marL="387350" indent="-228600">
              <a:buAutoNum type="arabicPeriod"/>
            </a:pPr>
            <a:r>
              <a:rPr lang="ru-RU" baseline="0" dirty="0"/>
              <a:t>Каким образом проходят очные занятия на 450 человек?  </a:t>
            </a:r>
            <a:r>
              <a:rPr lang="ru-RU" baseline="0" dirty="0" err="1"/>
              <a:t>М.б</a:t>
            </a:r>
            <a:r>
              <a:rPr lang="ru-RU" baseline="0" dirty="0"/>
              <a:t>. очную часть убрать?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60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</a:t>
            </a:r>
            <a:r>
              <a:rPr lang="ru-RU" baseline="0" dirty="0"/>
              <a:t> программу </a:t>
            </a:r>
            <a:r>
              <a:rPr lang="ru-RU" baseline="0" dirty="0" err="1"/>
              <a:t>майнора</a:t>
            </a:r>
            <a:r>
              <a:rPr lang="ru-RU" baseline="0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181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ru-RU" dirty="0"/>
              <a:t>Приложить</a:t>
            </a:r>
            <a:r>
              <a:rPr lang="ru-RU" baseline="0" dirty="0"/>
              <a:t> документ «Стандарт предпринимательского проекта» </a:t>
            </a:r>
          </a:p>
          <a:p>
            <a:pPr marL="158750" indent="0">
              <a:buNone/>
            </a:pPr>
            <a:r>
              <a:rPr lang="ru-RU" baseline="0" dirty="0"/>
              <a:t>Согласовать документ с учебным блоком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19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/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88491" y="97966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3600" dirty="0">
                <a:solidFill>
                  <a:srgbClr val="FFFFFF"/>
                </a:solidFill>
                <a:highlight>
                  <a:srgbClr val="000000"/>
                </a:highlight>
                <a:latin typeface="Fira Sans Black"/>
                <a:ea typeface="Fira Sans Black"/>
                <a:cs typeface="Fira Sans Black"/>
                <a:sym typeface="Fira Sans Black"/>
              </a:rPr>
            </a:br>
            <a:endParaRPr sz="3600" dirty="0">
              <a:solidFill>
                <a:srgbClr val="FFFFFF"/>
              </a:solidFill>
              <a:highlight>
                <a:srgbClr val="000000"/>
              </a:highlight>
              <a:latin typeface="Fira Sans Black"/>
              <a:ea typeface="Fira Sans Black"/>
              <a:cs typeface="Fira Sans Black"/>
              <a:sym typeface="Fira Sans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0573" y="1261738"/>
            <a:ext cx="63913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Fira Sans" charset="0"/>
                <a:ea typeface="Fira Sans" charset="0"/>
                <a:cs typeface="Fira Sans" charset="0"/>
              </a:rPr>
              <a:t>Концепция  организации </a:t>
            </a:r>
          </a:p>
          <a:p>
            <a:pPr algn="ctr"/>
            <a:r>
              <a:rPr lang="ru-RU" sz="2800" b="1" dirty="0">
                <a:latin typeface="Fira Sans" charset="0"/>
                <a:ea typeface="Fira Sans" charset="0"/>
                <a:cs typeface="Fira Sans" charset="0"/>
              </a:rPr>
              <a:t>предпринимательского образования в </a:t>
            </a:r>
          </a:p>
          <a:p>
            <a:pPr algn="ctr"/>
            <a:r>
              <a:rPr lang="ru-RU" sz="2800" b="1" dirty="0">
                <a:latin typeface="Fira Sans" charset="0"/>
                <a:ea typeface="Fira Sans" charset="0"/>
                <a:cs typeface="Fira Sans" charset="0"/>
              </a:rPr>
              <a:t>НИУ ВШЭ - Санкт-Петербург</a:t>
            </a:r>
          </a:p>
          <a:p>
            <a:pPr algn="ctr"/>
            <a:endParaRPr lang="ru-RU" b="1" dirty="0">
              <a:latin typeface="Fira Sans" charset="0"/>
              <a:ea typeface="Fira Sans" charset="0"/>
              <a:cs typeface="Fira Sans" charset="0"/>
            </a:endParaRPr>
          </a:p>
          <a:p>
            <a:pPr algn="ctr"/>
            <a:r>
              <a:rPr lang="ru-RU" b="1" dirty="0">
                <a:latin typeface="Fira Sans" charset="0"/>
                <a:ea typeface="Fira Sans" charset="0"/>
                <a:cs typeface="Fira Sans" charset="0"/>
              </a:rPr>
              <a:t>Филипп Казин, Сергей </a:t>
            </a:r>
            <a:r>
              <a:rPr lang="ru-RU" b="1" dirty="0" err="1">
                <a:latin typeface="Fira Sans" charset="0"/>
                <a:ea typeface="Fira Sans" charset="0"/>
                <a:cs typeface="Fira Sans" charset="0"/>
              </a:rPr>
              <a:t>Мельченко</a:t>
            </a:r>
            <a:r>
              <a:rPr lang="ru-RU" b="1" dirty="0">
                <a:latin typeface="Fira Sans" charset="0"/>
                <a:ea typeface="Fira Sans" charset="0"/>
                <a:cs typeface="Fira Sans" charset="0"/>
              </a:rPr>
              <a:t>, Олег Муромцев</a:t>
            </a:r>
          </a:p>
          <a:p>
            <a:pPr algn="ctr"/>
            <a:endParaRPr lang="ru-RU" strike="sngStrike" dirty="0">
              <a:latin typeface="Fira Sans" charset="0"/>
              <a:ea typeface="Fira Sans" charset="0"/>
              <a:cs typeface="Fira Sans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9010C-4896-413E-B5C9-043794FF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26" y="213670"/>
            <a:ext cx="8520600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2. Работа с предпринимательскими проектами в рамках проектной деятельности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C16EEA-592A-480C-ACE3-BF50437A4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208" y="1329303"/>
            <a:ext cx="8520600" cy="2484894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Необходимое предварительное решение: </a:t>
            </a:r>
            <a:r>
              <a:rPr lang="ru-RU" sz="1600" dirty="0">
                <a:solidFill>
                  <a:schemeClr val="tx1"/>
                </a:solidFill>
              </a:rPr>
              <a:t>введение  понятия  - «предпринимательский проект», как разновидности практико-ориентированного (прикладного) проекта, результатом которого должна быть коммерциализация (продажа) товара или услуги (в </a:t>
            </a:r>
            <a:r>
              <a:rPr lang="ru-RU" sz="1600" dirty="0" err="1">
                <a:solidFill>
                  <a:schemeClr val="tx1"/>
                </a:solidFill>
              </a:rPr>
              <a:t>т.ч</a:t>
            </a:r>
            <a:r>
              <a:rPr lang="ru-RU" sz="1600" dirty="0">
                <a:solidFill>
                  <a:schemeClr val="tx1"/>
                </a:solidFill>
              </a:rPr>
              <a:t>., в форме создания стартапа).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Охват студентов: </a:t>
            </a:r>
            <a:r>
              <a:rPr lang="ru-RU" sz="1600" dirty="0">
                <a:solidFill>
                  <a:schemeClr val="tx1"/>
                </a:solidFill>
              </a:rPr>
              <a:t>все желающие (кроме студентов </a:t>
            </a:r>
            <a:r>
              <a:rPr lang="ru-RU" sz="1600" dirty="0" err="1">
                <a:solidFill>
                  <a:schemeClr val="tx1"/>
                </a:solidFill>
              </a:rPr>
              <a:t>майнора</a:t>
            </a:r>
            <a:r>
              <a:rPr lang="ru-RU" sz="1600" dirty="0">
                <a:solidFill>
                  <a:schemeClr val="tx1"/>
                </a:solidFill>
              </a:rPr>
              <a:t>). 4 % студентов  2  курса + 4% студентов 3 курса  (всего примерно 120 человек)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Когда проходит: </a:t>
            </a:r>
            <a:r>
              <a:rPr lang="ru-RU" sz="1600" dirty="0">
                <a:solidFill>
                  <a:schemeClr val="tx1"/>
                </a:solidFill>
              </a:rPr>
              <a:t>с октября по май в рамках проектной деятельности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Основное содержание:  </a:t>
            </a:r>
            <a:r>
              <a:rPr lang="ru-RU" sz="1600" dirty="0">
                <a:solidFill>
                  <a:schemeClr val="tx1"/>
                </a:solidFill>
              </a:rPr>
              <a:t>Анализ рынка, подготовка </a:t>
            </a:r>
            <a:r>
              <a:rPr lang="en-US" sz="1600" dirty="0">
                <a:solidFill>
                  <a:schemeClr val="tx1"/>
                </a:solidFill>
              </a:rPr>
              <a:t>MVP</a:t>
            </a:r>
            <a:r>
              <a:rPr lang="ru-RU" sz="1600" dirty="0">
                <a:solidFill>
                  <a:schemeClr val="tx1"/>
                </a:solidFill>
              </a:rPr>
              <a:t>, поиск первых заказчиков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Планируемый результат:   </a:t>
            </a:r>
            <a:r>
              <a:rPr lang="ru-RU" sz="1600" dirty="0">
                <a:solidFill>
                  <a:schemeClr val="tx1"/>
                </a:solidFill>
              </a:rPr>
              <a:t>Готовность к переходу на уровень 3 (акселератор </a:t>
            </a:r>
            <a:r>
              <a:rPr lang="en-US" sz="1600" dirty="0">
                <a:solidFill>
                  <a:schemeClr val="tx1"/>
                </a:solidFill>
              </a:rPr>
              <a:t>GSI</a:t>
            </a:r>
            <a:r>
              <a:rPr lang="ru-RU" sz="1600" dirty="0">
                <a:solidFill>
                  <a:schemeClr val="tx1"/>
                </a:solidFill>
              </a:rPr>
              <a:t>, защита ВКР в формате «</a:t>
            </a:r>
            <a:r>
              <a:rPr lang="ru-RU" sz="1600" dirty="0" err="1">
                <a:solidFill>
                  <a:schemeClr val="tx1"/>
                </a:solidFill>
              </a:rPr>
              <a:t>Стартап</a:t>
            </a:r>
            <a:r>
              <a:rPr lang="ru-RU" sz="1600" dirty="0">
                <a:solidFill>
                  <a:schemeClr val="tx1"/>
                </a:solidFill>
              </a:rPr>
              <a:t> как диплом»)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Организатор проектной деятельности: </a:t>
            </a:r>
            <a:r>
              <a:rPr lang="ru-RU" sz="1600" dirty="0">
                <a:solidFill>
                  <a:schemeClr val="tx1"/>
                </a:solidFill>
              </a:rPr>
              <a:t>директор Центра инновационного предпринимательства </a:t>
            </a:r>
            <a:r>
              <a:rPr lang="ru-RU" sz="1600" dirty="0" err="1">
                <a:solidFill>
                  <a:schemeClr val="tx1"/>
                </a:solidFill>
              </a:rPr>
              <a:t>С.В.Мельченко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C23E27-8D9E-43A5-ABB1-E568C08D79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695909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8CF1E-0198-4F2A-8B58-008A95A5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Программа повышения квалификации «Предпринимательское мышление и поддержка предпринимательских инициатив студентов»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30D85-08C2-4F8E-856D-54A6381C3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626976"/>
            <a:ext cx="8520600" cy="3006896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Охват ППС :  </a:t>
            </a:r>
            <a:r>
              <a:rPr lang="ru-RU" sz="1600" dirty="0">
                <a:solidFill>
                  <a:schemeClr val="tx1"/>
                </a:solidFill>
              </a:rPr>
              <a:t>20 человек 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Когда проходит: </a:t>
            </a:r>
            <a:r>
              <a:rPr lang="ru-RU" sz="1600" dirty="0">
                <a:solidFill>
                  <a:schemeClr val="tx1"/>
                </a:solidFill>
              </a:rPr>
              <a:t>ежегодно, февраль – март 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Основное содержание:  </a:t>
            </a:r>
            <a:r>
              <a:rPr lang="ru-RU" sz="1600" dirty="0">
                <a:solidFill>
                  <a:schemeClr val="tx1"/>
                </a:solidFill>
              </a:rPr>
              <a:t>повышение квалификации в сфере эффективного управления проектной деятельностью студентов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Планируемый результат: </a:t>
            </a:r>
            <a:r>
              <a:rPr lang="ru-RU" sz="1600" dirty="0">
                <a:solidFill>
                  <a:schemeClr val="tx1"/>
                </a:solidFill>
              </a:rPr>
              <a:t>Формирование команды преподавателе на разных факультетах, готовых к  руководству предпринимательскими </a:t>
            </a:r>
            <a:r>
              <a:rPr lang="ru-RU" sz="1600" dirty="0" err="1">
                <a:solidFill>
                  <a:schemeClr val="tx1"/>
                </a:solidFill>
              </a:rPr>
              <a:t>преоктами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Разработчик и организатор  программы : </a:t>
            </a:r>
            <a:r>
              <a:rPr lang="ru-RU" sz="1600" dirty="0">
                <a:solidFill>
                  <a:schemeClr val="tx1"/>
                </a:solidFill>
              </a:rPr>
              <a:t>кафедра менеджмента инноваций НИУ ВШЭ,  зав. кафедрой И.Р. </a:t>
            </a:r>
            <a:r>
              <a:rPr lang="ru-RU" sz="1600" dirty="0" err="1">
                <a:solidFill>
                  <a:schemeClr val="tx1"/>
                </a:solidFill>
              </a:rPr>
              <a:t>Агамирзян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Параметры программы:  </a:t>
            </a:r>
            <a:r>
              <a:rPr lang="ru-RU" sz="1600" dirty="0">
                <a:solidFill>
                  <a:schemeClr val="tx1"/>
                </a:solidFill>
              </a:rPr>
              <a:t>22 часа, </a:t>
            </a:r>
            <a:r>
              <a:rPr lang="en-US" sz="1600" dirty="0">
                <a:solidFill>
                  <a:schemeClr val="tx1"/>
                </a:solidFill>
              </a:rPr>
              <a:t>3</a:t>
            </a:r>
            <a:r>
              <a:rPr lang="ru-RU" sz="1600" dirty="0">
                <a:solidFill>
                  <a:schemeClr val="tx1"/>
                </a:solidFill>
              </a:rPr>
              <a:t> дня, очно-заочное обучение с использованием ДОТ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4407D8-0E2A-411E-9CE3-A491D8E9EE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6270613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9010C-4896-413E-B5C9-043794FF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26" y="123000"/>
            <a:ext cx="8520600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2.  Действующий  общеуниверситетский  дистанционный  факультатив  </a:t>
            </a:r>
            <a:r>
              <a:rPr lang="ru-RU" sz="2400" b="1" dirty="0"/>
              <a:t>«Стартап школа </a:t>
            </a:r>
            <a:r>
              <a:rPr lang="en-US" sz="2400" b="1" dirty="0"/>
              <a:t>HSEINC</a:t>
            </a:r>
            <a:r>
              <a:rPr lang="ru-RU" sz="2400" b="1" dirty="0"/>
              <a:t>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C16EEA-592A-480C-ACE3-BF50437A4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208" y="1288925"/>
            <a:ext cx="3836858" cy="3554596"/>
          </a:xfrm>
        </p:spPr>
        <p:txBody>
          <a:bodyPr/>
          <a:lstStyle/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- Как описать бизнес-идею и определить узкие места?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Как развивать команду на старте?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Как определить, что ваш продукт нужен клиенту?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Сможете ли вы заработать на своей идее?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Насколько большой рынок у вашего продукта?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Как создать первую версию продукта, чтобы протестировать ценность?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- Как сделать первые продажи?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C23E27-8D9E-43A5-ABB1-E568C08D79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094FB98-4DC4-4946-B231-638CBE9A2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3065" y="1569259"/>
            <a:ext cx="4683743" cy="263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3952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8CF1E-0198-4F2A-8B58-008A95A5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3. Акселератор </a:t>
            </a:r>
            <a:r>
              <a:rPr lang="en-US" sz="2400" b="1" dirty="0">
                <a:latin typeface="Fira Sans"/>
                <a:ea typeface="Fira Sans"/>
                <a:cs typeface="Fira Sans"/>
              </a:rPr>
              <a:t>Global Startup Initiative</a:t>
            </a:r>
            <a:endParaRPr lang="ru-RU" sz="2400" b="1" dirty="0">
              <a:latin typeface="Fira Sans"/>
              <a:ea typeface="Fira Sans"/>
              <a:cs typeface="Fira San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30D85-08C2-4F8E-856D-54A6381C3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17472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Охват</a:t>
            </a:r>
            <a:r>
              <a:rPr lang="ru-RU" sz="1600" dirty="0">
                <a:solidFill>
                  <a:schemeClr val="tx1"/>
                </a:solidFill>
              </a:rPr>
              <a:t> студентов: – 30 команд (60-90 чел.)   студенты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 всех курсов (в первую очередь – 4 курса и магистратуры)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Когда проходит: </a:t>
            </a:r>
            <a:r>
              <a:rPr lang="ru-RU" sz="1600" dirty="0">
                <a:solidFill>
                  <a:schemeClr val="tx1"/>
                </a:solidFill>
              </a:rPr>
              <a:t>с октября по май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Основное содержание: </a:t>
            </a:r>
            <a:r>
              <a:rPr lang="ru-RU" sz="1600" dirty="0">
                <a:solidFill>
                  <a:schemeClr val="tx1"/>
                </a:solidFill>
              </a:rPr>
              <a:t>формирование и реализация бизнес-проекта, в том числе на основе инженерной разработки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Планируемый результат:</a:t>
            </a:r>
          </a:p>
          <a:p>
            <a:pPr marL="114300" indent="0">
              <a:buFontTx/>
              <a:buChar char="-"/>
            </a:pPr>
            <a:r>
              <a:rPr lang="ru-RU" sz="1600" dirty="0" err="1">
                <a:solidFill>
                  <a:schemeClr val="tx1"/>
                </a:solidFill>
              </a:rPr>
              <a:t>Валидированная</a:t>
            </a:r>
            <a:r>
              <a:rPr lang="ru-RU" sz="1600" dirty="0">
                <a:solidFill>
                  <a:schemeClr val="tx1"/>
                </a:solidFill>
              </a:rPr>
              <a:t> бизнес-модель (устойчивые продажи);</a:t>
            </a:r>
          </a:p>
          <a:p>
            <a:pPr marL="114300" indent="0"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Привлеченные инвестиции в проект;</a:t>
            </a:r>
          </a:p>
          <a:p>
            <a:pPr marL="114300" indent="0"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Гранты для социальных проектов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Организатор акселератора: </a:t>
            </a:r>
            <a:r>
              <a:rPr lang="ru-RU" sz="1600" dirty="0">
                <a:solidFill>
                  <a:schemeClr val="tx1"/>
                </a:solidFill>
              </a:rPr>
              <a:t>директор Центра инновационного предпринимательства </a:t>
            </a:r>
            <a:r>
              <a:rPr lang="ru-RU" sz="1600" dirty="0" err="1">
                <a:solidFill>
                  <a:schemeClr val="tx1"/>
                </a:solidFill>
              </a:rPr>
              <a:t>С.В.Мельченко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4407D8-0E2A-411E-9CE3-A491D8E9EE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0040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DC903-0C43-4109-8590-B1BBB710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3. Международный фестиваль университетских технологических  проектов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DD8261-0BD3-4BDF-9B26-07C9120F3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5260" y="1478970"/>
            <a:ext cx="8520600" cy="2984624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Охват студентов: </a:t>
            </a:r>
            <a:r>
              <a:rPr lang="ru-RU" sz="1600" dirty="0">
                <a:solidFill>
                  <a:schemeClr val="tx1"/>
                </a:solidFill>
              </a:rPr>
              <a:t>–  10 команд (20-30 чел.)   студенты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 всех курсов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Когда проходит: </a:t>
            </a:r>
            <a:r>
              <a:rPr lang="ru-RU" sz="1600" dirty="0">
                <a:solidFill>
                  <a:schemeClr val="tx1"/>
                </a:solidFill>
              </a:rPr>
              <a:t>ноябрь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Основное содержание: </a:t>
            </a:r>
            <a:r>
              <a:rPr lang="ru-RU" sz="1600" dirty="0">
                <a:solidFill>
                  <a:schemeClr val="tx1"/>
                </a:solidFill>
              </a:rPr>
              <a:t>Всероссийский проект при поддержке  ПАО «Ростелеком»,</a:t>
            </a:r>
          </a:p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в рамках которого не менее 100 университетов России и зарубежных стран представляют свои технологии для российских корпоративных заказчиков и венчурных фондов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Планируемый результат: </a:t>
            </a:r>
            <a:r>
              <a:rPr lang="ru-RU" sz="1600" dirty="0">
                <a:solidFill>
                  <a:schemeClr val="tx1"/>
                </a:solidFill>
              </a:rPr>
              <a:t>Расширение круга партнеров, формирование потока проектов для акселератора </a:t>
            </a:r>
            <a:r>
              <a:rPr lang="en-US" sz="1600" dirty="0">
                <a:solidFill>
                  <a:schemeClr val="tx1"/>
                </a:solidFill>
              </a:rPr>
              <a:t>GSI</a:t>
            </a:r>
            <a:r>
              <a:rPr lang="ru-RU" sz="1600" dirty="0">
                <a:solidFill>
                  <a:schemeClr val="tx1"/>
                </a:solidFill>
              </a:rPr>
              <a:t>, позиционирование НИУ ВШЭ в качестве центра развития университетских предпринимательских экосистем 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Организаторы фестиваля: </a:t>
            </a:r>
            <a:r>
              <a:rPr lang="ru-RU" sz="1600" dirty="0">
                <a:solidFill>
                  <a:schemeClr val="tx1"/>
                </a:solidFill>
              </a:rPr>
              <a:t>Центр инновационного предпринимательства, отдел по воспитательной и </a:t>
            </a:r>
            <a:r>
              <a:rPr lang="ru-RU" sz="1600" dirty="0" err="1">
                <a:solidFill>
                  <a:schemeClr val="tx1"/>
                </a:solidFill>
              </a:rPr>
              <a:t>внеучебной</a:t>
            </a:r>
            <a:r>
              <a:rPr lang="ru-RU" sz="1600" dirty="0">
                <a:solidFill>
                  <a:schemeClr val="tx1"/>
                </a:solidFill>
              </a:rPr>
              <a:t> работе, управление маркетинговых коммуникаций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EFC65F-D628-443E-B5E9-E93EF90AE4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454803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59FC7-31FA-4D7F-834D-667F7F0D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52" y="219644"/>
            <a:ext cx="8520600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3. Защита ВКР в формате «Стартап как диплом»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557F07-CED7-455F-8122-A3EF0D25E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07456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Охват студентов: </a:t>
            </a:r>
            <a:r>
              <a:rPr lang="ru-RU" sz="1600" dirty="0">
                <a:solidFill>
                  <a:schemeClr val="tx1"/>
                </a:solidFill>
              </a:rPr>
              <a:t>примерно 2-3 команды  в год (6-9 чел.)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Когда проходит: </a:t>
            </a:r>
            <a:r>
              <a:rPr lang="ru-RU" sz="1600" dirty="0">
                <a:solidFill>
                  <a:schemeClr val="tx1"/>
                </a:solidFill>
              </a:rPr>
              <a:t>июнь (защита ВКР)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Основное содержание:  </a:t>
            </a:r>
            <a:r>
              <a:rPr lang="ru-RU" sz="1600" dirty="0">
                <a:solidFill>
                  <a:schemeClr val="tx1"/>
                </a:solidFill>
              </a:rPr>
              <a:t>аналитическая часть (формулировка и тестирование рыночных гипотез), проектная часть (бизнес-план проекта) и приложения (документы о создании юридического лица или  документы, подтверждающие продажи)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Планируемый результат: </a:t>
            </a:r>
            <a:r>
              <a:rPr lang="ru-RU" sz="1600" dirty="0">
                <a:solidFill>
                  <a:schemeClr val="tx1"/>
                </a:solidFill>
              </a:rPr>
              <a:t>Формирование выпускниками не менее 5 стартапов в год. 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Организатор защиты ВКР: </a:t>
            </a:r>
            <a:r>
              <a:rPr lang="ru-RU" sz="1600" dirty="0">
                <a:solidFill>
                  <a:schemeClr val="tx1"/>
                </a:solidFill>
              </a:rPr>
              <a:t>менеджер Центра инновационного предпринимательства </a:t>
            </a:r>
            <a:r>
              <a:rPr lang="ru-RU" sz="1600" dirty="0" err="1">
                <a:solidFill>
                  <a:schemeClr val="tx1"/>
                </a:solidFill>
              </a:rPr>
              <a:t>А.А.Кайсаров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391400-7456-40F7-A8CB-CD746CF39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465148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59FC7-31FA-4D7F-834D-667F7F0D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485" y="86683"/>
            <a:ext cx="8520600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План </a:t>
            </a:r>
            <a:r>
              <a:rPr lang="en-US" sz="2400" b="1" dirty="0">
                <a:latin typeface="Fira Sans"/>
                <a:ea typeface="Fira Sans"/>
                <a:cs typeface="Fira Sans"/>
              </a:rPr>
              <a:t>KPI</a:t>
            </a:r>
            <a:r>
              <a:rPr lang="ru-RU" sz="2400" b="1" dirty="0">
                <a:latin typeface="Fira Sans"/>
                <a:ea typeface="Fira Sans"/>
                <a:cs typeface="Fira Sans"/>
              </a:rPr>
              <a:t> 2020-2021 учебный год  (10 шагов к </a:t>
            </a:r>
            <a:r>
              <a:rPr lang="ru-RU" sz="2400" b="1" dirty="0" err="1">
                <a:latin typeface="Fira Sans"/>
                <a:ea typeface="Fira Sans"/>
                <a:cs typeface="Fira Sans"/>
              </a:rPr>
              <a:t>стартапу</a:t>
            </a:r>
            <a:r>
              <a:rPr lang="ru-RU" sz="2400" b="1" dirty="0">
                <a:latin typeface="Fira Sans"/>
                <a:ea typeface="Fira Sans"/>
                <a:cs typeface="Fira Sans"/>
              </a:rPr>
              <a:t>) </a:t>
            </a:r>
            <a:r>
              <a:rPr lang="en-US" sz="2400" b="1" dirty="0">
                <a:latin typeface="Fira Sans"/>
                <a:ea typeface="Fira Sans"/>
                <a:cs typeface="Fira Sans"/>
              </a:rPr>
              <a:t> </a:t>
            </a:r>
            <a:endParaRPr lang="ru-RU" sz="2400" b="1" dirty="0">
              <a:latin typeface="Fira Sans"/>
              <a:ea typeface="Fira Sans"/>
              <a:cs typeface="Fira San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391400-7456-40F7-A8CB-CD746CF39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90250"/>
              </p:ext>
            </p:extLst>
          </p:nvPr>
        </p:nvGraphicFramePr>
        <p:xfrm>
          <a:off x="223285" y="816646"/>
          <a:ext cx="8520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7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Вид</a:t>
                      </a:r>
                      <a:r>
                        <a:rPr lang="ru-RU" sz="1200" baseline="0" dirty="0"/>
                        <a:t> деятельности </a:t>
                      </a:r>
                      <a:endParaRPr lang="ru-RU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KPI</a:t>
                      </a:r>
                      <a:r>
                        <a:rPr lang="en-US" sz="1200" baseline="0" dirty="0"/>
                        <a:t> </a:t>
                      </a:r>
                      <a:endParaRPr lang="ru-RU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1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Стартап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как диплом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5 чел. </a:t>
                      </a: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81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Международный фестиваль университетских технологических  проектов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команд (20 чел.)   студенты</a:t>
                      </a: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всех курсов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Акселератор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Global Startup Initiative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30 команд (60</a:t>
                      </a:r>
                      <a:r>
                        <a:rPr lang="ru-RU" sz="12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чел.)   студенты</a:t>
                      </a: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всех курсов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Общеуниверситетский дистанционный факультатив  «Научим создавать точную бизнес-модель вашего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стартапа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»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4% от когорты  2,3,4 курсов, магистратуры </a:t>
                      </a:r>
                    </a:p>
                    <a:p>
                      <a:endParaRPr lang="ru-RU" sz="12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Предпринимательские  проекты в рамках проектной деятельности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1 % от когорты  2 курса + 1% от когорты  3 курса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30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Майнор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«Предпринимательские проекты и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стартапы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»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8% от когорты 2 курса (примерно 120 чел.)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Общеуниверситетский дистанционный факультатив «Основные принципы создания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стартапа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20% первокурсников + все желающие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Конкурс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r>
                        <a:rPr lang="ru-RU" sz="1200" baseline="0" dirty="0" err="1">
                          <a:solidFill>
                            <a:schemeClr val="tx1"/>
                          </a:solidFill>
                        </a:rPr>
                        <a:t>туденческих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блиц- проектов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20% первокурсников + все желающие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30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Клуб  предпринимателей НИУ ВШЭ –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Спб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20% первокурсников + все желающие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Вводная лекция «Введение в предпринимательство»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100% первокурсников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21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87679" y="30861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latin typeface="Fira Sans"/>
                <a:ea typeface="Fira Sans"/>
                <a:cs typeface="Fira Sans"/>
                <a:sym typeface="Fira Sans"/>
              </a:rPr>
              <a:t>Цель и задачи предпринимательского образования</a:t>
            </a:r>
            <a:endParaRPr sz="24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568034" y="1935222"/>
            <a:ext cx="7800916" cy="25198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Задачи: </a:t>
            </a:r>
          </a:p>
          <a:p>
            <a:pPr marL="285750" indent="-285750" algn="just"/>
            <a:r>
              <a:rPr lang="ru-RU" sz="1400" dirty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Ознакомление всех студентов кампуса с </a:t>
            </a:r>
            <a:r>
              <a:rPr lang="ru-RU" sz="1400" dirty="0" err="1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инновационно</a:t>
            </a:r>
            <a:r>
              <a:rPr lang="ru-RU" sz="1400" dirty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-предпринимательской деятельностью как одним из вариантов траектории профессионального развития;</a:t>
            </a:r>
          </a:p>
          <a:p>
            <a:pPr marL="285750" indent="-285750" algn="just"/>
            <a:r>
              <a:rPr lang="ru-RU" sz="1400" dirty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Привлечение  студентов, заинтересованных в развитии собственного стартапа к формам образовательной деятельности, развивающим предпринимательские компетенции, позволяющие реализовать свой предпринимательский проект;</a:t>
            </a:r>
            <a:endParaRPr lang="ru-RU" sz="1400" dirty="0">
              <a:solidFill>
                <a:srgbClr val="002060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marL="285750" indent="-285750" algn="just"/>
            <a:r>
              <a:rPr lang="ru-RU" sz="1400" dirty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Создание стартапов с участием студентов и сотрудников  НИУ ВШЭ – Санкт-Петербург в качестве собственников и менеджеров бизнеса на основе  проектных идей, формирующихся  в НИУ ВШЭ и в организациях-партнерах. </a:t>
            </a:r>
            <a:endParaRPr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3C19E5-EF3A-402A-A452-FB40C18AABBF}"/>
              </a:ext>
            </a:extLst>
          </p:cNvPr>
          <p:cNvSpPr txBox="1"/>
          <p:nvPr/>
        </p:nvSpPr>
        <p:spPr>
          <a:xfrm>
            <a:off x="699210" y="1009558"/>
            <a:ext cx="7800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Fira Sans"/>
                <a:ea typeface="Fira Sans"/>
                <a:cs typeface="Fira Sans"/>
                <a:sym typeface="Fira Sans"/>
              </a:rPr>
              <a:t>Цель –  формирование  у  студентов НИУ ВШЭ – Санкт-Петербург предпринимательского мышления и развитие предпринимательских  компетенций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488F0-6B28-45F3-9AE6-72B52AC4F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88" y="181358"/>
            <a:ext cx="8520600" cy="572700"/>
          </a:xfrm>
        </p:spPr>
        <p:txBody>
          <a:bodyPr/>
          <a:lstStyle/>
          <a:p>
            <a:r>
              <a:rPr lang="ru-RU" sz="2400" b="1" dirty="0"/>
              <a:t>Предпринимательские компетенции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6D3AE3-8385-446C-B935-57F9BDE0F6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364A373F-DA41-4AF8-82A2-32394EB7C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68189"/>
              </p:ext>
            </p:extLst>
          </p:nvPr>
        </p:nvGraphicFramePr>
        <p:xfrm>
          <a:off x="430185" y="1005617"/>
          <a:ext cx="831662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900">
                  <a:extLst>
                    <a:ext uri="{9D8B030D-6E8A-4147-A177-3AD203B41FA5}">
                      <a16:colId xmlns:a16="http://schemas.microsoft.com/office/drawing/2014/main" val="339107590"/>
                    </a:ext>
                  </a:extLst>
                </a:gridCol>
                <a:gridCol w="1010530">
                  <a:extLst>
                    <a:ext uri="{9D8B030D-6E8A-4147-A177-3AD203B41FA5}">
                      <a16:colId xmlns:a16="http://schemas.microsoft.com/office/drawing/2014/main" val="3567320516"/>
                    </a:ext>
                  </a:extLst>
                </a:gridCol>
                <a:gridCol w="1547785">
                  <a:extLst>
                    <a:ext uri="{9D8B030D-6E8A-4147-A177-3AD203B41FA5}">
                      <a16:colId xmlns:a16="http://schemas.microsoft.com/office/drawing/2014/main" val="3654562549"/>
                    </a:ext>
                  </a:extLst>
                </a:gridCol>
                <a:gridCol w="1536886">
                  <a:extLst>
                    <a:ext uri="{9D8B030D-6E8A-4147-A177-3AD203B41FA5}">
                      <a16:colId xmlns:a16="http://schemas.microsoft.com/office/drawing/2014/main" val="3750767843"/>
                    </a:ext>
                  </a:extLst>
                </a:gridCol>
                <a:gridCol w="1603897">
                  <a:extLst>
                    <a:ext uri="{9D8B030D-6E8A-4147-A177-3AD203B41FA5}">
                      <a16:colId xmlns:a16="http://schemas.microsoft.com/office/drawing/2014/main" val="4060781586"/>
                    </a:ext>
                  </a:extLst>
                </a:gridCol>
                <a:gridCol w="1442625">
                  <a:extLst>
                    <a:ext uri="{9D8B030D-6E8A-4147-A177-3AD203B41FA5}">
                      <a16:colId xmlns:a16="http://schemas.microsoft.com/office/drawing/2014/main" val="3035356925"/>
                    </a:ext>
                  </a:extLst>
                </a:gridCol>
              </a:tblGrid>
              <a:tr h="506376">
                <a:tc>
                  <a:txBody>
                    <a:bodyPr/>
                    <a:lstStyle/>
                    <a:p>
                      <a:r>
                        <a:rPr lang="ru-RU" sz="1200" dirty="0"/>
                        <a:t>Уровень развития</a:t>
                      </a:r>
                      <a:r>
                        <a:rPr lang="ru-RU" sz="1200" baseline="0" dirty="0"/>
                        <a:t> компетенций</a:t>
                      </a:r>
                      <a:endParaRPr lang="ru-RU" sz="12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Описание  </a:t>
                      </a:r>
                      <a:r>
                        <a:rPr lang="ru-RU" sz="1200" dirty="0"/>
                        <a:t> </a:t>
                      </a:r>
                    </a:p>
                    <a:p>
                      <a:r>
                        <a:rPr lang="ru-RU" sz="1200" dirty="0"/>
                        <a:t>уровня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Понимать</a:t>
                      </a:r>
                    </a:p>
                    <a:p>
                      <a:pPr algn="ctr"/>
                      <a:r>
                        <a:rPr lang="ru-RU" sz="1200" dirty="0"/>
                        <a:t> рынок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Осуществлять маркетинг и продажи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Управлять проектом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Управлять бизнесом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85728"/>
                  </a:ext>
                </a:extLst>
              </a:tr>
              <a:tr h="436790"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j-lt"/>
                        <a:ea typeface="Fira Sans"/>
                        <a:cs typeface="Fira Sans"/>
                        <a:sym typeface="Fira Sans"/>
                      </a:endParaRPr>
                    </a:p>
                    <a:p>
                      <a:pPr algn="ctr"/>
                      <a:r>
                        <a:rPr lang="ru-RU" sz="1200" b="1" dirty="0">
                          <a:latin typeface="+mj-lt"/>
                          <a:ea typeface="Fira Sans"/>
                          <a:cs typeface="Fira Sans"/>
                          <a:sym typeface="Fira Sans"/>
                        </a:rPr>
                        <a:t>Действующий бизнес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Да </a:t>
                      </a:r>
                      <a:endParaRPr lang="en-US" sz="12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Определена ниша на рынке 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  <a:endParaRPr lang="en-US" sz="1200" b="1" dirty="0">
                        <a:latin typeface="+mj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 устойчивые</a:t>
                      </a:r>
                      <a:r>
                        <a:rPr lang="ru-RU" sz="1200" baseline="0" dirty="0">
                          <a:latin typeface="+mj-lt"/>
                        </a:rPr>
                        <a:t> продажи от 1 млн. рублей/год 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  <a:endParaRPr lang="en-US" sz="1200" b="1" dirty="0">
                        <a:latin typeface="+mj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Опыт управления проектами </a:t>
                      </a:r>
                      <a:r>
                        <a:rPr lang="en-US" sz="1200" dirty="0">
                          <a:latin typeface="+mj-lt"/>
                        </a:rPr>
                        <a:t>Lifestyle </a:t>
                      </a:r>
                      <a:r>
                        <a:rPr lang="ru-RU" sz="1200" dirty="0">
                          <a:latin typeface="+mj-lt"/>
                        </a:rPr>
                        <a:t>или  </a:t>
                      </a:r>
                      <a:r>
                        <a:rPr lang="en-US" sz="1200" dirty="0">
                          <a:latin typeface="+mj-lt"/>
                        </a:rPr>
                        <a:t>Scalable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</a:p>
                    <a:p>
                      <a:pPr algn="ctr"/>
                      <a:r>
                        <a:rPr lang="ru-RU" sz="1200" b="0" dirty="0">
                          <a:latin typeface="+mj-lt"/>
                        </a:rPr>
                        <a:t>С привлечением внешнего грантового/</a:t>
                      </a:r>
                    </a:p>
                    <a:p>
                      <a:pPr algn="ctr"/>
                      <a:r>
                        <a:rPr lang="ru-RU" sz="1200" b="0" dirty="0">
                          <a:latin typeface="+mj-lt"/>
                        </a:rPr>
                        <a:t>венчурного финансирования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120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j-lt"/>
                        <a:ea typeface="Fira Sans"/>
                        <a:cs typeface="Fira Sans"/>
                        <a:sym typeface="Fira Sans"/>
                      </a:endParaRPr>
                    </a:p>
                    <a:p>
                      <a:pPr algn="ctr"/>
                      <a:r>
                        <a:rPr lang="ru-RU" sz="1200" b="1" dirty="0">
                          <a:latin typeface="+mj-lt"/>
                          <a:ea typeface="Fira Sans"/>
                          <a:cs typeface="Fira Sans"/>
                          <a:sym typeface="Fira Sans"/>
                        </a:rPr>
                        <a:t>От идеи до первых продаж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  <a:r>
                        <a:rPr lang="ru-RU" sz="1200" dirty="0">
                          <a:latin typeface="+mj-lt"/>
                        </a:rPr>
                        <a:t> </a:t>
                      </a:r>
                      <a:endParaRPr lang="en-US" sz="1200" dirty="0">
                        <a:latin typeface="+mj-lt"/>
                      </a:endParaRPr>
                    </a:p>
                    <a:p>
                      <a:pPr algn="ctr"/>
                      <a:r>
                        <a:rPr lang="ru-RU" sz="12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Пройдено нескольких циклов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Customer </a:t>
                      </a:r>
                      <a:r>
                        <a:rPr lang="ru-RU" sz="12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Development</a:t>
                      </a:r>
                      <a:endParaRPr lang="ru-RU" sz="12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  <a:r>
                        <a:rPr lang="ru-RU" sz="1200" dirty="0">
                          <a:latin typeface="+mj-lt"/>
                        </a:rPr>
                        <a:t> </a:t>
                      </a:r>
                      <a:endParaRPr lang="en-US" sz="1200" dirty="0">
                        <a:latin typeface="+mj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первые продажи до 1 млн. рублей/год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  <a:r>
                        <a:rPr lang="ru-RU" sz="1200" dirty="0">
                          <a:latin typeface="+mj-lt"/>
                        </a:rPr>
                        <a:t> </a:t>
                      </a:r>
                      <a:endParaRPr lang="en-US" sz="1200" dirty="0">
                        <a:latin typeface="+mj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Опыт руководства одним/несколькими  коллективными проектами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</a:p>
                    <a:p>
                      <a:pPr algn="ctr"/>
                      <a:r>
                        <a:rPr lang="ru-RU" sz="1200" b="0" dirty="0">
                          <a:latin typeface="+mj-lt"/>
                        </a:rPr>
                        <a:t>С привлечением инвестиций на уровне</a:t>
                      </a:r>
                    </a:p>
                    <a:p>
                      <a:pPr algn="ctr"/>
                      <a:r>
                        <a:rPr lang="en-US" sz="1200" b="0" dirty="0">
                          <a:latin typeface="+mj-lt"/>
                        </a:rPr>
                        <a:t>family, friends, fools</a:t>
                      </a:r>
                      <a:r>
                        <a:rPr lang="ru-RU" sz="1200" b="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086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+mj-lt"/>
                          <a:ea typeface="Fira Sans"/>
                          <a:cs typeface="Fira Sans"/>
                          <a:sym typeface="Fira Sans"/>
                        </a:rPr>
                        <a:t>Первая команда – первые дела </a:t>
                      </a:r>
                      <a:endParaRPr lang="ru-RU" sz="1200" dirty="0">
                        <a:latin typeface="+mj-lt"/>
                      </a:endParaRPr>
                    </a:p>
                    <a:p>
                      <a:pPr algn="ctr"/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  <a:endParaRPr lang="en-US" sz="1200" b="1" dirty="0">
                        <a:latin typeface="+mj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 на уровне </a:t>
                      </a: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 </a:t>
                      </a:r>
                      <a:r>
                        <a:rPr lang="en-US" sz="1200" dirty="0">
                          <a:latin typeface="+mj-lt"/>
                        </a:rPr>
                        <a:t>desk research 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+mj-lt"/>
                        </a:rPr>
                        <a:t>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+mj-lt"/>
                        </a:rPr>
                        <a:t>Да</a:t>
                      </a:r>
                      <a:r>
                        <a:rPr lang="ru-RU" sz="1200" dirty="0">
                          <a:latin typeface="+mj-lt"/>
                        </a:rPr>
                        <a:t> </a:t>
                      </a:r>
                      <a:endParaRPr lang="en-US" sz="1200" dirty="0">
                        <a:latin typeface="+mj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j-lt"/>
                        </a:rPr>
                        <a:t>Опыт  участия  в первом коллективном  проекте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+mj-lt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093895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4A2A844-FC22-4220-8E4B-686EC12826DB}"/>
              </a:ext>
            </a:extLst>
          </p:cNvPr>
          <p:cNvCxnSpPr>
            <a:cxnSpLocks/>
          </p:cNvCxnSpPr>
          <p:nvPr/>
        </p:nvCxnSpPr>
        <p:spPr>
          <a:xfrm flipV="1">
            <a:off x="1200328" y="1907573"/>
            <a:ext cx="0" cy="2647341"/>
          </a:xfrm>
          <a:prstGeom prst="straightConnector1">
            <a:avLst/>
          </a:prstGeom>
          <a:ln w="984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6740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74128" y="-4224"/>
            <a:ext cx="459135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latin typeface="Fira Sans"/>
                <a:ea typeface="Fira Sans"/>
                <a:cs typeface="Fira Sans"/>
                <a:sym typeface="Fira Sans"/>
              </a:rPr>
              <a:t>Предпринимательский трек персонального развития</a:t>
            </a:r>
            <a:br>
              <a:rPr lang="en-US" sz="2400" b="1" dirty="0">
                <a:latin typeface="Fira Sans"/>
                <a:ea typeface="Fira Sans"/>
                <a:cs typeface="Fira Sans"/>
                <a:sym typeface="Fira Sans"/>
              </a:rPr>
            </a:br>
            <a:endParaRPr sz="24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1736" y="3534383"/>
            <a:ext cx="6472749" cy="1502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Общеуниверситетский дистанционный факультатив «Основные принципы создания </a:t>
            </a:r>
            <a:r>
              <a:rPr lang="ru-RU" sz="1200" dirty="0" err="1">
                <a:solidFill>
                  <a:schemeClr val="tx1"/>
                </a:solidFill>
              </a:rPr>
              <a:t>стартапа</a:t>
            </a:r>
            <a:r>
              <a:rPr lang="ru-RU" sz="1200" dirty="0">
                <a:solidFill>
                  <a:schemeClr val="tx1"/>
                </a:solidFill>
              </a:rPr>
              <a:t>» (</a:t>
            </a:r>
            <a:r>
              <a:rPr lang="ru-RU" sz="1200" dirty="0">
                <a:solidFill>
                  <a:srgbClr val="FF0000"/>
                </a:solidFill>
              </a:rPr>
              <a:t>20% первокурсников + все желающие) </a:t>
            </a:r>
            <a:endParaRPr lang="ru-RU" sz="12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Конкурс студенческих блиц</a:t>
            </a:r>
            <a:r>
              <a:rPr lang="en-US" sz="1200" dirty="0">
                <a:solidFill>
                  <a:schemeClr val="tx1"/>
                </a:solidFill>
              </a:rPr>
              <a:t>- </a:t>
            </a:r>
            <a:r>
              <a:rPr lang="ru-RU" sz="1200" dirty="0">
                <a:solidFill>
                  <a:schemeClr val="tx1"/>
                </a:solidFill>
              </a:rPr>
              <a:t>проектов </a:t>
            </a:r>
            <a:r>
              <a:rPr lang="ru-RU" sz="1200" dirty="0">
                <a:solidFill>
                  <a:srgbClr val="FF0000"/>
                </a:solidFill>
              </a:rPr>
              <a:t>(20% первокурсников + все желающие)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Клуб  предпринимателей НИУ ВШЭ – </a:t>
            </a:r>
            <a:r>
              <a:rPr lang="ru-RU" sz="1200" dirty="0" err="1">
                <a:solidFill>
                  <a:schemeClr val="tx1"/>
                </a:solidFill>
              </a:rPr>
              <a:t>Спб</a:t>
            </a:r>
            <a:r>
              <a:rPr lang="ru-RU" sz="1200" dirty="0">
                <a:solidFill>
                  <a:schemeClr val="tx1"/>
                </a:solidFill>
              </a:rPr>
              <a:t>. (</a:t>
            </a:r>
            <a:r>
              <a:rPr lang="ru-RU" sz="1200" dirty="0">
                <a:solidFill>
                  <a:srgbClr val="FF0000"/>
                </a:solidFill>
              </a:rPr>
              <a:t>20% первокурсников + все желающие)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Вводная лекция «Введение в предпринимательство» (</a:t>
            </a:r>
            <a:r>
              <a:rPr lang="ru-RU" sz="1200" dirty="0">
                <a:solidFill>
                  <a:srgbClr val="FF0000"/>
                </a:solidFill>
              </a:rPr>
              <a:t>100% первокурсников</a:t>
            </a:r>
            <a:r>
              <a:rPr lang="ru-RU" sz="1200" dirty="0">
                <a:solidFill>
                  <a:schemeClr val="tx1"/>
                </a:solidFill>
              </a:rPr>
              <a:t>)</a:t>
            </a:r>
          </a:p>
          <a:p>
            <a:pPr algn="just"/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45780" y="905461"/>
            <a:ext cx="3485461" cy="740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Международный фестиваль университетских технологических  проектов  –  </a:t>
            </a:r>
            <a:r>
              <a:rPr lang="ru-RU" sz="1200" dirty="0">
                <a:solidFill>
                  <a:srgbClr val="FF0000"/>
                </a:solidFill>
              </a:rPr>
              <a:t>10 команд (20-30 чел.)   студенты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ru-RU" sz="1200" dirty="0">
                <a:solidFill>
                  <a:srgbClr val="FF0000"/>
                </a:solidFill>
              </a:rPr>
              <a:t> всех курсов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798284" y="1667243"/>
            <a:ext cx="4136201" cy="5846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Акселератор </a:t>
            </a:r>
            <a:r>
              <a:rPr lang="en-US" sz="1200" dirty="0">
                <a:solidFill>
                  <a:schemeClr val="tx1"/>
                </a:solidFill>
              </a:rPr>
              <a:t>Global Startup Initiative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rgbClr val="FF0000"/>
                </a:solidFill>
              </a:rPr>
              <a:t>– 30 команд (60-90 чел.)   студенты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ru-RU" sz="1200" dirty="0">
                <a:solidFill>
                  <a:srgbClr val="FF0000"/>
                </a:solidFill>
              </a:rPr>
              <a:t> всех курсов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435514" y="274753"/>
            <a:ext cx="2495728" cy="60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Стартап как диплом </a:t>
            </a:r>
            <a:r>
              <a:rPr lang="ru-RU" sz="1200" dirty="0">
                <a:solidFill>
                  <a:srgbClr val="FF0000"/>
                </a:solidFill>
              </a:rPr>
              <a:t>– 5 команд (10-15 чел.)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229932" y="2261658"/>
            <a:ext cx="5704553" cy="1259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Общеуниверситетский дистанционный факультатив  «Научим создавать точную бизнес-модель вашего стартапа» </a:t>
            </a:r>
            <a:r>
              <a:rPr lang="ru-RU" sz="1200" dirty="0">
                <a:solidFill>
                  <a:srgbClr val="FF0000"/>
                </a:solidFill>
              </a:rPr>
              <a:t>(все желающие)   4% от когорты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Предпринимательские  проекты в рамках проектной деятельности   (</a:t>
            </a:r>
            <a:r>
              <a:rPr lang="ru-RU" sz="1200" dirty="0">
                <a:solidFill>
                  <a:srgbClr val="FF0000"/>
                </a:solidFill>
              </a:rPr>
              <a:t>все желающие) примерно  4% от когорты  2 курса + 4% от когорты  3 курса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tx1"/>
                </a:solidFill>
              </a:rPr>
              <a:t>Майнор</a:t>
            </a:r>
            <a:r>
              <a:rPr lang="ru-RU" sz="1200" dirty="0">
                <a:solidFill>
                  <a:schemeClr val="tx1"/>
                </a:solidFill>
              </a:rPr>
              <a:t> «Предпринимательские проекты и стартапы» - </a:t>
            </a:r>
            <a:r>
              <a:rPr lang="ru-RU" sz="1200" dirty="0">
                <a:solidFill>
                  <a:srgbClr val="FF0000"/>
                </a:solidFill>
              </a:rPr>
              <a:t>примерно 120 чел. (8% от когорты 2 курса) 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41891" y="3960624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1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уровень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8010250" y="2539141"/>
            <a:ext cx="924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уровень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8039007" y="1100339"/>
            <a:ext cx="10102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уровень</a:t>
            </a:r>
          </a:p>
          <a:p>
            <a:pPr algn="r"/>
            <a:r>
              <a:rPr lang="ru-RU" dirty="0">
                <a:solidFill>
                  <a:srgbClr val="7030A0"/>
                </a:solidFill>
              </a:rPr>
              <a:t>  </a:t>
            </a:r>
          </a:p>
        </p:txBody>
      </p:sp>
      <p:cxnSp>
        <p:nvCxnSpPr>
          <p:cNvPr id="3" name="Соединитель: изогнутый 2">
            <a:extLst>
              <a:ext uri="{FF2B5EF4-FFF2-40B4-BE49-F238E27FC236}">
                <a16:creationId xmlns:a16="http://schemas.microsoft.com/office/drawing/2014/main" id="{D7FBC552-8337-482F-9030-D73949025125}"/>
              </a:ext>
            </a:extLst>
          </p:cNvPr>
          <p:cNvCxnSpPr>
            <a:cxnSpLocks/>
          </p:cNvCxnSpPr>
          <p:nvPr/>
        </p:nvCxnSpPr>
        <p:spPr>
          <a:xfrm rot="5400000">
            <a:off x="269287" y="876326"/>
            <a:ext cx="2562266" cy="2495727"/>
          </a:xfrm>
          <a:prstGeom prst="curvedConnector3">
            <a:avLst/>
          </a:prstGeom>
          <a:ln w="635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02B6A716-5CC4-45D4-B902-38EB6640FA00}"/>
              </a:ext>
            </a:extLst>
          </p:cNvPr>
          <p:cNvSpPr txBox="1"/>
          <p:nvPr/>
        </p:nvSpPr>
        <p:spPr>
          <a:xfrm>
            <a:off x="6931241" y="274752"/>
            <a:ext cx="861133" cy="2462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3-4 курс, магистратура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3F5E8B-930F-4459-B711-4DE442664799}"/>
              </a:ext>
            </a:extLst>
          </p:cNvPr>
          <p:cNvSpPr txBox="1"/>
          <p:nvPr/>
        </p:nvSpPr>
        <p:spPr>
          <a:xfrm>
            <a:off x="6931241" y="2675420"/>
            <a:ext cx="861134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2-3 курс</a:t>
            </a:r>
          </a:p>
          <a:p>
            <a:pPr algn="ctr"/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44B574-CA90-43C3-9696-C0FEFC319832}"/>
              </a:ext>
            </a:extLst>
          </p:cNvPr>
          <p:cNvSpPr txBox="1"/>
          <p:nvPr/>
        </p:nvSpPr>
        <p:spPr>
          <a:xfrm>
            <a:off x="6931241" y="3858624"/>
            <a:ext cx="861134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1 курс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2DB1E810-2E82-4150-873C-BD65E29C3ACE}"/>
              </a:ext>
            </a:extLst>
          </p:cNvPr>
          <p:cNvCxnSpPr/>
          <p:nvPr/>
        </p:nvCxnSpPr>
        <p:spPr>
          <a:xfrm>
            <a:off x="6903179" y="2261658"/>
            <a:ext cx="2117979" cy="0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F84469C7-FB1A-455B-9ECD-9A8E75B62BAD}"/>
              </a:ext>
            </a:extLst>
          </p:cNvPr>
          <p:cNvCxnSpPr/>
          <p:nvPr/>
        </p:nvCxnSpPr>
        <p:spPr>
          <a:xfrm>
            <a:off x="6931241" y="3520730"/>
            <a:ext cx="2117979" cy="0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0414E-CF1D-4D4C-A82F-A3B25B6F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1. Вводная лекция  «Введение в предпринимательство» в рамках </a:t>
            </a:r>
            <a:r>
              <a:rPr lang="en-US" sz="2400" b="1" dirty="0">
                <a:latin typeface="Fira Sans"/>
                <a:ea typeface="Fira Sans"/>
                <a:cs typeface="Fira Sans"/>
              </a:rPr>
              <a:t> </a:t>
            </a:r>
            <a:r>
              <a:rPr lang="ru-RU" sz="2400" b="1" dirty="0">
                <a:latin typeface="Fira Sans"/>
                <a:ea typeface="Fira Sans"/>
                <a:cs typeface="Fira Sans"/>
              </a:rPr>
              <a:t>БЖД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CC1D6C-5106-4EBA-85D4-A9B8BC197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640417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Охват студентов:  </a:t>
            </a:r>
            <a:r>
              <a:rPr lang="ru-RU" sz="1600" dirty="0">
                <a:solidFill>
                  <a:schemeClr val="tx1"/>
                </a:solidFill>
              </a:rPr>
              <a:t>100 % студентов</a:t>
            </a:r>
            <a:r>
              <a:rPr lang="en-US" sz="1600" dirty="0">
                <a:solidFill>
                  <a:schemeClr val="tx1"/>
                </a:solidFill>
              </a:rPr>
              <a:t> 1 </a:t>
            </a:r>
            <a:r>
              <a:rPr lang="ru-RU" sz="1600" dirty="0">
                <a:solidFill>
                  <a:schemeClr val="tx1"/>
                </a:solidFill>
              </a:rPr>
              <a:t>курса  (примерно 1500 человек)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Когда проходит: </a:t>
            </a:r>
            <a:r>
              <a:rPr lang="ru-RU" sz="1600" dirty="0">
                <a:solidFill>
                  <a:schemeClr val="tx1"/>
                </a:solidFill>
              </a:rPr>
              <a:t>сентябрь – октябрь в рамках курса БЖД 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Основное содержание: </a:t>
            </a:r>
            <a:r>
              <a:rPr lang="ru-RU" sz="1600" dirty="0">
                <a:solidFill>
                  <a:schemeClr val="tx1"/>
                </a:solidFill>
              </a:rPr>
              <a:t>как выбирать и тестировать идею, что такое </a:t>
            </a:r>
            <a:r>
              <a:rPr lang="en-US" sz="1600" dirty="0">
                <a:solidFill>
                  <a:schemeClr val="tx1"/>
                </a:solidFill>
              </a:rPr>
              <a:t>Customer Development</a:t>
            </a:r>
            <a:r>
              <a:rPr lang="ru-RU" sz="1600" dirty="0">
                <a:solidFill>
                  <a:schemeClr val="tx1"/>
                </a:solidFill>
              </a:rPr>
              <a:t>, пути развития стартапа,  форматы  работы  Центра инновационного предпринимательства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Планируемый результат: </a:t>
            </a:r>
            <a:r>
              <a:rPr lang="ru-RU" sz="1600" dirty="0">
                <a:solidFill>
                  <a:schemeClr val="tx1"/>
                </a:solidFill>
              </a:rPr>
              <a:t>Заинтересованность студентов в участии   в </a:t>
            </a:r>
            <a:r>
              <a:rPr lang="ru-RU" sz="1600" b="1" u="sng" dirty="0">
                <a:solidFill>
                  <a:schemeClr val="tx1"/>
                </a:solidFill>
              </a:rPr>
              <a:t>предпринимательском треке персонального развития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Лектор: </a:t>
            </a:r>
            <a:r>
              <a:rPr lang="ru-RU" sz="1600" dirty="0">
                <a:solidFill>
                  <a:schemeClr val="tx1"/>
                </a:solidFill>
              </a:rPr>
              <a:t>директор Центра инновационного предпринимательства,  </a:t>
            </a:r>
            <a:r>
              <a:rPr lang="ru-RU" sz="1600" dirty="0" err="1">
                <a:solidFill>
                  <a:schemeClr val="tx1"/>
                </a:solidFill>
              </a:rPr>
              <a:t>С.В.Мельченко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BEE56B-BDAC-4275-95D8-55177795E9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719072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3C62B-8FCC-47AB-8EFA-F26FDE8D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1. Клуб предпринимателей  НИУ ВШЭ – Санкт-Петербург (при поддержке ГК </a:t>
            </a:r>
            <a:r>
              <a:rPr lang="ru-RU" sz="2400" b="1" dirty="0" err="1">
                <a:latin typeface="Fira Sans"/>
                <a:ea typeface="Fira Sans"/>
                <a:cs typeface="Fira Sans"/>
              </a:rPr>
              <a:t>Бестъ</a:t>
            </a:r>
            <a:r>
              <a:rPr lang="ru-RU" sz="2400" b="1" dirty="0">
                <a:latin typeface="Fira Sans"/>
                <a:ea typeface="Fira Sans"/>
                <a:cs typeface="Fira Sans"/>
              </a:rPr>
              <a:t>) </a:t>
            </a:r>
            <a:br>
              <a:rPr lang="ru-RU" sz="2400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ABDD3A-2C17-4C81-8F61-B33DB64A3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360" y="1502331"/>
            <a:ext cx="8520600" cy="2676280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Охват студентов:  </a:t>
            </a:r>
            <a:r>
              <a:rPr lang="ru-RU" sz="1600" dirty="0">
                <a:solidFill>
                  <a:schemeClr val="tx1"/>
                </a:solidFill>
              </a:rPr>
              <a:t>20 % студентов  1 курса (300 человек) +  все желающие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Когда проходит</a:t>
            </a:r>
            <a:r>
              <a:rPr lang="ru-RU" sz="1600" dirty="0">
                <a:solidFill>
                  <a:schemeClr val="tx1"/>
                </a:solidFill>
              </a:rPr>
              <a:t>: Постоянная работа клуба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Основное содержание:</a:t>
            </a:r>
          </a:p>
          <a:p>
            <a:r>
              <a:rPr lang="ru-RU" sz="1600" dirty="0">
                <a:solidFill>
                  <a:schemeClr val="tx1"/>
                </a:solidFill>
              </a:rPr>
              <a:t>Открытые лекции и мастер-классы от ведущих  предпринимателей; </a:t>
            </a:r>
          </a:p>
          <a:p>
            <a:r>
              <a:rPr lang="ru-RU" sz="1600" dirty="0">
                <a:solidFill>
                  <a:schemeClr val="tx1"/>
                </a:solidFill>
              </a:rPr>
              <a:t>Обсуждения проектов студентов (</a:t>
            </a:r>
            <a:r>
              <a:rPr lang="ru-RU" sz="1600" dirty="0" err="1">
                <a:solidFill>
                  <a:schemeClr val="tx1"/>
                </a:solidFill>
              </a:rPr>
              <a:t>стартап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краш</a:t>
            </a:r>
            <a:r>
              <a:rPr lang="ru-RU" sz="1600" dirty="0">
                <a:solidFill>
                  <a:schemeClr val="tx1"/>
                </a:solidFill>
              </a:rPr>
              <a:t> тесты и пр.);  </a:t>
            </a:r>
          </a:p>
          <a:p>
            <a:r>
              <a:rPr lang="ru-RU" sz="1600" dirty="0">
                <a:solidFill>
                  <a:schemeClr val="tx1"/>
                </a:solidFill>
              </a:rPr>
              <a:t>Организация предпринимательских событий в кампусе ( конкурса предпринимательских  проектов, международного фестиваля и т.д.)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Планируемый результат: </a:t>
            </a:r>
            <a:r>
              <a:rPr lang="ru-RU" sz="1600" dirty="0">
                <a:solidFill>
                  <a:schemeClr val="tx1"/>
                </a:solidFill>
              </a:rPr>
              <a:t>Включение  студента в предпринимательский трек персонального развития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Организатор клуба: </a:t>
            </a:r>
            <a:r>
              <a:rPr lang="ru-RU" sz="1600" dirty="0">
                <a:solidFill>
                  <a:schemeClr val="tx1"/>
                </a:solidFill>
              </a:rPr>
              <a:t>менеджер Центра инновационного предпринимательства,  </a:t>
            </a:r>
            <a:r>
              <a:rPr lang="ru-RU" sz="1600" dirty="0" err="1">
                <a:solidFill>
                  <a:schemeClr val="tx1"/>
                </a:solidFill>
              </a:rPr>
              <a:t>О.О.Муромцев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7541DE-EC71-4ABB-BC00-91313F04E3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088858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26AE3-45B8-49CD-A9B3-9486192D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28" y="203641"/>
            <a:ext cx="8616204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1. Конкурс студенческих  блиц-проектов </a:t>
            </a:r>
            <a:r>
              <a:rPr lang="en-US" sz="2400" b="1" dirty="0">
                <a:latin typeface="Fira Sans"/>
                <a:ea typeface="Fira Sans"/>
                <a:cs typeface="Fira Sans"/>
              </a:rPr>
              <a:t>HSE Business Cup – </a:t>
            </a:r>
            <a:r>
              <a:rPr lang="en-US" sz="2400" b="1" dirty="0" err="1">
                <a:latin typeface="Fira Sans"/>
                <a:ea typeface="Fira Sans"/>
                <a:cs typeface="Fira Sans"/>
              </a:rPr>
              <a:t>Spb</a:t>
            </a:r>
            <a:r>
              <a:rPr lang="en-US" sz="2400" b="1" dirty="0">
                <a:latin typeface="Fira Sans"/>
                <a:ea typeface="Fira Sans"/>
                <a:cs typeface="Fira Sans"/>
              </a:rPr>
              <a:t>. </a:t>
            </a:r>
            <a:endParaRPr lang="ru-RU" sz="2400" b="1" dirty="0">
              <a:latin typeface="Fira Sans"/>
              <a:ea typeface="Fira Sans"/>
              <a:cs typeface="Fira San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37BED9-5E86-4520-BAA5-1BE5A61C1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569" y="1058017"/>
            <a:ext cx="8520600" cy="3027154"/>
          </a:xfrm>
        </p:spPr>
        <p:txBody>
          <a:bodyPr/>
          <a:lstStyle/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Охват студентов:  20 % студентов первого курса +  все желающие  </a:t>
            </a:r>
          </a:p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Когда проходит: март – апрель  </a:t>
            </a:r>
          </a:p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Основное содержание:   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Студенты реализуют социальные и сервисные блиц-проекты  с достижением результата за 1-4 недели;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Проекты курируются членами Клуба предпринимателей;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Результаты проекта представляются жюри; 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tx1"/>
                </a:solidFill>
              </a:rPr>
              <a:t>Лучшие команды должны получить конкретный результат, имеющий значимость для конкретных потребителей. </a:t>
            </a:r>
          </a:p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Планируемый результат: Готовность проектов для перехода на уровень 2 (</a:t>
            </a:r>
            <a:r>
              <a:rPr lang="ru-RU" sz="1600" dirty="0" err="1">
                <a:solidFill>
                  <a:schemeClr val="tx1"/>
                </a:solidFill>
              </a:rPr>
              <a:t>майнор</a:t>
            </a:r>
            <a:r>
              <a:rPr lang="ru-RU" sz="1600" dirty="0">
                <a:solidFill>
                  <a:schemeClr val="tx1"/>
                </a:solidFill>
              </a:rPr>
              <a:t> и предпринимательские проекты)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Организатор конкурса: </a:t>
            </a:r>
            <a:r>
              <a:rPr lang="ru-RU" sz="1600" dirty="0">
                <a:solidFill>
                  <a:schemeClr val="tx1"/>
                </a:solidFill>
              </a:rPr>
              <a:t>менеджер Центра инновационного предпринимательства </a:t>
            </a:r>
            <a:r>
              <a:rPr lang="ru-RU" sz="1600" dirty="0" err="1">
                <a:solidFill>
                  <a:schemeClr val="tx1"/>
                </a:solidFill>
              </a:rPr>
              <a:t>О.О.Муромцев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C02819-324C-4B51-BC1A-728429F490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795376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CAAA8-A4B0-4267-BDAD-ED9C4B3E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37" y="213205"/>
            <a:ext cx="8520600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1. Общеуниверситетский дистанционный факультатив «</a:t>
            </a:r>
            <a:r>
              <a:rPr lang="ru-RU" sz="2400" b="1" dirty="0">
                <a:latin typeface="Fira Sans"/>
              </a:rPr>
              <a:t>Основные принципы создания стартапа»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0AB502-89AF-4EDA-BFD2-EADF190FA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487277"/>
            <a:ext cx="8520600" cy="3081598"/>
          </a:xfrm>
        </p:spPr>
        <p:txBody>
          <a:bodyPr/>
          <a:lstStyle/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Охват студентов:  2</a:t>
            </a:r>
            <a:r>
              <a:rPr lang="ru-RU" sz="1600" dirty="0">
                <a:solidFill>
                  <a:schemeClr val="tx1"/>
                </a:solidFill>
              </a:rPr>
              <a:t>0 % студентов  1 курса  +  все желающие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Когда проходит:  </a:t>
            </a:r>
            <a:r>
              <a:rPr lang="ru-RU" sz="1600" dirty="0">
                <a:solidFill>
                  <a:schemeClr val="tx1"/>
                </a:solidFill>
              </a:rPr>
              <a:t>постоянно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Формат:  </a:t>
            </a:r>
            <a:r>
              <a:rPr lang="en-US" sz="1600" b="1" dirty="0">
                <a:solidFill>
                  <a:schemeClr val="tx1"/>
                </a:solidFill>
              </a:rPr>
              <a:t>36</a:t>
            </a:r>
            <a:r>
              <a:rPr lang="ru-RU" sz="1600" dirty="0">
                <a:solidFill>
                  <a:schemeClr val="tx1"/>
                </a:solidFill>
              </a:rPr>
              <a:t> часов (полностью онлайн)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Основное содержание: </a:t>
            </a:r>
            <a:r>
              <a:rPr lang="ru-RU" sz="1600" dirty="0">
                <a:solidFill>
                  <a:schemeClr val="tx1"/>
                </a:solidFill>
              </a:rPr>
              <a:t>Краткий обзор следующих тем:  Инновационная экосистема России - выбор идеи – описание продукта – поиск потребителей – организация продвижения и продаж – инвестиции в проект </a:t>
            </a:r>
            <a:r>
              <a:rPr lang="ru-RU" sz="1600" dirty="0" err="1">
                <a:solidFill>
                  <a:schemeClr val="tx1"/>
                </a:solidFill>
              </a:rPr>
              <a:t>стартапа</a:t>
            </a:r>
            <a:endParaRPr lang="ru-RU" sz="16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Планируемый результат: </a:t>
            </a:r>
            <a:r>
              <a:rPr lang="ru-RU" sz="1600" dirty="0">
                <a:solidFill>
                  <a:schemeClr val="tx1"/>
                </a:solidFill>
              </a:rPr>
              <a:t>формирование слушателями первого проекта для участия  в </a:t>
            </a:r>
            <a:r>
              <a:rPr lang="ru-RU" sz="1600" dirty="0" err="1">
                <a:solidFill>
                  <a:schemeClr val="tx1"/>
                </a:solidFill>
              </a:rPr>
              <a:t>майноре</a:t>
            </a:r>
            <a:r>
              <a:rPr lang="ru-RU" sz="1600" dirty="0">
                <a:solidFill>
                  <a:schemeClr val="tx1"/>
                </a:solidFill>
              </a:rPr>
              <a:t>  «Предпринимательские проекты и стартапы»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Организатор факультатива: </a:t>
            </a:r>
            <a:r>
              <a:rPr lang="ru-RU" sz="1600" dirty="0">
                <a:solidFill>
                  <a:schemeClr val="tx1"/>
                </a:solidFill>
              </a:rPr>
              <a:t>директор Центра инновационного предпринимательства </a:t>
            </a:r>
            <a:r>
              <a:rPr lang="ru-RU" sz="1600" dirty="0" err="1">
                <a:solidFill>
                  <a:schemeClr val="tx1"/>
                </a:solidFill>
              </a:rPr>
              <a:t>С.В.Мельченко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2F3D9D-2758-4E65-98A2-EC64C3D876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141671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6B260-CB70-4CB7-8102-2CC834C15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83" y="140225"/>
            <a:ext cx="8520600" cy="572700"/>
          </a:xfrm>
        </p:spPr>
        <p:txBody>
          <a:bodyPr/>
          <a:lstStyle/>
          <a:p>
            <a:r>
              <a:rPr lang="ru-RU" sz="2400" b="1" dirty="0">
                <a:latin typeface="Fira Sans"/>
                <a:ea typeface="Fira Sans"/>
                <a:cs typeface="Fira Sans"/>
              </a:rPr>
              <a:t>Уровень 2. Майнор «Предпринимательские проекты и стартапы»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F54E32-82D3-4E0D-BE27-F939378A4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647" y="1109822"/>
            <a:ext cx="8520600" cy="3037787"/>
          </a:xfrm>
        </p:spPr>
        <p:txBody>
          <a:bodyPr/>
          <a:lstStyle/>
          <a:p>
            <a:pPr marL="114300" indent="0">
              <a:buNone/>
            </a:pPr>
            <a:r>
              <a:rPr lang="ru-RU" sz="1500" b="1" dirty="0">
                <a:solidFill>
                  <a:schemeClr val="tx1"/>
                </a:solidFill>
              </a:rPr>
              <a:t>Охват студентов:  </a:t>
            </a:r>
            <a:r>
              <a:rPr lang="ru-RU" sz="1500" dirty="0">
                <a:solidFill>
                  <a:schemeClr val="tx1"/>
                </a:solidFill>
              </a:rPr>
              <a:t>примерно  8 % студентов  2  курса + 8% студентов 3 курса  (всего примерно 240 человек)</a:t>
            </a:r>
          </a:p>
          <a:p>
            <a:pPr marL="114300" indent="0">
              <a:buNone/>
            </a:pPr>
            <a:r>
              <a:rPr lang="ru-RU" sz="1500" b="1" dirty="0">
                <a:solidFill>
                  <a:schemeClr val="tx1"/>
                </a:solidFill>
              </a:rPr>
              <a:t>Когда проходит: </a:t>
            </a:r>
            <a:r>
              <a:rPr lang="ru-RU" sz="1500" dirty="0">
                <a:solidFill>
                  <a:schemeClr val="tx1"/>
                </a:solidFill>
              </a:rPr>
              <a:t>с сентября по май (4 семестра) </a:t>
            </a:r>
          </a:p>
          <a:p>
            <a:pPr marL="114300" indent="0">
              <a:buNone/>
            </a:pPr>
            <a:r>
              <a:rPr lang="ru-RU" sz="1500" b="1" dirty="0">
                <a:solidFill>
                  <a:schemeClr val="tx1"/>
                </a:solidFill>
              </a:rPr>
              <a:t>Основное содержание:  </a:t>
            </a:r>
            <a:r>
              <a:rPr lang="ru-RU" sz="1500" dirty="0">
                <a:solidFill>
                  <a:schemeClr val="tx1"/>
                </a:solidFill>
              </a:rPr>
              <a:t>Развитие предпринимательского проекта под руководством  преподавателей </a:t>
            </a:r>
            <a:r>
              <a:rPr lang="ru-RU" sz="1500" dirty="0" err="1">
                <a:solidFill>
                  <a:schemeClr val="tx1"/>
                </a:solidFill>
              </a:rPr>
              <a:t>майнора</a:t>
            </a:r>
            <a:r>
              <a:rPr lang="ru-RU" sz="1500" dirty="0">
                <a:solidFill>
                  <a:schemeClr val="tx1"/>
                </a:solidFill>
              </a:rPr>
              <a:t>  и  приглашенных </a:t>
            </a:r>
            <a:r>
              <a:rPr lang="ru-RU" sz="1500" dirty="0" err="1">
                <a:solidFill>
                  <a:schemeClr val="tx1"/>
                </a:solidFill>
              </a:rPr>
              <a:t>трекеров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500" b="1" dirty="0">
                <a:solidFill>
                  <a:schemeClr val="tx1"/>
                </a:solidFill>
              </a:rPr>
              <a:t>Планируемый результат:</a:t>
            </a:r>
          </a:p>
          <a:p>
            <a:pPr marL="114300" indent="0">
              <a:buNone/>
            </a:pPr>
            <a:r>
              <a:rPr lang="ru-RU" sz="1500" dirty="0">
                <a:solidFill>
                  <a:schemeClr val="tx1"/>
                </a:solidFill>
              </a:rPr>
              <a:t> Результаты 1 года </a:t>
            </a:r>
            <a:r>
              <a:rPr lang="ru-RU" sz="1500" dirty="0" err="1">
                <a:solidFill>
                  <a:schemeClr val="tx1"/>
                </a:solidFill>
              </a:rPr>
              <a:t>майнора</a:t>
            </a:r>
            <a:r>
              <a:rPr lang="ru-RU" sz="1500" dirty="0">
                <a:solidFill>
                  <a:schemeClr val="tx1"/>
                </a:solidFill>
              </a:rPr>
              <a:t> :</a:t>
            </a:r>
          </a:p>
          <a:p>
            <a:pPr marL="114300" indent="0">
              <a:buFontTx/>
              <a:buChar char="-"/>
            </a:pPr>
            <a:r>
              <a:rPr lang="ru-RU" sz="1500" dirty="0">
                <a:solidFill>
                  <a:schemeClr val="tx1"/>
                </a:solidFill>
              </a:rPr>
              <a:t>Протестированные ЦА (целевая аудитория) и УЦП (уникальное ценностное предложение);</a:t>
            </a:r>
          </a:p>
          <a:p>
            <a:pPr marL="114300" indent="0">
              <a:buFontTx/>
              <a:buChar char="-"/>
            </a:pPr>
            <a:r>
              <a:rPr lang="ru-RU" sz="1500" dirty="0">
                <a:solidFill>
                  <a:schemeClr val="tx1"/>
                </a:solidFill>
              </a:rPr>
              <a:t> Созданный </a:t>
            </a:r>
            <a:r>
              <a:rPr lang="en-US" sz="1500" dirty="0">
                <a:solidFill>
                  <a:schemeClr val="tx1"/>
                </a:solidFill>
              </a:rPr>
              <a:t>MVP</a:t>
            </a:r>
          </a:p>
          <a:p>
            <a:pPr marL="114300" indent="0">
              <a:buNone/>
            </a:pPr>
            <a:r>
              <a:rPr lang="ru-RU" sz="1500" dirty="0">
                <a:solidFill>
                  <a:schemeClr val="tx1"/>
                </a:solidFill>
              </a:rPr>
              <a:t>Результаты 2 года </a:t>
            </a:r>
            <a:r>
              <a:rPr lang="ru-RU" sz="1500" dirty="0" err="1">
                <a:solidFill>
                  <a:schemeClr val="tx1"/>
                </a:solidFill>
              </a:rPr>
              <a:t>майнора</a:t>
            </a:r>
            <a:r>
              <a:rPr lang="ru-RU" sz="1500" dirty="0">
                <a:solidFill>
                  <a:schemeClr val="tx1"/>
                </a:solidFill>
              </a:rPr>
              <a:t>: </a:t>
            </a:r>
          </a:p>
          <a:p>
            <a:pPr marL="114300" indent="0">
              <a:buNone/>
            </a:pPr>
            <a:r>
              <a:rPr lang="ru-RU" sz="1500" dirty="0">
                <a:solidFill>
                  <a:schemeClr val="tx1"/>
                </a:solidFill>
              </a:rPr>
              <a:t>Первые продажи (пилотные проекты)</a:t>
            </a:r>
            <a:endParaRPr lang="en-US" sz="15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1500" b="1" dirty="0">
                <a:solidFill>
                  <a:schemeClr val="tx1"/>
                </a:solidFill>
              </a:rPr>
              <a:t>Академический руководитель </a:t>
            </a:r>
            <a:r>
              <a:rPr lang="ru-RU" sz="1500" b="1" dirty="0" err="1">
                <a:solidFill>
                  <a:schemeClr val="tx1"/>
                </a:solidFill>
              </a:rPr>
              <a:t>майнора</a:t>
            </a:r>
            <a:r>
              <a:rPr lang="ru-RU" sz="1500" b="1" dirty="0">
                <a:solidFill>
                  <a:schemeClr val="tx1"/>
                </a:solidFill>
              </a:rPr>
              <a:t>:  </a:t>
            </a:r>
            <a:r>
              <a:rPr lang="ru-RU" sz="1500" dirty="0">
                <a:solidFill>
                  <a:schemeClr val="tx1"/>
                </a:solidFill>
              </a:rPr>
              <a:t>директор департамента менеджмента  </a:t>
            </a:r>
            <a:r>
              <a:rPr lang="ru-RU" sz="1500" dirty="0" err="1">
                <a:solidFill>
                  <a:schemeClr val="tx1"/>
                </a:solidFill>
              </a:rPr>
              <a:t>А.А.Кайсаров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EBD90E-BCE8-43EF-B76F-13D7D9F262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4859867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1807</Words>
  <Application>Microsoft Office PowerPoint</Application>
  <PresentationFormat>Экран (16:9)</PresentationFormat>
  <Paragraphs>233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Fira Sans</vt:lpstr>
      <vt:lpstr>Fira Sans Black</vt:lpstr>
      <vt:lpstr>Simple Light</vt:lpstr>
      <vt:lpstr> </vt:lpstr>
      <vt:lpstr>Цель и задачи предпринимательского образования</vt:lpstr>
      <vt:lpstr>Предпринимательские компетенции</vt:lpstr>
      <vt:lpstr>Предпринимательский трек персонального развития </vt:lpstr>
      <vt:lpstr>Уровень 1. Вводная лекция  «Введение в предпринимательство» в рамках  БЖД </vt:lpstr>
      <vt:lpstr>Уровень 1. Клуб предпринимателей  НИУ ВШЭ – Санкт-Петербург (при поддержке ГК Бестъ)        </vt:lpstr>
      <vt:lpstr>Уровень 1. Конкурс студенческих  блиц-проектов HSE Business Cup – Spb. </vt:lpstr>
      <vt:lpstr>Уровень 1. Общеуниверситетский дистанционный факультатив «Основные принципы создания стартапа» </vt:lpstr>
      <vt:lpstr>Уровень 2. Майнор «Предпринимательские проекты и стартапы»</vt:lpstr>
      <vt:lpstr>Уровень 2. Работа с предпринимательскими проектами в рамках проектной деятельности</vt:lpstr>
      <vt:lpstr>Программа повышения квалификации «Предпринимательское мышление и поддержка предпринимательских инициатив студентов» </vt:lpstr>
      <vt:lpstr>Уровень 2.  Действующий  общеуниверситетский  дистанционный  факультатив  «Стартап школа HSEINC»</vt:lpstr>
      <vt:lpstr>Уровень 3. Акселератор Global Startup Initiative</vt:lpstr>
      <vt:lpstr>Уровень 3. Международный фестиваль университетских технологических  проектов</vt:lpstr>
      <vt:lpstr>Уровень 3. Защита ВКР в формате «Стартап как диплом»</vt:lpstr>
      <vt:lpstr>План KPI 2020-2021 учебный год  (10 шагов к стартапу)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Entrepreneurship  &amp; Innovation</dc:title>
  <dc:creator>Сергей Мельченко</dc:creator>
  <cp:lastModifiedBy>ФК</cp:lastModifiedBy>
  <cp:revision>132</cp:revision>
  <cp:lastPrinted>2019-11-25T07:10:31Z</cp:lastPrinted>
  <dcterms:modified xsi:type="dcterms:W3CDTF">2019-12-12T07:10:00Z</dcterms:modified>
</cp:coreProperties>
</file>