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5.xml" ContentType="application/vnd.openxmlformats-officedocument.drawingml.chart+xml"/>
  <Override PartName="/ppt/tags/tag11.xml" ContentType="application/vnd.openxmlformats-officedocument.presentationml.tags+xml"/>
  <Override PartName="/ppt/charts/chart6.xml" ContentType="application/vnd.openxmlformats-officedocument.drawingml.chart+xml"/>
  <Override PartName="/ppt/tags/tag12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5" r:id="rId2"/>
  </p:sldMasterIdLst>
  <p:notesMasterIdLst>
    <p:notesMasterId r:id="rId29"/>
  </p:notesMasterIdLst>
  <p:handoutMasterIdLst>
    <p:handoutMasterId r:id="rId30"/>
  </p:handoutMasterIdLst>
  <p:sldIdLst>
    <p:sldId id="325" r:id="rId3"/>
    <p:sldId id="273" r:id="rId4"/>
    <p:sldId id="256" r:id="rId5"/>
    <p:sldId id="281" r:id="rId6"/>
    <p:sldId id="278" r:id="rId7"/>
    <p:sldId id="279" r:id="rId8"/>
    <p:sldId id="310" r:id="rId9"/>
    <p:sldId id="311" r:id="rId10"/>
    <p:sldId id="286" r:id="rId11"/>
    <p:sldId id="313" r:id="rId12"/>
    <p:sldId id="288" r:id="rId13"/>
    <p:sldId id="324" r:id="rId14"/>
    <p:sldId id="290" r:id="rId15"/>
    <p:sldId id="292" r:id="rId16"/>
    <p:sldId id="283" r:id="rId17"/>
    <p:sldId id="284" r:id="rId18"/>
    <p:sldId id="328" r:id="rId19"/>
    <p:sldId id="269" r:id="rId20"/>
    <p:sldId id="319" r:id="rId21"/>
    <p:sldId id="308" r:id="rId22"/>
    <p:sldId id="298" r:id="rId23"/>
    <p:sldId id="296" r:id="rId24"/>
    <p:sldId id="303" r:id="rId25"/>
    <p:sldId id="304" r:id="rId26"/>
    <p:sldId id="305" r:id="rId27"/>
    <p:sldId id="329" r:id="rId28"/>
  </p:sldIdLst>
  <p:sldSz cx="9144000" cy="6858000" type="screen4x3"/>
  <p:notesSz cx="6797675" cy="9874250"/>
  <p:embeddedFontLst>
    <p:embeddedFont>
      <p:font typeface="Tahoma" pitchFamily="34" charset="0"/>
      <p:regular r:id="rId31"/>
      <p:bold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Arial Narrow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FmJL9elswacOVkm4H6926SSz/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80000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737" autoAdjust="0"/>
  </p:normalViewPr>
  <p:slideViewPr>
    <p:cSldViewPr snapToGrid="0">
      <p:cViewPr>
        <p:scale>
          <a:sx n="125" d="100"/>
          <a:sy n="125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51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ags" Target="tags/tag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5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172.20.0.78\Units\umo\&#1054;&#1056;&#1054;&#1055;%202018\&#1042;&#1072;&#1088;&#1073;&#1083;&#1072;&#1085;&#1077;\&#1057;&#1054;&#1055;%202019\&#1076;&#1087;&#1090;-&#1087;&#1087;&#1089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172.20.0.78\Units\umo\&#1054;&#1056;&#1054;&#1055;%202018\&#1042;&#1072;&#1088;&#1073;&#1083;&#1072;&#1085;&#1077;\&#1057;&#1054;&#1055;%202019\&#1076;&#1087;&#1090;-&#1076;&#1080;&#1089;&#1094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b="1" dirty="0" smtClean="0"/>
              <a:t>Контингент, чел.</a:t>
            </a:r>
            <a:endParaRPr lang="ru-RU" b="1" dirty="0"/>
          </a:p>
        </c:rich>
      </c:tx>
      <c:layout>
        <c:manualLayout>
          <c:xMode val="edge"/>
          <c:yMode val="edge"/>
          <c:x val="0.30078026658333912"/>
          <c:y val="0.10458273444734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3608</c:v>
                </c:pt>
                <c:pt idx="1">
                  <c:v>4255</c:v>
                </c:pt>
                <c:pt idx="2">
                  <c:v>4829</c:v>
                </c:pt>
                <c:pt idx="3">
                  <c:v>5455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C2-41A7-B346-6DC7FF61C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603</c:v>
                </c:pt>
                <c:pt idx="1">
                  <c:v>619</c:v>
                </c:pt>
                <c:pt idx="2">
                  <c:v>811</c:v>
                </c:pt>
                <c:pt idx="3">
                  <c:v>963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C2-41A7-B346-6DC7FF61C7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310336"/>
        <c:axId val="27725824"/>
      </c:barChart>
      <c:catAx>
        <c:axId val="2731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7725824"/>
        <c:crosses val="autoZero"/>
        <c:auto val="1"/>
        <c:lblAlgn val="ctr"/>
        <c:lblOffset val="100"/>
        <c:noMultiLvlLbl val="0"/>
      </c:catAx>
      <c:valAx>
        <c:axId val="27725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3103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600" b="1">
                <a:solidFill>
                  <a:schemeClr val="tx1"/>
                </a:solidFill>
              </a:rPr>
              <a:t>Иностранные аспиранты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34735785550898"/>
          <c:y val="0.20034166814216975"/>
          <c:w val="0.86243864098730205"/>
          <c:h val="0.4970578792837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 01 ноября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квота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67232"/>
        <c:axId val="28058368"/>
      </c:barChart>
      <c:catAx>
        <c:axId val="351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8058368"/>
        <c:crosses val="autoZero"/>
        <c:auto val="1"/>
        <c:lblAlgn val="ctr"/>
        <c:lblOffset val="100"/>
        <c:noMultiLvlLbl val="0"/>
      </c:catAx>
      <c:valAx>
        <c:axId val="2805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351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2921300779962E-2"/>
          <c:y val="0.84036704030944709"/>
          <c:w val="0.89999984446384618"/>
          <c:h val="0.1003274643982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600" b="1" i="0" dirty="0" smtClean="0">
                <a:effectLst/>
              </a:rPr>
              <a:t>Аспиранты программы «Академическая аспирантура»</a:t>
            </a:r>
            <a:endParaRPr lang="ru-RU" sz="16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аспирантов на 01 ноября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95616"/>
        <c:axId val="28097152"/>
      </c:barChart>
      <c:catAx>
        <c:axId val="2809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8097152"/>
        <c:crosses val="autoZero"/>
        <c:auto val="1"/>
        <c:lblAlgn val="ctr"/>
        <c:lblOffset val="100"/>
        <c:noMultiLvlLbl val="0"/>
      </c:catAx>
      <c:valAx>
        <c:axId val="2809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809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Количество студентов </a:t>
            </a:r>
            <a:r>
              <a:rPr lang="en-US" sz="1400" dirty="0" smtClean="0"/>
              <a:t>DDP</a:t>
            </a:r>
            <a:endParaRPr lang="ru-RU" sz="1400" dirty="0"/>
          </a:p>
        </c:rich>
      </c:tx>
      <c:layout>
        <c:manualLayout>
          <c:xMode val="edge"/>
          <c:yMode val="edge"/>
          <c:x val="0.13846176860257103"/>
          <c:y val="4.21840720251510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4290580764192"/>
          <c:y val="0.23122766455836211"/>
          <c:w val="0.69057499086926311"/>
          <c:h val="0.455026268704306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входящая мобильность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91-4C65-B2EF-4ABA45B11C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исходящая мобильность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91-4C65-B2EF-4ABA45B11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8248320"/>
        <c:axId val="28250112"/>
      </c:barChart>
      <c:catAx>
        <c:axId val="2824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8250112"/>
        <c:crosses val="autoZero"/>
        <c:auto val="1"/>
        <c:lblAlgn val="ctr"/>
        <c:lblOffset val="100"/>
        <c:noMultiLvlLbl val="0"/>
      </c:catAx>
      <c:valAx>
        <c:axId val="28250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8248320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4280528978729193"/>
          <c:y val="0.80097421955314774"/>
          <c:w val="0.7466504166833664"/>
          <c:h val="0.1652785228267314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="1" i="0" baseline="0" dirty="0" smtClean="0">
                <a:effectLst/>
              </a:rPr>
              <a:t>Распределение студентов </a:t>
            </a:r>
            <a:r>
              <a:rPr lang="en-US" sz="1400" b="1" i="0" baseline="0" dirty="0" smtClean="0">
                <a:effectLst/>
              </a:rPr>
              <a:t>DDP </a:t>
            </a:r>
            <a:r>
              <a:rPr lang="ru-RU" sz="1400" b="1" i="0" baseline="0" dirty="0" smtClean="0">
                <a:effectLst/>
              </a:rPr>
              <a:t>по ОП</a:t>
            </a:r>
            <a:endParaRPr lang="ru-RU" sz="14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617912794479969E-2"/>
          <c:y val="0.14499410260862278"/>
          <c:w val="0.54570848250442039"/>
          <c:h val="0.61933416355831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Политология и мировая политика </c:v>
                </c:pt>
              </c:strCache>
            </c:strRef>
          </c:tx>
          <c:invertIfNegative val="0"/>
          <c:cat>
            <c:strRef>
              <c:f>Лист1!$B$3:$B$5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DB-439D-A816-854E5F868C6E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Менеджмент и международный бизнес</c:v>
                </c:pt>
              </c:strCache>
            </c:strRef>
          </c:tx>
          <c:invertIfNegative val="0"/>
          <c:cat>
            <c:strRef>
              <c:f>Лист1!$B$3:$B$5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DB-439D-A816-854E5F868C6E}"/>
            </c:ext>
          </c:extLst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Экономика</c:v>
                </c:pt>
              </c:strCache>
            </c:strRef>
          </c:tx>
          <c:invertIfNegative val="0"/>
          <c:cat>
            <c:strRef>
              <c:f>Лист1!$B$3:$B$5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DB-439D-A816-854E5F868C6E}"/>
            </c:ext>
          </c:extLst>
        </c:ser>
        <c:ser>
          <c:idx val="3"/>
          <c:order val="3"/>
          <c:tx>
            <c:strRef>
              <c:f>Лист1!$F$2</c:f>
              <c:strCache>
                <c:ptCount val="1"/>
                <c:pt idx="0">
                  <c:v>Финансы</c:v>
                </c:pt>
              </c:strCache>
            </c:strRef>
          </c:tx>
          <c:invertIfNegative val="0"/>
          <c:cat>
            <c:strRef>
              <c:f>Лист1!$B$3:$B$5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DB-439D-A816-854E5F868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8295168"/>
        <c:axId val="28296704"/>
      </c:barChart>
      <c:catAx>
        <c:axId val="2829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296704"/>
        <c:crosses val="autoZero"/>
        <c:auto val="1"/>
        <c:lblAlgn val="ctr"/>
        <c:lblOffset val="100"/>
        <c:noMultiLvlLbl val="0"/>
      </c:catAx>
      <c:valAx>
        <c:axId val="28296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829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4898848670183"/>
          <c:y val="0.18408931704016812"/>
          <c:w val="0.34105730264128098"/>
          <c:h val="0.745478167677505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Академическая</a:t>
            </a:r>
            <a:r>
              <a:rPr lang="ru-RU" sz="1400" baseline="0" dirty="0" smtClean="0"/>
              <a:t> мобильность в рамках </a:t>
            </a:r>
            <a:r>
              <a:rPr lang="en-US" sz="1400" baseline="0" dirty="0" smtClean="0"/>
              <a:t>DDP </a:t>
            </a:r>
            <a:r>
              <a:rPr lang="ru-RU" sz="1400" baseline="0" dirty="0" smtClean="0"/>
              <a:t>(2019-2020 </a:t>
            </a:r>
            <a:r>
              <a:rPr lang="ru-RU" sz="1400" baseline="0" dirty="0" err="1" smtClean="0"/>
              <a:t>уч.г</a:t>
            </a:r>
            <a:r>
              <a:rPr lang="ru-RU" sz="1400" baseline="0" dirty="0" smtClean="0"/>
              <a:t>.)</a:t>
            </a:r>
            <a:endParaRPr lang="ru-RU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527314943615913"/>
          <c:y val="0.12986384911104371"/>
          <c:w val="0.85949572540984442"/>
          <c:h val="0.476551804786777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PowerPoint]Лист1'!$E$26</c:f>
              <c:strCache>
                <c:ptCount val="1"/>
                <c:pt idx="0">
                  <c:v>входящая</c:v>
                </c:pt>
              </c:strCache>
            </c:strRef>
          </c:tx>
          <c:invertIfNegative val="0"/>
          <c:cat>
            <c:strRef>
              <c:f>'[Диаграмма в Microsoft PowerPoint]Лист1'!$D$27:$D$32</c:f>
              <c:strCache>
                <c:ptCount val="6"/>
                <c:pt idx="0">
                  <c:v>UCL</c:v>
                </c:pt>
                <c:pt idx="1">
                  <c:v>UPF </c:v>
                </c:pt>
                <c:pt idx="2">
                  <c:v>TVU</c:v>
                </c:pt>
                <c:pt idx="3">
                  <c:v>UCSC</c:v>
                </c:pt>
                <c:pt idx="4">
                  <c:v>ESSCA </c:v>
                </c:pt>
                <c:pt idx="5">
                  <c:v>LUISS</c:v>
                </c:pt>
              </c:strCache>
            </c:strRef>
          </c:cat>
          <c:val>
            <c:numRef>
              <c:f>'[Диаграмма в Microsoft PowerPoint]Лист1'!$E$27:$E$32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B7-4E24-B45E-8B3EF4762027}"/>
            </c:ext>
          </c:extLst>
        </c:ser>
        <c:ser>
          <c:idx val="1"/>
          <c:order val="1"/>
          <c:tx>
            <c:strRef>
              <c:f>'[Диаграмма в Microsoft PowerPoint]Лист1'!$F$26</c:f>
              <c:strCache>
                <c:ptCount val="1"/>
                <c:pt idx="0">
                  <c:v>исходящая</c:v>
                </c:pt>
              </c:strCache>
            </c:strRef>
          </c:tx>
          <c:invertIfNegative val="0"/>
          <c:cat>
            <c:strRef>
              <c:f>'[Диаграмма в Microsoft PowerPoint]Лист1'!$D$27:$D$32</c:f>
              <c:strCache>
                <c:ptCount val="6"/>
                <c:pt idx="0">
                  <c:v>UCL</c:v>
                </c:pt>
                <c:pt idx="1">
                  <c:v>UPF </c:v>
                </c:pt>
                <c:pt idx="2">
                  <c:v>TVU</c:v>
                </c:pt>
                <c:pt idx="3">
                  <c:v>UCSC</c:v>
                </c:pt>
                <c:pt idx="4">
                  <c:v>ESSCA </c:v>
                </c:pt>
                <c:pt idx="5">
                  <c:v>LUISS</c:v>
                </c:pt>
              </c:strCache>
            </c:strRef>
          </c:cat>
          <c:val>
            <c:numRef>
              <c:f>'[Диаграмма в Microsoft PowerPoint]Лист1'!$F$27:$F$32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B7-4E24-B45E-8B3EF4762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49184"/>
        <c:axId val="32350976"/>
      </c:barChart>
      <c:catAx>
        <c:axId val="323491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2350976"/>
        <c:crosses val="autoZero"/>
        <c:auto val="1"/>
        <c:lblAlgn val="ctr"/>
        <c:lblOffset val="100"/>
        <c:noMultiLvlLbl val="0"/>
      </c:catAx>
      <c:valAx>
        <c:axId val="323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34918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</a:t>
            </a:r>
            <a:r>
              <a:rPr lang="ru-RU" sz="1400" b="1" i="0" u="none" strike="noStrike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студентов </a:t>
            </a:r>
            <a:r>
              <a:rPr lang="ru-RU" sz="1400" b="1" i="0" u="none" strike="noStrike" baseline="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бакалавриата</a:t>
            </a:r>
            <a:r>
              <a:rPr lang="ru-RU" sz="1400" b="1" i="0" u="none" strike="noStrike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принявших участие в экспедициях, по программам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114486478670271"/>
          <c:y val="1.68697269650187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Социология и социальная информатика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Филология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</c:v>
                </c:pt>
                <c:pt idx="1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</c:v>
                </c:pt>
                <c:pt idx="1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Экономика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Востоковедение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Менеджмент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Политология и мировая политика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10</c:v>
                </c:pt>
                <c:pt idx="1">
                  <c:v>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Управление и аналитика в государственном секторе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41696"/>
        <c:axId val="32143232"/>
      </c:barChart>
      <c:catAx>
        <c:axId val="321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43232"/>
        <c:crosses val="autoZero"/>
        <c:auto val="1"/>
        <c:lblAlgn val="ctr"/>
        <c:lblOffset val="100"/>
        <c:noMultiLvlLbl val="0"/>
      </c:catAx>
      <c:valAx>
        <c:axId val="32143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41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54052788241201E-2"/>
          <c:y val="0.37242378209874333"/>
          <c:w val="0.8975127795197716"/>
          <c:h val="0.39158184923966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подано</c:v>
                </c:pt>
                <c:pt idx="1">
                  <c:v>отклонено</c:v>
                </c:pt>
                <c:pt idx="2">
                  <c:v>поддержано</c:v>
                </c:pt>
                <c:pt idx="3">
                  <c:v>реализовано</c:v>
                </c:pt>
                <c:pt idx="4">
                  <c:v>в процессе реализации</c:v>
                </c:pt>
                <c:pt idx="5">
                  <c:v>не реализованы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3</c:v>
                </c:pt>
                <c:pt idx="2">
                  <c:v>26</c:v>
                </c:pt>
                <c:pt idx="3">
                  <c:v>15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220288"/>
        <c:axId val="32221824"/>
      </c:barChart>
      <c:catAx>
        <c:axId val="322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32221824"/>
        <c:crosses val="autoZero"/>
        <c:auto val="1"/>
        <c:lblAlgn val="ctr"/>
        <c:lblOffset val="100"/>
        <c:noMultiLvlLbl val="0"/>
      </c:catAx>
      <c:valAx>
        <c:axId val="32221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2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870892679285901E-3"/>
                  <c:y val="-2.4575617962643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72F-4F5F-9883-B8C3BEC77B7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8708926792864E-3"/>
                  <c:y val="-2.4575617962643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72F-4F5F-9883-B8C3BEC77B7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08971664064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72F-4F5F-9883-B8C3BEC77B7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741785358571803E-3"/>
                  <c:y val="-1.9920995274292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2F-4F5F-9883-B8C3BEC77B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'[дпт-ппс.xlsx]Лист2 (2)'!$C$31:$F$31</c:f>
              <c:strCache>
                <c:ptCount val="4"/>
                <c:pt idx="0">
                  <c:v>выше 4,5</c:v>
                </c:pt>
                <c:pt idx="1">
                  <c:v>4-4,49</c:v>
                </c:pt>
                <c:pt idx="2">
                  <c:v>3-3,99</c:v>
                </c:pt>
                <c:pt idx="3">
                  <c:v>ниже 3</c:v>
                </c:pt>
              </c:strCache>
            </c:strRef>
          </c:cat>
          <c:val>
            <c:numRef>
              <c:f>'[дпт-ппс.xlsx]Лист2 (2)'!$C$32:$F$32</c:f>
              <c:numCache>
                <c:formatCode>0.0%</c:formatCode>
                <c:ptCount val="4"/>
                <c:pt idx="0">
                  <c:v>0.436997319034853</c:v>
                </c:pt>
                <c:pt idx="1">
                  <c:v>0.33780160857908798</c:v>
                </c:pt>
                <c:pt idx="2">
                  <c:v>0.198391420911528</c:v>
                </c:pt>
                <c:pt idx="3">
                  <c:v>2.68096514745308E-2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2F-4F5F-9883-B8C3BEC77B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570368"/>
        <c:axId val="32581504"/>
      </c:barChart>
      <c:catAx>
        <c:axId val="32570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81504"/>
        <c:crosses val="autoZero"/>
        <c:auto val="1"/>
        <c:lblAlgn val="ctr"/>
        <c:lblOffset val="100"/>
        <c:noMultiLvlLbl val="0"/>
      </c:catAx>
      <c:valAx>
        <c:axId val="325815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257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345634465363388E-3"/>
          <c:y val="9.4814799285089083E-2"/>
          <c:w val="0.94994311717861202"/>
          <c:h val="0.7863605715952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'[дпт-дисц.xlsx]результат'!$C$32:$F$32</c:f>
              <c:strCache>
                <c:ptCount val="4"/>
                <c:pt idx="0">
                  <c:v>выше 4,5</c:v>
                </c:pt>
                <c:pt idx="1">
                  <c:v>от 4 до 4,49</c:v>
                </c:pt>
                <c:pt idx="2">
                  <c:v>от 3 до 3,99</c:v>
                </c:pt>
                <c:pt idx="3">
                  <c:v>ниже 3</c:v>
                </c:pt>
              </c:strCache>
            </c:strRef>
          </c:cat>
          <c:val>
            <c:numRef>
              <c:f>'[дпт-дисц.xlsx]результат'!$C$33:$F$33</c:f>
              <c:numCache>
                <c:formatCode>0%</c:formatCode>
                <c:ptCount val="4"/>
                <c:pt idx="0">
                  <c:v>0.25</c:v>
                </c:pt>
                <c:pt idx="1">
                  <c:v>0.39</c:v>
                </c:pt>
                <c:pt idx="2">
                  <c:v>0.33</c:v>
                </c:pt>
                <c:pt idx="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11-41F5-B496-87682173B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10176"/>
        <c:axId val="32611712"/>
      </c:barChart>
      <c:catAx>
        <c:axId val="3261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11712"/>
        <c:crosses val="autoZero"/>
        <c:auto val="1"/>
        <c:lblAlgn val="ctr"/>
        <c:lblOffset val="100"/>
        <c:noMultiLvlLbl val="0"/>
      </c:catAx>
      <c:valAx>
        <c:axId val="32611712"/>
        <c:scaling>
          <c:orientation val="minMax"/>
          <c:max val="0.5"/>
        </c:scaling>
        <c:delete val="1"/>
        <c:axPos val="l"/>
        <c:numFmt formatCode="0%" sourceLinked="1"/>
        <c:majorTickMark val="none"/>
        <c:minorTickMark val="none"/>
        <c:tickLblPos val="nextTo"/>
        <c:crossAx val="3261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600" b="1">
                <a:solidFill>
                  <a:schemeClr val="tx1"/>
                </a:solidFill>
              </a:rPr>
              <a:t>Контингент аспирантов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аспирантов на 01 ноября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</c:v>
                </c:pt>
                <c:pt idx="1">
                  <c:v>80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31392"/>
        <c:axId val="35132928"/>
      </c:barChart>
      <c:catAx>
        <c:axId val="3513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35132928"/>
        <c:crosses val="autoZero"/>
        <c:auto val="1"/>
        <c:lblAlgn val="ctr"/>
        <c:lblOffset val="100"/>
        <c:noMultiLvlLbl val="0"/>
      </c:catAx>
      <c:valAx>
        <c:axId val="3513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3513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9C475-48DC-428C-B217-5594A6ACDBF2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485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378485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8225-952E-46C7-AEA7-03B8996A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80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2945659" cy="49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5" y="2"/>
            <a:ext cx="2945659" cy="49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7925" y="1233488"/>
            <a:ext cx="444182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986"/>
            <a:ext cx="543814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378828"/>
            <a:ext cx="2945659" cy="49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5" y="9378828"/>
            <a:ext cx="2945659" cy="49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246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79768" y="4751986"/>
            <a:ext cx="5438140" cy="38879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34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79768" y="4751986"/>
            <a:ext cx="5438140" cy="38879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781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79768" y="4751986"/>
            <a:ext cx="5438140" cy="38879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62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6CFC-C147-49FC-ABE4-8C2D25DD34A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5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628650" y="365131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628650" y="365131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628650" y="365131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628650" y="365131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628650" y="365131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1"/>
          </p:nvPr>
        </p:nvSpPr>
        <p:spPr>
          <a:xfrm>
            <a:off x="321738" y="1320800"/>
            <a:ext cx="8517467" cy="526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1" lvl="0" indent="-171446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/>
            </a:lvl1pPr>
            <a:lvl2pPr marL="685783" lvl="1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/>
            </a:lvl2pPr>
            <a:lvl3pPr marL="1028674" lvl="2" indent="-257168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457" lvl="4" indent="-257168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349" lvl="5" indent="-257168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976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90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B29-3B74-4E6B-B5D1-00D23BB9641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D1ED-277C-4D1E-9B7B-A0A4AE330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76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348-7789-4EEE-806A-75229BE1D1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C42-C7D2-443D-BDD5-D8F36A918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77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348-7789-4EEE-806A-75229BE1D1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C42-C7D2-443D-BDD5-D8F36A918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40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348-7789-4EEE-806A-75229BE1D1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C42-C7D2-443D-BDD5-D8F36A918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04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348-7789-4EEE-806A-75229BE1D1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C42-C7D2-443D-BDD5-D8F36A918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9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348-7789-4EEE-806A-75229BE1D1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C42-C7D2-443D-BDD5-D8F36A918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47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348-7789-4EEE-806A-75229BE1D1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C42-C7D2-443D-BDD5-D8F36A918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348-7789-4EEE-806A-75229BE1D1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C42-C7D2-443D-BDD5-D8F36A918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10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348-7789-4EEE-806A-75229BE1D1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C42-C7D2-443D-BDD5-D8F36A918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92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348-7789-4EEE-806A-75229BE1D1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C42-C7D2-443D-BDD5-D8F36A918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20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348-7789-4EEE-806A-75229BE1D1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C42-C7D2-443D-BDD5-D8F36A918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01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348-7789-4EEE-806A-75229BE1D1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C42-C7D2-443D-BDD5-D8F36A918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17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628650" y="365131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1"/>
          </p:nvPr>
        </p:nvSpPr>
        <p:spPr>
          <a:xfrm>
            <a:off x="321736" y="1320800"/>
            <a:ext cx="8517467" cy="526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45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628650" y="365135"/>
            <a:ext cx="7886700" cy="4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252348-7789-4EEE-806A-75229BE1D18E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05.12.2019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E930C42-C7D2-443D-BDD5-D8F36A918CFD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9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0274" y="1867437"/>
            <a:ext cx="6858000" cy="34257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 об учебно-методической деятельности в НИУ ВШЭ - Санкт-Петербург за 2018-2019 учебный год и </a:t>
            </a:r>
            <a:r>
              <a:rPr lang="ru-RU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планы </a:t>
            </a: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2019-2020 учебный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57426" y="236221"/>
            <a:ext cx="7626554" cy="1333500"/>
          </a:xfrm>
        </p:spPr>
        <p:txBody>
          <a:bodyPr>
            <a:noAutofit/>
          </a:bodyPr>
          <a:lstStyle/>
          <a:p>
            <a:pPr algn="r"/>
            <a:r>
              <a:rPr lang="ru-RU" sz="1000" dirty="0">
                <a:solidFill>
                  <a:srgbClr val="002060"/>
                </a:solidFill>
              </a:rPr>
              <a:t>Одобрен</a:t>
            </a:r>
          </a:p>
          <a:p>
            <a:pPr algn="r"/>
            <a:r>
              <a:rPr lang="ru-RU" sz="1000" dirty="0">
                <a:solidFill>
                  <a:srgbClr val="002060"/>
                </a:solidFill>
              </a:rPr>
              <a:t>на заседании ученого совета</a:t>
            </a:r>
          </a:p>
          <a:p>
            <a:pPr algn="r"/>
            <a:r>
              <a:rPr lang="ru-RU" sz="1000" dirty="0">
                <a:solidFill>
                  <a:srgbClr val="002060"/>
                </a:solidFill>
              </a:rPr>
              <a:t>НИУ-ВШЭ – Санкт-Петербург</a:t>
            </a:r>
          </a:p>
          <a:p>
            <a:pPr algn="r"/>
            <a:r>
              <a:rPr lang="ru-RU" sz="1000" dirty="0">
                <a:solidFill>
                  <a:srgbClr val="002060"/>
                </a:solidFill>
              </a:rPr>
              <a:t>__________ протокол _________</a:t>
            </a:r>
          </a:p>
          <a:p>
            <a:pPr algn="r"/>
            <a:r>
              <a:rPr lang="ru-RU" sz="1000" dirty="0">
                <a:solidFill>
                  <a:srgbClr val="002060"/>
                </a:solidFill>
              </a:rPr>
              <a:t>______________ C.М. Кадочников</a:t>
            </a: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21280" y="5829300"/>
            <a:ext cx="3787140" cy="324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NewRoman,Bold"/>
                <a:ea typeface="Calibri"/>
                <a:cs typeface="TimesNewRoman,Bold"/>
              </a:rPr>
              <a:t>Санкт-Петербург - </a:t>
            </a:r>
            <a:r>
              <a:rPr lang="ru-RU" b="1" dirty="0" smtClean="0">
                <a:solidFill>
                  <a:srgbClr val="002060"/>
                </a:solidFill>
                <a:latin typeface="TimesNewRoman,Bold"/>
                <a:ea typeface="Calibri"/>
                <a:cs typeface="TimesNewRoman,Bold"/>
              </a:rPr>
              <a:t>201</a:t>
            </a:r>
            <a:r>
              <a:rPr lang="en-US" b="1" dirty="0" smtClean="0">
                <a:solidFill>
                  <a:srgbClr val="002060"/>
                </a:solidFill>
                <a:latin typeface="TimesNewRoman,Bold"/>
                <a:ea typeface="Calibri"/>
                <a:cs typeface="TimesNewRoman,Bold"/>
              </a:rPr>
              <a:t>9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12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000" y="744740"/>
            <a:ext cx="6704656" cy="483931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Студенческие экспедиции «Открываем Россию заново»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289" y="1509913"/>
            <a:ext cx="836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экспедициях приняли участие 94 студента 12-ти образовательных программ, из них: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- 86 студентов бакалавриата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- 8 студентов магистратуры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444" y="1158104"/>
            <a:ext cx="6112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2019 году состоялось 9 экспедиций в 9 регионов России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65233351"/>
              </p:ext>
            </p:extLst>
          </p:nvPr>
        </p:nvGraphicFramePr>
        <p:xfrm>
          <a:off x="176754" y="2297912"/>
          <a:ext cx="8706117" cy="430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064656" y="277923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44515" y="277317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0000" y="281604"/>
            <a:ext cx="8193615" cy="353691"/>
          </a:xfrm>
        </p:spPr>
        <p:txBody>
          <a:bodyPr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Новые </a:t>
            </a:r>
            <a:r>
              <a:rPr lang="ru-RU" sz="24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образовательные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решения (3)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8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193615" cy="806705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Конкурс на организацию визитов иностранных профессоров для реализации </a:t>
            </a:r>
            <a:r>
              <a:rPr lang="ru-RU" sz="2400" dirty="0" smtClean="0">
                <a:solidFill>
                  <a:srgbClr val="002060"/>
                </a:solidFill>
              </a:rPr>
              <a:t>ОП (1)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319" y="1348919"/>
            <a:ext cx="5150613" cy="5071536"/>
          </a:xfrm>
        </p:spPr>
        <p:txBody>
          <a:bodyPr>
            <a:noAutofit/>
          </a:bodyPr>
          <a:lstStyle/>
          <a:p>
            <a:pPr marL="342895" indent="-171450">
              <a:spcBef>
                <a:spcPts val="0"/>
              </a:spcBef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Проводится с 2017 года на конкурсной основе</a:t>
            </a:r>
          </a:p>
          <a:p>
            <a:pPr marL="342895" indent="-171450">
              <a:spcBef>
                <a:spcPts val="0"/>
              </a:spcBef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Название конкурса – «Приглашение гостевых (иностранных) профессоров в НИУ ВШЭ  - Санкт-Петербург для участия в реализации основных образовательных программ на краткосрочный период»</a:t>
            </a:r>
          </a:p>
          <a:p>
            <a:pPr marL="342895" indent="-171450">
              <a:spcBef>
                <a:spcPts val="0"/>
              </a:spcBef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Регламент о конкурсе утвержден приказом НИУ ВШЭ – </a:t>
            </a:r>
            <a:r>
              <a:rPr lang="ru-RU" sz="1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Санкт-Петербург от </a:t>
            </a: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21.12.2017 № </a:t>
            </a:r>
            <a:r>
              <a:rPr lang="ru-RU" sz="1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8.3.6.2-08/2112-04</a:t>
            </a:r>
          </a:p>
          <a:p>
            <a:pPr marL="342895" indent="-171450">
              <a:spcBef>
                <a:spcPts val="0"/>
              </a:spcBef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Цели конкурса</a:t>
            </a: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800087" lvl="1" indent="-285750"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усиление </a:t>
            </a:r>
            <a:r>
              <a:rPr lang="ru-RU" b="0" dirty="0">
                <a:latin typeface="Tahoma" pitchFamily="34" charset="0"/>
                <a:ea typeface="Tahoma" pitchFamily="34" charset="0"/>
                <a:cs typeface="Tahoma" pitchFamily="34" charset="0"/>
              </a:rPr>
              <a:t>интернационализации в образовательной деятельности кампуса </a:t>
            </a:r>
          </a:p>
          <a:p>
            <a:pPr marL="800087" lvl="1" indent="-285750">
              <a:buSzPct val="100000"/>
              <a:buFont typeface="Arial" panose="020B0604020202020204" pitchFamily="34" charset="0"/>
              <a:buChar char="•"/>
            </a:pPr>
            <a:r>
              <a:rPr lang="ru-RU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  <a:r>
              <a:rPr lang="ru-RU" b="0" dirty="0">
                <a:latin typeface="Tahoma" pitchFamily="34" charset="0"/>
                <a:ea typeface="Tahoma" pitchFamily="34" charset="0"/>
                <a:cs typeface="Tahoma" pitchFamily="34" charset="0"/>
              </a:rPr>
              <a:t>партнерских международных связей по реализации основных </a:t>
            </a:r>
            <a:r>
              <a:rPr lang="ru-RU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образовательных программ</a:t>
            </a:r>
          </a:p>
          <a:p>
            <a:pPr marL="457195" indent="-285750">
              <a:buSzPct val="100000"/>
              <a:buFont typeface="Arial" panose="020B0604020202020204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условия конкурса:</a:t>
            </a:r>
          </a:p>
          <a:p>
            <a:pPr marL="804863" lvl="1" indent="-246063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контактное (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очное) участие в реализации основных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образовательных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 в НИУ ВШЭ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Санкт-Петербург</a:t>
            </a:r>
          </a:p>
          <a:p>
            <a:pPr marL="804863" lvl="1" indent="-246063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краткосрочный период сроком от 1 до 4 рабочих недель</a:t>
            </a:r>
          </a:p>
          <a:p>
            <a:pPr marL="804863" lvl="1" indent="-246063">
              <a:spcAft>
                <a:spcPts val="9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 из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ПДД кампуса</a:t>
            </a:r>
          </a:p>
          <a:p>
            <a:pPr marL="342895" indent="-171450">
              <a:spcBef>
                <a:spcPts val="0"/>
              </a:spcBef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Предложение </a:t>
            </a: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по итогам конкурса: заключение контракта с НИУ ВШЭ СПб по рекомендации АР программы</a:t>
            </a:r>
          </a:p>
          <a:p>
            <a:pPr marL="342895" indent="-171450">
              <a:spcBef>
                <a:spcPts val="0"/>
              </a:spcBef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endParaRPr lang="ru-RU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9999" y="744740"/>
            <a:ext cx="8318333" cy="48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1" marR="0" lvl="0" indent="-17144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783" marR="0" lvl="1" indent="-24764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028674" marR="0" lvl="2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566" marR="0" lvl="3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714457" marR="0" lvl="4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057349" marR="0" lvl="5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400240" marR="0" lvl="6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2743131" marR="0" lvl="7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086023" marR="0" lvl="8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indent="0">
              <a:spcBef>
                <a:spcPts val="0"/>
              </a:spcBef>
            </a:pP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94844" y="4240682"/>
            <a:ext cx="3124201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>
              <a:spcAft>
                <a:spcPts val="451"/>
              </a:spcAft>
              <a:buSzPct val="1000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Не реализовали свои заявки: </a:t>
            </a:r>
          </a:p>
          <a:p>
            <a:pPr marL="342895" indent="-171450"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БП Прикладная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математика и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информатика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- 2 заявки; </a:t>
            </a:r>
          </a:p>
          <a:p>
            <a:pPr marL="342895" indent="-171450"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БП Филология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- 2 заявки; </a:t>
            </a:r>
          </a:p>
          <a:p>
            <a:pPr marL="342895" indent="-171450"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314838797"/>
              </p:ext>
            </p:extLst>
          </p:nvPr>
        </p:nvGraphicFramePr>
        <p:xfrm>
          <a:off x="5164429" y="1087501"/>
          <a:ext cx="3837802" cy="326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541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0994" y="1235712"/>
            <a:ext cx="4030134" cy="469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Университеты, представленные приглашенными зарубежными профессорами в рамках конкурса:</a:t>
            </a:r>
          </a:p>
          <a:p>
            <a:pPr lvl="0" algn="ctr">
              <a:lnSpc>
                <a:spcPct val="107000"/>
              </a:lnSpc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ERASMUS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University, Rotterdam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IÉSEG, Школа менеджмента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SBS-EM, Свободный университет Брюсселя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Colorado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Boulder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Краковский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экономический университет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Национальный Университет Сингапура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Свободный университет Амстердама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Сьянс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Тринити колледж Дублин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Туринский университет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Вальядолида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Помпеу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Фабра, Барселона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 Тампере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ниверситет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Турку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81368"/>
              </p:ext>
            </p:extLst>
          </p:nvPr>
        </p:nvGraphicFramePr>
        <p:xfrm>
          <a:off x="476847" y="1651018"/>
          <a:ext cx="4398270" cy="4734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335"/>
                <a:gridCol w="1422034"/>
                <a:gridCol w="1007901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Образоватенльная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программ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заявок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реализовано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процессе реализации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МП Менеджмент и аналитика для бизнеса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МП Финансы</a:t>
                      </a:r>
                    </a:p>
                    <a:p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МП Стратегическое управление логистикой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45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БП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МП Бизнес и политика в современной Азии</a:t>
                      </a:r>
                      <a:endParaRPr lang="ru-RU" sz="1000" b="0" i="0" u="none" strike="noStrike" cap="none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МП Прикладная и междисциплинарная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МП Сравнительная политика Евразии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МП Современный социальный анализ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БП Филология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БП Востоковедение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БП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19244" y="1205435"/>
            <a:ext cx="352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ОП – активные участники конкурса</a:t>
            </a:r>
            <a:endParaRPr lang="ru-RU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193615" cy="353691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Конкурс на организацию визитов иностранных профессоров для реализации ОП (2)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59999" y="744740"/>
            <a:ext cx="8318333" cy="48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1" marR="0" lvl="0" indent="-17144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783" marR="0" lvl="1" indent="-24764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028674" marR="0" lvl="2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566" marR="0" lvl="3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714457" marR="0" lvl="4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057349" marR="0" lvl="5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400240" marR="0" lvl="6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2743131" marR="0" lvl="7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086023" marR="0" lvl="8" indent="-257168" algn="l" rtl="0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indent="0">
              <a:spcBef>
                <a:spcPts val="0"/>
              </a:spcBef>
            </a:pP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10994" y="547021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  <a:p>
            <a:endParaRPr lang="ru-RU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313" y="729439"/>
            <a:ext cx="4800599" cy="54943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Оценки преподавателей и дисциплин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68034" y="1079213"/>
            <a:ext cx="8710900" cy="2421319"/>
            <a:chOff x="391196" y="2093309"/>
            <a:chExt cx="11800799" cy="3931597"/>
          </a:xfrm>
        </p:grpSpPr>
        <p:sp>
          <p:nvSpPr>
            <p:cNvPr id="4" name="Объект 2"/>
            <p:cNvSpPr txBox="1">
              <a:spLocks/>
            </p:cNvSpPr>
            <p:nvPr/>
          </p:nvSpPr>
          <p:spPr>
            <a:xfrm>
              <a:off x="644461" y="2126950"/>
              <a:ext cx="11044359" cy="3897956"/>
            </a:xfrm>
            <a:prstGeom prst="rect">
              <a:avLst/>
            </a:prstGeom>
          </p:spPr>
          <p:txBody>
            <a:bodyPr vert="horz" lIns="68580" tIns="34291" rIns="68580" bIns="34291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207301" y="2093309"/>
              <a:ext cx="2834390" cy="3528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728 </a:t>
              </a:r>
              <a:r>
                <a:rPr lang="ru-RU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дисциплин </a:t>
              </a:r>
              <a:r>
                <a:rPr lang="ru-RU" sz="16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 </a:t>
              </a:r>
              <a:endPara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69250" y="2095908"/>
              <a:ext cx="4002720" cy="3528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738 </a:t>
              </a:r>
              <a:r>
                <a:rPr lang="ru-RU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преподавателей </a:t>
              </a:r>
              <a:r>
                <a:rPr lang="ru-RU" sz="16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9" name="Диаграмма 8"/>
            <p:cNvGraphicFramePr/>
            <p:nvPr>
              <p:extLst>
                <p:ext uri="{D42A27DB-BD31-4B8C-83A1-F6EECF244321}">
                  <p14:modId xmlns:p14="http://schemas.microsoft.com/office/powerpoint/2010/main" val="3704002739"/>
                </p:ext>
              </p:extLst>
            </p:nvPr>
          </p:nvGraphicFramePr>
          <p:xfrm>
            <a:off x="391196" y="2461846"/>
            <a:ext cx="5334355" cy="32777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val="2476827613"/>
                </p:ext>
              </p:extLst>
            </p:nvPr>
          </p:nvGraphicFramePr>
          <p:xfrm>
            <a:off x="6600821" y="2403197"/>
            <a:ext cx="5591174" cy="33702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360000" y="180000"/>
            <a:ext cx="7886700" cy="549439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2400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СОП: результаты по итогам 2018-2019 уч. года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152413"/>
              </p:ext>
            </p:extLst>
          </p:nvPr>
        </p:nvGraphicFramePr>
        <p:xfrm>
          <a:off x="454985" y="3839086"/>
          <a:ext cx="8358998" cy="282299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255647"/>
                <a:gridCol w="1753783"/>
                <a:gridCol w="1674784"/>
                <a:gridCol w="1674784"/>
              </a:tblGrid>
              <a:tr h="887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Средняя </a:t>
                      </a:r>
                      <a:r>
                        <a:rPr lang="ru-RU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оценка </a:t>
                      </a:r>
                      <a:r>
                        <a:rPr lang="ru-RU" sz="14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преподаванию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Средняя </a:t>
                      </a:r>
                      <a:r>
                        <a:rPr lang="ru-RU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оценка по содержанию дисциплин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Средняя оценка по всем критериям СОП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</a:tr>
              <a:tr h="290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Юридический </a:t>
                      </a:r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6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Школа </a:t>
                      </a:r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социальных наук и востоковедения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</a:tr>
              <a:tr h="446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Школа </a:t>
                      </a:r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физико-математических и компьютерных наук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</a:tr>
              <a:tr h="446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Школа </a:t>
                      </a:r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гуманитарных наук и искусств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/>
                </a:tc>
              </a:tr>
              <a:tr h="3044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Школа </a:t>
                      </a:r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экономики и менеджмента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3,91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48" marR="7548" marT="75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16226" y="3500532"/>
            <a:ext cx="3970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в разрезе факультетов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3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139" y="1104676"/>
            <a:ext cx="6804099" cy="549439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3349" y="1020634"/>
            <a:ext cx="8283269" cy="2923467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0190" y="2019470"/>
            <a:ext cx="326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 </a:t>
            </a:r>
            <a:r>
              <a:rPr lang="ru-RU" sz="165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Новизна полученных знаний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60189" y="2351167"/>
            <a:ext cx="4572000" cy="6233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 </a:t>
            </a:r>
            <a:r>
              <a:rPr lang="ru-RU" sz="165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Полезность курса для расширения кругозора и разностороннего развития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8446" y="3080734"/>
            <a:ext cx="8286320" cy="14637"/>
          </a:xfrm>
          <a:prstGeom prst="line">
            <a:avLst/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44245" y="3332319"/>
            <a:ext cx="130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8451" y="3387459"/>
            <a:ext cx="3334121" cy="15927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Международный бизнес –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3,64</a:t>
            </a:r>
          </a:p>
          <a:p>
            <a:pPr>
              <a:spcAft>
                <a:spcPts val="90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Предпринимательские проекты и стартапы –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3,55</a:t>
            </a:r>
          </a:p>
          <a:p>
            <a:pPr>
              <a:spcAft>
                <a:spcPts val="90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Креативные индустрии –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3,54</a:t>
            </a:r>
          </a:p>
          <a:p>
            <a:pPr>
              <a:spcAft>
                <a:spcPts val="90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Европейское пространство –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3,43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7274" y="4849194"/>
            <a:ext cx="333412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Обработка и анализ данных –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4,62</a:t>
            </a:r>
          </a:p>
          <a:p>
            <a:pPr algn="r">
              <a:spcAft>
                <a:spcPts val="90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антропология –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4,42</a:t>
            </a:r>
          </a:p>
          <a:p>
            <a:pPr algn="r">
              <a:spcAft>
                <a:spcPts val="90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Коммуникации в бизнесе –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4,35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2098" y="4267813"/>
            <a:ext cx="2759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топ-3 лучших</a:t>
            </a:r>
          </a:p>
        </p:txBody>
      </p:sp>
      <p:sp>
        <p:nvSpPr>
          <p:cNvPr id="9" name="Дуга 8"/>
          <p:cNvSpPr/>
          <p:nvPr/>
        </p:nvSpPr>
        <p:spPr>
          <a:xfrm rot="16200000">
            <a:off x="5530525" y="3323090"/>
            <a:ext cx="4599976" cy="5162801"/>
          </a:xfrm>
          <a:prstGeom prst="arc">
            <a:avLst>
              <a:gd name="adj1" fmla="val 15929413"/>
              <a:gd name="adj2" fmla="val 1478156"/>
            </a:avLst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60000" y="180000"/>
            <a:ext cx="7886700" cy="549439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СОП по итогам 2018/19 уч. года: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майноры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024" y="1986523"/>
            <a:ext cx="1709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Критерии</a:t>
            </a:r>
            <a:r>
              <a:rPr lang="ru-RU" sz="2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7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02" y="169202"/>
            <a:ext cx="8193615" cy="91664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sym typeface="Arial"/>
              </a:rPr>
              <a:t>Аспирантура: основные параметры</a:t>
            </a:r>
            <a:endParaRPr lang="ru-RU" sz="2400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3193" y="1560525"/>
            <a:ext cx="4275374" cy="5297455"/>
          </a:xfrm>
        </p:spPr>
        <p:txBody>
          <a:bodyPr>
            <a:noAutofit/>
          </a:bodyPr>
          <a:lstStyle/>
          <a:p>
            <a:pPr marL="228594" indent="0">
              <a:spcBef>
                <a:spcPts val="0"/>
              </a:spcBef>
              <a:spcAft>
                <a:spcPts val="451"/>
              </a:spcAft>
              <a:buSzPct val="100000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Социологические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науки </a:t>
            </a:r>
          </a:p>
          <a:p>
            <a:pPr marL="812780" indent="-292093" defTabSz="1168371">
              <a:spcBef>
                <a:spcPts val="0"/>
              </a:spcBef>
              <a:spcAft>
                <a:spcPts val="451"/>
              </a:spcAft>
              <a:buSzPct val="100000"/>
              <a:buFont typeface="Arial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22.00.04 Социальная структура, социальные институты и процессы</a:t>
            </a:r>
          </a:p>
          <a:p>
            <a:pPr marL="228594" indent="0">
              <a:spcBef>
                <a:spcPts val="0"/>
              </a:spcBef>
              <a:spcAft>
                <a:spcPts val="451"/>
              </a:spcAft>
              <a:buSzPct val="1000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Политические науки</a:t>
            </a:r>
          </a:p>
          <a:p>
            <a:pPr marL="806431" indent="-285744">
              <a:spcBef>
                <a:spcPts val="0"/>
              </a:spcBef>
              <a:spcAft>
                <a:spcPts val="451"/>
              </a:spcAft>
              <a:buSzPct val="100000"/>
              <a:buFont typeface="Arial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23.00.02 Политические институты, процессы и технологии</a:t>
            </a:r>
          </a:p>
          <a:p>
            <a:pPr marL="228594" indent="0">
              <a:spcBef>
                <a:spcPts val="0"/>
              </a:spcBef>
              <a:spcAft>
                <a:spcPts val="451"/>
              </a:spcAft>
              <a:buSzPct val="1000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Исторические науки </a:t>
            </a:r>
          </a:p>
          <a:p>
            <a:pPr marL="806431" indent="-285744">
              <a:spcBef>
                <a:spcPts val="0"/>
              </a:spcBef>
              <a:spcAft>
                <a:spcPts val="451"/>
              </a:spcAft>
              <a:buSzPct val="100000"/>
              <a:buFont typeface="Arial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07.00.02 Отечественная история</a:t>
            </a:r>
          </a:p>
          <a:p>
            <a:pPr marL="228594" indent="0">
              <a:spcBef>
                <a:spcPts val="0"/>
              </a:spcBef>
              <a:spcAft>
                <a:spcPts val="451"/>
              </a:spcAft>
              <a:buSzPct val="1000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Экономика </a:t>
            </a:r>
          </a:p>
          <a:p>
            <a:pPr marL="806431" indent="-285744">
              <a:spcBef>
                <a:spcPts val="0"/>
              </a:spcBef>
              <a:spcAft>
                <a:spcPts val="451"/>
              </a:spcAft>
              <a:buSzPct val="100000"/>
              <a:buFont typeface="Arial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08.00.13 Математические и инструментальные методы экономики, </a:t>
            </a:r>
            <a:endParaRPr lang="en-US" sz="1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6431" indent="-285744">
              <a:spcBef>
                <a:spcPts val="0"/>
              </a:spcBef>
              <a:spcAft>
                <a:spcPts val="451"/>
              </a:spcAft>
              <a:buSzPct val="100000"/>
              <a:buFont typeface="Arial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08.00.14 Мировая экономика</a:t>
            </a:r>
            <a:endParaRPr lang="en-US" sz="1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6431" indent="-285744">
              <a:spcBef>
                <a:spcPts val="0"/>
              </a:spcBef>
              <a:spcAft>
                <a:spcPts val="451"/>
              </a:spcAft>
              <a:buSzPct val="100000"/>
              <a:buFont typeface="Arial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08.00.05 Экономика и управление народным хозяйством (сфера услуг) </a:t>
            </a:r>
          </a:p>
          <a:p>
            <a:pPr marL="228594" indent="0">
              <a:spcBef>
                <a:spcPts val="0"/>
              </a:spcBef>
              <a:spcAft>
                <a:spcPts val="451"/>
              </a:spcAft>
              <a:buSzPct val="1000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Менеджмент</a:t>
            </a:r>
          </a:p>
          <a:p>
            <a:pPr marL="806431" indent="-285744">
              <a:spcBef>
                <a:spcPts val="0"/>
              </a:spcBef>
              <a:spcAft>
                <a:spcPts val="451"/>
              </a:spcAft>
              <a:buSzPct val="100000"/>
              <a:buFont typeface="Arial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08.00.05 Экономика и управление народным хозяйством (управление инновациями, логистика)</a:t>
            </a:r>
          </a:p>
          <a:p>
            <a:pPr marL="228594" indent="0">
              <a:spcBef>
                <a:spcPts val="0"/>
              </a:spcBef>
              <a:spcAft>
                <a:spcPts val="451"/>
              </a:spcAft>
              <a:buSzPct val="1000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Математика и механика</a:t>
            </a:r>
          </a:p>
          <a:p>
            <a:pPr marL="806431" indent="-285744">
              <a:spcBef>
                <a:spcPts val="0"/>
              </a:spcBef>
              <a:spcAft>
                <a:spcPts val="451"/>
              </a:spcAft>
              <a:buSzPct val="100000"/>
              <a:buFont typeface="Arial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01.01.01 Вещественный, комплексный и функциональный анализ </a:t>
            </a:r>
            <a:endParaRPr lang="en-US" sz="1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6431" indent="-285744">
              <a:spcBef>
                <a:spcPts val="0"/>
              </a:spcBef>
              <a:spcAft>
                <a:spcPts val="451"/>
              </a:spcAft>
              <a:buSzPct val="100000"/>
              <a:buFont typeface="Arial" pitchFamily="34" charset="0"/>
              <a:buChar char="•"/>
            </a:pPr>
            <a:r>
              <a:rPr lang="ru-RU" sz="1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01.01.05 Теория вероятности и математическая </a:t>
            </a:r>
            <a:r>
              <a:rPr lang="ru-RU" sz="1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статистика</a:t>
            </a:r>
            <a:endParaRPr lang="ru-RU" sz="1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Google Shape;62;p1"/>
          <p:cNvSpPr txBox="1"/>
          <p:nvPr/>
        </p:nvSpPr>
        <p:spPr>
          <a:xfrm>
            <a:off x="518095" y="1150951"/>
            <a:ext cx="655099" cy="3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Google Shape;63;p1"/>
          <p:cNvSpPr txBox="1"/>
          <p:nvPr/>
        </p:nvSpPr>
        <p:spPr>
          <a:xfrm>
            <a:off x="1173193" y="1150951"/>
            <a:ext cx="3991235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Образовательных программ</a:t>
            </a:r>
            <a:endParaRPr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8567" y="2317661"/>
            <a:ext cx="3695433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>
              <a:spcAft>
                <a:spcPts val="451"/>
              </a:spcAft>
              <a:buSzPct val="100000"/>
            </a:pPr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Лицензирование в </a:t>
            </a:r>
            <a:r>
              <a:rPr lang="ru-RU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</a:t>
            </a:r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04863" indent="-357188">
              <a:spcAft>
                <a:spcPts val="451"/>
              </a:spcAft>
              <a:buSzPct val="100000"/>
              <a:buFont typeface="Arial" pitchFamily="34" charset="0"/>
              <a:buChar char="•"/>
              <a:tabLst>
                <a:tab pos="628650" algn="l"/>
              </a:tabLst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Информатика и вычислительная техника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04863" indent="-357188">
              <a:spcAft>
                <a:spcPts val="451"/>
              </a:spcAft>
              <a:buSzPct val="100000"/>
              <a:buFont typeface="Arial" pitchFamily="34" charset="0"/>
              <a:buChar char="•"/>
              <a:tabLst>
                <a:tab pos="628650" algn="l"/>
              </a:tabLst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05.13.11 Математическое и программное обеспечение вычислительных машин, комплексов и компьютерных сетей</a:t>
            </a:r>
          </a:p>
        </p:txBody>
      </p:sp>
      <p:sp>
        <p:nvSpPr>
          <p:cNvPr id="7" name="Google Shape;62;p1"/>
          <p:cNvSpPr txBox="1"/>
          <p:nvPr/>
        </p:nvSpPr>
        <p:spPr>
          <a:xfrm>
            <a:off x="5698760" y="1228701"/>
            <a:ext cx="921798" cy="3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19%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oogle Shape;63;p1"/>
          <p:cNvSpPr txBox="1"/>
          <p:nvPr/>
        </p:nvSpPr>
        <p:spPr>
          <a:xfrm>
            <a:off x="6620559" y="1156584"/>
            <a:ext cx="2351992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доля англоязычных курсов в образовательных программах аспирантуры</a:t>
            </a:r>
          </a:p>
          <a:p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9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5100747" y="6510689"/>
            <a:ext cx="3909903" cy="34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1"/>
              </a:spcAft>
              <a:buClr>
                <a:srgbClr val="000000"/>
              </a:buClr>
              <a:buSzPct val="100000"/>
            </a:pPr>
            <a:r>
              <a:rPr lang="ru-RU" sz="1200" b="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* В </a:t>
            </a:r>
            <a:r>
              <a:rPr lang="ru-RU" sz="1200" b="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2018-2019 </a:t>
            </a:r>
            <a:r>
              <a:rPr lang="ru-RU" sz="1200" b="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учебном </a:t>
            </a:r>
            <a:r>
              <a:rPr lang="ru-RU" sz="1200" b="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году (данные на </a:t>
            </a:r>
            <a:r>
              <a:rPr lang="ru-RU" sz="1200" b="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01.10.2019)</a:t>
            </a:r>
            <a:endParaRPr lang="ru-RU" sz="1200" b="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193615" cy="471587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Аспирантура (2)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60123869"/>
              </p:ext>
            </p:extLst>
          </p:nvPr>
        </p:nvGraphicFramePr>
        <p:xfrm>
          <a:off x="487128" y="825887"/>
          <a:ext cx="3303822" cy="248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12094531"/>
              </p:ext>
            </p:extLst>
          </p:nvPr>
        </p:nvGraphicFramePr>
        <p:xfrm>
          <a:off x="4726809" y="843714"/>
          <a:ext cx="3857624" cy="256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921729979"/>
              </p:ext>
            </p:extLst>
          </p:nvPr>
        </p:nvGraphicFramePr>
        <p:xfrm>
          <a:off x="504825" y="3559033"/>
          <a:ext cx="3305175" cy="2860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Google Shape;62;p1"/>
          <p:cNvSpPr txBox="1"/>
          <p:nvPr/>
        </p:nvSpPr>
        <p:spPr>
          <a:xfrm>
            <a:off x="4463977" y="3828437"/>
            <a:ext cx="1273540" cy="6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24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(37%)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Google Shape;63;p1"/>
          <p:cNvSpPr txBox="1"/>
          <p:nvPr/>
        </p:nvSpPr>
        <p:spPr>
          <a:xfrm>
            <a:off x="6042317" y="3899308"/>
            <a:ext cx="296833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аспиранта вовлечены в работу научных центров и лабораторий  НИУ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ВШЭ*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Google Shape;62;p1"/>
          <p:cNvSpPr txBox="1"/>
          <p:nvPr/>
        </p:nvSpPr>
        <p:spPr>
          <a:xfrm>
            <a:off x="4463977" y="4897745"/>
            <a:ext cx="1273540" cy="6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10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(16%)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Google Shape;63;p1"/>
          <p:cNvSpPr txBox="1"/>
          <p:nvPr/>
        </p:nvSpPr>
        <p:spPr>
          <a:xfrm>
            <a:off x="6042316" y="4709913"/>
            <a:ext cx="2968333" cy="105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1">
              <a:spcAft>
                <a:spcPts val="451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аспирантов приняли участие в международных стажировках (финансирование  за счет программ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Erasmus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+, Гражданин мира, Академическая аспирантура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»)*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36" y="365131"/>
            <a:ext cx="8193614" cy="471587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Аспирантура (3)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736" y="1231900"/>
            <a:ext cx="8517467" cy="520700"/>
          </a:xfrm>
        </p:spPr>
        <p:txBody>
          <a:bodyPr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Защиты выпускников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21735" y="4320776"/>
            <a:ext cx="8517467" cy="198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88900" indent="0">
              <a:buClr>
                <a:prstClr val="black"/>
              </a:buClr>
            </a:pPr>
            <a:r>
              <a:rPr lang="ru-RU" sz="1600" b="0" kern="1200" dirty="0">
                <a:solidFill>
                  <a:prstClr val="black"/>
                </a:solidFill>
              </a:rPr>
              <a:t>* К.А. Галкин – 18.12.2018 (Социологические науки), И.В. Лисовская – 31.12.2019 (Социологические науки)</a:t>
            </a:r>
          </a:p>
          <a:p>
            <a:pPr marL="88900" indent="0">
              <a:buClr>
                <a:prstClr val="black"/>
              </a:buClr>
            </a:pPr>
            <a:r>
              <a:rPr lang="ru-RU" sz="1600" b="0" kern="1200" dirty="0">
                <a:solidFill>
                  <a:prstClr val="black"/>
                </a:solidFill>
              </a:rPr>
              <a:t>** Планируются защиты в диссертационных советах НИУ ВШЭ: </a:t>
            </a:r>
          </a:p>
          <a:p>
            <a:pPr marL="88900" indent="0">
              <a:buClr>
                <a:prstClr val="black"/>
              </a:buClr>
            </a:pPr>
            <a:r>
              <a:rPr lang="ru-RU" sz="1600" b="0" kern="1200" dirty="0">
                <a:solidFill>
                  <a:prstClr val="black"/>
                </a:solidFill>
              </a:rPr>
              <a:t>В.И. </a:t>
            </a:r>
            <a:r>
              <a:rPr lang="ru-RU" sz="1600" b="0" kern="1200" dirty="0" err="1">
                <a:solidFill>
                  <a:prstClr val="black"/>
                </a:solidFill>
              </a:rPr>
              <a:t>Корсуновой</a:t>
            </a:r>
            <a:r>
              <a:rPr lang="ru-RU" sz="1600" b="0" kern="1200" dirty="0">
                <a:solidFill>
                  <a:prstClr val="black"/>
                </a:solidFill>
              </a:rPr>
              <a:t> (Социологические науки), </a:t>
            </a:r>
          </a:p>
          <a:p>
            <a:pPr marL="88900" indent="0">
              <a:buClr>
                <a:prstClr val="black"/>
              </a:buClr>
            </a:pPr>
            <a:r>
              <a:rPr lang="ru-RU" sz="1600" b="0" kern="1200" dirty="0">
                <a:solidFill>
                  <a:prstClr val="black"/>
                </a:solidFill>
              </a:rPr>
              <a:t>А.Д. Васюкова (Политические науки),</a:t>
            </a:r>
          </a:p>
          <a:p>
            <a:pPr marL="88900" indent="0">
              <a:buClr>
                <a:prstClr val="black"/>
              </a:buClr>
            </a:pPr>
            <a:r>
              <a:rPr lang="ru-RU" sz="1600" b="0" kern="1200" dirty="0">
                <a:solidFill>
                  <a:prstClr val="black"/>
                </a:solidFill>
              </a:rPr>
              <a:t>Д.В. Петровского (Экономика)</a:t>
            </a:r>
            <a:endParaRPr lang="en-US" sz="1600" b="0" kern="1200" dirty="0">
              <a:solidFill>
                <a:prstClr val="black"/>
              </a:solidFill>
            </a:endParaRPr>
          </a:p>
          <a:p>
            <a:pPr marL="88900" indent="0">
              <a:buClr>
                <a:prstClr val="black"/>
              </a:buClr>
            </a:pPr>
            <a:endParaRPr lang="en-US" sz="1400" b="0" kern="1200" dirty="0">
              <a:solidFill>
                <a:prstClr val="black"/>
              </a:solidFill>
            </a:endParaRPr>
          </a:p>
          <a:p>
            <a:pPr marL="88900" indent="0">
              <a:buClr>
                <a:prstClr val="black"/>
              </a:buClr>
            </a:pPr>
            <a:endParaRPr lang="ru-RU" sz="1400" b="0" kern="1200" dirty="0">
              <a:solidFill>
                <a:prstClr val="black"/>
              </a:solidFill>
            </a:endParaRPr>
          </a:p>
          <a:p>
            <a:pPr marL="0" indent="0">
              <a:buClr>
                <a:prstClr val="black"/>
              </a:buClr>
            </a:pPr>
            <a:endParaRPr lang="ru-RU" sz="1400" b="0" kern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436884"/>
              </p:ext>
            </p:extLst>
          </p:nvPr>
        </p:nvGraphicFramePr>
        <p:xfrm>
          <a:off x="863588" y="1807672"/>
          <a:ext cx="7636467" cy="21752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65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0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0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702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3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выпуска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выпускников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Состоявшиеся защиты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Защиты в течение одного года после выпуска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2*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(план)**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14" y="876302"/>
            <a:ext cx="8517467" cy="4015979"/>
          </a:xfrm>
        </p:spPr>
        <p:txBody>
          <a:bodyPr>
            <a:noAutofit/>
          </a:bodyPr>
          <a:lstStyle/>
          <a:p>
            <a:pPr marL="171446" indent="0">
              <a:spcAft>
                <a:spcPts val="451"/>
              </a:spcAft>
            </a:pPr>
            <a:r>
              <a:rPr lang="ru-RU" sz="1200" dirty="0"/>
              <a:t>Открыта программа двойных дипломов по направлению 46.06.01 Исторические науки  (</a:t>
            </a:r>
            <a:r>
              <a:rPr lang="ru-RU" sz="1200" dirty="0" err="1"/>
              <a:t>University</a:t>
            </a:r>
            <a:r>
              <a:rPr lang="ru-RU" sz="1200" dirty="0"/>
              <a:t> </a:t>
            </a:r>
            <a:r>
              <a:rPr lang="ru-RU" sz="1200" dirty="0" err="1"/>
              <a:t>of</a:t>
            </a:r>
            <a:r>
              <a:rPr lang="ru-RU" sz="1200" dirty="0"/>
              <a:t> </a:t>
            </a:r>
            <a:r>
              <a:rPr lang="ru-RU" sz="1200" dirty="0" err="1"/>
              <a:t>Turin</a:t>
            </a:r>
            <a:r>
              <a:rPr lang="ru-RU" sz="1200" dirty="0"/>
              <a:t>)</a:t>
            </a:r>
          </a:p>
          <a:p>
            <a:pPr lvl="1">
              <a:spcAft>
                <a:spcPts val="451"/>
              </a:spcAft>
            </a:pPr>
            <a:r>
              <a:rPr lang="ru-RU" dirty="0" smtClean="0"/>
              <a:t>Начало реализации </a:t>
            </a:r>
            <a:r>
              <a:rPr lang="ru-RU" dirty="0"/>
              <a:t>программы - ноябрь 2018 г., первый набор  – 5 человек, из них 2 аспиранта НИУ ВШЭ</a:t>
            </a:r>
          </a:p>
          <a:p>
            <a:pPr lvl="1">
              <a:spcAft>
                <a:spcPts val="451"/>
              </a:spcAft>
            </a:pPr>
            <a:r>
              <a:rPr lang="ru-RU" dirty="0" smtClean="0"/>
              <a:t>Второй набор </a:t>
            </a:r>
            <a:r>
              <a:rPr lang="ru-RU" dirty="0"/>
              <a:t>( ноябрь2019 г.) – подано  31 заявление,  7  человек рекомендовано к зачислению, из них 2 аспиранта НИУ ВШЭ   </a:t>
            </a:r>
          </a:p>
          <a:p>
            <a:pPr marL="171446" indent="0">
              <a:spcAft>
                <a:spcPts val="451"/>
              </a:spcAft>
            </a:pPr>
            <a:endParaRPr lang="ru-RU" sz="1200" dirty="0" smtClean="0"/>
          </a:p>
          <a:p>
            <a:pPr marL="171446" indent="0">
              <a:spcAft>
                <a:spcPts val="451"/>
              </a:spcAft>
            </a:pPr>
            <a:r>
              <a:rPr lang="ru-RU" sz="1200" dirty="0" smtClean="0"/>
              <a:t>Разработан </a:t>
            </a:r>
            <a:r>
              <a:rPr lang="ru-RU" sz="1200" dirty="0"/>
              <a:t>комплекс мероприятий по повышению качества образовательных программ аспирантуры на факультете Санкт-Петербургская школа экономики и менеджмента (ШЭМ): </a:t>
            </a:r>
          </a:p>
          <a:p>
            <a:pPr lvl="1">
              <a:spcAft>
                <a:spcPts val="451"/>
              </a:spcAft>
            </a:pPr>
            <a:r>
              <a:rPr lang="ru-RU" dirty="0" smtClean="0"/>
              <a:t>Создан Академический совет  образовательных программ аспирантуры по направлениям «Экономика» и «Менеджмент» </a:t>
            </a:r>
          </a:p>
          <a:p>
            <a:pPr lvl="1">
              <a:spcAft>
                <a:spcPts val="451"/>
              </a:spcAft>
            </a:pPr>
            <a:r>
              <a:rPr lang="ru-RU" dirty="0" smtClean="0"/>
              <a:t>Определены приоритетные </a:t>
            </a:r>
            <a:r>
              <a:rPr lang="ru-RU" dirty="0"/>
              <a:t>области подготовки аспирантов в соответствии со специализациями международных лабораторий и центров ШЭМ</a:t>
            </a:r>
          </a:p>
          <a:p>
            <a:pPr lvl="1">
              <a:spcAft>
                <a:spcPts val="451"/>
              </a:spcAft>
            </a:pPr>
            <a:r>
              <a:rPr lang="ru-RU" dirty="0" smtClean="0"/>
              <a:t>Модернизированы учебные </a:t>
            </a:r>
            <a:r>
              <a:rPr lang="ru-RU" dirty="0"/>
              <a:t>планы образовательных программ «Экономика» и «Менеджмент» с учетом с приоритетных областей ШЭМ</a:t>
            </a:r>
          </a:p>
          <a:p>
            <a:pPr lvl="1">
              <a:spcAft>
                <a:spcPts val="451"/>
              </a:spcAft>
            </a:pPr>
            <a:r>
              <a:rPr lang="ru-RU" dirty="0" smtClean="0"/>
              <a:t>Разработана система </a:t>
            </a:r>
            <a:r>
              <a:rPr lang="ru-RU" dirty="0"/>
              <a:t>поддержки аспирантов грантами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193615" cy="471587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Аспирантура (4)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193615" cy="353691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Мероприятия по оптимизации управления образовательных программ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997" y="1117975"/>
            <a:ext cx="858926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бизнес процессов в Учебных офисах и смежных подразделениях: </a:t>
            </a:r>
            <a:endParaRPr lang="ru-RU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7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уточнение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функционала, </a:t>
            </a: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договорного отдела, </a:t>
            </a: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создание курьерской службы.</a:t>
            </a:r>
          </a:p>
          <a:p>
            <a:pPr lvl="0"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штатного расписания учебных офисов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связи с изменением структуры факультетов</a:t>
            </a:r>
          </a:p>
          <a:p>
            <a:pPr lvl="0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утверждение 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Рекомендаций по организации работы Академического совета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 программы в НИУ ВШЭ –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 (приказ НИУ ВШЭ – Санкт-Петербург от 26.08.2019 № 8.3.6.2-08/2608-07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системы оценки эффективности УМР департаментов</a:t>
            </a:r>
          </a:p>
          <a:p>
            <a:pPr lvl="0"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225" y="4114317"/>
            <a:ext cx="1636228" cy="246221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Текущая оценка</a:t>
            </a:r>
          </a:p>
          <a:p>
            <a:pPr lvl="0"/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раза в год</a:t>
            </a:r>
          </a:p>
          <a:p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(июнь, январь)</a:t>
            </a:r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/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достижения </a:t>
            </a:r>
            <a:r>
              <a:rPr lang="en-US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KPI</a:t>
            </a:r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руководителями и экспертами</a:t>
            </a:r>
          </a:p>
          <a:p>
            <a:pPr lvl="0"/>
            <a:endParaRPr lang="en-US" sz="1100" b="1" dirty="0">
              <a:solidFill>
                <a:srgbClr val="253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раза в год</a:t>
            </a:r>
          </a:p>
          <a:p>
            <a:pPr lvl="0"/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(июнь, январь)</a:t>
            </a:r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/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опросы</a:t>
            </a:r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оценка качества работы и </a:t>
            </a:r>
            <a:r>
              <a:rPr lang="ru-RU" sz="1100" b="1" dirty="0" err="1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клиентоориентированности</a:t>
            </a:r>
            <a:endParaRPr lang="ru-RU" sz="1100" b="1" dirty="0">
              <a:solidFill>
                <a:srgbClr val="253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7189" y="4114317"/>
            <a:ext cx="1841681" cy="2462213"/>
          </a:xfrm>
          <a:prstGeom prst="rect">
            <a:avLst/>
          </a:prstGeom>
          <a:noFill/>
          <a:ln w="25400" cmpd="sng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Плановая оценка</a:t>
            </a:r>
          </a:p>
          <a:p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раз в год </a:t>
            </a:r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(декабрь)</a:t>
            </a:r>
          </a:p>
          <a:p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компетенций:</a:t>
            </a:r>
          </a:p>
          <a:p>
            <a:endParaRPr lang="ru-RU" sz="1100" b="1" dirty="0">
              <a:solidFill>
                <a:srgbClr val="253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093" indent="-241093">
              <a:buFontTx/>
              <a:buChar char="-"/>
            </a:pPr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знание нормативно-правовой базы учебного процесса</a:t>
            </a:r>
          </a:p>
          <a:p>
            <a:pPr marL="241093" indent="-241093">
              <a:buFontTx/>
              <a:buChar char="-"/>
            </a:pPr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владение корпоративными информационными системами сопровождения учебного </a:t>
            </a:r>
            <a:r>
              <a:rPr lang="ru-RU" sz="1100" dirty="0" smtClean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процесса</a:t>
            </a:r>
            <a:endParaRPr lang="ru-RU" sz="1100" dirty="0">
              <a:solidFill>
                <a:srgbClr val="253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4705008" y="5123509"/>
            <a:ext cx="412124" cy="366877"/>
          </a:xfrm>
          <a:prstGeom prst="mathPlu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buClrTx/>
            </a:pPr>
            <a:endParaRPr lang="ru-RU" sz="1687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1701" y="4140075"/>
            <a:ext cx="1403798" cy="246221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Английский язык</a:t>
            </a:r>
          </a:p>
          <a:p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раз в год </a:t>
            </a:r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(декабрь)</a:t>
            </a:r>
          </a:p>
          <a:p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компетенций</a:t>
            </a:r>
            <a:r>
              <a:rPr lang="ru-RU" sz="1100" b="1" dirty="0" smtClean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100" b="1" dirty="0">
              <a:solidFill>
                <a:srgbClr val="253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dirty="0" smtClean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знание </a:t>
            </a:r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умение использовать английский язык для профессиональной </a:t>
            </a:r>
            <a:r>
              <a:rPr lang="ru-RU" sz="1100" dirty="0" smtClean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endParaRPr lang="ru-RU" dirty="0"/>
          </a:p>
        </p:txBody>
      </p:sp>
      <p:sp>
        <p:nvSpPr>
          <p:cNvPr id="14" name="Равно 13"/>
          <p:cNvSpPr/>
          <p:nvPr/>
        </p:nvSpPr>
        <p:spPr>
          <a:xfrm>
            <a:off x="6854934" y="5166147"/>
            <a:ext cx="392699" cy="281600"/>
          </a:xfrm>
          <a:prstGeom prst="mathEqual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buClrTx/>
            </a:pPr>
            <a:endParaRPr lang="ru-RU" sz="1687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5352" y="4114317"/>
            <a:ext cx="1146220" cy="2446824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b="1" dirty="0" err="1" smtClean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Интеграль-ная</a:t>
            </a:r>
            <a:r>
              <a:rPr lang="ru-RU" sz="1100" b="1" dirty="0" smtClean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</a:t>
            </a:r>
          </a:p>
          <a:p>
            <a:pPr lvl="0"/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раза в год</a:t>
            </a:r>
          </a:p>
          <a:p>
            <a:pPr lvl="0"/>
            <a:r>
              <a:rPr lang="ru-RU" sz="1100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(июль, январь)</a:t>
            </a:r>
          </a:p>
          <a:p>
            <a:pPr lvl="0"/>
            <a:endParaRPr lang="ru-RU" sz="1100" b="1" dirty="0">
              <a:solidFill>
                <a:srgbClr val="253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100" b="1" dirty="0">
                <a:solidFill>
                  <a:srgbClr val="253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текущей, плановой и оценки за английский язык</a:t>
            </a:r>
          </a:p>
          <a:p>
            <a:endParaRPr lang="ru-RU" sz="1000" dirty="0"/>
          </a:p>
        </p:txBody>
      </p:sp>
      <p:sp>
        <p:nvSpPr>
          <p:cNvPr id="17" name="Плюс 16"/>
          <p:cNvSpPr/>
          <p:nvPr/>
        </p:nvSpPr>
        <p:spPr>
          <a:xfrm>
            <a:off x="2284913" y="5188432"/>
            <a:ext cx="412124" cy="366877"/>
          </a:xfrm>
          <a:prstGeom prst="mathPlu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buClrTx/>
            </a:pPr>
            <a:endParaRPr lang="ru-RU" sz="1687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3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"/>
            <a:ext cx="1756955" cy="4972593"/>
          </a:xfrm>
        </p:spPr>
        <p:txBody>
          <a:bodyPr anchor="ctr"/>
          <a:lstStyle/>
          <a:p>
            <a:r>
              <a:rPr lang="ru-RU" sz="23899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3751" y="1331870"/>
            <a:ext cx="6426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достижения и реализация планов 2018-2019</a:t>
            </a:r>
            <a:endParaRPr lang="ru-RU" sz="4000" b="1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40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193615" cy="713303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Комиссия по образовательной деятельности: основные данные по итогам работы за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8140056" cy="40633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2018/19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уч.г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КОД провела 8 мероприятий: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1338" lvl="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на преподавание дисциплин на английском языке – 21 заявка</a:t>
            </a:r>
          </a:p>
          <a:p>
            <a:pPr marL="541338" lvl="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на организацию визитов иностранных профессоров: 2 </a:t>
            </a:r>
            <a:r>
              <a:rPr lang="ru-RU" sz="1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этапа – 28 заявок</a:t>
            </a:r>
            <a:endParaRPr lang="ru-RU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1338" lvl="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заявок на участие в конкурсе студенческих экспедиций в 2019 </a:t>
            </a:r>
            <a:r>
              <a:rPr lang="ru-RU" sz="1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году – 8 заявок</a:t>
            </a:r>
            <a:endParaRPr lang="ru-RU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1338" lvl="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заявок на дисциплины МАГОЛЕГО (3 этапа</a:t>
            </a:r>
            <a:r>
              <a:rPr lang="ru-RU" sz="1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– 24 заявки</a:t>
            </a:r>
            <a:endParaRPr lang="ru-RU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1338" lvl="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заявок на открытие новых </a:t>
            </a:r>
            <a:r>
              <a:rPr lang="ru-RU" sz="1400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майноров</a:t>
            </a:r>
            <a:r>
              <a:rPr lang="ru-RU" sz="1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5 заявок</a:t>
            </a:r>
            <a:endParaRPr lang="ru-RU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1338" lvl="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Экспертиза работ на надбавки 2 уровня </a:t>
            </a:r>
            <a:r>
              <a:rPr lang="ru-RU" sz="1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11 работ</a:t>
            </a:r>
            <a:endParaRPr lang="ru-RU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1338" lvl="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Экспертиза документов для получения рекомендации на преподавание дисциплин на английском языке (НАЯЗ</a:t>
            </a:r>
            <a:r>
              <a:rPr lang="ru-RU" sz="1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– 30 заявок</a:t>
            </a:r>
            <a:endParaRPr lang="ru-RU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9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"/>
            <a:ext cx="1756955" cy="4972593"/>
          </a:xfrm>
        </p:spPr>
        <p:txBody>
          <a:bodyPr anchor="ctr"/>
          <a:lstStyle/>
          <a:p>
            <a:r>
              <a:rPr lang="ru-RU" sz="23899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3751" y="1331870"/>
            <a:ext cx="6426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проекты 2019-2020</a:t>
            </a:r>
            <a:endParaRPr lang="ru-RU" sz="4000" b="1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9924" y="1000651"/>
            <a:ext cx="79655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Государственная аккредитация основных образовательных программ всех уровней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err="1" smtClean="0">
                <a:solidFill>
                  <a:srgbClr val="B8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Дедлайны</a:t>
            </a:r>
            <a:r>
              <a:rPr lang="ru-RU" dirty="0" smtClean="0">
                <a:solidFill>
                  <a:srgbClr val="B8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dirty="0" smtClean="0">
                <a:solidFill>
                  <a:srgbClr val="B8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8"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- 10 и 17 ноября – аудит документов по практикам и ГИА</a:t>
            </a:r>
          </a:p>
          <a:p>
            <a:pPr lvl="7"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- 15 ноября – детализация учебных планов до 2023/24 уч. года</a:t>
            </a:r>
          </a:p>
          <a:p>
            <a:pPr lvl="7"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- 30 ноября – разработка ПУД в Конструкторе</a:t>
            </a:r>
          </a:p>
          <a:p>
            <a:pPr lvl="7"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- Декабрь – проверка личных дел студентов </a:t>
            </a:r>
          </a:p>
          <a:p>
            <a:pPr lvl="7"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- 15 декабря – подготовка кадровых справок и сведений по ОП</a:t>
            </a:r>
          </a:p>
          <a:p>
            <a:pPr lvl="7"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- 24 декабря – заявление в РОН</a:t>
            </a:r>
          </a:p>
          <a:p>
            <a:pPr lvl="4">
              <a:spcAft>
                <a:spcPts val="600"/>
              </a:spcAft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- Февраль – выездная экспертиза РОН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Образовательные проекты: </a:t>
            </a:r>
          </a:p>
          <a:p>
            <a:pPr marL="557199" indent="-2143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«Персонализация в процедурах оценивания»: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peer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observation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peer-review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peer-mentoring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peer-assessment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57199" indent="-2143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Blended learning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инструмент персонализации»: разработка онлайн-курсов и развитие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blended learning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дисциплинах ОП и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майнорах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57199" indent="-2143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Case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метод в контексте персонализации»: создание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Case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центра и разработка интерактивных кейсов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18" y="169201"/>
            <a:ext cx="8193615" cy="655047"/>
          </a:xfrm>
        </p:spPr>
        <p:txBody>
          <a:bodyPr/>
          <a:lstStyle/>
          <a:p>
            <a:pPr>
              <a:spcAft>
                <a:spcPts val="451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Приоритетные проекты 2019 – 2020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923" y="5735321"/>
            <a:ext cx="3829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Аспирантура: «проектный поворот»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1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140680" y="100485"/>
            <a:ext cx="6611815" cy="803868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0" y="169201"/>
            <a:ext cx="6421563" cy="353691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Образовательный проект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Blended learning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60000" y="1080000"/>
            <a:ext cx="8746073" cy="4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spcAft>
                <a:spcPts val="451"/>
              </a:spcAft>
            </a:pPr>
            <a:r>
              <a:rPr lang="ru-RU" sz="1200" dirty="0"/>
              <a:t>Развитие </a:t>
            </a:r>
            <a:r>
              <a:rPr lang="ru-RU" sz="1200" dirty="0" err="1"/>
              <a:t>майноров</a:t>
            </a:r>
            <a:r>
              <a:rPr lang="ru-RU" sz="1200" dirty="0"/>
              <a:t> с возможностью изучения в онлайн формате: 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Разработка SPOC для </a:t>
            </a:r>
            <a:r>
              <a:rPr lang="ru-RU" dirty="0" err="1"/>
              <a:t>майнора</a:t>
            </a:r>
            <a:r>
              <a:rPr lang="ru-RU" dirty="0"/>
              <a:t> «Коммуникация в бизнесе»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Перевод </a:t>
            </a:r>
            <a:r>
              <a:rPr lang="ru-RU" dirty="0" err="1" smtClean="0"/>
              <a:t>майноров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blended</a:t>
            </a:r>
            <a:r>
              <a:rPr lang="ru-RU" dirty="0"/>
              <a:t> </a:t>
            </a:r>
            <a:r>
              <a:rPr lang="ru-RU" dirty="0" smtClean="0"/>
              <a:t>формат</a:t>
            </a:r>
            <a:r>
              <a:rPr lang="en-US" dirty="0" smtClean="0"/>
              <a:t> (</a:t>
            </a:r>
            <a:r>
              <a:rPr lang="ru-RU" i="1" dirty="0" smtClean="0"/>
              <a:t>пилот – </a:t>
            </a:r>
            <a:r>
              <a:rPr lang="ru-RU" i="1" dirty="0" err="1" smtClean="0"/>
              <a:t>майноры</a:t>
            </a:r>
            <a:r>
              <a:rPr lang="ru-RU" i="1" dirty="0" smtClean="0"/>
              <a:t> «Европейское </a:t>
            </a:r>
            <a:r>
              <a:rPr lang="ru-RU" i="1" dirty="0"/>
              <a:t>пространство: политика, экономика, культура» и «Коммуникации в бизнесе»</a:t>
            </a:r>
            <a:r>
              <a:rPr lang="en-US" dirty="0" smtClean="0"/>
              <a:t>)</a:t>
            </a:r>
            <a:endParaRPr lang="ru-RU" dirty="0" smtClean="0"/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 err="1" smtClean="0"/>
              <a:t>промороликов</a:t>
            </a:r>
            <a:r>
              <a:rPr lang="ru-RU" dirty="0" smtClean="0"/>
              <a:t> </a:t>
            </a:r>
            <a:r>
              <a:rPr lang="ru-RU" dirty="0" err="1" smtClean="0"/>
              <a:t>майноров</a:t>
            </a:r>
            <a:r>
              <a:rPr lang="ru-RU" dirty="0" smtClean="0"/>
              <a:t> для организации дистанционного представления</a:t>
            </a:r>
            <a:endParaRPr lang="ru-RU" dirty="0"/>
          </a:p>
          <a:p>
            <a:pPr>
              <a:spcAft>
                <a:spcPts val="451"/>
              </a:spcAft>
            </a:pPr>
            <a:r>
              <a:rPr lang="ru-RU" sz="1200" dirty="0"/>
              <a:t>Внедрение технологии </a:t>
            </a:r>
            <a:r>
              <a:rPr lang="ru-RU" sz="1200" dirty="0" err="1"/>
              <a:t>realtime</a:t>
            </a:r>
            <a:r>
              <a:rPr lang="ru-RU" sz="1200" dirty="0"/>
              <a:t> </a:t>
            </a:r>
            <a:r>
              <a:rPr lang="ru-RU" sz="1200" dirty="0" err="1"/>
              <a:t>online</a:t>
            </a:r>
            <a:r>
              <a:rPr lang="ru-RU" sz="1200" dirty="0"/>
              <a:t>: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Оборудование аудитории для проведения занятий в режиме </a:t>
            </a:r>
            <a:r>
              <a:rPr lang="en-US" dirty="0" err="1"/>
              <a:t>realtime</a:t>
            </a:r>
            <a:r>
              <a:rPr lang="en-US" dirty="0"/>
              <a:t> </a:t>
            </a:r>
            <a:r>
              <a:rPr lang="ru-RU" dirty="0" err="1"/>
              <a:t>online</a:t>
            </a:r>
            <a:r>
              <a:rPr lang="ru-RU" dirty="0"/>
              <a:t> - </a:t>
            </a:r>
            <a:r>
              <a:rPr lang="en-US" dirty="0"/>
              <a:t>Live</a:t>
            </a:r>
            <a:r>
              <a:rPr lang="ru-RU" dirty="0"/>
              <a:t> </a:t>
            </a:r>
            <a:r>
              <a:rPr lang="ru-RU" dirty="0" err="1"/>
              <a:t>Virtual</a:t>
            </a:r>
            <a:r>
              <a:rPr lang="ru-RU" dirty="0"/>
              <a:t> </a:t>
            </a:r>
            <a:r>
              <a:rPr lang="ru-RU" dirty="0" err="1"/>
              <a:t>Classroom</a:t>
            </a:r>
            <a:r>
              <a:rPr lang="ru-RU" dirty="0"/>
              <a:t> 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Включение занятий в режиме </a:t>
            </a:r>
            <a:r>
              <a:rPr lang="en-US" dirty="0" err="1"/>
              <a:t>realtime</a:t>
            </a:r>
            <a:r>
              <a:rPr lang="en-US" dirty="0"/>
              <a:t> </a:t>
            </a:r>
            <a:r>
              <a:rPr lang="ru-RU" dirty="0" err="1"/>
              <a:t>online</a:t>
            </a:r>
            <a:r>
              <a:rPr lang="ru-RU" dirty="0"/>
              <a:t> в ОП </a:t>
            </a:r>
            <a:r>
              <a:rPr lang="ru-RU" dirty="0" smtClean="0"/>
              <a:t>кампуса (</a:t>
            </a:r>
            <a:r>
              <a:rPr lang="ru-RU" i="1" dirty="0" smtClean="0"/>
              <a:t>пилот – МП Управление образованием,            БП </a:t>
            </a:r>
            <a:r>
              <a:rPr lang="ru-RU" i="1" dirty="0" err="1" smtClean="0"/>
              <a:t>Вотоковедение</a:t>
            </a:r>
            <a:r>
              <a:rPr lang="ru-RU" dirty="0" smtClean="0"/>
              <a:t>)</a:t>
            </a:r>
            <a:endParaRPr lang="ru-RU" dirty="0"/>
          </a:p>
          <a:p>
            <a:pPr>
              <a:spcAft>
                <a:spcPts val="451"/>
              </a:spcAft>
            </a:pPr>
            <a:r>
              <a:rPr lang="ru-RU" sz="1200" dirty="0"/>
              <a:t>Разработка инструментов автоматизированной проверки результатов обучения: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Внедрение заданий типа </a:t>
            </a:r>
            <a:r>
              <a:rPr lang="ru-RU" dirty="0" err="1"/>
              <a:t>peer-assessment</a:t>
            </a:r>
            <a:r>
              <a:rPr lang="ru-RU" dirty="0"/>
              <a:t> в </a:t>
            </a:r>
            <a:r>
              <a:rPr lang="en-US" dirty="0" smtClean="0"/>
              <a:t>SPOC</a:t>
            </a:r>
            <a:r>
              <a:rPr lang="ru-RU" dirty="0" smtClean="0"/>
              <a:t> (</a:t>
            </a:r>
            <a:r>
              <a:rPr lang="ru-RU" i="1" dirty="0" smtClean="0"/>
              <a:t>пилот </a:t>
            </a:r>
            <a:r>
              <a:rPr lang="ru-RU" i="1" dirty="0"/>
              <a:t>– онлайн-курс «</a:t>
            </a:r>
            <a:r>
              <a:rPr lang="ru-RU" i="1" dirty="0" err="1"/>
              <a:t>Personal</a:t>
            </a:r>
            <a:r>
              <a:rPr lang="ru-RU" i="1" dirty="0"/>
              <a:t> and </a:t>
            </a:r>
            <a:r>
              <a:rPr lang="ru-RU" i="1" dirty="0" err="1"/>
              <a:t>Social</a:t>
            </a:r>
            <a:r>
              <a:rPr lang="ru-RU" i="1" dirty="0"/>
              <a:t> </a:t>
            </a:r>
            <a:r>
              <a:rPr lang="ru-RU" i="1" dirty="0" err="1"/>
              <a:t>Safety</a:t>
            </a:r>
            <a:r>
              <a:rPr lang="ru-RU" i="1" dirty="0"/>
              <a:t> / </a:t>
            </a:r>
            <a:r>
              <a:rPr lang="ru-RU" i="1" dirty="0" smtClean="0"/>
              <a:t>БЖД»</a:t>
            </a:r>
            <a:r>
              <a:rPr lang="ru-RU" dirty="0" smtClean="0"/>
              <a:t>)</a:t>
            </a:r>
            <a:endParaRPr lang="ru-RU" dirty="0"/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Внедрение в </a:t>
            </a:r>
            <a:r>
              <a:rPr lang="en-US" dirty="0"/>
              <a:t>SPOC</a:t>
            </a:r>
            <a:r>
              <a:rPr lang="ru-RU" dirty="0"/>
              <a:t> интерактивных </a:t>
            </a:r>
            <a:r>
              <a:rPr lang="ru-RU" dirty="0" err="1"/>
              <a:t>видеолекций</a:t>
            </a:r>
            <a:r>
              <a:rPr lang="ru-RU" dirty="0"/>
              <a:t> для организации </a:t>
            </a:r>
            <a:r>
              <a:rPr lang="ru-RU" dirty="0" smtClean="0"/>
              <a:t>формирующего оценивания (</a:t>
            </a:r>
            <a:r>
              <a:rPr lang="ru-RU" i="1" dirty="0"/>
              <a:t>пилот </a:t>
            </a:r>
            <a:r>
              <a:rPr lang="ru-RU" i="1" dirty="0" smtClean="0"/>
              <a:t>– онлайн-курс «Практикум </a:t>
            </a:r>
            <a:r>
              <a:rPr lang="ru-RU" i="1" dirty="0"/>
              <a:t>молодого </a:t>
            </a:r>
            <a:r>
              <a:rPr lang="ru-RU" i="1" dirty="0" smtClean="0"/>
              <a:t>исследователя»</a:t>
            </a:r>
            <a:r>
              <a:rPr lang="ru-RU" dirty="0" smtClean="0"/>
              <a:t>) </a:t>
            </a:r>
            <a:endParaRPr lang="ru-RU" dirty="0"/>
          </a:p>
          <a:p>
            <a:pPr marL="180970" indent="0">
              <a:spcAft>
                <a:spcPts val="451"/>
              </a:spcAft>
            </a:pPr>
            <a:r>
              <a:rPr lang="ru-RU" sz="1200" dirty="0"/>
              <a:t>Создание «цифровых» ассистентов преподавателей и сотрудников учебных офисов                    (цифровых </a:t>
            </a:r>
            <a:r>
              <a:rPr lang="ru-RU" sz="1200" dirty="0" err="1"/>
              <a:t>тьюторов</a:t>
            </a:r>
            <a:r>
              <a:rPr lang="ru-RU" sz="1200" dirty="0"/>
              <a:t>):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Создание и апробация чат-бота для дисциплины БЖД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Распространение практики создания чат-ботов для других </a:t>
            </a:r>
            <a:r>
              <a:rPr lang="ru-RU" dirty="0" smtClean="0"/>
              <a:t>дисциплин</a:t>
            </a:r>
            <a:endParaRPr lang="ru-RU" sz="1200" b="0" dirty="0"/>
          </a:p>
          <a:p>
            <a:pPr>
              <a:spcAft>
                <a:spcPts val="451"/>
              </a:spcAft>
            </a:pPr>
            <a:endParaRPr lang="ru-RU" sz="1200" dirty="0"/>
          </a:p>
          <a:p>
            <a:pPr marL="342891" lvl="1" indent="0">
              <a:spcBef>
                <a:spcPts val="0"/>
              </a:spcBef>
              <a:spcAft>
                <a:spcPts val="451"/>
              </a:spcAft>
              <a:buNone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5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140680" y="100485"/>
            <a:ext cx="6611815" cy="803868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0" y="169201"/>
            <a:ext cx="6421563" cy="353691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Образовательный проект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«Персонализация в процедурах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оценивания»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8509005" cy="1915941"/>
          </a:xfrm>
        </p:spPr>
        <p:txBody>
          <a:bodyPr>
            <a:noAutofit/>
          </a:bodyPr>
          <a:lstStyle/>
          <a:p>
            <a:pPr marL="169863" indent="-169863"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Развитие технологии </a:t>
            </a:r>
            <a:r>
              <a:rPr lang="en-US" sz="1200" dirty="0"/>
              <a:t>peer</a:t>
            </a:r>
            <a:r>
              <a:rPr lang="ru-RU" sz="1200" dirty="0"/>
              <a:t>-</a:t>
            </a:r>
            <a:r>
              <a:rPr lang="en-US" sz="1200" dirty="0"/>
              <a:t>observation</a:t>
            </a:r>
            <a:r>
              <a:rPr lang="ru-RU" sz="1200" dirty="0"/>
              <a:t>: </a:t>
            </a:r>
          </a:p>
          <a:p>
            <a:pPr marL="627063" lvl="1" indent="-2841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dirty="0"/>
              <a:t>Распространение практики </a:t>
            </a:r>
            <a:r>
              <a:rPr lang="ru-RU" b="0" dirty="0" err="1"/>
              <a:t>взаимопосещений</a:t>
            </a:r>
            <a:r>
              <a:rPr lang="ru-RU" b="0" dirty="0"/>
              <a:t> занятий на все департаменты</a:t>
            </a:r>
          </a:p>
          <a:p>
            <a:pPr marL="627063" lvl="1" indent="-2841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dirty="0"/>
              <a:t>Распространение практики </a:t>
            </a:r>
            <a:r>
              <a:rPr lang="ru-RU" b="0" dirty="0" err="1"/>
              <a:t>взаимопосещений</a:t>
            </a:r>
            <a:r>
              <a:rPr lang="ru-RU" b="0" dirty="0"/>
              <a:t> занятий на дисциплины, преподаваемые на русском </a:t>
            </a:r>
            <a:r>
              <a:rPr lang="ru-RU" b="0" dirty="0" smtClean="0"/>
              <a:t>языке</a:t>
            </a:r>
          </a:p>
          <a:p>
            <a:pPr marL="169863" indent="-169863"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Развитие технологии </a:t>
            </a:r>
            <a:r>
              <a:rPr lang="en-US" sz="1200" dirty="0"/>
              <a:t>peer-review</a:t>
            </a:r>
            <a:r>
              <a:rPr lang="ru-RU" sz="1200" dirty="0"/>
              <a:t>:</a:t>
            </a:r>
          </a:p>
          <a:p>
            <a:pPr marL="627063" lvl="1" indent="-284163">
              <a:spcBef>
                <a:spcPts val="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технологии </a:t>
            </a:r>
            <a:r>
              <a:rPr lang="en-US" dirty="0" smtClean="0"/>
              <a:t>peer-me</a:t>
            </a:r>
            <a:r>
              <a:rPr lang="ru-RU" dirty="0"/>
              <a:t>Внедрение практики взаимного аудита и анализа (</a:t>
            </a:r>
            <a:r>
              <a:rPr lang="en-US" dirty="0"/>
              <a:t>p</a:t>
            </a:r>
            <a:r>
              <a:rPr lang="ru-RU" dirty="0" err="1"/>
              <a:t>eer-review</a:t>
            </a:r>
            <a:r>
              <a:rPr lang="ru-RU" dirty="0"/>
              <a:t>) учебно-методических материалов на уровне департамента и между департаментами</a:t>
            </a:r>
          </a:p>
          <a:p>
            <a:pPr marL="627063" lvl="1" indent="-284163">
              <a:spcBef>
                <a:spcPts val="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dirty="0"/>
              <a:t>Проведение </a:t>
            </a:r>
            <a:r>
              <a:rPr lang="ru-RU" dirty="0" err="1"/>
              <a:t>peer-review</a:t>
            </a:r>
            <a:r>
              <a:rPr lang="ru-RU" dirty="0"/>
              <a:t> РПД выборочно в формате подготовки к </a:t>
            </a:r>
            <a:r>
              <a:rPr lang="ru-RU" dirty="0" smtClean="0"/>
              <a:t>аккредитации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84056"/>
              </p:ext>
            </p:extLst>
          </p:nvPr>
        </p:nvGraphicFramePr>
        <p:xfrm>
          <a:off x="4489614" y="3967367"/>
          <a:ext cx="4544806" cy="274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0885"/>
                <a:gridCol w="33539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СПбШЭиМ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Research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Seminar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– Рогова Е.М., Павлов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В.В.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</a:t>
                      </a:r>
                    </a:p>
                    <a:p>
                      <a:r>
                        <a:rPr lang="ru-RU" sz="12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МП Финансы</a:t>
                      </a:r>
                      <a:endParaRPr lang="ru-RU" sz="1200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СПбШСНиВ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Введение в политический анализ – Стародубцев А.В., Стремоухов Д.А.</a:t>
                      </a:r>
                    </a:p>
                    <a:p>
                      <a:r>
                        <a:rPr lang="ru-RU" sz="1200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БП</a:t>
                      </a:r>
                      <a:r>
                        <a:rPr lang="ru-RU" sz="1200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Политология и мировая политика</a:t>
                      </a:r>
                      <a:endParaRPr lang="ru-RU" sz="1200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СПбШГНиИ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НИС – Селин А.А., Семенов А.М.</a:t>
                      </a:r>
                    </a:p>
                    <a:p>
                      <a:r>
                        <a:rPr lang="ru-RU" sz="1200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БП История</a:t>
                      </a:r>
                      <a:endParaRPr lang="ru-RU" sz="1200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СПбШФМиКН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Базы данных - Новиков Б.А, </a:t>
                      </a:r>
                      <a:r>
                        <a:rPr lang="ru-RU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Барашев</a:t>
                      </a:r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Д.В.</a:t>
                      </a:r>
                    </a:p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Веб-поиск и ранжирование - </a:t>
                      </a:r>
                      <a:r>
                        <a:rPr lang="ru-RU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Браславский</a:t>
                      </a:r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П.И.</a:t>
                      </a:r>
                    </a:p>
                    <a:p>
                      <a:r>
                        <a:rPr lang="ru-RU" sz="1200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БП</a:t>
                      </a:r>
                      <a:r>
                        <a:rPr lang="ru-RU" sz="1200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Прикладная математика и информатика</a:t>
                      </a:r>
                      <a:endParaRPr lang="ru-RU" sz="1200" i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ЮФ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41989" y="3352169"/>
            <a:ext cx="456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Развитие технологии </a:t>
            </a:r>
            <a:r>
              <a:rPr lang="en-US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peer-assessment</a:t>
            </a:r>
            <a:r>
              <a:rPr lang="ru-RU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  <a:r>
              <a:rPr lang="en-US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Пилотные проекты: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00" y="3007685"/>
            <a:ext cx="3870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Развитие технологии </a:t>
            </a:r>
            <a:r>
              <a:rPr lang="en-US" sz="12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peer-mentoring</a:t>
            </a:r>
            <a:r>
              <a:rPr lang="ru-RU" sz="12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L="628650" lvl="1" indent="-284163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Внедрение практики назначения ментора \ наставника \ куратора для новых сотрудников учебных офисов и УМР департаментов</a:t>
            </a: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Развитие технологии </a:t>
            </a:r>
            <a:r>
              <a:rPr lang="en-US" sz="1200" b="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peer-assessment</a:t>
            </a:r>
            <a:r>
              <a:rPr lang="ru-RU" sz="1200" b="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</a:t>
            </a:r>
          </a:p>
          <a:p>
            <a:pPr marL="628650" lvl="1" indent="-284163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Внедрение заданий типа </a:t>
            </a:r>
            <a:r>
              <a:rPr lang="ru-RU" sz="1200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peer-assessment</a:t>
            </a:r>
            <a:r>
              <a: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в </a:t>
            </a:r>
            <a:r>
              <a:rPr lang="ru-RU" sz="1200" dirty="0" smtClean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очные дисциплины и  онлайн-курсы</a:t>
            </a:r>
            <a:endParaRPr lang="ru-RU" sz="1200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628650" lvl="1" indent="-284163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Разработка рекомендаций по созданию заданий на взаимное </a:t>
            </a:r>
            <a:r>
              <a:rPr lang="ru-RU" sz="1200" dirty="0" smtClean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оценивание</a:t>
            </a:r>
            <a:endParaRPr lang="ru-RU" sz="1200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3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140680" y="100485"/>
            <a:ext cx="6611815" cy="803868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0" y="169201"/>
            <a:ext cx="6421563" cy="353691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Образовательный проект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Case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метод в контексте персонализации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60000" y="1080000"/>
            <a:ext cx="8890009" cy="401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spcAft>
                <a:spcPts val="451"/>
              </a:spcAft>
            </a:pPr>
            <a:r>
              <a:rPr lang="ru-RU" sz="1200" dirty="0" smtClean="0"/>
              <a:t>Создание </a:t>
            </a:r>
            <a:r>
              <a:rPr lang="en-US" sz="1200" dirty="0"/>
              <a:t>Case</a:t>
            </a:r>
            <a:r>
              <a:rPr lang="ru-RU" sz="1200" dirty="0"/>
              <a:t>-центра ШЭМ: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Создание рабочей группы в ШЭМ</a:t>
            </a:r>
          </a:p>
          <a:p>
            <a:pPr marL="180970" indent="0">
              <a:spcAft>
                <a:spcPts val="451"/>
              </a:spcAft>
            </a:pPr>
            <a:r>
              <a:rPr lang="ru-RU" sz="1200" dirty="0"/>
              <a:t>Создание на уровне кампуса Конкурса </a:t>
            </a:r>
            <a:r>
              <a:rPr lang="ru-RU" sz="1200" dirty="0" smtClean="0"/>
              <a:t>по разработке мультимедийных кейсов :</a:t>
            </a:r>
            <a:endParaRPr lang="ru-RU" sz="1200" dirty="0"/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алгоритма подачи заявки на разработку кейса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Определение и утверждение размера финансового стимулирования за разработку кейса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Разработка пакета конкурсной документации</a:t>
            </a:r>
          </a:p>
          <a:p>
            <a:pPr>
              <a:spcAft>
                <a:spcPts val="451"/>
              </a:spcAft>
            </a:pPr>
            <a:r>
              <a:rPr lang="ru-RU" sz="1200" dirty="0"/>
              <a:t>Разработка мультимедийных кейсов: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Разработка методического обеспечения по созданию мультимедийных кейсов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dirty="0"/>
              <a:t>Разработка механизма внедрения мультимедийных кейсов в ОП </a:t>
            </a:r>
          </a:p>
          <a:p>
            <a:pPr marL="800080" lvl="1" indent="-285744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i="1" dirty="0"/>
              <a:t>Разработка пилотного мультимедийного </a:t>
            </a:r>
            <a:r>
              <a:rPr lang="ru-RU" i="1" dirty="0" smtClean="0"/>
              <a:t>кейса </a:t>
            </a:r>
            <a:r>
              <a:rPr lang="ru-RU" i="1" dirty="0"/>
              <a:t>для дисциплины «Корпоративная культура и внутренние коммуникации» (диалоговый тренажер по внутренней коммуникации)</a:t>
            </a:r>
          </a:p>
          <a:p>
            <a:pPr>
              <a:spcAft>
                <a:spcPts val="451"/>
              </a:spcAft>
            </a:pPr>
            <a:r>
              <a:rPr lang="ru-RU" sz="1200" dirty="0"/>
              <a:t>Организация обучения НПР технологии разработки кейсов </a:t>
            </a:r>
          </a:p>
          <a:p>
            <a:pPr marL="342891" lvl="1" indent="0">
              <a:spcBef>
                <a:spcPts val="0"/>
              </a:spcBef>
              <a:spcAft>
                <a:spcPts val="451"/>
              </a:spcAft>
              <a:buNone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0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95" y="2747381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1192244" y="3400451"/>
            <a:ext cx="445549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9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737494" y="3429811"/>
            <a:ext cx="207933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Программ 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двух дипломов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300484" y="2754361"/>
            <a:ext cx="306515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4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8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737494" y="2703402"/>
            <a:ext cx="1716443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Англоязычных образовательных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программ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4217283" y="2530293"/>
            <a:ext cx="941394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33%</a:t>
            </a:r>
            <a:endParaRPr sz="1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5264044" y="2462238"/>
            <a:ext cx="1966328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Доля англоязычных ОП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DD в портфеле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4432659" y="2043639"/>
            <a:ext cx="1078878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34%</a:t>
            </a:r>
            <a:endParaRPr sz="1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5282307" y="1997472"/>
            <a:ext cx="171652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Доля англоязычных курсов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056792" y="1384714"/>
            <a:ext cx="1107776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87%</a:t>
            </a:r>
            <a:endParaRPr sz="1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5250826" y="1287293"/>
            <a:ext cx="1966328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Студентов прошли курсы 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 использованием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blended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learning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74" name="Google Shape;74;p1"/>
          <p:cNvSpPr txBox="1">
            <a:spLocks noGrp="1"/>
          </p:cNvSpPr>
          <p:nvPr>
            <p:ph type="title"/>
          </p:nvPr>
        </p:nvSpPr>
        <p:spPr>
          <a:xfrm>
            <a:off x="360000" y="180000"/>
            <a:ext cx="7979179" cy="3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Бакалавриат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и магистратура: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основные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параметры. </a:t>
            </a:r>
            <a:endParaRPr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Google Shape;70;p1"/>
          <p:cNvSpPr txBox="1"/>
          <p:nvPr/>
        </p:nvSpPr>
        <p:spPr>
          <a:xfrm>
            <a:off x="4432659" y="3014488"/>
            <a:ext cx="1020828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14%</a:t>
            </a:r>
            <a:endParaRPr sz="1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6" name="Google Shape;71;p1"/>
          <p:cNvSpPr txBox="1"/>
          <p:nvPr/>
        </p:nvSpPr>
        <p:spPr>
          <a:xfrm>
            <a:off x="5320129" y="2920467"/>
            <a:ext cx="1966328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Доля дисциплин в формате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blended-learning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в учебных планах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Google Shape;62;p1"/>
          <p:cNvSpPr txBox="1"/>
          <p:nvPr/>
        </p:nvSpPr>
        <p:spPr>
          <a:xfrm>
            <a:off x="537145" y="1348848"/>
            <a:ext cx="655099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31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Google Shape;63;p1"/>
          <p:cNvSpPr txBox="1"/>
          <p:nvPr/>
        </p:nvSpPr>
        <p:spPr>
          <a:xfrm>
            <a:off x="1213413" y="1287293"/>
            <a:ext cx="235709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Образовательная программа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бакалавриата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и магистратуры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Google Shape;63;p1"/>
          <p:cNvSpPr txBox="1"/>
          <p:nvPr/>
        </p:nvSpPr>
        <p:spPr>
          <a:xfrm>
            <a:off x="1723771" y="1989312"/>
            <a:ext cx="2079333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Программ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бакалавриата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Google Shape;63;p1"/>
          <p:cNvSpPr txBox="1"/>
          <p:nvPr/>
        </p:nvSpPr>
        <p:spPr>
          <a:xfrm>
            <a:off x="1723771" y="2407770"/>
            <a:ext cx="2079333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Программ магистратуры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Google Shape;62;p1"/>
          <p:cNvSpPr txBox="1"/>
          <p:nvPr/>
        </p:nvSpPr>
        <p:spPr>
          <a:xfrm>
            <a:off x="1020144" y="2004070"/>
            <a:ext cx="655099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14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Google Shape;62;p1"/>
          <p:cNvSpPr txBox="1"/>
          <p:nvPr/>
        </p:nvSpPr>
        <p:spPr>
          <a:xfrm>
            <a:off x="1020144" y="2413654"/>
            <a:ext cx="655099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17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Google Shape;63;p1"/>
          <p:cNvSpPr txBox="1"/>
          <p:nvPr/>
        </p:nvSpPr>
        <p:spPr>
          <a:xfrm>
            <a:off x="1116359" y="5507974"/>
            <a:ext cx="3100924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Студентов на программах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бакалавриата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Google Shape;63;p1"/>
          <p:cNvSpPr txBox="1"/>
          <p:nvPr/>
        </p:nvSpPr>
        <p:spPr>
          <a:xfrm>
            <a:off x="1147482" y="5952500"/>
            <a:ext cx="3100924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Студента на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программах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магистратуры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Google Shape;62;p1"/>
          <p:cNvSpPr txBox="1"/>
          <p:nvPr/>
        </p:nvSpPr>
        <p:spPr>
          <a:xfrm>
            <a:off x="-95745" y="5446418"/>
            <a:ext cx="1265780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5 455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Google Shape;62;p1"/>
          <p:cNvSpPr txBox="1"/>
          <p:nvPr/>
        </p:nvSpPr>
        <p:spPr>
          <a:xfrm>
            <a:off x="237722" y="5932875"/>
            <a:ext cx="940676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963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Google Shape;62;p1"/>
          <p:cNvSpPr txBox="1"/>
          <p:nvPr/>
        </p:nvSpPr>
        <p:spPr>
          <a:xfrm>
            <a:off x="-42069" y="4963057"/>
            <a:ext cx="1158428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6 418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Google Shape;63;p1"/>
          <p:cNvSpPr txBox="1"/>
          <p:nvPr/>
        </p:nvSpPr>
        <p:spPr>
          <a:xfrm>
            <a:off x="1096845" y="4901501"/>
            <a:ext cx="235709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Контингент на программах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бакалавриата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и магистратуры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323558445"/>
              </p:ext>
            </p:extLst>
          </p:nvPr>
        </p:nvGraphicFramePr>
        <p:xfrm>
          <a:off x="4317197" y="3660695"/>
          <a:ext cx="4627521" cy="291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000" y="900000"/>
            <a:ext cx="5119856" cy="376000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defTabSz="342891">
              <a:spcAft>
                <a:spcPts val="451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 новые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программы: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 «Программирование и анализ данных»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 «Промышленное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программирование»</a:t>
            </a:r>
          </a:p>
          <a:p>
            <a:pPr lvl="1" defTabSz="342891">
              <a:spcAft>
                <a:spcPts val="451"/>
              </a:spcAft>
            </a:pP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defTabSz="342891">
              <a:spcAft>
                <a:spcPts val="451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Получена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лицензия на осуществление образовательной деятельности по 4-м новым направлениям: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 (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 (магистратура)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Филология (магистратура)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Информатика и вычислительная техника (аспирантура)</a:t>
            </a:r>
          </a:p>
          <a:p>
            <a:pPr lvl="1" defTabSz="342891">
              <a:spcAft>
                <a:spcPts val="451"/>
              </a:spcAft>
            </a:pP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defTabSz="342891">
              <a:spcAft>
                <a:spcPts val="451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прошли государственную аккредитацию: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БП «Прикладная математика и информатика»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БП «Дизайн»</a:t>
            </a:r>
          </a:p>
          <a:p>
            <a:pPr marL="342891" indent="-342891" defTabSz="342891">
              <a:spcAft>
                <a:spcPts val="451"/>
              </a:spcAft>
              <a:tabLst>
                <a:tab pos="0" algn="l"/>
              </a:tabLst>
            </a:pP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147655" cy="353691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Образовательные программы (1)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30800" y="900000"/>
            <a:ext cx="3911600" cy="3190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342891">
              <a:spcAft>
                <a:spcPts val="451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открытию в 2020/21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 программ: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БП «Физика»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 «Физика»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 «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Медиапроизводство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медианалитика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 «Русская литература в кросс-культурной и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интермедиальной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перспективах»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 «Интеллектуальная собственность в цифровую эпоху»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in International Business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in Comparative Russian and Eurasian Politics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 с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UCL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Аспирантура «Информатика и вычислительная техника»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000" y="4492871"/>
            <a:ext cx="8682400" cy="1705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defTabSz="342891">
              <a:spcAft>
                <a:spcPts val="451"/>
              </a:spcAft>
              <a:tabLst>
                <a:tab pos="0" algn="l"/>
              </a:tabLs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существующих образовательных программ: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 «Глобальная и региональная история»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Укрупнение образовательных программ: МП «Машинное обучение и анализ данных» (МП «Анализ данных в экономике, бизнесе и обществе» + «Промышленное программирование»)</a:t>
            </a:r>
          </a:p>
          <a:p>
            <a:pPr marL="342891" lvl="1" indent="-342891" defTabSz="342891">
              <a:spcAft>
                <a:spcPts val="451"/>
              </a:spcAft>
              <a:tabLst>
                <a:tab pos="0" algn="l"/>
              </a:tabLst>
            </a:pP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91" lvl="1" indent="-342891" defTabSz="342891">
              <a:spcAft>
                <a:spcPts val="451"/>
              </a:spcAft>
              <a:tabLst>
                <a:tab pos="0" algn="l"/>
              </a:tabLs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майнор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программирования (с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2019,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набор 124 человека)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1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000" y="900000"/>
            <a:ext cx="5997257" cy="195438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defTabSz="342891">
              <a:spcAft>
                <a:spcPts val="451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Запущены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программы двойных дипломов: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Bachelor in Economics (University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Pompeu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Fabra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in Management and Analytics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(Barcelona School of Management (UPF) 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in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 (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Cattolica de Sacro Cuore) 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in Finance (ESSCA School of Management)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 in History (University of Torino)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oogle Shape;62;p1"/>
          <p:cNvSpPr txBox="1"/>
          <p:nvPr/>
        </p:nvSpPr>
        <p:spPr>
          <a:xfrm>
            <a:off x="5916983" y="1467376"/>
            <a:ext cx="655099" cy="3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9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63;p1"/>
          <p:cNvSpPr txBox="1"/>
          <p:nvPr/>
        </p:nvSpPr>
        <p:spPr>
          <a:xfrm>
            <a:off x="6693775" y="1413704"/>
            <a:ext cx="235709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Программ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двойного диплома 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2019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147655" cy="353691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Образовательные программы (2)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00" y="2722486"/>
            <a:ext cx="4644876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342891">
              <a:spcAft>
                <a:spcPts val="451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к созданию программ двойных дипломов на базе существующих: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in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Comparative Russian and Eurasian Politics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College London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 2020-2021)</a:t>
            </a: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in Comparative Politics of Eurasia (University of Trento) (c 2020-2021)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2912" lvl="1" indent="-200020" defTabSz="342891">
              <a:spcAft>
                <a:spcPts val="451"/>
              </a:spcAft>
              <a:buFont typeface="Arial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in Modern Social Research (University of Trento) (c 2020-2021)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2891">
              <a:spcAft>
                <a:spcPts val="451"/>
              </a:spcAft>
            </a:pP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2891">
              <a:spcAft>
                <a:spcPts val="451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Международные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аккредитации:</a:t>
            </a:r>
          </a:p>
          <a:p>
            <a:pPr marL="534975" lvl="4" indent="-173034" defTabSz="342891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Получена аккредитация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EPAS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МОП «Финансы» (февраль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4975" lvl="4" indent="-173034" defTabSz="342891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Одобрена заявка на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unit AACSB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СПбШЭМ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 настоящий момент заявка отозвана)</a:t>
            </a:r>
          </a:p>
          <a:p>
            <a:pPr marL="534975" lvl="4" indent="-173034" defTabSz="342891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Визит комиссии международных экспертов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ZEvA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20-22 ноября 2019) для БП «Политология и мировая политика» и МП «Сравнительная политика Евразии»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004876" y="2206681"/>
            <a:ext cx="3977199" cy="4015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451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Открытие новых треков DDP и сетевых ОП с ведущими университетами:</a:t>
            </a:r>
          </a:p>
          <a:p>
            <a:pPr marL="557199" lvl="1" indent="-214308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Совместная МП Сравнительная политика России и Евразии с Университетским колледжем Лондона (Великобритания)</a:t>
            </a:r>
          </a:p>
          <a:p>
            <a:pPr marL="557199" lvl="1" indent="-214308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Треки ПДД с Университетом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Тренто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рамках БП Политология и мировая политика и МП Современный социальный анализ</a:t>
            </a:r>
          </a:p>
          <a:p>
            <a:pPr marL="557199" lvl="1" indent="-214308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Треки ПДД для ОП: БП Менеджмент и международный бизнес, МП Менеджмент и аналитика для бизнеса, МП Менеджмент в индустрии впечатлений, МП Глобальная и региональная история (поиск партнеров)</a:t>
            </a:r>
          </a:p>
          <a:p>
            <a:pPr>
              <a:spcAft>
                <a:spcPts val="451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Международная аккредитация:</a:t>
            </a:r>
          </a:p>
          <a:p>
            <a:pPr marL="557199" lvl="1" indent="-214308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Аккредитация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ZEvA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для БП Политология и мировая политика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для МП Сравнительная политика Евразии</a:t>
            </a:r>
          </a:p>
          <a:p>
            <a:pPr marL="342891" lvl="1">
              <a:spcAft>
                <a:spcPts val="451"/>
              </a:spcAft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57199" lvl="1" indent="-214308">
              <a:spcAft>
                <a:spcPts val="451"/>
              </a:spcAft>
              <a:buFont typeface="Arial" panose="020B0604020202020204" pitchFamily="34" charset="0"/>
              <a:buChar char="•"/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57199" lvl="1" indent="-214308">
              <a:spcAft>
                <a:spcPts val="451"/>
              </a:spcAft>
              <a:buFont typeface="Arial" panose="020B0604020202020204" pitchFamily="34" charset="0"/>
              <a:buChar char="•"/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891" lvl="1">
              <a:spcAft>
                <a:spcPts val="451"/>
              </a:spcAft>
            </a:pP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0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7886700" cy="353691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Программы двойного диплома: факты 2019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59600218"/>
              </p:ext>
            </p:extLst>
          </p:nvPr>
        </p:nvGraphicFramePr>
        <p:xfrm>
          <a:off x="5304689" y="973661"/>
          <a:ext cx="3542978" cy="301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294815"/>
              </p:ext>
            </p:extLst>
          </p:nvPr>
        </p:nvGraphicFramePr>
        <p:xfrm>
          <a:off x="360000" y="1007533"/>
          <a:ext cx="4631427" cy="334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8851" y="858248"/>
            <a:ext cx="2803912" cy="60824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906980"/>
              </p:ext>
            </p:extLst>
          </p:nvPr>
        </p:nvGraphicFramePr>
        <p:xfrm>
          <a:off x="424869" y="4081300"/>
          <a:ext cx="8335419" cy="268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19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/>
          <p:nvPr/>
        </p:nvSpPr>
        <p:spPr>
          <a:xfrm>
            <a:off x="3716867" y="5432332"/>
            <a:ext cx="5350132" cy="124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33366" lvl="1">
              <a:spcAft>
                <a:spcPts val="451"/>
              </a:spcAft>
              <a:buSzPts val="13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3 онлайн-курса:</a:t>
            </a:r>
          </a:p>
          <a:p>
            <a:pPr marL="504813" lvl="1" indent="-171446">
              <a:spcAft>
                <a:spcPts val="451"/>
              </a:spcAft>
              <a:buSzPts val="13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«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Экономика для будущих экономистов» для продвижения программы БП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Экономика” – постоянная ротация,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794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слушателя</a:t>
            </a:r>
          </a:p>
          <a:p>
            <a:pPr marL="504813" lvl="1" indent="-171446">
              <a:spcAft>
                <a:spcPts val="451"/>
              </a:spcAft>
              <a:buSzPts val="13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«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Управление этикой в компании» - 2 ротации</a:t>
            </a:r>
          </a:p>
          <a:p>
            <a:pPr marL="504813" lvl="1" indent="-171446">
              <a:spcAft>
                <a:spcPts val="451"/>
              </a:spcAft>
              <a:buSzPts val="1300"/>
              <a:buFont typeface="Arial" panose="020B0604020202020204" pitchFamily="34" charset="0"/>
              <a:buChar char="•"/>
            </a:pP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«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Практикум молодого исследователя» - </a:t>
            </a:r>
            <a:r>
              <a:rPr lang="en-US" sz="1200" i="1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new (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запуск 11.11.2019</a:t>
            </a:r>
            <a:r>
              <a:rPr lang="en-US" sz="1200" i="1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0000" y="180000"/>
            <a:ext cx="8062680" cy="3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sym typeface="Arial"/>
              </a:rPr>
              <a:t>Онлайн курсы (1)</a:t>
            </a:r>
            <a:endParaRPr lang="ru-RU" sz="2400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000" y="841985"/>
            <a:ext cx="2710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1"/>
              </a:spcAft>
              <a:buSzPts val="1300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Разработка онлайн-курсов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0" y="1198845"/>
            <a:ext cx="1258652" cy="32871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47" y="2230481"/>
            <a:ext cx="1420971" cy="520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987" y="3552182"/>
            <a:ext cx="1348385" cy="5112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47066" y="1302927"/>
            <a:ext cx="5096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ts val="13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Санкт-Петербург – столица империи Петра I  - 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  <a:p>
            <a:pPr lvl="1">
              <a:spcAft>
                <a:spcPts val="451"/>
              </a:spcAft>
              <a:buSzPts val="1300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постоянная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ротация с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2017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47066" y="3910247"/>
            <a:ext cx="43756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451"/>
              </a:spcAft>
              <a:buSzPts val="13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Политические изобретения Нового времени - 2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ротаци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7067" y="2088387"/>
            <a:ext cx="557980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spcAft>
                <a:spcPts val="600"/>
              </a:spcAft>
              <a:buSzPts val="13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Качественные методы в социологическом исследовании – </a:t>
            </a:r>
            <a:r>
              <a:rPr lang="en-US" sz="1200" i="1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new</a:t>
            </a:r>
            <a:endParaRPr lang="ru-RU" sz="1200" i="1" dirty="0"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  <a:p>
            <a:pPr lvl="5">
              <a:spcAft>
                <a:spcPts val="600"/>
              </a:spcAft>
              <a:buSzPts val="13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Поведение потребителей в культурном туризме - 3 ротации </a:t>
            </a:r>
          </a:p>
          <a:p>
            <a:pPr lvl="5">
              <a:spcAft>
                <a:spcPts val="600"/>
              </a:spcAft>
              <a:buSzPts val="13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Публичная политика и права человека - 3 ротации</a:t>
            </a:r>
          </a:p>
          <a:p>
            <a:pPr lvl="5">
              <a:spcAft>
                <a:spcPts val="600"/>
              </a:spcAft>
              <a:buSzPts val="13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Финансовые технологии - 3 ротации</a:t>
            </a:r>
          </a:p>
          <a:p>
            <a:pPr lvl="5">
              <a:spcAft>
                <a:spcPts val="600"/>
              </a:spcAft>
              <a:buSzPts val="13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Риск-менеджмент - 4 ротации</a:t>
            </a:r>
          </a:p>
          <a:p>
            <a:pPr lvl="5">
              <a:spcAft>
                <a:spcPts val="600"/>
              </a:spcAft>
              <a:buSzPts val="13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Корпоративное управление - 3 ротации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695" y="1253148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МООС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162" y="489507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6695" y="5432332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оп.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образование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99933" y="4833519"/>
            <a:ext cx="525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66" lvl="1">
              <a:spcAft>
                <a:spcPts val="451"/>
              </a:spcAft>
              <a:buSzPts val="13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5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SPOC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, в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т.ч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онлайн-курс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для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майнора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 «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Европейское пространство: политика, экономика, культура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9720" y="1462578"/>
            <a:ext cx="187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 курс</a:t>
            </a: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&gt;8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слушателей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9719" y="2750990"/>
            <a:ext cx="2032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 курсов</a:t>
            </a: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&gt;14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слушателей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9720" y="4036109"/>
            <a:ext cx="170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 курс</a:t>
            </a: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~100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слушателей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7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/>
          <p:nvPr/>
        </p:nvSpPr>
        <p:spPr>
          <a:xfrm>
            <a:off x="363601" y="998982"/>
            <a:ext cx="60701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blended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формата 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Aft>
                <a:spcPts val="60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44" lvl="1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blended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дисциплины БЖД для всех студентов первого курса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1800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студентов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базе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SPOC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and Social Safety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542912" lvl="5" indent="-27621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Дисциплина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билингвальная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(студент выбирает язык изучения)</a:t>
            </a:r>
          </a:p>
          <a:p>
            <a:pPr marL="542912" lvl="5" indent="-27621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Дисциплина сопровождается ассистентами – сотрудниками учебных офисов</a:t>
            </a:r>
          </a:p>
          <a:p>
            <a:pPr marL="542912" lvl="5" indent="-27621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дисциплину включен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peer-to-peer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(взаимная оценка работ)</a:t>
            </a:r>
          </a:p>
          <a:p>
            <a:pPr marL="542912" lvl="5" indent="-27621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 и внедрен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содержательный модуль для иностранных первокурсников «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Pre-Arrival Online Crash Course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0000" y="180000"/>
            <a:ext cx="8062680" cy="3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Онлайн курсы (2)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Google Shape;70;p1"/>
          <p:cNvSpPr txBox="1"/>
          <p:nvPr/>
        </p:nvSpPr>
        <p:spPr>
          <a:xfrm>
            <a:off x="7100634" y="1318205"/>
            <a:ext cx="11002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ru-RU" sz="28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87%</a:t>
            </a:r>
            <a:endParaRPr sz="2800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71;p1"/>
          <p:cNvSpPr txBox="1"/>
          <p:nvPr/>
        </p:nvSpPr>
        <p:spPr>
          <a:xfrm>
            <a:off x="6724474" y="1675740"/>
            <a:ext cx="2143305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Tahoma"/>
                <a:ea typeface="Tahoma"/>
                <a:cs typeface="Tahoma"/>
                <a:sym typeface="Tahoma"/>
              </a:rPr>
              <a:t>Студентов прошли курсы </a:t>
            </a:r>
            <a:endParaRPr sz="1200" dirty="0">
              <a:latin typeface="Tahoma"/>
              <a:ea typeface="Tahoma"/>
              <a:cs typeface="Tahoma"/>
              <a:sym typeface="Tahoma"/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latin typeface="Tahoma"/>
                <a:ea typeface="Tahoma"/>
                <a:cs typeface="Tahoma"/>
                <a:sym typeface="Tahoma"/>
              </a:rPr>
              <a:t>с использованием </a:t>
            </a:r>
            <a:r>
              <a:rPr lang="ru-RU" sz="1200" dirty="0" err="1">
                <a:latin typeface="Tahoma"/>
                <a:ea typeface="Tahoma"/>
                <a:cs typeface="Tahoma"/>
                <a:sym typeface="Tahoma"/>
              </a:rPr>
              <a:t>blended</a:t>
            </a:r>
            <a:r>
              <a:rPr lang="ru-RU" sz="12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200" dirty="0" err="1">
                <a:latin typeface="Tahoma"/>
                <a:ea typeface="Tahoma"/>
                <a:cs typeface="Tahoma"/>
                <a:sym typeface="Tahoma"/>
              </a:rPr>
              <a:t>learning</a:t>
            </a:r>
            <a:endParaRPr sz="12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Google Shape;70;p1"/>
          <p:cNvSpPr txBox="1"/>
          <p:nvPr/>
        </p:nvSpPr>
        <p:spPr>
          <a:xfrm>
            <a:off x="7246018" y="2342341"/>
            <a:ext cx="11002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14%</a:t>
            </a:r>
            <a:endParaRPr sz="2800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71;p1"/>
          <p:cNvSpPr txBox="1"/>
          <p:nvPr/>
        </p:nvSpPr>
        <p:spPr>
          <a:xfrm>
            <a:off x="6724474" y="2759796"/>
            <a:ext cx="2143305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200" dirty="0">
                <a:latin typeface="Tahoma"/>
                <a:ea typeface="Tahoma"/>
                <a:cs typeface="Tahoma"/>
                <a:sym typeface="Tahoma"/>
              </a:rPr>
              <a:t>Доля дисциплин в формате </a:t>
            </a:r>
            <a:r>
              <a:rPr lang="ru-RU" sz="1200" dirty="0" err="1" smtClean="0">
                <a:latin typeface="Tahoma"/>
                <a:ea typeface="Tahoma"/>
                <a:cs typeface="Tahoma"/>
                <a:sym typeface="Tahoma"/>
              </a:rPr>
              <a:t>blended</a:t>
            </a:r>
            <a:r>
              <a:rPr lang="ru-RU" sz="12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200" dirty="0" err="1" smtClean="0">
                <a:latin typeface="Tahoma"/>
                <a:ea typeface="Tahoma"/>
                <a:cs typeface="Tahoma"/>
                <a:sym typeface="Tahoma"/>
              </a:rPr>
              <a:t>learning</a:t>
            </a:r>
            <a:r>
              <a:rPr lang="ru-RU" sz="12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200" dirty="0">
                <a:latin typeface="Tahoma"/>
                <a:ea typeface="Tahoma"/>
                <a:cs typeface="Tahoma"/>
                <a:sym typeface="Tahoma"/>
              </a:rPr>
              <a:t>в учебных планах</a:t>
            </a:r>
            <a:endParaRPr sz="12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604" y="3708963"/>
            <a:ext cx="487809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Внедрение системы поддержки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реализации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SPOC</a:t>
            </a:r>
          </a:p>
          <a:p>
            <a:pPr lvl="1">
              <a:spcAft>
                <a:spcPts val="600"/>
              </a:spcAft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  <a:p>
            <a:pPr marL="171446" lvl="1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Финансовое стимулирование разработки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SPOC</a:t>
            </a:r>
          </a:p>
          <a:p>
            <a:pPr marL="171446" lvl="1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сопровождение размещения и реализации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SPOC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платформе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online.hse.ru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(размещение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материалов, подключение студентов)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46" lvl="1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консультаций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авторам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SPOC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разработке и реализации 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платформе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online.hse.ru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46" lvl="1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учебной аналитики и актуализация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SPOC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46" lvl="1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46" lvl="1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9583" y="3993656"/>
            <a:ext cx="3188196" cy="2412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Заявки на разработку МООС на 2020 год (направлены в Москву):</a:t>
            </a:r>
          </a:p>
          <a:p>
            <a:pPr marL="171450" indent="-1714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International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Financial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Reporting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Jeff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Downing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Coursera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Contract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Theory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Managers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Сторчевой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М.А. (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Coursera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Балтика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 раннее новое время – Селин А.А. (НПОО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171450" indent="-1714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Социология семьи - Чернова Ж.В. (НПОО)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2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193615" cy="353691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Новые образовательные решения (1)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802" y="1041400"/>
            <a:ext cx="8517467" cy="57370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1"/>
              </a:spcAft>
              <a:buSzPct val="1000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одель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Honours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track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на базе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майнора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484" lvl="1" indent="-203592">
              <a:spcBef>
                <a:spcPts val="0"/>
              </a:spcBef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Апрель 2019 г. – запуск проекта реализации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Honours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Track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базе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майнора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«Социальная антропология»</a:t>
            </a:r>
          </a:p>
          <a:p>
            <a:pPr marL="546484" lvl="1" indent="-203592">
              <a:spcBef>
                <a:spcPts val="0"/>
              </a:spcBef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Декабрь 2019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г. – первые защиты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Honours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Thesis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484" lvl="1" indent="-203592">
              <a:spcBef>
                <a:spcPts val="0"/>
              </a:spcBef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Разработана локальная нормативная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база для реализации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проекта</a:t>
            </a:r>
          </a:p>
          <a:p>
            <a:pPr marL="546484" lvl="1" indent="-203592">
              <a:spcBef>
                <a:spcPts val="0"/>
              </a:spcBef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451"/>
              </a:spcAft>
              <a:buSzPts val="1300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Дисциплины в области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Culture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внедрены во все учебные планы ОП 2019/20:</a:t>
            </a:r>
          </a:p>
          <a:p>
            <a:pPr marL="542912" lvl="1" indent="-209545">
              <a:spcBef>
                <a:spcPts val="0"/>
              </a:spcBef>
              <a:spcAft>
                <a:spcPts val="451"/>
              </a:spcAft>
              <a:buSzPts val="1300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29% - от обязательных дисциплин и НИС</a:t>
            </a:r>
          </a:p>
          <a:p>
            <a:pPr marL="542912" lvl="1" indent="-209545">
              <a:spcBef>
                <a:spcPts val="0"/>
              </a:spcBef>
              <a:spcAft>
                <a:spcPts val="451"/>
              </a:spcAft>
              <a:buSzPts val="1300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36% - от дисциплин по выбору</a:t>
            </a:r>
          </a:p>
          <a:p>
            <a:pPr marL="0" lvl="1" indent="0">
              <a:spcBef>
                <a:spcPts val="0"/>
              </a:spcBef>
              <a:spcAft>
                <a:spcPts val="451"/>
              </a:spcAft>
              <a:buSzPts val="1300"/>
              <a:buNone/>
              <a:tabLst>
                <a:tab pos="70245" algn="l"/>
              </a:tabLst>
            </a:pP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451"/>
              </a:spcAft>
              <a:buSzPts val="1300"/>
              <a:buNone/>
              <a:tabLst>
                <a:tab pos="70245" algn="l"/>
              </a:tabLst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Дисциплины по изучению языка программирования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Python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включены в учебные планы 7-ми ОП на 2019/20: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484" lvl="1" indent="-203592">
              <a:spcBef>
                <a:spcPts val="0"/>
              </a:spcBef>
              <a:spcAft>
                <a:spcPts val="451"/>
              </a:spcAft>
              <a:buSzPts val="1300"/>
              <a:buFont typeface="Arial" panose="020B0604020202020204" pitchFamily="34" charset="0"/>
              <a:buChar char="•"/>
              <a:tabLst>
                <a:tab pos="70245" algn="l"/>
              </a:tabLst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БП Финансы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484" lvl="1" indent="-203592">
              <a:spcBef>
                <a:spcPts val="0"/>
              </a:spcBef>
              <a:spcAft>
                <a:spcPts val="451"/>
              </a:spcAft>
              <a:buSzPts val="1300"/>
              <a:buFont typeface="Arial" panose="020B0604020202020204" pitchFamily="34" charset="0"/>
              <a:buChar char="•"/>
              <a:tabLst>
                <a:tab pos="70245" algn="l"/>
              </a:tabLst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БП Логистика и управление цепями поставок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484" lvl="1" indent="-203592">
              <a:spcBef>
                <a:spcPts val="0"/>
              </a:spcBef>
              <a:spcAft>
                <a:spcPts val="451"/>
              </a:spcAft>
              <a:buSzPts val="1300"/>
              <a:buFont typeface="Arial" panose="020B0604020202020204" pitchFamily="34" charset="0"/>
              <a:buChar char="•"/>
              <a:tabLst>
                <a:tab pos="70245" algn="l"/>
              </a:tabLst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БП Политология и мировая политика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484" lvl="1" indent="-203592">
              <a:spcBef>
                <a:spcPts val="0"/>
              </a:spcBef>
              <a:spcAft>
                <a:spcPts val="451"/>
              </a:spcAft>
              <a:buSzPts val="1300"/>
              <a:buFont typeface="Arial" panose="020B0604020202020204" pitchFamily="34" charset="0"/>
              <a:buChar char="•"/>
              <a:tabLst>
                <a:tab pos="70245" algn="l"/>
              </a:tabLst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БП Филология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484" lvl="1" indent="-203592">
              <a:spcBef>
                <a:spcPts val="0"/>
              </a:spcBef>
              <a:spcAft>
                <a:spcPts val="451"/>
              </a:spcAft>
              <a:buSzPts val="1300"/>
              <a:buFont typeface="Arial" panose="020B0604020202020204" pitchFamily="34" charset="0"/>
              <a:buChar char="•"/>
              <a:tabLst>
                <a:tab pos="70245" algn="l"/>
              </a:tabLst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БП Экономика</a:t>
            </a:r>
          </a:p>
          <a:p>
            <a:pPr marL="546484" lvl="1" indent="-203592">
              <a:spcAft>
                <a:spcPts val="451"/>
              </a:spcAft>
              <a:buSzPts val="1300"/>
              <a:buFont typeface="Arial" panose="020B0604020202020204" pitchFamily="34" charset="0"/>
              <a:buChar char="•"/>
              <a:tabLst>
                <a:tab pos="70245" algn="l"/>
              </a:tabLst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МП Прикладная экономика и математические методы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484" lvl="1" indent="-203592">
              <a:spcAft>
                <a:spcPts val="451"/>
              </a:spcAft>
              <a:buSzPts val="1300"/>
              <a:buFont typeface="Arial" panose="020B0604020202020204" pitchFamily="34" charset="0"/>
              <a:buChar char="•"/>
              <a:tabLst>
                <a:tab pos="70245" algn="l"/>
              </a:tabLst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МП Современный социальный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484" lvl="1" indent="-203592">
              <a:spcAft>
                <a:spcPts val="451"/>
              </a:spcAft>
              <a:buSzPts val="1300"/>
              <a:buFont typeface="Arial" panose="020B0604020202020204" pitchFamily="34" charset="0"/>
              <a:buChar char="•"/>
              <a:tabLst>
                <a:tab pos="70245" algn="l"/>
              </a:tabLst>
            </a:pPr>
            <a:r>
              <a:rPr lang="ru-RU" smtClean="0">
                <a:latin typeface="Tahoma" pitchFamily="34" charset="0"/>
                <a:ea typeface="Tahoma" pitchFamily="34" charset="0"/>
                <a:cs typeface="Tahoma" pitchFamily="34" charset="0"/>
              </a:rPr>
              <a:t>МП Финансы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6484" lvl="1" indent="-203592">
              <a:spcBef>
                <a:spcPts val="0"/>
              </a:spcBef>
              <a:spcAft>
                <a:spcPts val="451"/>
              </a:spcAft>
              <a:buSzPct val="100000"/>
              <a:buFont typeface="Arial" panose="020B0604020202020204" pitchFamily="34" charset="0"/>
              <a:buChar char="•"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5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7260"/>
      </a:accent1>
      <a:accent2>
        <a:srgbClr val="354458"/>
      </a:accent2>
      <a:accent3>
        <a:srgbClr val="29ABA4"/>
      </a:accent3>
      <a:accent4>
        <a:srgbClr val="3AA4D9"/>
      </a:accent4>
      <a:accent5>
        <a:srgbClr val="4472C4"/>
      </a:accent5>
      <a:accent6>
        <a:srgbClr val="35445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2554</Words>
  <Application>Microsoft Office PowerPoint</Application>
  <PresentationFormat>Экран (4:3)</PresentationFormat>
  <Paragraphs>474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Tahoma</vt:lpstr>
      <vt:lpstr>TimesNewRoman,Bold</vt:lpstr>
      <vt:lpstr>Calibri</vt:lpstr>
      <vt:lpstr>Helvetica Light</vt:lpstr>
      <vt:lpstr>Arial Narrow</vt:lpstr>
      <vt:lpstr>Times New Roman</vt:lpstr>
      <vt:lpstr>Wingdings</vt:lpstr>
      <vt:lpstr>Тема Office</vt:lpstr>
      <vt:lpstr>1_Тема Office</vt:lpstr>
      <vt:lpstr>Отчет об учебно-методической деятельности в НИУ ВШЭ - Санкт-Петербург за 2018-2019 учебный год и планы на 2019-2020 учебный год</vt:lpstr>
      <vt:lpstr>1</vt:lpstr>
      <vt:lpstr>Бакалавриат и магистратура: основные параметры. </vt:lpstr>
      <vt:lpstr>Образовательные программы (1)</vt:lpstr>
      <vt:lpstr>Образовательные программы (2)</vt:lpstr>
      <vt:lpstr>Программы двойного диплома: факты 2019</vt:lpstr>
      <vt:lpstr>Презентация PowerPoint</vt:lpstr>
      <vt:lpstr>Презентация PowerPoint</vt:lpstr>
      <vt:lpstr>Новые образовательные решения (1)</vt:lpstr>
      <vt:lpstr>Презентация PowerPoint</vt:lpstr>
      <vt:lpstr>Конкурс на организацию визитов иностранных профессоров для реализации ОП (1)  </vt:lpstr>
      <vt:lpstr>Конкурс на организацию визитов иностранных профессоров для реализации ОП (2) </vt:lpstr>
      <vt:lpstr>Оценки преподавателей и дисциплин</vt:lpstr>
      <vt:lpstr>Презентация PowerPoint</vt:lpstr>
      <vt:lpstr>Аспирантура: основные параметры</vt:lpstr>
      <vt:lpstr>Аспирантура (2)</vt:lpstr>
      <vt:lpstr>Аспирантура (3)</vt:lpstr>
      <vt:lpstr>Аспирантура (4)</vt:lpstr>
      <vt:lpstr>Мероприятия по оптимизации управления образовательных программ</vt:lpstr>
      <vt:lpstr>Комиссия по образовательной деятельности: основные данные по итогам работы за год</vt:lpstr>
      <vt:lpstr>2</vt:lpstr>
      <vt:lpstr>Приоритетные проекты 2019 – 2020 </vt:lpstr>
      <vt:lpstr>Образовательный проект  «Blended learning»</vt:lpstr>
      <vt:lpstr>Образовательный проект  «Персонализация в процедурах оценивания»</vt:lpstr>
      <vt:lpstr>Образовательный проект  «Case метод в контексте персонализации»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Образование: основные параметры</dc:title>
  <dc:creator>Julia Averyanova</dc:creator>
  <cp:lastModifiedBy>Алексеева Ирина Михайловна</cp:lastModifiedBy>
  <cp:revision>296</cp:revision>
  <cp:lastPrinted>2019-12-05T07:45:44Z</cp:lastPrinted>
  <dcterms:created xsi:type="dcterms:W3CDTF">2019-08-21T13:04:36Z</dcterms:created>
  <dcterms:modified xsi:type="dcterms:W3CDTF">2019-12-05T07:45:58Z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1CFDC236-74E1-4BBC-8B92-A10D4BE91C47</vt:lpwstr>
  </property>
  <property fmtid="{D5CDD505-2E9C-101B-9397-08002B2CF9AE}" pid="3" name="ArticulatePath">
    <vt:lpwstr>Отчет директора_2019</vt:lpwstr>
  </property>
</Properties>
</file>