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94" r:id="rId2"/>
    <p:sldId id="451" r:id="rId3"/>
    <p:sldId id="447" r:id="rId4"/>
    <p:sldId id="450" r:id="rId5"/>
    <p:sldId id="452" r:id="rId6"/>
    <p:sldId id="453" r:id="rId7"/>
    <p:sldId id="454" r:id="rId8"/>
    <p:sldId id="414" r:id="rId9"/>
    <p:sldId id="438" r:id="rId10"/>
    <p:sldId id="439" r:id="rId11"/>
    <p:sldId id="420" r:id="rId12"/>
    <p:sldId id="442" r:id="rId13"/>
    <p:sldId id="440" r:id="rId14"/>
    <p:sldId id="432" r:id="rId15"/>
    <p:sldId id="419" r:id="rId16"/>
    <p:sldId id="444" r:id="rId17"/>
    <p:sldId id="417" r:id="rId18"/>
    <p:sldId id="416" r:id="rId19"/>
    <p:sldId id="415" r:id="rId20"/>
    <p:sldId id="428" r:id="rId21"/>
    <p:sldId id="431" r:id="rId22"/>
    <p:sldId id="433" r:id="rId23"/>
    <p:sldId id="410" r:id="rId24"/>
    <p:sldId id="445" r:id="rId25"/>
    <p:sldId id="437" r:id="rId26"/>
    <p:sldId id="446" r:id="rId27"/>
    <p:sldId id="448" r:id="rId28"/>
    <p:sldId id="449" r:id="rId29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8BC591-6B33-42A5-BAD6-43AFD845DDEC}">
          <p14:sldIdLst>
            <p14:sldId id="394"/>
            <p14:sldId id="451"/>
            <p14:sldId id="447"/>
            <p14:sldId id="450"/>
            <p14:sldId id="452"/>
            <p14:sldId id="453"/>
            <p14:sldId id="454"/>
            <p14:sldId id="414"/>
            <p14:sldId id="438"/>
            <p14:sldId id="439"/>
            <p14:sldId id="420"/>
            <p14:sldId id="442"/>
            <p14:sldId id="440"/>
            <p14:sldId id="432"/>
            <p14:sldId id="419"/>
            <p14:sldId id="444"/>
            <p14:sldId id="417"/>
            <p14:sldId id="416"/>
            <p14:sldId id="415"/>
            <p14:sldId id="428"/>
            <p14:sldId id="431"/>
            <p14:sldId id="433"/>
            <p14:sldId id="410"/>
            <p14:sldId id="445"/>
            <p14:sldId id="437"/>
          </p14:sldIdLst>
        </p14:section>
        <p14:section name="Раздел без заголовка" id="{D142959E-6290-45E4-801A-F55AB88F376D}">
          <p14:sldIdLst>
            <p14:sldId id="446"/>
            <p14:sldId id="448"/>
            <p14:sldId id="44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офья Богомолова" initials="СБ" lastIdx="1" clrIdx="0">
    <p:extLst>
      <p:ext uri="{19B8F6BF-5375-455C-9EA6-DF929625EA0E}">
        <p15:presenceInfo xmlns="" xmlns:p15="http://schemas.microsoft.com/office/powerpoint/2012/main" userId="Софья Богомол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403"/>
    <a:srgbClr val="FF3399"/>
    <a:srgbClr val="FFFFFF"/>
    <a:srgbClr val="E67E22"/>
    <a:srgbClr val="18B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047" autoAdjust="0"/>
    <p:restoredTop sz="86316" autoAdjust="0"/>
  </p:normalViewPr>
  <p:slideViewPr>
    <p:cSldViewPr>
      <p:cViewPr>
        <p:scale>
          <a:sx n="100" d="100"/>
          <a:sy n="100" d="100"/>
        </p:scale>
        <p:origin x="-1944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F06EC-B56C-41FB-82CE-DA44C501728E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D24E3-7DBF-4305-ABF5-BDCAC6EBA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04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6ED88-F985-4EF6-A4B6-5FD5AA165CF2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854A5-FF11-4460-AF9E-382C18F1A2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99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854A5-FF11-4460-AF9E-382C18F1A29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4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881B84A-ABF7-4CED-A74B-CF8BAC74A40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F57B09-9655-4234-BC42-1F31F0EC9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84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-8920" y="-27384"/>
            <a:ext cx="9152919" cy="360040"/>
          </a:xfrm>
          <a:prstGeom prst="rect">
            <a:avLst/>
          </a:prstGeom>
          <a:gradFill>
            <a:gsLst>
              <a:gs pos="48300">
                <a:schemeClr val="accent5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rgbClr val="47C99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49280"/>
            <a:ext cx="617612" cy="61761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>
            <a:off x="395536" y="1205463"/>
            <a:ext cx="813690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73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69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2000">
                <a:schemeClr val="accent5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570" y="0"/>
            <a:ext cx="9000926" cy="6858000"/>
          </a:xfrm>
          <a:prstGeom prst="rect">
            <a:avLst/>
          </a:prstGeom>
        </p:spPr>
        <p:txBody>
          <a:bodyPr lIns="101919" tIns="50960" rIns="101919" bIns="50960" anchor="ctr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400" dirty="0" smtClean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1400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400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развитии МТБ за 2018-2019 учебный год и планы развития на 2019-2020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НИУ </a:t>
            </a:r>
            <a:r>
              <a:rPr lang="ru-R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ВШЭ – Санкт-Петербург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1400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1400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1400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200" dirty="0" smtClean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49280"/>
            <a:ext cx="617612" cy="6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0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83404"/>
            <a:ext cx="7411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Капитальный ремонт здания Выборгская наб., д.59, к.3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Z:\Иоланта\к отчету\IMG_017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3748773" cy="504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40768"/>
            <a:ext cx="3699103" cy="504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557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irevichute\Desktop\фото к отчету\Ленсовета\aba3791b2c46622374392c09002478610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268759"/>
            <a:ext cx="3811902" cy="262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4102" y="692695"/>
            <a:ext cx="842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Капитальный ремонт общежития на ул. Ленсовета, д.29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isirevichute\Desktop\фото к отчету\Ленсовета\ad_29780328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260127"/>
            <a:ext cx="3893989" cy="262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isirevichute\Desktop\Отчеты, таблицы\Отчет к УС 2019\Фото\Ленсовета\29f94d2e-1362-49f5-8350-29f26e886a0b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69732"/>
            <a:ext cx="3893989" cy="252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isirevichute\Desktop\Отчеты, таблицы\Отчет к УС 2019\Фото\Ленсовета\3f2d24b2-adea-4695-b8a8-b88aadb72c6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3" y="3969732"/>
            <a:ext cx="3811902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34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isirevichute\Desktop\фото к отчету\Ленсовета\65877d116df2bd59bf042b00bb004f9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367240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isirevichute\Desktop\Отчеты, таблицы\Отчет к УС 2019\Фото\Ленсовета\fdf5f20a-1416-44c8-a7af-2cb971e7419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3656219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isirevichute\Desktop\Отчеты, таблицы\Отчет к УС 2019\Фото\Ленсовета\6c679a6d-fd57-403c-83f1-e5b3b750169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79861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isirevichute\AppData\Local\Microsoft\Windows\Temporary Internet Files\Content.Outlook\MV7W8MYK\573236f7-26ca-4d22-a927-53243cbde64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798612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692696"/>
            <a:ext cx="7506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Капитальный ремонт общежития на ул. Ленсовета, д.29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24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764704"/>
            <a:ext cx="7506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Капитальный ремонт общежития на ул. Ленсовета, д.29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isirevichute\Desktop\фото к отчету\Ленсовета\e3a5bc310d80d58ca66da109002478610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7664"/>
            <a:ext cx="3582588" cy="228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isirevichute\AppData\Local\Microsoft\Windows\Temporary Internet Files\Content.Outlook\MV7W8MYK\4385ef0a-caf0-4569-9457-ff9b188df8d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77664"/>
            <a:ext cx="3787899" cy="495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isirevichute\Desktop\Отчеты, таблицы\Отчет к УС 2019\Фото\Ленсовета\99cd2b63-40ed-4754-b3e1-10c6e932ea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2"/>
            <a:ext cx="3582588" cy="2592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027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742" y="719783"/>
            <a:ext cx="8765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Капитальный ремонт помещений по адресу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наб.канала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Грибоедова, д.119-121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L:\Капитальный ремонт СПб\2019 03 12_ФОТО для совещания\п.4_Грибоедова+лифт\IMG_19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384376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58" y="3313228"/>
            <a:ext cx="2304257" cy="306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73" y="3309615"/>
            <a:ext cx="2009735" cy="306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93" y="1268760"/>
            <a:ext cx="4374315" cy="194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63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119" y="764704"/>
            <a:ext cx="8201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Текущий ремонт помещений здания по адресу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ул.Союза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Печатников,д.16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8434"/>
            <a:ext cx="3977449" cy="529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isirevichute\Desktop\Отчеты, таблицы\Отчет к УС 2019\Фото\СП,16\76066d99-6a9b-4926-afe0-c5df3b03826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98433"/>
            <a:ext cx="3384376" cy="5297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5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isirevichute\AppData\Local\Microsoft\Windows\Temporary Internet Files\Content.Outlook\MV7W8MYK\20190606_11510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664296" cy="5099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isirevichute\Desktop\Отчеты, таблицы\Отчет к УС 2019\Фото\СП,16\bde1d728-5040-46f0-b463-50b505dfe7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83" y="1344960"/>
            <a:ext cx="5040725" cy="26601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60590" y="750475"/>
            <a:ext cx="890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Текущий ремонт помещений здания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ул.Союза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Печатников, д.16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91" y="4107987"/>
            <a:ext cx="4032448" cy="235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881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258" y="476672"/>
            <a:ext cx="776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Устройство дополнительных мест питания в учебных корпусах и общежитии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isirevichute\Desktop\Отчеты, таблицы\Отчет к УС 2019\Фото\ca0821b2-640b-41a7-8336-351f35b0c7a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861048"/>
            <a:ext cx="3977278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340769"/>
            <a:ext cx="397727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isirevichute\AppData\Local\Microsoft\Windows\Temporary Internet Files\Content.Word\PHOTO-2019-11-19-14-33-5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3754371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2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283" y="764704"/>
            <a:ext cx="8588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Спортивный зал в здании по адресу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наб.канала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Грибоедова, д.123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83" y="1340768"/>
            <a:ext cx="3755669" cy="500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9152"/>
            <a:ext cx="3533565" cy="249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isirevichute\Desktop\к УС 2019 11 21\IMG_47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933055"/>
            <a:ext cx="3533565" cy="2408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76470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Приобретение произведений искусства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опасная зона, 2007-2017,х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53797"/>
            <a:ext cx="3528392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дрей\Downloads\Hair_5. No titlle 2011 s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21479"/>
            <a:ext cx="3516147" cy="270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L:\aho\ДОГОВОРЫ\2018\Картины\Рудьева В\Красный крест Синие двери Парижа\Red Cros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0261" y="1353797"/>
            <a:ext cx="2016224" cy="218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L:\aho\ДОГОВОРЫ\2018\Картины\Рудьева В\Красный крест Синие двери Парижа\bluе doors of Paris 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353797"/>
            <a:ext cx="2150873" cy="232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isirevichute\Desktop\к УС 2019 11 21\___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61" y="3674397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92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283204"/>
              </p:ext>
            </p:extLst>
          </p:nvPr>
        </p:nvGraphicFramePr>
        <p:xfrm>
          <a:off x="107504" y="1196752"/>
          <a:ext cx="8865297" cy="54167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967"/>
                <a:gridCol w="3039631"/>
                <a:gridCol w="1043043"/>
                <a:gridCol w="731372"/>
                <a:gridCol w="561639"/>
                <a:gridCol w="561639"/>
                <a:gridCol w="573486"/>
                <a:gridCol w="526130"/>
                <a:gridCol w="526130"/>
                <a:gridCol w="526130"/>
                <a:gridCol w="526130"/>
              </a:tblGrid>
              <a:tr h="39198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объекта,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2025-2026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</a:tr>
              <a:tr h="173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Контингент, чел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5 706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10 505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37660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учебно-лабораторных зданий, всего*, в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.: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61 876,00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27 894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28 945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33 480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33480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61 876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61 876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61 876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61 876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173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ул.Седова,д.55,к.2,лит.А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3 311,10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253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ул.Союза Печатников, д.16, 18-20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3 359,10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173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ул.Промышленная, д.17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4 615,60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269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наб.кан.Грибоедова, д.119-121, 123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5 916,20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269007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ул.Кантемировская, д.3, пом.7Н,8Н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10 691,90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10692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10692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10692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10692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10692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10692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10692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10692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1731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Выборгская наб., д.59, к.3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1 051,00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2690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ул.Кантемировская,д.3, 1Н-6Н (Латт)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4 535,10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2536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В.О.,10-я линия,д.3/30,лит.А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28 396,00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28396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28396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28396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28396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207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на 1 студента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6,35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39198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площади уч.-лабораторных зданий (15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./студент):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57 696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68 660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74 880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89 640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74 669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84 374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92 039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95 699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39198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Рассматриваемые варианты приобретения, присоединения зданий: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ctr"/>
                </a:tc>
              </a:tr>
              <a:tr h="173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ул.Комсомола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д.2, </a:t>
                      </a:r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Лит.А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(Арсенал)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38 879,20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33946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пр.Римского-Корсакова, д.69,лит.А (Почта России)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3 482,60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269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пр.Римского-Корсакова, д.22 (Казармы)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7 396,00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33946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ул.Кантемировская,д.3,корп.1, лит.Б, пом.1Н (Маяк)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1 349,50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33946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ул.Кантемировская,д.3,корп.1, лит.Б, пом.2Н (АДЛ)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1 360,60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  <a:tr h="173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ул.Пионерская, д.53, Лит А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33 074,40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" marR="6858" marT="6858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504" y="444143"/>
            <a:ext cx="796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учебно-лабораторного комплекса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769" y="764704"/>
            <a:ext cx="7168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Капитальный ремонт террасы в «Особняке Кочубея»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isirevichute\Desktop\Отчеты, таблицы\Отчет к УС 2019\Фото\Кинобудк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" y="1268761"/>
            <a:ext cx="3674880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" y="4005064"/>
            <a:ext cx="3713268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isirevichute\AppData\Local\Microsoft\Windows\Temporary Internet Files\Content.Outlook\MV7W8MYK\DSCN220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68761"/>
            <a:ext cx="3600400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05064"/>
            <a:ext cx="3600400" cy="253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64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isirevichute\Downloads\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6" y="1340768"/>
            <a:ext cx="802343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736934"/>
            <a:ext cx="5423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Проект общежития на ул. Крупской, д.3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5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92696"/>
            <a:ext cx="1639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Проект ВО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28800"/>
            <a:ext cx="5541273" cy="37597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1257727"/>
            <a:ext cx="426482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Площадь корпусов после реконструкции: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Главный корпус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здания – 6213,5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Лазарет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здания – 1512,4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Служебный корпус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здания – 1583,8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Южный корпус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здания – 5169,55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Церковь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здания – 1078,2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Прачечный флигель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здания – 2325,5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Аудиторный корпус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здания – 8890,24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Социальный корпус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здания – 2121,2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Административный корпус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здания – 1436,6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16753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:\Обуховская оборона 42\фото\Обуховская оборона42-2 0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5" y="1484784"/>
            <a:ext cx="3835903" cy="22395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4296" y="620688"/>
            <a:ext cx="52314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Обуховской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Обороны, д.42, ул. Запорожская, д.23, 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ул. Запорожская, д.27, ул. Седова, д.93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Z:\Запорожская, 23\фото\Фото Зап-я 23\Фото Зап-я 23\IMGP24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54613"/>
            <a:ext cx="3791824" cy="2265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59161"/>
            <a:ext cx="3654170" cy="266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6" y="3859161"/>
            <a:ext cx="3835902" cy="272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8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703" y="548680"/>
            <a:ext cx="7969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Предпроектное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предложение по приспособлению здания завода «Арсенал» под учебно-административный корпус НИУ ВШЭ – Санкт-Петербург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isirevichute\Desktop\разное\здания\БЦ Арсенал\Визуализ_Библиотека\lib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237626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23762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95011"/>
            <a:ext cx="61206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емельный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участок 31 634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помещений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39 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579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Количество учащихся – 3300 человек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Функциональное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зонирование: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Аудитории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8359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Аудитории лекционные 3770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Спортивные залы 3750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Библиотека 1196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Офисы 5290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Общественная зона 12466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Хозяйственные и технические помещения 1295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Подвал (неиспользуемый) 3453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78" y="4888330"/>
            <a:ext cx="3312368" cy="183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888330"/>
            <a:ext cx="136815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20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56376" y="5877272"/>
            <a:ext cx="792088" cy="720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s://www.arendator.ru/data/photos/objects/7/7597/abc-photo-118942_1280x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64404"/>
            <a:ext cx="4788532" cy="331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3377952" cy="199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06" y="4688763"/>
            <a:ext cx="2663642" cy="195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184" y="4656112"/>
            <a:ext cx="1378260" cy="20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6829" y="764704"/>
            <a:ext cx="877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Проект: приобретение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гостиницы по адресу ул. Возрождения, д.4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079" y="1844824"/>
            <a:ext cx="32882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Земельный участок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243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Здание - 8 109,1кв.м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номеров - 127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мест - 350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Стоимость 475 млн 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5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6574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Проект: приобретение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комплекса зданий завода «Климов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65" y="1264123"/>
            <a:ext cx="8108736" cy="449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718" y="5692606"/>
            <a:ext cx="7632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Земельный участок-72 403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Здания – 72 392,3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Стоимость – 1,37 млрд 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74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1196752"/>
            <a:ext cx="8640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ул.Седова,д.55,к.2,лит.А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Ремонт всех помещений, фасада здания, инженерных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сетей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территории,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в.т.ч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освещение.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Оснащение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оборудованием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ул.Союза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Печатников, д.16: Текущий ремонт 3 и 1 этажей, лестниц, фасада здания.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ул.Союза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Печатников, д.18-20: Текущий ремонт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помещений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ул.Промышленная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д.17: Ремонт помещений 1, 3, 4 этажей и цокольного этажа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устранение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замечаний МЧС), лестниц, инженерных сетей, фасада здания.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Благоустройство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территории.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ул.Кантемировская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д.3 пом.7Н,8Н: Расширение гардероба. Текущий ремонт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сан.узлов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Замена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освещения в больших лекционных аудиториях.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наб.кан.Грибоедова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д.119-121, 123: Запуск лифта. Ремонт центральной лестницы.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Благоустройство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территории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ул.Кантемировская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д.3 пом.3Н-6Н (ЛАТТ): Капитальный ремонт всех помещений,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фасада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здания и инженерных сетей. Оснащение оборудованием.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 Выборгская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наб., д.55 (Ангар): Капитальный ремонт здания.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Благоустройство территории. Оснащение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оборудованием.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9. В.О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., 10-я линия,д.3/30,лит.А: Прохождение ИКЭ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ГГЭ.Реконструкция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/>
              <a:t>10.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ул.Шевченко,д.21,корп.1: Капитальный ремонт части помещений (9 квартир),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спортивного зала, лестницы</a:t>
            </a:r>
          </a:p>
          <a:p>
            <a:pPr algn="just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332656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План работы на 2019-2020 учебный год. Основные проекты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310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5" y="1268760"/>
            <a:ext cx="87129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11. г. Пушкин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ул.Радищева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д.4: Капитальный ремонт фасада, кровли, стропильной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системы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территории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Реставрация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интерьеров и предметов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ДПИ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Капитальный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ремонт гостиницы.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ул.Крупской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д.3,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лит.Б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лит.Д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Проектирование капитального ремонта помещений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перепланировкой.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13. ул.Запорожская,д.21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Завершение работ по фасаду здания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ул.Витебская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д.14 :Капитальный ремонт помещений (2-5 этажей),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инженерных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сетей, фасада здания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ул.Серпуховская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д.12: Капитальный ремонт всех помещений, инженерных сетей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ул.Варшавская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д.63: Окончание капитального ремонта помещений.	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Оснащение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оборудованием.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ул.Ленсовета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д.29: Капитальный ремонт подвала (устранение замечаний МЧС)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кровли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18. ул.Запорожская.д.27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 Передача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казну города под социальный проект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пр.Обуховской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Обороны,д.42: Рассматривается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строительства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жилого комплекса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20. Расширение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Подбор вариантов с целью расширения учебно-лабораторных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площадей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кампуса,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общежитий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спортивного комплекса.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26064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работы на 2019-2020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учебный год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Основные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311920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486650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92696"/>
            <a:ext cx="8710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Состав помещений в учебных корпусах НИУ ВШЭ –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2056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987226"/>
              </p:ext>
            </p:extLst>
          </p:nvPr>
        </p:nvGraphicFramePr>
        <p:xfrm>
          <a:off x="179512" y="1157890"/>
          <a:ext cx="8784976" cy="5511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8272"/>
                <a:gridCol w="1008112"/>
                <a:gridCol w="1008112"/>
                <a:gridCol w="720080"/>
                <a:gridCol w="720080"/>
                <a:gridCol w="648072"/>
                <a:gridCol w="720080"/>
                <a:gridCol w="750211"/>
                <a:gridCol w="761957"/>
              </a:tblGrid>
              <a:tr h="4524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2025-2026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>
                    <a:noFill/>
                  </a:tcPr>
                </a:tc>
              </a:tr>
              <a:tr h="377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Приведенный контингент студентов филиала всего, чел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5 706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7 224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8 208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9 750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10 505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394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студентов, нуждающихся в общежитии всего, чел, в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.: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2198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marR="23622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4 617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4 832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197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иногородние студенты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2356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иностранные студенты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367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мест в собственных общежитиях всего, в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1 462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2 152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197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ул.Шевченко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д.21, корп.1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197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ул.Запорожская, д.21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197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ул.Витебская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197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Серпуховская, д.12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197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Крупской, д.3, лит.Б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197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ул.Ленсовета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д.29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197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Гостиница "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Алиот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3234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Крупской, д.3 (строительство)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367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количества мест в собственных общежитиях, мест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-698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-1 105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-1 500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-1 985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-1 762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-2 138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-2 465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-2 680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377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арендованных мест для проживания студентов, в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.: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2 451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263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Гостиница "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Алиот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226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МСГ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Горжилфонд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ул.Герасимовская,13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  <a:tr h="254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Хостелы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957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91" marR="56791" marT="0" marB="0" anchor="ctr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498048" y="1559921"/>
            <a:ext cx="11073973" cy="49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589330"/>
            <a:ext cx="768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комплекса общежитий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7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61338"/>
            <a:ext cx="6747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Заселение 1 курса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20493"/>
              </p:ext>
            </p:extLst>
          </p:nvPr>
        </p:nvGraphicFramePr>
        <p:xfrm>
          <a:off x="395536" y="1412776"/>
          <a:ext cx="6408712" cy="4882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9749"/>
                <a:gridCol w="1500805"/>
                <a:gridCol w="1528158"/>
              </a:tblGrid>
              <a:tr h="6048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01.09.18, чел.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01.09.19,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024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в НИУ ВШЭ-СПб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48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Подано заявлений на предоставление мест для проживания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40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заселившихся всего, в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24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Студенты программ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бакалавриата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24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Студенты программ магистратуры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24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Иностранные студенты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64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заселившихся всего, в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24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собственные общежития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24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гостиницу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Алиот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24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МСГ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24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общежитие на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ул.Герасимовская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24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хостелы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188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472" y="707504"/>
            <a:ext cx="811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проекты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2018-2019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3" y="1268760"/>
            <a:ext cx="8784976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Приобретение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на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ул.Кантемировской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(здание ЛАТТ и ангар) 4 535,10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зданий, 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3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632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земельного участка и 900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кв.электичества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Капитальный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помещений и обновленный дизайн корпуса на канале Грибоедова, 119-123.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Устройство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зала в корпусе на канале Грибоедова, 119,123.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Приобретение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шт. произведений современного искусства для корпуса на канале Грибоедова, д.123, 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фигуры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people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Андрея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Люблинского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Капитальный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с перепланировкой общежития по адресу: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ул.Ленсовета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д.29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Капитальный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8 квартир в общежитии по адресу: ул. Шевченко, 21 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Капитальный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запуск в эксплуатацию лифта в общежитии по адресу: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ул.Шевченко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21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Ввод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эксплуатацию газовой котельной в здании по адресу: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ул.Кантемировская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9.Обработка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колонн огнезащитным составом в здании по адресу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ул.Кантемировсокй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3. 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Организованы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места питания в учебных корпусах и общежитии по адресам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ул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Кантемировская, 3 (1 этаж – «Ешь легко», 4 этаж – «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Mouse Tail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»), ул. Запорожская, 21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Получен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технологического присоединения на объекте 10линия, ВО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Ремонт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4 этажа здания по адресу: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ул.Союза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Печатников, д.16, под размещение программ ДПО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Ремонт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2 этажа здания по адресу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ул.Союза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Печатников, д.16, под размещение 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офиса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персоналом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Получен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технологического присоединения по 2 категории электроснабжения общежития по адресу: 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ул.Запорожская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д.21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Капитальный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помещения 1 этажа общежития по адресу: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ул.Витебская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 с устройством спортивного зала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Проведен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теплотрассы в подвале и системы регулирования отопления в здании по адресу: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ул.Седова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д.55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Проведен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 ремонт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ткррасы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демонтаж пристройки в Особняке Кочубея ВП в Пушкине. 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 Подготовлен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капитального ремонта фасада, кровли, стропильной системы Особняка Кочубея ВП в Пушкине.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 Получено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положительного заключения ГГЭ на строительство общежития по адресу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ул.Крупской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</a:p>
          <a:p>
            <a:pPr lvl="0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Капитальный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запуск нового учебного корпуса по адресу Выборгская наб., д.59 (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ул.Кантемировская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0785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796062"/>
            <a:ext cx="518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Здание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ЛАТТ: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приобретение и ремонт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88131"/>
            <a:ext cx="3660492" cy="237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3660492" cy="260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50070"/>
            <a:ext cx="3750369" cy="251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556792"/>
            <a:ext cx="4038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Договор купли-продажи от 20.12.18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Стоимость 177,5 млн рублей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Пом.1Н,2Н (подстанция) 162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Пом.3Н-6Н 3 944,2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Ангар 428,9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Планируемый запуск в эксплуатацию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сентября 2020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3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1179" y="692696"/>
            <a:ext cx="749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Капитальный ремонт здания Выборгская наб., д.59, к.3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isirevichute\Desktop\Отчеты, таблицы\Отчет к УС 2019\Фото\IMG_98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" y="3789040"/>
            <a:ext cx="3888056" cy="257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" y="1388104"/>
            <a:ext cx="3888056" cy="229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40" y="1388104"/>
            <a:ext cx="3719061" cy="495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06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:\Иоланта\к отчету\IMG_01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3456384" cy="5087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536" y="692695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Капитальный ремонт здания Выборгская наб., д.59, к.3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Z:\Иоланта\к отчету\IMG_01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49" y="3861048"/>
            <a:ext cx="3862123" cy="249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7" y="1347279"/>
            <a:ext cx="386631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346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НИУ ВШЭ">
      <a:dk1>
        <a:srgbClr val="2C3E50"/>
      </a:dk1>
      <a:lt1>
        <a:srgbClr val="BDC3C7"/>
      </a:lt1>
      <a:dk2>
        <a:srgbClr val="ECF0F1"/>
      </a:dk2>
      <a:lt2>
        <a:srgbClr val="2ECC71"/>
      </a:lt2>
      <a:accent1>
        <a:srgbClr val="F39C12"/>
      </a:accent1>
      <a:accent2>
        <a:srgbClr val="E67E22"/>
      </a:accent2>
      <a:accent3>
        <a:srgbClr val="1ABC9C"/>
      </a:accent3>
      <a:accent4>
        <a:srgbClr val="16A085"/>
      </a:accent4>
      <a:accent5>
        <a:srgbClr val="2980B9"/>
      </a:accent5>
      <a:accent6>
        <a:srgbClr val="3498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9371</TotalTime>
  <Words>1096</Words>
  <Application>Microsoft Office PowerPoint</Application>
  <PresentationFormat>Экран (4:3)</PresentationFormat>
  <Paragraphs>581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Сазонова Инга Валерьевна</cp:lastModifiedBy>
  <cp:revision>597</cp:revision>
  <cp:lastPrinted>2014-09-08T08:21:18Z</cp:lastPrinted>
  <dcterms:created xsi:type="dcterms:W3CDTF">2013-04-21T15:04:11Z</dcterms:created>
  <dcterms:modified xsi:type="dcterms:W3CDTF">2019-11-20T14:37:24Z</dcterms:modified>
</cp:coreProperties>
</file>