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theme/themeOverride2.xml" ContentType="application/vnd.openxmlformats-officedocument.themeOverride+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95" r:id="rId1"/>
  </p:sldMasterIdLst>
  <p:notesMasterIdLst>
    <p:notesMasterId r:id="rId49"/>
  </p:notesMasterIdLst>
  <p:handoutMasterIdLst>
    <p:handoutMasterId r:id="rId50"/>
  </p:handoutMasterIdLst>
  <p:sldIdLst>
    <p:sldId id="259" r:id="rId2"/>
    <p:sldId id="540" r:id="rId3"/>
    <p:sldId id="585" r:id="rId4"/>
    <p:sldId id="586" r:id="rId5"/>
    <p:sldId id="575" r:id="rId6"/>
    <p:sldId id="584" r:id="rId7"/>
    <p:sldId id="587" r:id="rId8"/>
    <p:sldId id="582" r:id="rId9"/>
    <p:sldId id="583" r:id="rId10"/>
    <p:sldId id="599" r:id="rId11"/>
    <p:sldId id="600" r:id="rId12"/>
    <p:sldId id="601" r:id="rId13"/>
    <p:sldId id="602" r:id="rId14"/>
    <p:sldId id="603" r:id="rId15"/>
    <p:sldId id="604" r:id="rId16"/>
    <p:sldId id="563" r:id="rId17"/>
    <p:sldId id="544" r:id="rId18"/>
    <p:sldId id="605" r:id="rId19"/>
    <p:sldId id="545" r:id="rId20"/>
    <p:sldId id="571" r:id="rId21"/>
    <p:sldId id="547" r:id="rId22"/>
    <p:sldId id="555" r:id="rId23"/>
    <p:sldId id="548" r:id="rId24"/>
    <p:sldId id="572" r:id="rId25"/>
    <p:sldId id="549" r:id="rId26"/>
    <p:sldId id="559" r:id="rId27"/>
    <p:sldId id="590" r:id="rId28"/>
    <p:sldId id="557" r:id="rId29"/>
    <p:sldId id="558" r:id="rId30"/>
    <p:sldId id="550" r:id="rId31"/>
    <p:sldId id="554" r:id="rId32"/>
    <p:sldId id="608" r:id="rId33"/>
    <p:sldId id="609" r:id="rId34"/>
    <p:sldId id="573" r:id="rId35"/>
    <p:sldId id="610" r:id="rId36"/>
    <p:sldId id="556" r:id="rId37"/>
    <p:sldId id="552" r:id="rId38"/>
    <p:sldId id="577" r:id="rId39"/>
    <p:sldId id="578" r:id="rId40"/>
    <p:sldId id="606" r:id="rId41"/>
    <p:sldId id="588" r:id="rId42"/>
    <p:sldId id="580" r:id="rId43"/>
    <p:sldId id="589" r:id="rId44"/>
    <p:sldId id="607" r:id="rId45"/>
    <p:sldId id="576" r:id="rId46"/>
    <p:sldId id="581" r:id="rId47"/>
    <p:sldId id="538"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guide id="4" orient="horz" pos="1782">
          <p15:clr>
            <a:srgbClr val="A4A3A4"/>
          </p15:clr>
        </p15:guide>
        <p15:guide id="5" orient="horz" pos="2315">
          <p15:clr>
            <a:srgbClr val="A4A3A4"/>
          </p15:clr>
        </p15:guide>
        <p15:guide id="6" pos="29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734"/>
    <a:srgbClr val="CAD743"/>
    <a:srgbClr val="E36BD5"/>
    <a:srgbClr val="41C743"/>
    <a:srgbClr val="5D39AD"/>
    <a:srgbClr val="FFFF99"/>
    <a:srgbClr val="5E8AAC"/>
    <a:srgbClr val="73ACA9"/>
    <a:srgbClr val="397877"/>
    <a:srgbClr val="2CA59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1" autoAdjust="0"/>
    <p:restoredTop sz="80878" autoAdjust="0"/>
  </p:normalViewPr>
  <p:slideViewPr>
    <p:cSldViewPr snapToGrid="0" snapToObjects="1">
      <p:cViewPr varScale="1">
        <p:scale>
          <a:sx n="83" d="100"/>
          <a:sy n="83" d="100"/>
        </p:scale>
        <p:origin x="2400" y="200"/>
      </p:cViewPr>
      <p:guideLst>
        <p:guide orient="horz" pos="1620"/>
        <p:guide pos="2880"/>
        <p:guide orient="horz" pos="2160"/>
        <p:guide orient="horz" pos="1782"/>
        <p:guide orient="horz" pos="2315"/>
        <p:guide pos="29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4.xlsx"/></Relationships>
</file>

<file path=ppt/charts/_rels/chart6.xml.rels><?xml version="1.0" encoding="UTF-8" standalone="yes"?>
<Relationships xmlns="http://schemas.openxmlformats.org/package/2006/relationships"><Relationship Id="rId2" Type="http://schemas.openxmlformats.org/officeDocument/2006/relationships/package" Target="../embeddings/_____Microsoft_Excel5.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package" Target="../embeddings/_____Microsoft_Excel6.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Microsoft_Excel7.xlsx"/><Relationship Id="rId2" Type="http://schemas.microsoft.com/office/2011/relationships/chartColorStyle" Target="colors1.xml"/><Relationship Id="rId1" Type="http://schemas.microsoft.com/office/2011/relationships/chartStyle" Target="style1.xml"/></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2013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c:f>
              <c:strCache>
                <c:ptCount val="1"/>
                <c:pt idx="0">
                  <c:v>Количество публикаций в журналах, индексируемых в базах Scopus и Web of Science (исключая дублирование)</c:v>
                </c:pt>
              </c:strCache>
            </c:strRef>
          </c:cat>
          <c:val>
            <c:numRef>
              <c:f>Лист1!$B$2</c:f>
              <c:numCache>
                <c:formatCode>0.00</c:formatCode>
                <c:ptCount val="1"/>
                <c:pt idx="0">
                  <c:v>0.32511210762331838</c:v>
                </c:pt>
              </c:numCache>
            </c:numRef>
          </c:val>
          <c:extLst>
            <c:ext xmlns:c16="http://schemas.microsoft.com/office/drawing/2014/chart" uri="{C3380CC4-5D6E-409C-BE32-E72D297353CC}">
              <c16:uniqueId val="{00000000-1BB3-4D19-B78B-D365FB9B72C3}"/>
            </c:ext>
          </c:extLst>
        </c:ser>
        <c:ser>
          <c:idx val="1"/>
          <c:order val="1"/>
          <c:tx>
            <c:strRef>
              <c:f>Лист1!$C$1</c:f>
              <c:strCache>
                <c:ptCount val="1"/>
                <c:pt idx="0">
                  <c:v>2014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c:f>
              <c:strCache>
                <c:ptCount val="1"/>
                <c:pt idx="0">
                  <c:v>Количество публикаций в журналах, индексируемых в базах Scopus и Web of Science (исключая дублирование)</c:v>
                </c:pt>
              </c:strCache>
            </c:strRef>
          </c:cat>
          <c:val>
            <c:numRef>
              <c:f>Лист1!$C$2</c:f>
              <c:numCache>
                <c:formatCode>0.00</c:formatCode>
                <c:ptCount val="1"/>
                <c:pt idx="0">
                  <c:v>0.38040503557744937</c:v>
                </c:pt>
              </c:numCache>
            </c:numRef>
          </c:val>
          <c:extLst>
            <c:ext xmlns:c16="http://schemas.microsoft.com/office/drawing/2014/chart" uri="{C3380CC4-5D6E-409C-BE32-E72D297353CC}">
              <c16:uniqueId val="{00000001-1BB3-4D19-B78B-D365FB9B72C3}"/>
            </c:ext>
          </c:extLst>
        </c:ser>
        <c:ser>
          <c:idx val="2"/>
          <c:order val="2"/>
          <c:tx>
            <c:strRef>
              <c:f>Лист1!$D$1</c:f>
              <c:strCache>
                <c:ptCount val="1"/>
                <c:pt idx="0">
                  <c:v>2015</c:v>
                </c:pt>
              </c:strCache>
            </c:strRef>
          </c:tx>
          <c:invertIfNegative val="0"/>
          <c:dLbls>
            <c:spPr>
              <a:noFill/>
              <a:ln>
                <a:noFill/>
              </a:ln>
              <a:effectLst/>
            </c:spPr>
            <c:txPr>
              <a:bodyPr/>
              <a:lstStyle/>
              <a:p>
                <a:pPr>
                  <a:defRPr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c:f>
              <c:strCache>
                <c:ptCount val="1"/>
                <c:pt idx="0">
                  <c:v>Количество публикаций в журналах, индексируемых в базах Scopus и Web of Science (исключая дублирование)</c:v>
                </c:pt>
              </c:strCache>
            </c:strRef>
          </c:cat>
          <c:val>
            <c:numRef>
              <c:f>Лист1!$D$2</c:f>
              <c:numCache>
                <c:formatCode>0.00</c:formatCode>
                <c:ptCount val="1"/>
                <c:pt idx="0">
                  <c:v>0.62297609868928294</c:v>
                </c:pt>
              </c:numCache>
            </c:numRef>
          </c:val>
          <c:extLst>
            <c:ext xmlns:c16="http://schemas.microsoft.com/office/drawing/2014/chart" uri="{C3380CC4-5D6E-409C-BE32-E72D297353CC}">
              <c16:uniqueId val="{00000002-1BB3-4D19-B78B-D365FB9B72C3}"/>
            </c:ext>
          </c:extLst>
        </c:ser>
        <c:ser>
          <c:idx val="3"/>
          <c:order val="3"/>
          <c:tx>
            <c:strRef>
              <c:f>Лист1!$E$1</c:f>
              <c:strCache>
                <c:ptCount val="1"/>
                <c:pt idx="0">
                  <c:v>2016</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c:f>
              <c:strCache>
                <c:ptCount val="1"/>
                <c:pt idx="0">
                  <c:v>Количество публикаций в журналах, индексируемых в базах Scopus и Web of Science (исключая дублирование)</c:v>
                </c:pt>
              </c:strCache>
            </c:strRef>
          </c:cat>
          <c:val>
            <c:numRef>
              <c:f>Лист1!$E$2</c:f>
              <c:numCache>
                <c:formatCode>0.00</c:formatCode>
                <c:ptCount val="1"/>
                <c:pt idx="0">
                  <c:v>0.99592174478397066</c:v>
                </c:pt>
              </c:numCache>
            </c:numRef>
          </c:val>
          <c:extLst>
            <c:ext xmlns:c16="http://schemas.microsoft.com/office/drawing/2014/chart" uri="{C3380CC4-5D6E-409C-BE32-E72D297353CC}">
              <c16:uniqueId val="{00000003-1BB3-4D19-B78B-D365FB9B72C3}"/>
            </c:ext>
          </c:extLst>
        </c:ser>
        <c:ser>
          <c:idx val="4"/>
          <c:order val="4"/>
          <c:tx>
            <c:strRef>
              <c:f>Лист1!$F$1</c:f>
              <c:strCache>
                <c:ptCount val="1"/>
                <c:pt idx="0">
                  <c:v>2017</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c:f>
              <c:strCache>
                <c:ptCount val="1"/>
                <c:pt idx="0">
                  <c:v>Количество публикаций в журналах, индексируемых в базах Scopus и Web of Science (исключая дублирование)</c:v>
                </c:pt>
              </c:strCache>
            </c:strRef>
          </c:cat>
          <c:val>
            <c:numRef>
              <c:f>Лист1!$F$2</c:f>
              <c:numCache>
                <c:formatCode>0.00</c:formatCode>
                <c:ptCount val="1"/>
                <c:pt idx="0">
                  <c:v>1.3305822289236304</c:v>
                </c:pt>
              </c:numCache>
            </c:numRef>
          </c:val>
          <c:extLst>
            <c:ext xmlns:c16="http://schemas.microsoft.com/office/drawing/2014/chart" uri="{C3380CC4-5D6E-409C-BE32-E72D297353CC}">
              <c16:uniqueId val="{00000004-1BB3-4D19-B78B-D365FB9B72C3}"/>
            </c:ext>
          </c:extLst>
        </c:ser>
        <c:ser>
          <c:idx val="5"/>
          <c:order val="5"/>
          <c:tx>
            <c:strRef>
              <c:f>Лист1!$G$1</c:f>
              <c:strCache>
                <c:ptCount val="1"/>
                <c:pt idx="0">
                  <c:v>2018</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c:f>
              <c:strCache>
                <c:ptCount val="1"/>
                <c:pt idx="0">
                  <c:v>Количество публикаций в журналах, индексируемых в базах Scopus и Web of Science (исключая дублирование)</c:v>
                </c:pt>
              </c:strCache>
            </c:strRef>
          </c:cat>
          <c:val>
            <c:numRef>
              <c:f>Лист1!$G$2</c:f>
              <c:numCache>
                <c:formatCode>0.00</c:formatCode>
                <c:ptCount val="1"/>
                <c:pt idx="0">
                  <c:v>1.5379423392151192</c:v>
                </c:pt>
              </c:numCache>
            </c:numRef>
          </c:val>
          <c:extLst>
            <c:ext xmlns:c16="http://schemas.microsoft.com/office/drawing/2014/chart" uri="{C3380CC4-5D6E-409C-BE32-E72D297353CC}">
              <c16:uniqueId val="{00000005-1BB3-4D19-B78B-D365FB9B72C3}"/>
            </c:ext>
          </c:extLst>
        </c:ser>
        <c:dLbls>
          <c:showLegendKey val="0"/>
          <c:showVal val="0"/>
          <c:showCatName val="0"/>
          <c:showSerName val="0"/>
          <c:showPercent val="0"/>
          <c:showBubbleSize val="0"/>
        </c:dLbls>
        <c:gapWidth val="150"/>
        <c:axId val="95593984"/>
        <c:axId val="95595520"/>
      </c:barChart>
      <c:catAx>
        <c:axId val="95593984"/>
        <c:scaling>
          <c:orientation val="minMax"/>
        </c:scaling>
        <c:delete val="0"/>
        <c:axPos val="b"/>
        <c:numFmt formatCode="General" sourceLinked="0"/>
        <c:majorTickMark val="out"/>
        <c:minorTickMark val="none"/>
        <c:tickLblPos val="nextTo"/>
        <c:crossAx val="95595520"/>
        <c:crosses val="autoZero"/>
        <c:auto val="0"/>
        <c:lblAlgn val="ctr"/>
        <c:lblOffset val="100"/>
        <c:noMultiLvlLbl val="0"/>
      </c:catAx>
      <c:valAx>
        <c:axId val="95595520"/>
        <c:scaling>
          <c:orientation val="minMax"/>
        </c:scaling>
        <c:delete val="0"/>
        <c:axPos val="l"/>
        <c:majorGridlines/>
        <c:numFmt formatCode="0.00" sourceLinked="1"/>
        <c:majorTickMark val="out"/>
        <c:minorTickMark val="none"/>
        <c:tickLblPos val="nextTo"/>
        <c:crossAx val="95593984"/>
        <c:crosses val="autoZero"/>
        <c:crossBetween val="between"/>
      </c:valAx>
    </c:plotArea>
    <c:legend>
      <c:legendPos val="b"/>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3"/>
    </mc:Choice>
    <mc:Fallback>
      <c:style val="23"/>
    </mc:Fallback>
  </mc:AlternateContent>
  <c:chart>
    <c:autoTitleDeleted val="1"/>
    <c:plotArea>
      <c:layout/>
      <c:barChart>
        <c:barDir val="col"/>
        <c:grouping val="clustered"/>
        <c:varyColors val="0"/>
        <c:ser>
          <c:idx val="0"/>
          <c:order val="0"/>
          <c:tx>
            <c:strRef>
              <c:f>Лист1!$B$1</c:f>
              <c:strCache>
                <c:ptCount val="1"/>
                <c:pt idx="0">
                  <c:v>Ряд 1</c:v>
                </c:pt>
              </c:strCache>
            </c:strRef>
          </c:tx>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0F-4CA3-838B-AA13B6DE24B0}"/>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0F-4CA3-838B-AA13B6DE24B0}"/>
                </c:ext>
              </c:extLst>
            </c:dLbl>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0F-4CA3-838B-AA13B6DE24B0}"/>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60F-4CA3-838B-AA13B6DE24B0}"/>
                </c:ext>
              </c:extLst>
            </c:dLbl>
            <c:spPr>
              <a:noFill/>
              <a:ln>
                <a:noFill/>
              </a:ln>
              <a:effectLst/>
            </c:spPr>
            <c:txPr>
              <a:bodyPr/>
              <a:lstStyle/>
              <a:p>
                <a:pPr>
                  <a:defRPr sz="1100" b="1"/>
                </a:pPr>
                <a:endParaRPr lang="ru-RU"/>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Лист1!$A$2:$A$5</c:f>
              <c:strCache>
                <c:ptCount val="4"/>
                <c:pt idx="0">
                  <c:v>2014-2015</c:v>
                </c:pt>
                <c:pt idx="1">
                  <c:v>2015-2016</c:v>
                </c:pt>
                <c:pt idx="2">
                  <c:v>2016-2017</c:v>
                </c:pt>
                <c:pt idx="3">
                  <c:v>2017-2018</c:v>
                </c:pt>
              </c:strCache>
            </c:strRef>
          </c:cat>
          <c:val>
            <c:numRef>
              <c:f>Лист1!$B$2:$B$5</c:f>
              <c:numCache>
                <c:formatCode>General</c:formatCode>
                <c:ptCount val="4"/>
                <c:pt idx="0">
                  <c:v>55471895.5</c:v>
                </c:pt>
                <c:pt idx="1">
                  <c:v>76266892.969999999</c:v>
                </c:pt>
                <c:pt idx="2">
                  <c:v>76301593.590000004</c:v>
                </c:pt>
                <c:pt idx="3">
                  <c:v>71118035.359999999</c:v>
                </c:pt>
              </c:numCache>
            </c:numRef>
          </c:val>
          <c:extLst>
            <c:ext xmlns:c16="http://schemas.microsoft.com/office/drawing/2014/chart" uri="{C3380CC4-5D6E-409C-BE32-E72D297353CC}">
              <c16:uniqueId val="{00000004-360F-4CA3-838B-AA13B6DE24B0}"/>
            </c:ext>
          </c:extLst>
        </c:ser>
        <c:dLbls>
          <c:showLegendKey val="0"/>
          <c:showVal val="0"/>
          <c:showCatName val="0"/>
          <c:showSerName val="0"/>
          <c:showPercent val="0"/>
          <c:showBubbleSize val="0"/>
        </c:dLbls>
        <c:gapWidth val="150"/>
        <c:axId val="110352256"/>
        <c:axId val="110353792"/>
      </c:barChart>
      <c:catAx>
        <c:axId val="110352256"/>
        <c:scaling>
          <c:orientation val="minMax"/>
        </c:scaling>
        <c:delete val="0"/>
        <c:axPos val="b"/>
        <c:numFmt formatCode="General" sourceLinked="0"/>
        <c:majorTickMark val="out"/>
        <c:minorTickMark val="none"/>
        <c:tickLblPos val="nextTo"/>
        <c:txPr>
          <a:bodyPr/>
          <a:lstStyle/>
          <a:p>
            <a:pPr>
              <a:defRPr sz="1200" b="1"/>
            </a:pPr>
            <a:endParaRPr lang="ru-RU"/>
          </a:p>
        </c:txPr>
        <c:crossAx val="110353792"/>
        <c:crosses val="autoZero"/>
        <c:auto val="1"/>
        <c:lblAlgn val="ctr"/>
        <c:lblOffset val="100"/>
        <c:noMultiLvlLbl val="0"/>
      </c:catAx>
      <c:valAx>
        <c:axId val="110353792"/>
        <c:scaling>
          <c:orientation val="minMax"/>
        </c:scaling>
        <c:delete val="1"/>
        <c:axPos val="l"/>
        <c:majorGridlines/>
        <c:numFmt formatCode="General" sourceLinked="1"/>
        <c:majorTickMark val="out"/>
        <c:minorTickMark val="none"/>
        <c:tickLblPos val="nextTo"/>
        <c:crossAx val="110352256"/>
        <c:crosses val="autoZero"/>
        <c:crossBetween val="between"/>
      </c:valAx>
      <c:spPr>
        <a:solidFill>
          <a:schemeClr val="lt1"/>
        </a:solidFill>
        <a:ln w="25400" cap="flat" cmpd="sng" algn="ctr">
          <a:solidFill>
            <a:schemeClr val="accent5"/>
          </a:solidFill>
          <a:prstDash val="solid"/>
        </a:ln>
        <a:effectLst/>
      </c:spPr>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Лист1!$B$1</c:f>
              <c:strCache>
                <c:ptCount val="1"/>
                <c:pt idx="0">
                  <c:v>Столбец2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a:solidFill>
                  <a:srgbClr val="C00000"/>
                </a:solidFill>
              </a:ln>
            </c:spPr>
            <c:trendlineType val="exp"/>
            <c:dispRSqr val="0"/>
            <c:dispEq val="0"/>
          </c:trendline>
          <c:cat>
            <c:numRef>
              <c:f>Лист1!$A$2:$A$7</c:f>
              <c:numCache>
                <c:formatCode>General</c:formatCode>
                <c:ptCount val="6"/>
                <c:pt idx="0">
                  <c:v>2013</c:v>
                </c:pt>
                <c:pt idx="1">
                  <c:v>2014</c:v>
                </c:pt>
                <c:pt idx="2">
                  <c:v>2015</c:v>
                </c:pt>
                <c:pt idx="3">
                  <c:v>2016</c:v>
                </c:pt>
                <c:pt idx="4">
                  <c:v>2017</c:v>
                </c:pt>
                <c:pt idx="5">
                  <c:v>2018</c:v>
                </c:pt>
              </c:numCache>
            </c:numRef>
          </c:cat>
          <c:val>
            <c:numRef>
              <c:f>Лист1!$B$2:$B$7</c:f>
              <c:numCache>
                <c:formatCode>General</c:formatCode>
                <c:ptCount val="6"/>
                <c:pt idx="0">
                  <c:v>37</c:v>
                </c:pt>
                <c:pt idx="1">
                  <c:v>69</c:v>
                </c:pt>
                <c:pt idx="2">
                  <c:v>96</c:v>
                </c:pt>
                <c:pt idx="3">
                  <c:v>172</c:v>
                </c:pt>
                <c:pt idx="4">
                  <c:v>235</c:v>
                </c:pt>
                <c:pt idx="5">
                  <c:v>231</c:v>
                </c:pt>
              </c:numCache>
            </c:numRef>
          </c:val>
          <c:extLst>
            <c:ext xmlns:c16="http://schemas.microsoft.com/office/drawing/2014/chart" uri="{C3380CC4-5D6E-409C-BE32-E72D297353CC}">
              <c16:uniqueId val="{00000000-7368-42EE-BEFD-A2FD63A655EE}"/>
            </c:ext>
          </c:extLst>
        </c:ser>
        <c:dLbls>
          <c:showLegendKey val="0"/>
          <c:showVal val="0"/>
          <c:showCatName val="0"/>
          <c:showSerName val="0"/>
          <c:showPercent val="0"/>
          <c:showBubbleSize val="0"/>
        </c:dLbls>
        <c:gapWidth val="150"/>
        <c:axId val="97337344"/>
        <c:axId val="97338880"/>
      </c:barChart>
      <c:catAx>
        <c:axId val="97337344"/>
        <c:scaling>
          <c:orientation val="minMax"/>
        </c:scaling>
        <c:delete val="0"/>
        <c:axPos val="b"/>
        <c:numFmt formatCode="General" sourceLinked="1"/>
        <c:majorTickMark val="out"/>
        <c:minorTickMark val="none"/>
        <c:tickLblPos val="nextTo"/>
        <c:crossAx val="97338880"/>
        <c:crosses val="autoZero"/>
        <c:auto val="1"/>
        <c:lblAlgn val="ctr"/>
        <c:lblOffset val="100"/>
        <c:noMultiLvlLbl val="0"/>
      </c:catAx>
      <c:valAx>
        <c:axId val="97338880"/>
        <c:scaling>
          <c:orientation val="minMax"/>
        </c:scaling>
        <c:delete val="1"/>
        <c:axPos val="l"/>
        <c:majorGridlines/>
        <c:numFmt formatCode="General" sourceLinked="1"/>
        <c:majorTickMark val="out"/>
        <c:minorTickMark val="none"/>
        <c:tickLblPos val="nextTo"/>
        <c:crossAx val="97337344"/>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barChart>
        <c:barDir val="col"/>
        <c:grouping val="clustered"/>
        <c:varyColors val="0"/>
        <c:ser>
          <c:idx val="0"/>
          <c:order val="0"/>
          <c:tx>
            <c:strRef>
              <c:f>Лист1!$B$1</c:f>
              <c:strCache>
                <c:ptCount val="1"/>
                <c:pt idx="0">
                  <c:v>План (Программа развития)</c:v>
                </c:pt>
              </c:strCache>
            </c:strRef>
          </c:tx>
          <c:invertIfNegative val="0"/>
          <c:dLbls>
            <c:spPr>
              <a:solidFill>
                <a:schemeClr val="bg2">
                  <a:lumMod val="95000"/>
                </a:schemeClr>
              </a:solidFill>
            </c:spPr>
            <c:txPr>
              <a:bodyPr/>
              <a:lstStyle/>
              <a:p>
                <a:pPr>
                  <a:defRPr sz="1400"/>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pt idx="0">
                  <c:v>2017</c:v>
                </c:pt>
                <c:pt idx="1">
                  <c:v>2018</c:v>
                </c:pt>
              </c:numCache>
            </c:numRef>
          </c:cat>
          <c:val>
            <c:numRef>
              <c:f>Лист1!$B$2:$B$3</c:f>
              <c:numCache>
                <c:formatCode>General</c:formatCode>
                <c:ptCount val="2"/>
                <c:pt idx="0">
                  <c:v>2.17</c:v>
                </c:pt>
                <c:pt idx="1">
                  <c:v>2.8</c:v>
                </c:pt>
              </c:numCache>
            </c:numRef>
          </c:val>
          <c:extLst>
            <c:ext xmlns:c16="http://schemas.microsoft.com/office/drawing/2014/chart" uri="{C3380CC4-5D6E-409C-BE32-E72D297353CC}">
              <c16:uniqueId val="{00000000-5410-4275-9237-335FC435ADC7}"/>
            </c:ext>
          </c:extLst>
        </c:ser>
        <c:ser>
          <c:idx val="1"/>
          <c:order val="1"/>
          <c:tx>
            <c:strRef>
              <c:f>Лист1!$C$1</c:f>
              <c:strCache>
                <c:ptCount val="1"/>
                <c:pt idx="0">
                  <c:v>Факт</c:v>
                </c:pt>
              </c:strCache>
            </c:strRef>
          </c:tx>
          <c:invertIfNegative val="0"/>
          <c:dLbls>
            <c:spPr>
              <a:solidFill>
                <a:schemeClr val="bg2">
                  <a:lumMod val="95000"/>
                </a:schemeClr>
              </a:solidFill>
            </c:spPr>
            <c:txPr>
              <a:bodyPr/>
              <a:lstStyle/>
              <a:p>
                <a:pPr>
                  <a:defRPr sz="1400"/>
                </a:pPr>
                <a:endParaRPr lang="ru-RU"/>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pt idx="0">
                  <c:v>2017</c:v>
                </c:pt>
                <c:pt idx="1">
                  <c:v>2018</c:v>
                </c:pt>
              </c:numCache>
            </c:numRef>
          </c:cat>
          <c:val>
            <c:numRef>
              <c:f>Лист1!$C$2:$C$3</c:f>
              <c:numCache>
                <c:formatCode>General</c:formatCode>
                <c:ptCount val="2"/>
                <c:pt idx="0">
                  <c:v>1.48</c:v>
                </c:pt>
                <c:pt idx="1">
                  <c:v>2.66</c:v>
                </c:pt>
              </c:numCache>
            </c:numRef>
          </c:val>
          <c:extLst>
            <c:ext xmlns:c16="http://schemas.microsoft.com/office/drawing/2014/chart" uri="{C3380CC4-5D6E-409C-BE32-E72D297353CC}">
              <c16:uniqueId val="{00000001-5410-4275-9237-335FC435ADC7}"/>
            </c:ext>
          </c:extLst>
        </c:ser>
        <c:dLbls>
          <c:showLegendKey val="0"/>
          <c:showVal val="0"/>
          <c:showCatName val="0"/>
          <c:showSerName val="0"/>
          <c:showPercent val="0"/>
          <c:showBubbleSize val="0"/>
        </c:dLbls>
        <c:gapWidth val="150"/>
        <c:axId val="97392896"/>
        <c:axId val="97415168"/>
      </c:barChart>
      <c:catAx>
        <c:axId val="97392896"/>
        <c:scaling>
          <c:orientation val="minMax"/>
        </c:scaling>
        <c:delete val="0"/>
        <c:axPos val="b"/>
        <c:numFmt formatCode="General" sourceLinked="1"/>
        <c:majorTickMark val="out"/>
        <c:minorTickMark val="none"/>
        <c:tickLblPos val="nextTo"/>
        <c:crossAx val="97415168"/>
        <c:crosses val="autoZero"/>
        <c:auto val="1"/>
        <c:lblAlgn val="ctr"/>
        <c:lblOffset val="100"/>
        <c:noMultiLvlLbl val="0"/>
      </c:catAx>
      <c:valAx>
        <c:axId val="97415168"/>
        <c:scaling>
          <c:orientation val="minMax"/>
        </c:scaling>
        <c:delete val="0"/>
        <c:axPos val="l"/>
        <c:majorGridlines/>
        <c:numFmt formatCode="General" sourceLinked="1"/>
        <c:majorTickMark val="out"/>
        <c:minorTickMark val="none"/>
        <c:tickLblPos val="nextTo"/>
        <c:crossAx val="97392896"/>
        <c:crosses val="autoZero"/>
        <c:crossBetween val="between"/>
      </c:valAx>
    </c:plotArea>
    <c:legend>
      <c:legendPos val="r"/>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1"/>
    <c:plotArea>
      <c:layout/>
      <c:barChart>
        <c:barDir val="col"/>
        <c:grouping val="clustered"/>
        <c:varyColors val="0"/>
        <c:ser>
          <c:idx val="0"/>
          <c:order val="0"/>
          <c:tx>
            <c:strRef>
              <c:f>Лист1!$B$1</c:f>
              <c:strCache>
                <c:ptCount val="1"/>
                <c:pt idx="0">
                  <c:v>Объем НИОКР</c:v>
                </c:pt>
              </c:strCache>
            </c:strRef>
          </c:tx>
          <c:invertIfNegative val="0"/>
          <c:dLbls>
            <c:spPr>
              <a:noFill/>
              <a:ln>
                <a:noFill/>
              </a:ln>
              <a:effectLst/>
            </c:spPr>
            <c:txPr>
              <a:bodyPr/>
              <a:lstStyle/>
              <a:p>
                <a:pPr>
                  <a:defRPr sz="1200" b="1">
                    <a:solidFill>
                      <a:schemeClr val="tx1"/>
                    </a:solidFill>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a:solidFill>
                  <a:srgbClr val="00B050"/>
                </a:solidFill>
              </a:ln>
            </c:spPr>
            <c:trendlineType val="exp"/>
            <c:dispRSqr val="0"/>
            <c:dispEq val="0"/>
          </c:trendline>
          <c:cat>
            <c:numRef>
              <c:f>Лист1!$A$2:$A$7</c:f>
              <c:numCache>
                <c:formatCode>General</c:formatCode>
                <c:ptCount val="6"/>
                <c:pt idx="0">
                  <c:v>2013</c:v>
                </c:pt>
                <c:pt idx="1">
                  <c:v>2014</c:v>
                </c:pt>
                <c:pt idx="2">
                  <c:v>2015</c:v>
                </c:pt>
                <c:pt idx="3">
                  <c:v>2016</c:v>
                </c:pt>
                <c:pt idx="4">
                  <c:v>2017</c:v>
                </c:pt>
                <c:pt idx="5">
                  <c:v>2018</c:v>
                </c:pt>
              </c:numCache>
            </c:numRef>
          </c:cat>
          <c:val>
            <c:numRef>
              <c:f>Лист1!$B$2:$B$7</c:f>
              <c:numCache>
                <c:formatCode>General</c:formatCode>
                <c:ptCount val="6"/>
                <c:pt idx="0">
                  <c:v>105.8</c:v>
                </c:pt>
                <c:pt idx="1">
                  <c:v>128.69999999999999</c:v>
                </c:pt>
                <c:pt idx="2">
                  <c:v>212.97</c:v>
                </c:pt>
                <c:pt idx="3">
                  <c:v>207.5</c:v>
                </c:pt>
                <c:pt idx="4">
                  <c:v>153.6</c:v>
                </c:pt>
                <c:pt idx="5">
                  <c:v>232.15</c:v>
                </c:pt>
              </c:numCache>
            </c:numRef>
          </c:val>
          <c:extLst>
            <c:ext xmlns:c16="http://schemas.microsoft.com/office/drawing/2014/chart" uri="{C3380CC4-5D6E-409C-BE32-E72D297353CC}">
              <c16:uniqueId val="{00000000-B7C2-4141-98D2-BADEE62FEC4D}"/>
            </c:ext>
          </c:extLst>
        </c:ser>
        <c:dLbls>
          <c:showLegendKey val="0"/>
          <c:showVal val="0"/>
          <c:showCatName val="0"/>
          <c:showSerName val="0"/>
          <c:showPercent val="0"/>
          <c:showBubbleSize val="0"/>
        </c:dLbls>
        <c:gapWidth val="150"/>
        <c:axId val="97436416"/>
        <c:axId val="97437952"/>
      </c:barChart>
      <c:catAx>
        <c:axId val="97436416"/>
        <c:scaling>
          <c:orientation val="minMax"/>
        </c:scaling>
        <c:delete val="0"/>
        <c:axPos val="b"/>
        <c:numFmt formatCode="General" sourceLinked="1"/>
        <c:majorTickMark val="out"/>
        <c:minorTickMark val="none"/>
        <c:tickLblPos val="nextTo"/>
        <c:txPr>
          <a:bodyPr/>
          <a:lstStyle/>
          <a:p>
            <a:pPr>
              <a:defRPr sz="1200"/>
            </a:pPr>
            <a:endParaRPr lang="ru-RU"/>
          </a:p>
        </c:txPr>
        <c:crossAx val="97437952"/>
        <c:crosses val="autoZero"/>
        <c:auto val="1"/>
        <c:lblAlgn val="ctr"/>
        <c:lblOffset val="100"/>
        <c:noMultiLvlLbl val="0"/>
      </c:catAx>
      <c:valAx>
        <c:axId val="97437952"/>
        <c:scaling>
          <c:orientation val="minMax"/>
        </c:scaling>
        <c:delete val="1"/>
        <c:axPos val="l"/>
        <c:majorGridlines/>
        <c:numFmt formatCode="General" sourceLinked="1"/>
        <c:majorTickMark val="out"/>
        <c:minorTickMark val="none"/>
        <c:tickLblPos val="nextTo"/>
        <c:crossAx val="97436416"/>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0.12437696850393699"/>
          <c:y val="0.47496087598425202"/>
          <c:w val="0.42152411417322799"/>
          <c:h val="0.40034645669291302"/>
        </c:manualLayout>
      </c:layout>
      <c:barChart>
        <c:barDir val="col"/>
        <c:grouping val="clustered"/>
        <c:varyColors val="0"/>
        <c:dLbls>
          <c:showLegendKey val="0"/>
          <c:showVal val="0"/>
          <c:showCatName val="0"/>
          <c:showSerName val="0"/>
          <c:showPercent val="0"/>
          <c:showBubbleSize val="0"/>
        </c:dLbls>
        <c:gapWidth val="150"/>
        <c:axId val="98970624"/>
        <c:axId val="98980608"/>
      </c:barChart>
      <c:catAx>
        <c:axId val="98970624"/>
        <c:scaling>
          <c:orientation val="minMax"/>
        </c:scaling>
        <c:delete val="0"/>
        <c:axPos val="b"/>
        <c:numFmt formatCode="General" sourceLinked="1"/>
        <c:majorTickMark val="out"/>
        <c:minorTickMark val="none"/>
        <c:tickLblPos val="nextTo"/>
        <c:crossAx val="98980608"/>
        <c:crosses val="autoZero"/>
        <c:auto val="1"/>
        <c:lblAlgn val="ctr"/>
        <c:lblOffset val="100"/>
        <c:noMultiLvlLbl val="0"/>
      </c:catAx>
      <c:valAx>
        <c:axId val="98980608"/>
        <c:scaling>
          <c:orientation val="minMax"/>
        </c:scaling>
        <c:delete val="1"/>
        <c:axPos val="l"/>
        <c:numFmt formatCode="General" sourceLinked="1"/>
        <c:majorTickMark val="out"/>
        <c:minorTickMark val="none"/>
        <c:tickLblPos val="nextTo"/>
        <c:crossAx val="98970624"/>
        <c:crosses val="autoZero"/>
        <c:crossBetween val="between"/>
      </c:valAx>
    </c:plotArea>
    <c:legend>
      <c:legendPos val="r"/>
      <c:layout>
        <c:manualLayout>
          <c:xMode val="edge"/>
          <c:yMode val="edge"/>
          <c:x val="0.59824521934758201"/>
          <c:y val="0.52499841970015504"/>
          <c:w val="0.33691182219243898"/>
          <c:h val="0.27810089183878201"/>
        </c:manualLayout>
      </c:layout>
      <c:overlay val="0"/>
      <c:txPr>
        <a:bodyPr/>
        <a:lstStyle/>
        <a:p>
          <a:pPr>
            <a:defRPr sz="1400" b="1" i="0" baseline="0"/>
          </a:pPr>
          <a:endParaRPr lang="ru-RU"/>
        </a:p>
      </c:txPr>
    </c:legend>
    <c:plotVisOnly val="1"/>
    <c:dispBlanksAs val="gap"/>
    <c:showDLblsOverMax val="0"/>
  </c:chart>
  <c:txPr>
    <a:bodyPr/>
    <a:lstStyle/>
    <a:p>
      <a:pPr>
        <a:defRPr sz="1800"/>
      </a:pPr>
      <a:endParaRPr lang="ru-RU"/>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Лист1!$A$45</c:f>
              <c:strCache>
                <c:ptCount val="1"/>
                <c:pt idx="0">
                  <c:v>НИРы и консалтинг</c:v>
                </c:pt>
              </c:strCache>
            </c:strRef>
          </c:tx>
          <c:invertIfNegative val="0"/>
          <c:dLbls>
            <c:dLbl>
              <c:idx val="0"/>
              <c:layout>
                <c:manualLayout>
                  <c:x val="-5.5555555555555552E-2"/>
                  <c:y val="6.94444444444444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518-4E35-AE5B-DFE4A43034C1}"/>
                </c:ext>
              </c:extLst>
            </c:dLbl>
            <c:spPr>
              <a:noFill/>
              <a:ln>
                <a:noFill/>
              </a:ln>
              <a:effectLst/>
            </c:spPr>
            <c:txPr>
              <a:bodyPr/>
              <a:lstStyle/>
              <a:p>
                <a:pPr>
                  <a:defRPr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Лист1!$B$44:$G$44</c:f>
              <c:numCache>
                <c:formatCode>General</c:formatCode>
                <c:ptCount val="6"/>
                <c:pt idx="0">
                  <c:v>2013</c:v>
                </c:pt>
                <c:pt idx="1">
                  <c:v>2014</c:v>
                </c:pt>
                <c:pt idx="2">
                  <c:v>2015</c:v>
                </c:pt>
                <c:pt idx="3">
                  <c:v>2016</c:v>
                </c:pt>
                <c:pt idx="4">
                  <c:v>2017</c:v>
                </c:pt>
                <c:pt idx="5">
                  <c:v>2018</c:v>
                </c:pt>
              </c:numCache>
            </c:numRef>
          </c:cat>
          <c:val>
            <c:numRef>
              <c:f>Лист1!$B$45:$G$45</c:f>
              <c:numCache>
                <c:formatCode>General</c:formatCode>
                <c:ptCount val="6"/>
                <c:pt idx="0">
                  <c:v>3429</c:v>
                </c:pt>
                <c:pt idx="1">
                  <c:v>18841</c:v>
                </c:pt>
                <c:pt idx="2">
                  <c:v>31385</c:v>
                </c:pt>
                <c:pt idx="3">
                  <c:v>23384</c:v>
                </c:pt>
                <c:pt idx="4">
                  <c:v>13429</c:v>
                </c:pt>
                <c:pt idx="5">
                  <c:v>48163</c:v>
                </c:pt>
              </c:numCache>
            </c:numRef>
          </c:val>
          <c:extLst>
            <c:ext xmlns:c16="http://schemas.microsoft.com/office/drawing/2014/chart" uri="{C3380CC4-5D6E-409C-BE32-E72D297353CC}">
              <c16:uniqueId val="{00000001-2518-4E35-AE5B-DFE4A43034C1}"/>
            </c:ext>
          </c:extLst>
        </c:ser>
        <c:ser>
          <c:idx val="1"/>
          <c:order val="1"/>
          <c:tx>
            <c:strRef>
              <c:f>Лист1!$A$46</c:f>
              <c:strCache>
                <c:ptCount val="1"/>
                <c:pt idx="0">
                  <c:v>Гранты</c:v>
                </c:pt>
              </c:strCache>
            </c:strRef>
          </c:tx>
          <c:invertIfNegative val="0"/>
          <c:dLbls>
            <c:spPr>
              <a:noFill/>
              <a:ln>
                <a:noFill/>
              </a:ln>
              <a:effectLst/>
            </c:spPr>
            <c:txPr>
              <a:bodyPr/>
              <a:lstStyle/>
              <a:p>
                <a:pPr>
                  <a:defRPr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Лист1!$B$44:$G$44</c:f>
              <c:numCache>
                <c:formatCode>General</c:formatCode>
                <c:ptCount val="6"/>
                <c:pt idx="0">
                  <c:v>2013</c:v>
                </c:pt>
                <c:pt idx="1">
                  <c:v>2014</c:v>
                </c:pt>
                <c:pt idx="2">
                  <c:v>2015</c:v>
                </c:pt>
                <c:pt idx="3">
                  <c:v>2016</c:v>
                </c:pt>
                <c:pt idx="4">
                  <c:v>2017</c:v>
                </c:pt>
                <c:pt idx="5">
                  <c:v>2018</c:v>
                </c:pt>
              </c:numCache>
            </c:numRef>
          </c:cat>
          <c:val>
            <c:numRef>
              <c:f>Лист1!$B$46:$G$46</c:f>
              <c:numCache>
                <c:formatCode>General</c:formatCode>
                <c:ptCount val="6"/>
                <c:pt idx="0">
                  <c:v>3648</c:v>
                </c:pt>
                <c:pt idx="1">
                  <c:v>4290</c:v>
                </c:pt>
                <c:pt idx="2">
                  <c:v>8971</c:v>
                </c:pt>
                <c:pt idx="3">
                  <c:v>18900</c:v>
                </c:pt>
                <c:pt idx="4">
                  <c:v>18213</c:v>
                </c:pt>
                <c:pt idx="5">
                  <c:v>22066</c:v>
                </c:pt>
              </c:numCache>
            </c:numRef>
          </c:val>
          <c:extLst>
            <c:ext xmlns:c16="http://schemas.microsoft.com/office/drawing/2014/chart" uri="{C3380CC4-5D6E-409C-BE32-E72D297353CC}">
              <c16:uniqueId val="{00000002-2518-4E35-AE5B-DFE4A43034C1}"/>
            </c:ext>
          </c:extLst>
        </c:ser>
        <c:ser>
          <c:idx val="2"/>
          <c:order val="2"/>
          <c:tx>
            <c:strRef>
              <c:f>Лист1!$A$47</c:f>
              <c:strCache>
                <c:ptCount val="1"/>
                <c:pt idx="0">
                  <c:v>ГЗ на науку</c:v>
                </c:pt>
              </c:strCache>
            </c:strRef>
          </c:tx>
          <c:invertIfNegative val="0"/>
          <c:dLbls>
            <c:spPr>
              <a:noFill/>
              <a:ln>
                <a:noFill/>
              </a:ln>
              <a:effectLst/>
            </c:spPr>
            <c:txPr>
              <a:bodyPr/>
              <a:lstStyle/>
              <a:p>
                <a:pPr>
                  <a:defRPr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Лист1!$B$44:$G$44</c:f>
              <c:numCache>
                <c:formatCode>General</c:formatCode>
                <c:ptCount val="6"/>
                <c:pt idx="0">
                  <c:v>2013</c:v>
                </c:pt>
                <c:pt idx="1">
                  <c:v>2014</c:v>
                </c:pt>
                <c:pt idx="2">
                  <c:v>2015</c:v>
                </c:pt>
                <c:pt idx="3">
                  <c:v>2016</c:v>
                </c:pt>
                <c:pt idx="4">
                  <c:v>2017</c:v>
                </c:pt>
                <c:pt idx="5">
                  <c:v>2018</c:v>
                </c:pt>
              </c:numCache>
            </c:numRef>
          </c:cat>
          <c:val>
            <c:numRef>
              <c:f>Лист1!$B$47:$G$47</c:f>
              <c:numCache>
                <c:formatCode>General</c:formatCode>
                <c:ptCount val="6"/>
                <c:pt idx="0">
                  <c:v>22946</c:v>
                </c:pt>
                <c:pt idx="1">
                  <c:v>23607</c:v>
                </c:pt>
                <c:pt idx="2">
                  <c:v>28700</c:v>
                </c:pt>
                <c:pt idx="3">
                  <c:v>27930</c:v>
                </c:pt>
                <c:pt idx="4">
                  <c:v>26430</c:v>
                </c:pt>
                <c:pt idx="5">
                  <c:v>26076</c:v>
                </c:pt>
              </c:numCache>
            </c:numRef>
          </c:val>
          <c:extLst>
            <c:ext xmlns:c16="http://schemas.microsoft.com/office/drawing/2014/chart" uri="{C3380CC4-5D6E-409C-BE32-E72D297353CC}">
              <c16:uniqueId val="{00000003-2518-4E35-AE5B-DFE4A43034C1}"/>
            </c:ext>
          </c:extLst>
        </c:ser>
        <c:dLbls>
          <c:showLegendKey val="0"/>
          <c:showVal val="0"/>
          <c:showCatName val="0"/>
          <c:showSerName val="0"/>
          <c:showPercent val="0"/>
          <c:showBubbleSize val="0"/>
        </c:dLbls>
        <c:gapWidth val="150"/>
        <c:axId val="99319168"/>
        <c:axId val="99325056"/>
      </c:barChart>
      <c:catAx>
        <c:axId val="99319168"/>
        <c:scaling>
          <c:orientation val="minMax"/>
        </c:scaling>
        <c:delete val="0"/>
        <c:axPos val="b"/>
        <c:numFmt formatCode="General" sourceLinked="1"/>
        <c:majorTickMark val="out"/>
        <c:minorTickMark val="none"/>
        <c:tickLblPos val="nextTo"/>
        <c:crossAx val="99325056"/>
        <c:crosses val="autoZero"/>
        <c:auto val="1"/>
        <c:lblAlgn val="ctr"/>
        <c:lblOffset val="100"/>
        <c:noMultiLvlLbl val="0"/>
      </c:catAx>
      <c:valAx>
        <c:axId val="99325056"/>
        <c:scaling>
          <c:orientation val="minMax"/>
        </c:scaling>
        <c:delete val="0"/>
        <c:axPos val="l"/>
        <c:majorGridlines/>
        <c:numFmt formatCode="General" sourceLinked="1"/>
        <c:majorTickMark val="out"/>
        <c:minorTickMark val="none"/>
        <c:tickLblPos val="nextTo"/>
        <c:crossAx val="99319168"/>
        <c:crosses val="autoZero"/>
        <c:crossBetween val="between"/>
      </c:valAx>
    </c:plotArea>
    <c:legend>
      <c:legendPos val="r"/>
      <c:overlay val="0"/>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Лист1!$A$51</c:f>
              <c:strCache>
                <c:ptCount val="1"/>
                <c:pt idx="0">
                  <c:v>Обьем пожертвований, тыс.руб.</c:v>
                </c:pt>
              </c:strCache>
            </c:strRef>
          </c:tx>
          <c:invertIfNegative val="0"/>
          <c:dLbls>
            <c:spPr>
              <a:noFill/>
              <a:ln>
                <a:noFill/>
              </a:ln>
              <a:effectLst/>
            </c:spPr>
            <c:txPr>
              <a:bodyPr/>
              <a:lstStyle/>
              <a:p>
                <a:pPr>
                  <a:defRPr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Лист1!$B$50:$E$50</c:f>
              <c:numCache>
                <c:formatCode>General</c:formatCode>
                <c:ptCount val="4"/>
                <c:pt idx="0">
                  <c:v>2015</c:v>
                </c:pt>
                <c:pt idx="1">
                  <c:v>2016</c:v>
                </c:pt>
                <c:pt idx="2">
                  <c:v>2017</c:v>
                </c:pt>
                <c:pt idx="3">
                  <c:v>2018</c:v>
                </c:pt>
              </c:numCache>
            </c:numRef>
          </c:cat>
          <c:val>
            <c:numRef>
              <c:f>Лист1!$B$51:$E$51</c:f>
              <c:numCache>
                <c:formatCode>General</c:formatCode>
                <c:ptCount val="4"/>
                <c:pt idx="0">
                  <c:v>6453.3</c:v>
                </c:pt>
                <c:pt idx="1">
                  <c:v>8902.4</c:v>
                </c:pt>
                <c:pt idx="2" formatCode="#,##0.00">
                  <c:v>7674.8</c:v>
                </c:pt>
              </c:numCache>
            </c:numRef>
          </c:val>
          <c:extLst>
            <c:ext xmlns:c16="http://schemas.microsoft.com/office/drawing/2014/chart" uri="{C3380CC4-5D6E-409C-BE32-E72D297353CC}">
              <c16:uniqueId val="{00000000-A8BE-44A6-A238-BEB2BB3C899E}"/>
            </c:ext>
          </c:extLst>
        </c:ser>
        <c:ser>
          <c:idx val="1"/>
          <c:order val="1"/>
          <c:tx>
            <c:strRef>
              <c:f>Лист1!$A$52</c:f>
              <c:strCache>
                <c:ptCount val="1"/>
                <c:pt idx="0">
                  <c:v>Гранты РГНФ, РФФИ, тыс. руб.</c:v>
                </c:pt>
              </c:strCache>
            </c:strRef>
          </c:tx>
          <c:invertIfNegative val="0"/>
          <c:dLbls>
            <c:spPr>
              <a:noFill/>
              <a:ln>
                <a:noFill/>
              </a:ln>
              <a:effectLst/>
            </c:spPr>
            <c:txPr>
              <a:bodyPr/>
              <a:lstStyle/>
              <a:p>
                <a:pPr>
                  <a:defRPr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Лист1!$B$50:$E$50</c:f>
              <c:numCache>
                <c:formatCode>General</c:formatCode>
                <c:ptCount val="4"/>
                <c:pt idx="0">
                  <c:v>2015</c:v>
                </c:pt>
                <c:pt idx="1">
                  <c:v>2016</c:v>
                </c:pt>
                <c:pt idx="2">
                  <c:v>2017</c:v>
                </c:pt>
                <c:pt idx="3">
                  <c:v>2018</c:v>
                </c:pt>
              </c:numCache>
            </c:numRef>
          </c:cat>
          <c:val>
            <c:numRef>
              <c:f>Лист1!$B$52:$E$52</c:f>
              <c:numCache>
                <c:formatCode>#,##0</c:formatCode>
                <c:ptCount val="4"/>
                <c:pt idx="0" formatCode="General">
                  <c:v>4390</c:v>
                </c:pt>
                <c:pt idx="1">
                  <c:v>4195</c:v>
                </c:pt>
                <c:pt idx="2" formatCode="General">
                  <c:v>5180</c:v>
                </c:pt>
                <c:pt idx="3" formatCode="General">
                  <c:v>11220</c:v>
                </c:pt>
              </c:numCache>
            </c:numRef>
          </c:val>
          <c:extLst>
            <c:ext xmlns:c16="http://schemas.microsoft.com/office/drawing/2014/chart" uri="{C3380CC4-5D6E-409C-BE32-E72D297353CC}">
              <c16:uniqueId val="{00000001-A8BE-44A6-A238-BEB2BB3C899E}"/>
            </c:ext>
          </c:extLst>
        </c:ser>
        <c:dLbls>
          <c:showLegendKey val="0"/>
          <c:showVal val="0"/>
          <c:showCatName val="0"/>
          <c:showSerName val="0"/>
          <c:showPercent val="0"/>
          <c:showBubbleSize val="0"/>
        </c:dLbls>
        <c:gapWidth val="150"/>
        <c:axId val="101046528"/>
        <c:axId val="101318656"/>
      </c:barChart>
      <c:catAx>
        <c:axId val="101046528"/>
        <c:scaling>
          <c:orientation val="minMax"/>
        </c:scaling>
        <c:delete val="0"/>
        <c:axPos val="b"/>
        <c:numFmt formatCode="General" sourceLinked="1"/>
        <c:majorTickMark val="out"/>
        <c:minorTickMark val="none"/>
        <c:tickLblPos val="nextTo"/>
        <c:crossAx val="101318656"/>
        <c:crosses val="autoZero"/>
        <c:auto val="1"/>
        <c:lblAlgn val="ctr"/>
        <c:lblOffset val="100"/>
        <c:noMultiLvlLbl val="0"/>
      </c:catAx>
      <c:valAx>
        <c:axId val="101318656"/>
        <c:scaling>
          <c:orientation val="minMax"/>
        </c:scaling>
        <c:delete val="0"/>
        <c:axPos val="l"/>
        <c:majorGridlines/>
        <c:numFmt formatCode="General" sourceLinked="1"/>
        <c:majorTickMark val="out"/>
        <c:minorTickMark val="none"/>
        <c:tickLblPos val="nextTo"/>
        <c:crossAx val="101046528"/>
        <c:crosses val="autoZero"/>
        <c:crossBetween val="between"/>
      </c:valAx>
    </c:plotArea>
    <c:legend>
      <c:legendPos val="r"/>
      <c:overlay val="0"/>
    </c:legend>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b="1" dirty="0"/>
              <a:t>РАСХОДЫ</a:t>
            </a:r>
            <a:r>
              <a:rPr lang="ru-RU" b="1" baseline="0" dirty="0"/>
              <a:t> </a:t>
            </a:r>
          </a:p>
          <a:p>
            <a:pPr>
              <a:defRPr/>
            </a:pPr>
            <a:r>
              <a:rPr lang="ru-RU" baseline="0" dirty="0"/>
              <a:t>на науку по отдельным статьям (2018-2019)</a:t>
            </a:r>
            <a:endParaRPr lang="ru-RU" dirty="0"/>
          </a:p>
        </c:rich>
      </c:tx>
      <c:layout>
        <c:manualLayout>
          <c:xMode val="edge"/>
          <c:yMode val="edge"/>
          <c:x val="0.19206018518518519"/>
          <c:y val="4.365079365079364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2018</c:v>
                </c:pt>
              </c:strCache>
            </c:strRef>
          </c:tx>
          <c:spPr>
            <a:solidFill>
              <a:schemeClr val="accent1"/>
            </a:solidFill>
            <a:ln>
              <a:noFill/>
            </a:ln>
            <a:effectLst/>
          </c:spPr>
          <c:invertIfNegative val="0"/>
          <c:cat>
            <c:strRef>
              <c:f>Лист1!$A$2:$A$5</c:f>
              <c:strCache>
                <c:ptCount val="4"/>
                <c:pt idx="0">
                  <c:v>международные лаборатории</c:v>
                </c:pt>
                <c:pt idx="1">
                  <c:v>Конференции и семинары</c:v>
                </c:pt>
                <c:pt idx="2">
                  <c:v>ФАР</c:v>
                </c:pt>
                <c:pt idx="3">
                  <c:v>Кластер цифровых исследований</c:v>
                </c:pt>
              </c:strCache>
            </c:strRef>
          </c:cat>
          <c:val>
            <c:numRef>
              <c:f>Лист1!$B$2:$B$5</c:f>
              <c:numCache>
                <c:formatCode>General</c:formatCode>
                <c:ptCount val="4"/>
                <c:pt idx="0" formatCode="#,##0">
                  <c:v>16000</c:v>
                </c:pt>
                <c:pt idx="1">
                  <c:v>2440</c:v>
                </c:pt>
                <c:pt idx="2">
                  <c:v>2500</c:v>
                </c:pt>
                <c:pt idx="3">
                  <c:v>0</c:v>
                </c:pt>
              </c:numCache>
            </c:numRef>
          </c:val>
          <c:extLst>
            <c:ext xmlns:c16="http://schemas.microsoft.com/office/drawing/2014/chart" uri="{C3380CC4-5D6E-409C-BE32-E72D297353CC}">
              <c16:uniqueId val="{00000000-1BDA-CF4B-8DCA-2D3C24EE79D9}"/>
            </c:ext>
          </c:extLst>
        </c:ser>
        <c:ser>
          <c:idx val="1"/>
          <c:order val="1"/>
          <c:tx>
            <c:strRef>
              <c:f>Лист1!$C$1</c:f>
              <c:strCache>
                <c:ptCount val="1"/>
                <c:pt idx="0">
                  <c:v>2019</c:v>
                </c:pt>
              </c:strCache>
            </c:strRef>
          </c:tx>
          <c:spPr>
            <a:solidFill>
              <a:schemeClr val="accent2"/>
            </a:solidFill>
            <a:ln>
              <a:noFill/>
            </a:ln>
            <a:effectLst/>
          </c:spPr>
          <c:invertIfNegative val="0"/>
          <c:cat>
            <c:strRef>
              <c:f>Лист1!$A$2:$A$5</c:f>
              <c:strCache>
                <c:ptCount val="4"/>
                <c:pt idx="0">
                  <c:v>международные лаборатории</c:v>
                </c:pt>
                <c:pt idx="1">
                  <c:v>Конференции и семинары</c:v>
                </c:pt>
                <c:pt idx="2">
                  <c:v>ФАР</c:v>
                </c:pt>
                <c:pt idx="3">
                  <c:v>Кластер цифровых исследований</c:v>
                </c:pt>
              </c:strCache>
            </c:strRef>
          </c:cat>
          <c:val>
            <c:numRef>
              <c:f>Лист1!$C$2:$C$5</c:f>
              <c:numCache>
                <c:formatCode>General</c:formatCode>
                <c:ptCount val="4"/>
                <c:pt idx="0">
                  <c:v>21004</c:v>
                </c:pt>
                <c:pt idx="1">
                  <c:v>5545</c:v>
                </c:pt>
                <c:pt idx="2">
                  <c:v>6921</c:v>
                </c:pt>
                <c:pt idx="3">
                  <c:v>8000</c:v>
                </c:pt>
              </c:numCache>
            </c:numRef>
          </c:val>
          <c:extLst>
            <c:ext xmlns:c16="http://schemas.microsoft.com/office/drawing/2014/chart" uri="{C3380CC4-5D6E-409C-BE32-E72D297353CC}">
              <c16:uniqueId val="{00000001-1BDA-CF4B-8DCA-2D3C24EE79D9}"/>
            </c:ext>
          </c:extLst>
        </c:ser>
        <c:dLbls>
          <c:showLegendKey val="0"/>
          <c:showVal val="0"/>
          <c:showCatName val="0"/>
          <c:showSerName val="0"/>
          <c:showPercent val="0"/>
          <c:showBubbleSize val="0"/>
        </c:dLbls>
        <c:gapWidth val="219"/>
        <c:overlap val="-27"/>
        <c:axId val="634750511"/>
        <c:axId val="634752191"/>
      </c:barChart>
      <c:catAx>
        <c:axId val="634750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34752191"/>
        <c:crosses val="autoZero"/>
        <c:auto val="1"/>
        <c:lblAlgn val="ctr"/>
        <c:lblOffset val="100"/>
        <c:noMultiLvlLbl val="0"/>
      </c:catAx>
      <c:valAx>
        <c:axId val="63475219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634750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21399999999999E-2"/>
          <c:y val="6.2468900000000001E-2"/>
          <c:w val="0.63744100000000004"/>
          <c:h val="0.82842800000000005"/>
        </c:manualLayout>
      </c:layout>
      <c:barChart>
        <c:barDir val="col"/>
        <c:grouping val="clustered"/>
        <c:varyColors val="0"/>
        <c:ser>
          <c:idx val="0"/>
          <c:order val="0"/>
          <c:tx>
            <c:strRef>
              <c:f>Sheet1!$A$2</c:f>
              <c:strCache>
                <c:ptCount val="1"/>
                <c:pt idx="0">
                  <c:v>1 уровень</c:v>
                </c:pt>
              </c:strCache>
            </c:strRef>
          </c:tx>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c:spPr>
          <c:invertIfNegative val="0"/>
          <c:dLbls>
            <c:numFmt formatCode="0" sourceLinked="0"/>
            <c:spPr>
              <a:noFill/>
              <a:ln>
                <a:noFill/>
              </a:ln>
              <a:effectLst/>
            </c:spPr>
            <c:txPr>
              <a:bodyPr/>
              <a:lstStyle/>
              <a:p>
                <a:pPr>
                  <a:defRPr sz="1000" b="0" i="0" u="none" strike="noStrike">
                    <a:solidFill>
                      <a:srgbClr val="000000"/>
                    </a:solidFill>
                    <a:latin typeface="Calibri"/>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2014-2015</c:v>
                </c:pt>
                <c:pt idx="1">
                  <c:v>2015-2016</c:v>
                </c:pt>
                <c:pt idx="2">
                  <c:v>2016-2017</c:v>
                </c:pt>
                <c:pt idx="3">
                  <c:v>2017-2018</c:v>
                </c:pt>
                <c:pt idx="4">
                  <c:v>2018-2019</c:v>
                </c:pt>
              </c:strCache>
            </c:strRef>
          </c:cat>
          <c:val>
            <c:numRef>
              <c:f>Sheet1!$B$2:$F$2</c:f>
              <c:numCache>
                <c:formatCode>General</c:formatCode>
                <c:ptCount val="5"/>
                <c:pt idx="0">
                  <c:v>59</c:v>
                </c:pt>
                <c:pt idx="1">
                  <c:v>76</c:v>
                </c:pt>
                <c:pt idx="2">
                  <c:v>58</c:v>
                </c:pt>
                <c:pt idx="3">
                  <c:v>41</c:v>
                </c:pt>
                <c:pt idx="4">
                  <c:v>54</c:v>
                </c:pt>
              </c:numCache>
            </c:numRef>
          </c:val>
          <c:extLst>
            <c:ext xmlns:c16="http://schemas.microsoft.com/office/drawing/2014/chart" uri="{C3380CC4-5D6E-409C-BE32-E72D297353CC}">
              <c16:uniqueId val="{00000000-5456-473D-9B2B-08BFA38DBA94}"/>
            </c:ext>
          </c:extLst>
        </c:ser>
        <c:ser>
          <c:idx val="1"/>
          <c:order val="1"/>
          <c:tx>
            <c:strRef>
              <c:f>Sheet1!$A$3</c:f>
              <c:strCache>
                <c:ptCount val="1"/>
                <c:pt idx="0">
                  <c:v>2 уровень </c:v>
                </c:pt>
              </c:strCache>
            </c:strRef>
          </c:tx>
          <c:spPr>
            <a:solidFill>
              <a:schemeClr val="accent2"/>
            </a:solidFill>
            <a:ln w="12700" cap="flat">
              <a:noFill/>
              <a:miter lim="400000"/>
            </a:ln>
            <a:effectLst/>
          </c:spPr>
          <c:invertIfNegative val="0"/>
          <c:dLbls>
            <c:numFmt formatCode="0" sourceLinked="0"/>
            <c:spPr>
              <a:noFill/>
              <a:ln>
                <a:noFill/>
              </a:ln>
              <a:effectLst/>
            </c:spPr>
            <c:txPr>
              <a:bodyPr/>
              <a:lstStyle/>
              <a:p>
                <a:pPr>
                  <a:defRPr sz="1000" b="0" i="0" u="none" strike="noStrike">
                    <a:solidFill>
                      <a:srgbClr val="000000"/>
                    </a:solidFill>
                    <a:latin typeface="Calibri"/>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2014-2015</c:v>
                </c:pt>
                <c:pt idx="1">
                  <c:v>2015-2016</c:v>
                </c:pt>
                <c:pt idx="2">
                  <c:v>2016-2017</c:v>
                </c:pt>
                <c:pt idx="3">
                  <c:v>2017-2018</c:v>
                </c:pt>
                <c:pt idx="4">
                  <c:v>2018-2019</c:v>
                </c:pt>
              </c:strCache>
            </c:strRef>
          </c:cat>
          <c:val>
            <c:numRef>
              <c:f>Sheet1!$B$3:$F$3</c:f>
              <c:numCache>
                <c:formatCode>General</c:formatCode>
                <c:ptCount val="5"/>
                <c:pt idx="0">
                  <c:v>2</c:v>
                </c:pt>
                <c:pt idx="1">
                  <c:v>0</c:v>
                </c:pt>
                <c:pt idx="2">
                  <c:v>4</c:v>
                </c:pt>
                <c:pt idx="3">
                  <c:v>5</c:v>
                </c:pt>
                <c:pt idx="4">
                  <c:v>8</c:v>
                </c:pt>
              </c:numCache>
            </c:numRef>
          </c:val>
          <c:extLst>
            <c:ext xmlns:c16="http://schemas.microsoft.com/office/drawing/2014/chart" uri="{C3380CC4-5D6E-409C-BE32-E72D297353CC}">
              <c16:uniqueId val="{00000001-5456-473D-9B2B-08BFA38DBA94}"/>
            </c:ext>
          </c:extLst>
        </c:ser>
        <c:ser>
          <c:idx val="2"/>
          <c:order val="2"/>
          <c:tx>
            <c:strRef>
              <c:f>Sheet1!$A$4</c:f>
              <c:strCache>
                <c:ptCount val="1"/>
                <c:pt idx="0">
                  <c:v>3 уровень</c:v>
                </c:pt>
              </c:strCache>
            </c:strRef>
          </c:tx>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invertIfNegative val="0"/>
          <c:dLbls>
            <c:numFmt formatCode="0" sourceLinked="0"/>
            <c:spPr>
              <a:noFill/>
              <a:ln>
                <a:noFill/>
              </a:ln>
              <a:effectLst/>
            </c:spPr>
            <c:txPr>
              <a:bodyPr/>
              <a:lstStyle/>
              <a:p>
                <a:pPr>
                  <a:defRPr sz="1000" b="0" i="0" u="none" strike="noStrike">
                    <a:solidFill>
                      <a:srgbClr val="000000"/>
                    </a:solidFill>
                    <a:latin typeface="Calibri"/>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2014-2015</c:v>
                </c:pt>
                <c:pt idx="1">
                  <c:v>2015-2016</c:v>
                </c:pt>
                <c:pt idx="2">
                  <c:v>2016-2017</c:v>
                </c:pt>
                <c:pt idx="3">
                  <c:v>2017-2018</c:v>
                </c:pt>
                <c:pt idx="4">
                  <c:v>2018-2019</c:v>
                </c:pt>
              </c:strCache>
            </c:strRef>
          </c:cat>
          <c:val>
            <c:numRef>
              <c:f>Sheet1!$B$4:$F$4</c:f>
              <c:numCache>
                <c:formatCode>General</c:formatCode>
                <c:ptCount val="5"/>
                <c:pt idx="0">
                  <c:v>14</c:v>
                </c:pt>
                <c:pt idx="1">
                  <c:v>18</c:v>
                </c:pt>
                <c:pt idx="2">
                  <c:v>29</c:v>
                </c:pt>
                <c:pt idx="3">
                  <c:v>30</c:v>
                </c:pt>
                <c:pt idx="4">
                  <c:v>52</c:v>
                </c:pt>
              </c:numCache>
            </c:numRef>
          </c:val>
          <c:extLst>
            <c:ext xmlns:c16="http://schemas.microsoft.com/office/drawing/2014/chart" uri="{C3380CC4-5D6E-409C-BE32-E72D297353CC}">
              <c16:uniqueId val="{00000002-5456-473D-9B2B-08BFA38DBA94}"/>
            </c:ext>
          </c:extLst>
        </c:ser>
        <c:ser>
          <c:idx val="3"/>
          <c:order val="3"/>
          <c:tx>
            <c:strRef>
              <c:f>Sheet1!$A$5</c:f>
              <c:strCache>
                <c:ptCount val="1"/>
                <c:pt idx="0">
                  <c:v>надбавка ректора</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c:spPr>
          <c:invertIfNegative val="0"/>
          <c:dLbls>
            <c:numFmt formatCode="0" sourceLinked="0"/>
            <c:spPr>
              <a:noFill/>
              <a:ln>
                <a:noFill/>
              </a:ln>
              <a:effectLst/>
            </c:spPr>
            <c:txPr>
              <a:bodyPr/>
              <a:lstStyle/>
              <a:p>
                <a:pPr>
                  <a:defRPr sz="1000" b="0" i="0" u="none" strike="noStrike">
                    <a:solidFill>
                      <a:srgbClr val="000000"/>
                    </a:solidFill>
                    <a:latin typeface="Calibri"/>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2014-2015</c:v>
                </c:pt>
                <c:pt idx="1">
                  <c:v>2015-2016</c:v>
                </c:pt>
                <c:pt idx="2">
                  <c:v>2016-2017</c:v>
                </c:pt>
                <c:pt idx="3">
                  <c:v>2017-2018</c:v>
                </c:pt>
                <c:pt idx="4">
                  <c:v>2018-2019</c:v>
                </c:pt>
              </c:strCache>
            </c:strRef>
          </c:cat>
          <c:val>
            <c:numRef>
              <c:f>Sheet1!$B$5:$F$5</c:f>
              <c:numCache>
                <c:formatCode>General</c:formatCode>
                <c:ptCount val="5"/>
                <c:pt idx="0">
                  <c:v>7</c:v>
                </c:pt>
                <c:pt idx="1">
                  <c:v>3</c:v>
                </c:pt>
                <c:pt idx="2">
                  <c:v>16</c:v>
                </c:pt>
                <c:pt idx="3">
                  <c:v>12</c:v>
                </c:pt>
                <c:pt idx="4">
                  <c:v>8</c:v>
                </c:pt>
              </c:numCache>
            </c:numRef>
          </c:val>
          <c:extLst>
            <c:ext xmlns:c16="http://schemas.microsoft.com/office/drawing/2014/chart" uri="{C3380CC4-5D6E-409C-BE32-E72D297353CC}">
              <c16:uniqueId val="{00000003-5456-473D-9B2B-08BFA38DBA94}"/>
            </c:ext>
          </c:extLst>
        </c:ser>
        <c:dLbls>
          <c:showLegendKey val="0"/>
          <c:showVal val="0"/>
          <c:showCatName val="0"/>
          <c:showSerName val="0"/>
          <c:showPercent val="0"/>
          <c:showBubbleSize val="0"/>
        </c:dLbls>
        <c:gapWidth val="150"/>
        <c:axId val="110305280"/>
        <c:axId val="110306816"/>
      </c:barChart>
      <c:catAx>
        <c:axId val="110305280"/>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sz="1000" b="0" i="0" u="none" strike="noStrike">
                <a:solidFill>
                  <a:srgbClr val="000000"/>
                </a:solidFill>
                <a:latin typeface="Calibri"/>
              </a:defRPr>
            </a:pPr>
            <a:endParaRPr lang="ru-RU"/>
          </a:p>
        </c:txPr>
        <c:crossAx val="110306816"/>
        <c:crosses val="autoZero"/>
        <c:auto val="1"/>
        <c:lblAlgn val="ctr"/>
        <c:lblOffset val="100"/>
        <c:noMultiLvlLbl val="1"/>
      </c:catAx>
      <c:valAx>
        <c:axId val="110306816"/>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sz="1000" b="0" i="0" u="none" strike="noStrike">
                <a:solidFill>
                  <a:srgbClr val="000000"/>
                </a:solidFill>
                <a:latin typeface="Calibri"/>
              </a:defRPr>
            </a:pPr>
            <a:endParaRPr lang="ru-RU"/>
          </a:p>
        </c:txPr>
        <c:crossAx val="110305280"/>
        <c:crosses val="autoZero"/>
        <c:crossBetween val="between"/>
        <c:majorUnit val="20"/>
        <c:minorUnit val="10"/>
      </c:valAx>
      <c:spPr>
        <a:solidFill>
          <a:srgbClr val="FFFFFF"/>
        </a:solidFill>
        <a:ln w="12700" cap="flat">
          <a:noFill/>
          <a:miter lim="400000"/>
        </a:ln>
        <a:effectLst/>
      </c:spPr>
    </c:plotArea>
    <c:legend>
      <c:legendPos val="r"/>
      <c:layout>
        <c:manualLayout>
          <c:xMode val="edge"/>
          <c:yMode val="edge"/>
          <c:x val="0.73701300000000003"/>
          <c:y val="0.36856299999999997"/>
          <c:w val="0.26298700000000003"/>
          <c:h val="0.27487600000000001"/>
        </c:manualLayout>
      </c:layout>
      <c:overlay val="1"/>
      <c:spPr>
        <a:noFill/>
        <a:ln w="12700" cap="flat">
          <a:noFill/>
          <a:miter lim="400000"/>
        </a:ln>
        <a:effectLst/>
      </c:spPr>
      <c:txPr>
        <a:bodyPr rot="0"/>
        <a:lstStyle/>
        <a:p>
          <a:pPr>
            <a:defRPr sz="1000" b="0" i="0" u="none" strike="noStrike">
              <a:solidFill>
                <a:srgbClr val="000000"/>
              </a:solidFill>
              <a:latin typeface="Calibri"/>
            </a:defRPr>
          </a:pPr>
          <a:endParaRPr lang="ru-RU"/>
        </a:p>
      </c:txPr>
    </c:legend>
    <c:plotVisOnly val="1"/>
    <c:dispBlanksAs val="gap"/>
    <c:showDLblsOverMax val="1"/>
  </c:chart>
  <c:spPr>
    <a:solidFill>
      <a:srgbClr val="FFFFFF"/>
    </a:solidFill>
    <a:ln w="12700" cap="flat">
      <a:solidFill>
        <a:srgbClr val="888888"/>
      </a:solidFill>
      <a:prstDash val="solid"/>
      <a:round/>
    </a:ln>
    <a:effec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0.19373</cdr:x>
      <cdr:y>0.26379</cdr:y>
    </cdr:from>
    <cdr:to>
      <cdr:x>0.82914</cdr:x>
      <cdr:y>0.35684</cdr:y>
    </cdr:to>
    <cdr:sp macro="" textlink="">
      <cdr:nvSpPr>
        <cdr:cNvPr id="2" name="Rectangle 13"/>
        <cdr:cNvSpPr/>
      </cdr:nvSpPr>
      <cdr:spPr>
        <a:xfrm xmlns:a="http://schemas.openxmlformats.org/drawingml/2006/main">
          <a:off x="1214187" y="959811"/>
          <a:ext cx="3982416" cy="338554"/>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ru-RU" sz="1600" b="1" dirty="0">
              <a:latin typeface="+mj-lt"/>
              <a:ea typeface="Calibri" panose="020F0502020204030204" pitchFamily="34" charset="0"/>
            </a:rPr>
            <a:t>Иные источники (не входят в НИОКР) </a:t>
          </a:r>
          <a:endParaRPr lang="ru-RU" sz="1600" b="1" dirty="0">
            <a:latin typeface="+mj-l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8FDE89-C194-D34D-83AA-9AFBD74DC4D7}" type="datetimeFigureOut">
              <a:rPr lang="en-US" smtClean="0"/>
              <a:t>4/21/19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964ACF-CE2C-F94C-B805-C3C372F63E8E}" type="slidenum">
              <a:rPr lang="en-US" smtClean="0"/>
              <a:t>‹#›</a:t>
            </a:fld>
            <a:endParaRPr lang="en-US"/>
          </a:p>
        </p:txBody>
      </p:sp>
    </p:spTree>
    <p:extLst>
      <p:ext uri="{BB962C8B-B14F-4D97-AF65-F5344CB8AC3E}">
        <p14:creationId xmlns:p14="http://schemas.microsoft.com/office/powerpoint/2010/main" val="1845719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8F6D02-122D-964E-ACB9-453FD8B7FB92}" type="datetimeFigureOut">
              <a:rPr lang="en-US" smtClean="0"/>
              <a:t>4/21/19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6E2E94-A510-624F-812E-907861D635CA}" type="slidenum">
              <a:rPr lang="en-US" smtClean="0"/>
              <a:t>‹#›</a:t>
            </a:fld>
            <a:endParaRPr lang="en-US"/>
          </a:p>
        </p:txBody>
      </p:sp>
    </p:spTree>
    <p:extLst>
      <p:ext uri="{BB962C8B-B14F-4D97-AF65-F5344CB8AC3E}">
        <p14:creationId xmlns:p14="http://schemas.microsoft.com/office/powerpoint/2010/main" val="27854341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hse.ru/org/projects/18684797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В</a:t>
            </a:r>
            <a:r>
              <a:rPr lang="ru-RU" baseline="0" dirty="0"/>
              <a:t> списке приведены м</a:t>
            </a:r>
            <a:r>
              <a:rPr lang="ru-RU" dirty="0"/>
              <a:t>онографии в ведущих международных издательствах,</a:t>
            </a:r>
            <a:r>
              <a:rPr lang="ru-RU" baseline="0" dirty="0"/>
              <a:t> учитываемых при назначении надбавки 3–</a:t>
            </a:r>
            <a:r>
              <a:rPr lang="ru-RU" baseline="0" dirty="0" err="1"/>
              <a:t>го</a:t>
            </a:r>
            <a:r>
              <a:rPr lang="ru-RU" baseline="0" dirty="0"/>
              <a:t> уровня (за монографии)</a:t>
            </a:r>
          </a:p>
          <a:p>
            <a:endParaRPr lang="ru-RU" baseline="0" dirty="0"/>
          </a:p>
          <a:p>
            <a:r>
              <a:rPr lang="ru-RU" baseline="0" dirty="0"/>
              <a:t>Монографии по научного проекту 2016 г. (рук. Семенов А.М. - </a:t>
            </a:r>
            <a:r>
              <a:rPr lang="ru-RU" sz="1200" b="0" i="0" u="none" strike="noStrike" kern="1200" dirty="0">
                <a:solidFill>
                  <a:schemeClr val="tx1"/>
                </a:solidFill>
                <a:effectLst/>
                <a:latin typeface="+mn-lt"/>
                <a:ea typeface="+mn-ea"/>
                <a:cs typeface="+mn-cs"/>
                <a:hlinkClick r:id="rId3"/>
              </a:rPr>
              <a:t>Сравнительные исторические исследования империй и национализма</a:t>
            </a:r>
            <a:r>
              <a:rPr lang="ru-RU" sz="1200" b="0" i="0" u="none" strike="noStrike" kern="1200" dirty="0">
                <a:solidFill>
                  <a:schemeClr val="tx1"/>
                </a:solidFill>
                <a:effectLst/>
                <a:latin typeface="+mn-lt"/>
                <a:ea typeface="+mn-ea"/>
                <a:cs typeface="+mn-cs"/>
              </a:rPr>
              <a:t>)</a:t>
            </a:r>
            <a:endParaRPr lang="ru-RU" baseline="0" dirty="0"/>
          </a:p>
          <a:p>
            <a:r>
              <a:rPr lang="en-US" baseline="0" dirty="0" err="1"/>
              <a:t>Suny</a:t>
            </a:r>
            <a:r>
              <a:rPr lang="en-US" baseline="0" dirty="0"/>
              <a:t> R. G. Red Flag Unfurled: Historians, the Russian Revolution, and the Soviet Experience. Verso. 2018.</a:t>
            </a:r>
          </a:p>
          <a:p>
            <a:r>
              <a:rPr lang="en-US" baseline="0" dirty="0" err="1"/>
              <a:t>Suny</a:t>
            </a:r>
            <a:r>
              <a:rPr lang="en-US" baseline="0" dirty="0"/>
              <a:t> R. G., </a:t>
            </a:r>
            <a:r>
              <a:rPr lang="en-US" baseline="0" dirty="0" err="1"/>
              <a:t>Kivelson</a:t>
            </a:r>
            <a:r>
              <a:rPr lang="en-US" baseline="0" dirty="0"/>
              <a:t> V. A. Russia's Empires. Oxford University Press. 2018.</a:t>
            </a:r>
          </a:p>
          <a:p>
            <a:endParaRPr lang="ru-RU" dirty="0"/>
          </a:p>
        </p:txBody>
      </p:sp>
      <p:sp>
        <p:nvSpPr>
          <p:cNvPr id="4" name="Номер слайда 3"/>
          <p:cNvSpPr>
            <a:spLocks noGrp="1"/>
          </p:cNvSpPr>
          <p:nvPr>
            <p:ph type="sldNum" sz="quarter" idx="10"/>
          </p:nvPr>
        </p:nvSpPr>
        <p:spPr/>
        <p:txBody>
          <a:bodyPr/>
          <a:lstStyle/>
          <a:p>
            <a:fld id="{656E2E94-A510-624F-812E-907861D635CA}" type="slidenum">
              <a:rPr lang="en-US" smtClean="0"/>
              <a:t>5</a:t>
            </a:fld>
            <a:endParaRPr lang="en-US"/>
          </a:p>
        </p:txBody>
      </p:sp>
    </p:spTree>
    <p:extLst>
      <p:ext uri="{BB962C8B-B14F-4D97-AF65-F5344CB8AC3E}">
        <p14:creationId xmlns:p14="http://schemas.microsoft.com/office/powerpoint/2010/main" val="3117939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Публикации включают публикации в соавторстве между представителями</a:t>
            </a:r>
            <a:r>
              <a:rPr lang="ru-RU" baseline="0" dirty="0"/>
              <a:t> разных департаментов и факультетов, соответственно не составляют в сумме 100%</a:t>
            </a:r>
            <a:endParaRPr lang="ru-RU" dirty="0"/>
          </a:p>
        </p:txBody>
      </p:sp>
      <p:sp>
        <p:nvSpPr>
          <p:cNvPr id="4" name="Номер слайда 3"/>
          <p:cNvSpPr>
            <a:spLocks noGrp="1"/>
          </p:cNvSpPr>
          <p:nvPr>
            <p:ph type="sldNum" sz="quarter" idx="10"/>
          </p:nvPr>
        </p:nvSpPr>
        <p:spPr/>
        <p:txBody>
          <a:bodyPr/>
          <a:lstStyle/>
          <a:p>
            <a:fld id="{656E2E94-A510-624F-812E-907861D635CA}" type="slidenum">
              <a:rPr lang="en-US" smtClean="0"/>
              <a:t>27</a:t>
            </a:fld>
            <a:endParaRPr lang="en-US"/>
          </a:p>
        </p:txBody>
      </p:sp>
    </p:spTree>
    <p:extLst>
      <p:ext uri="{BB962C8B-B14F-4D97-AF65-F5344CB8AC3E}">
        <p14:creationId xmlns:p14="http://schemas.microsoft.com/office/powerpoint/2010/main" val="3314344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56E2E94-A510-624F-812E-907861D635CA}" type="slidenum">
              <a:rPr lang="en-US" smtClean="0"/>
              <a:t>28</a:t>
            </a:fld>
            <a:endParaRPr lang="en-US"/>
          </a:p>
        </p:txBody>
      </p:sp>
    </p:spTree>
    <p:extLst>
      <p:ext uri="{BB962C8B-B14F-4D97-AF65-F5344CB8AC3E}">
        <p14:creationId xmlns:p14="http://schemas.microsoft.com/office/powerpoint/2010/main" val="2310974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656E2E94-A510-624F-812E-907861D635CA}" type="slidenum">
              <a:rPr lang="en-US" smtClean="0"/>
              <a:t>30</a:t>
            </a:fld>
            <a:endParaRPr lang="en-US"/>
          </a:p>
        </p:txBody>
      </p:sp>
    </p:spTree>
    <p:extLst>
      <p:ext uri="{BB962C8B-B14F-4D97-AF65-F5344CB8AC3E}">
        <p14:creationId xmlns:p14="http://schemas.microsoft.com/office/powerpoint/2010/main" val="111121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en-US"/>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Образец подзаголовка</a:t>
            </a:r>
            <a:endParaRPr lang="ru-RU"/>
          </a:p>
        </p:txBody>
      </p:sp>
      <p:sp>
        <p:nvSpPr>
          <p:cNvPr id="4" name="Дата 3"/>
          <p:cNvSpPr>
            <a:spLocks noGrp="1"/>
          </p:cNvSpPr>
          <p:nvPr>
            <p:ph type="dt" sz="half" idx="10"/>
          </p:nvPr>
        </p:nvSpPr>
        <p:spPr/>
        <p:txBody>
          <a:bodyPr/>
          <a:lstStyle/>
          <a:p>
            <a:fld id="{00475D82-532E-314E-A38E-00EF0A98008F}" type="datetimeFigureOut">
              <a:rPr lang="ru-RU" smtClean="0"/>
              <a:t>21.04.2019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285355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p>
            <a:fld id="{00475D82-532E-314E-A38E-00EF0A98008F}" type="datetimeFigureOut">
              <a:rPr lang="ru-RU" smtClean="0"/>
              <a:t>21.04.2019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350697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p>
            <a:fld id="{00475D82-532E-314E-A38E-00EF0A98008F}" type="datetimeFigureOut">
              <a:rPr lang="ru-RU" smtClean="0"/>
              <a:t>21.04.2019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3807738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allery_03">
    <p:spTree>
      <p:nvGrpSpPr>
        <p:cNvPr id="1" name=""/>
        <p:cNvGrpSpPr/>
        <p:nvPr/>
      </p:nvGrpSpPr>
      <p:grpSpPr>
        <a:xfrm>
          <a:off x="0" y="0"/>
          <a:ext cx="0" cy="0"/>
          <a:chOff x="0" y="0"/>
          <a:chExt cx="0" cy="0"/>
        </a:xfrm>
      </p:grpSpPr>
      <p:sp>
        <p:nvSpPr>
          <p:cNvPr id="5" name="TextBox 4"/>
          <p:cNvSpPr txBox="1"/>
          <p:nvPr userDrawn="1"/>
        </p:nvSpPr>
        <p:spPr>
          <a:xfrm>
            <a:off x="6626388" y="6596861"/>
            <a:ext cx="2032929" cy="183255"/>
          </a:xfrm>
          <a:prstGeom prst="rect">
            <a:avLst/>
          </a:prstGeom>
          <a:noFill/>
        </p:spPr>
        <p:txBody>
          <a:bodyPr wrap="none" rtlCol="0" anchor="ctr">
            <a:spAutoFit/>
          </a:bodyPr>
          <a:lstStyle/>
          <a:p>
            <a:pPr algn="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r">
                <a:lnSpc>
                  <a:spcPct val="70000"/>
                </a:lnSpc>
              </a:pPr>
              <a:t>‹#›</a:t>
            </a:fld>
            <a:endParaRPr lang="en-US" sz="700" dirty="0">
              <a:solidFill>
                <a:srgbClr val="FFFFFF"/>
              </a:solidFill>
              <a:latin typeface="Open Sans"/>
              <a:cs typeface="Open Sans"/>
            </a:endParaRPr>
          </a:p>
        </p:txBody>
      </p:sp>
      <p:sp>
        <p:nvSpPr>
          <p:cNvPr id="6" name="Picture Placeholder 2"/>
          <p:cNvSpPr>
            <a:spLocks noGrp="1"/>
          </p:cNvSpPr>
          <p:nvPr>
            <p:ph type="pic" sz="quarter" idx="10"/>
          </p:nvPr>
        </p:nvSpPr>
        <p:spPr>
          <a:xfrm>
            <a:off x="-1588" y="518583"/>
            <a:ext cx="9145588" cy="5746750"/>
          </a:xfrm>
        </p:spPr>
        <p:txBody>
          <a:bodyPr/>
          <a:lstStyle/>
          <a:p>
            <a:endParaRPr lang="en-US"/>
          </a:p>
        </p:txBody>
      </p:sp>
    </p:spTree>
    <p:extLst>
      <p:ext uri="{BB962C8B-B14F-4D97-AF65-F5344CB8AC3E}">
        <p14:creationId xmlns:p14="http://schemas.microsoft.com/office/powerpoint/2010/main" val="331060505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allery_07">
    <p:spTree>
      <p:nvGrpSpPr>
        <p:cNvPr id="1" name=""/>
        <p:cNvGrpSpPr/>
        <p:nvPr/>
      </p:nvGrpSpPr>
      <p:grpSpPr>
        <a:xfrm>
          <a:off x="0" y="0"/>
          <a:ext cx="0" cy="0"/>
          <a:chOff x="0" y="0"/>
          <a:chExt cx="0" cy="0"/>
        </a:xfrm>
      </p:grpSpPr>
      <p:sp>
        <p:nvSpPr>
          <p:cNvPr id="18" name="Picture Placeholder 7"/>
          <p:cNvSpPr>
            <a:spLocks noGrp="1"/>
          </p:cNvSpPr>
          <p:nvPr>
            <p:ph type="pic" sz="quarter" idx="10"/>
          </p:nvPr>
        </p:nvSpPr>
        <p:spPr>
          <a:xfrm>
            <a:off x="-55521" y="1"/>
            <a:ext cx="4621882" cy="5155356"/>
          </a:xfrm>
        </p:spPr>
        <p:txBody>
          <a:bodyPr/>
          <a:lstStyle/>
          <a:p>
            <a:endParaRPr lang="en-US" dirty="0"/>
          </a:p>
        </p:txBody>
      </p:sp>
      <p:sp>
        <p:nvSpPr>
          <p:cNvPr id="20" name="Picture Placeholder 7"/>
          <p:cNvSpPr>
            <a:spLocks noGrp="1"/>
          </p:cNvSpPr>
          <p:nvPr>
            <p:ph type="pic" sz="quarter" idx="12"/>
          </p:nvPr>
        </p:nvSpPr>
        <p:spPr>
          <a:xfrm>
            <a:off x="4573030" y="2"/>
            <a:ext cx="2304001" cy="1711897"/>
          </a:xfrm>
        </p:spPr>
        <p:txBody>
          <a:bodyPr/>
          <a:lstStyle/>
          <a:p>
            <a:endParaRPr lang="en-US" dirty="0"/>
          </a:p>
        </p:txBody>
      </p:sp>
      <p:sp>
        <p:nvSpPr>
          <p:cNvPr id="21" name="Picture Placeholder 7"/>
          <p:cNvSpPr>
            <a:spLocks noGrp="1"/>
          </p:cNvSpPr>
          <p:nvPr>
            <p:ph type="pic" sz="quarter" idx="13"/>
          </p:nvPr>
        </p:nvSpPr>
        <p:spPr>
          <a:xfrm>
            <a:off x="6883971" y="2"/>
            <a:ext cx="2304001" cy="1711897"/>
          </a:xfrm>
        </p:spPr>
        <p:txBody>
          <a:bodyPr/>
          <a:lstStyle/>
          <a:p>
            <a:endParaRPr lang="en-US" dirty="0"/>
          </a:p>
        </p:txBody>
      </p:sp>
      <p:sp>
        <p:nvSpPr>
          <p:cNvPr id="24" name="Picture Placeholder 7"/>
          <p:cNvSpPr>
            <a:spLocks noGrp="1"/>
          </p:cNvSpPr>
          <p:nvPr>
            <p:ph type="pic" sz="quarter" idx="16"/>
          </p:nvPr>
        </p:nvSpPr>
        <p:spPr>
          <a:xfrm>
            <a:off x="4572757" y="1721152"/>
            <a:ext cx="2304001" cy="1711897"/>
          </a:xfrm>
        </p:spPr>
        <p:txBody>
          <a:bodyPr/>
          <a:lstStyle/>
          <a:p>
            <a:endParaRPr lang="en-US" dirty="0"/>
          </a:p>
        </p:txBody>
      </p:sp>
      <p:sp>
        <p:nvSpPr>
          <p:cNvPr id="25" name="Picture Placeholder 7"/>
          <p:cNvSpPr>
            <a:spLocks noGrp="1"/>
          </p:cNvSpPr>
          <p:nvPr>
            <p:ph type="pic" sz="quarter" idx="17"/>
          </p:nvPr>
        </p:nvSpPr>
        <p:spPr>
          <a:xfrm>
            <a:off x="6883698" y="1721152"/>
            <a:ext cx="2304001" cy="1711897"/>
          </a:xfrm>
        </p:spPr>
        <p:txBody>
          <a:bodyPr/>
          <a:lstStyle/>
          <a:p>
            <a:endParaRPr lang="en-US" dirty="0"/>
          </a:p>
        </p:txBody>
      </p:sp>
      <p:sp>
        <p:nvSpPr>
          <p:cNvPr id="28" name="Picture Placeholder 7"/>
          <p:cNvSpPr>
            <a:spLocks noGrp="1"/>
          </p:cNvSpPr>
          <p:nvPr>
            <p:ph type="pic" sz="quarter" idx="20"/>
          </p:nvPr>
        </p:nvSpPr>
        <p:spPr>
          <a:xfrm>
            <a:off x="4573303" y="3443461"/>
            <a:ext cx="2304001" cy="1711897"/>
          </a:xfrm>
        </p:spPr>
        <p:txBody>
          <a:bodyPr/>
          <a:lstStyle/>
          <a:p>
            <a:endParaRPr lang="en-US" dirty="0"/>
          </a:p>
        </p:txBody>
      </p:sp>
      <p:sp>
        <p:nvSpPr>
          <p:cNvPr id="29" name="Picture Placeholder 7"/>
          <p:cNvSpPr>
            <a:spLocks noGrp="1"/>
          </p:cNvSpPr>
          <p:nvPr>
            <p:ph type="pic" sz="quarter" idx="21"/>
          </p:nvPr>
        </p:nvSpPr>
        <p:spPr>
          <a:xfrm>
            <a:off x="6884244" y="3443461"/>
            <a:ext cx="2304001" cy="1711897"/>
          </a:xfrm>
        </p:spPr>
        <p:txBody>
          <a:bodyPr/>
          <a:lstStyle/>
          <a:p>
            <a:endParaRPr lang="en-US" dirty="0"/>
          </a:p>
        </p:txBody>
      </p:sp>
      <p:sp>
        <p:nvSpPr>
          <p:cNvPr id="31" name="Subtitle 2"/>
          <p:cNvSpPr>
            <a:spLocks noGrp="1"/>
          </p:cNvSpPr>
          <p:nvPr>
            <p:ph type="subTitle" idx="1"/>
          </p:nvPr>
        </p:nvSpPr>
        <p:spPr>
          <a:xfrm>
            <a:off x="317968" y="5245552"/>
            <a:ext cx="5860347" cy="1448431"/>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7" name="Slide Number Placeholder 5"/>
          <p:cNvSpPr txBox="1">
            <a:spLocks/>
          </p:cNvSpPr>
          <p:nvPr userDrawn="1"/>
        </p:nvSpPr>
        <p:spPr>
          <a:xfrm>
            <a:off x="6642273" y="6480307"/>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9" name="TextBox 18"/>
          <p:cNvSpPr txBox="1"/>
          <p:nvPr userDrawn="1"/>
        </p:nvSpPr>
        <p:spPr>
          <a:xfrm>
            <a:off x="6626388" y="6596861"/>
            <a:ext cx="2032929" cy="183255"/>
          </a:xfrm>
          <a:prstGeom prst="rect">
            <a:avLst/>
          </a:prstGeom>
          <a:noFill/>
        </p:spPr>
        <p:txBody>
          <a:bodyPr wrap="none" rtlCol="0" anchor="ctr">
            <a:spAutoFit/>
          </a:bodyPr>
          <a:lstStyle/>
          <a:p>
            <a:pPr algn="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426505192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par>
                                <p:cTn id="16" presetID="10" presetClass="entr" presetSubtype="0" fill="hold" grpId="0" nodeType="withEffect" nodePh="1">
                                  <p:stCondLst>
                                    <p:cond delay="0"/>
                                  </p:stCondLst>
                                  <p:endCondLst>
                                    <p:cond evt="begin" delay="0">
                                      <p:tn val="16"/>
                                    </p:cond>
                                  </p:end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par>
                          <p:cTn id="19" fill="hold">
                            <p:stCondLst>
                              <p:cond delay="1000"/>
                            </p:stCondLst>
                            <p:childTnLst>
                              <p:par>
                                <p:cTn id="20" presetID="10" presetClass="entr" presetSubtype="0" fill="hold" grpId="0" nodeType="afterEffect" nodePh="1">
                                  <p:stCondLst>
                                    <p:cond delay="0"/>
                                  </p:stCondLst>
                                  <p:endCondLst>
                                    <p:cond evt="begin" delay="0">
                                      <p:tn val="20"/>
                                    </p:cond>
                                  </p:end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nodePh="1">
                                  <p:stCondLst>
                                    <p:cond delay="0"/>
                                  </p:stCondLst>
                                  <p:endCondLst>
                                    <p:cond evt="begin" delay="0">
                                      <p:tn val="23"/>
                                    </p:cond>
                                  </p:end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nodePh="1">
                                  <p:stCondLst>
                                    <p:cond delay="0"/>
                                  </p:stCondLst>
                                  <p:endCondLst>
                                    <p:cond evt="begin" delay="0">
                                      <p:tn val="26"/>
                                    </p:cond>
                                  </p:end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p:bldP spid="24" grpId="0"/>
      <p:bldP spid="25" grpId="0"/>
      <p:bldP spid="28" grpId="0"/>
      <p:bldP spid="29"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lnSpc>
                <a:spcPct val="120000"/>
              </a:lnSpc>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502095401"/>
      </p:ext>
    </p:extLst>
  </p:cSld>
  <p:clrMapOvr>
    <a:masterClrMapping/>
  </p:clrMapOvr>
  <p:transition spd="slow">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alery_01">
    <p:spTree>
      <p:nvGrpSpPr>
        <p:cNvPr id="1" name=""/>
        <p:cNvGrpSpPr/>
        <p:nvPr/>
      </p:nvGrpSpPr>
      <p:grpSpPr>
        <a:xfrm>
          <a:off x="0" y="0"/>
          <a:ext cx="0" cy="0"/>
          <a:chOff x="0" y="0"/>
          <a:chExt cx="0" cy="0"/>
        </a:xfrm>
      </p:grpSpPr>
      <p:sp>
        <p:nvSpPr>
          <p:cNvPr id="5" name="TextBox 4"/>
          <p:cNvSpPr txBox="1"/>
          <p:nvPr userDrawn="1"/>
        </p:nvSpPr>
        <p:spPr>
          <a:xfrm>
            <a:off x="6626388" y="6596861"/>
            <a:ext cx="2032929" cy="183255"/>
          </a:xfrm>
          <a:prstGeom prst="rect">
            <a:avLst/>
          </a:prstGeom>
          <a:noFill/>
        </p:spPr>
        <p:txBody>
          <a:bodyPr wrap="none" rtlCol="0" anchor="ctr">
            <a:spAutoFit/>
          </a:bodyPr>
          <a:lstStyle/>
          <a:p>
            <a:pPr algn="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r">
                <a:lnSpc>
                  <a:spcPct val="70000"/>
                </a:lnSpc>
              </a:pPr>
              <a:t>‹#›</a:t>
            </a:fld>
            <a:endParaRPr lang="en-US" sz="700" dirty="0">
              <a:solidFill>
                <a:srgbClr val="FFFFFF"/>
              </a:solidFill>
              <a:latin typeface="Open Sans"/>
              <a:cs typeface="Open Sans"/>
            </a:endParaRPr>
          </a:p>
        </p:txBody>
      </p:sp>
      <p:sp>
        <p:nvSpPr>
          <p:cNvPr id="6" name="Picture Placeholder 2"/>
          <p:cNvSpPr>
            <a:spLocks noGrp="1"/>
          </p:cNvSpPr>
          <p:nvPr>
            <p:ph type="pic" sz="quarter" idx="10"/>
          </p:nvPr>
        </p:nvSpPr>
        <p:spPr>
          <a:xfrm>
            <a:off x="457201" y="518583"/>
            <a:ext cx="8686801" cy="5746750"/>
          </a:xfrm>
        </p:spPr>
        <p:txBody>
          <a:bodyPr/>
          <a:lstStyle/>
          <a:p>
            <a:endParaRPr lang="en-US" dirty="0"/>
          </a:p>
        </p:txBody>
      </p:sp>
    </p:spTree>
    <p:extLst>
      <p:ext uri="{BB962C8B-B14F-4D97-AF65-F5344CB8AC3E}">
        <p14:creationId xmlns:p14="http://schemas.microsoft.com/office/powerpoint/2010/main" val="233184982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alery_02">
    <p:spTree>
      <p:nvGrpSpPr>
        <p:cNvPr id="1" name=""/>
        <p:cNvGrpSpPr/>
        <p:nvPr/>
      </p:nvGrpSpPr>
      <p:grpSpPr>
        <a:xfrm>
          <a:off x="0" y="0"/>
          <a:ext cx="0" cy="0"/>
          <a:chOff x="0" y="0"/>
          <a:chExt cx="0" cy="0"/>
        </a:xfrm>
      </p:grpSpPr>
      <p:sp>
        <p:nvSpPr>
          <p:cNvPr id="4" name="TextBox 3"/>
          <p:cNvSpPr txBox="1"/>
          <p:nvPr userDrawn="1"/>
        </p:nvSpPr>
        <p:spPr>
          <a:xfrm>
            <a:off x="6626388" y="6596861"/>
            <a:ext cx="2032929" cy="183255"/>
          </a:xfrm>
          <a:prstGeom prst="rect">
            <a:avLst/>
          </a:prstGeom>
          <a:noFill/>
        </p:spPr>
        <p:txBody>
          <a:bodyPr wrap="none" rtlCol="0" anchor="ctr">
            <a:spAutoFit/>
          </a:bodyPr>
          <a:lstStyle/>
          <a:p>
            <a:pPr algn="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r">
                <a:lnSpc>
                  <a:spcPct val="70000"/>
                </a:lnSpc>
              </a:pPr>
              <a:t>‹#›</a:t>
            </a:fld>
            <a:endParaRPr lang="en-US" sz="700" dirty="0">
              <a:solidFill>
                <a:srgbClr val="FFFFFF"/>
              </a:solidFill>
              <a:latin typeface="Open Sans"/>
              <a:cs typeface="Open Sans"/>
            </a:endParaRPr>
          </a:p>
        </p:txBody>
      </p:sp>
      <p:sp>
        <p:nvSpPr>
          <p:cNvPr id="6" name="Picture Placeholder 2"/>
          <p:cNvSpPr>
            <a:spLocks noGrp="1"/>
          </p:cNvSpPr>
          <p:nvPr>
            <p:ph type="pic" sz="quarter" idx="10"/>
          </p:nvPr>
        </p:nvSpPr>
        <p:spPr>
          <a:xfrm>
            <a:off x="-1588" y="518583"/>
            <a:ext cx="8686801" cy="5746750"/>
          </a:xfrm>
        </p:spPr>
        <p:txBody>
          <a:bodyPr/>
          <a:lstStyle/>
          <a:p>
            <a:endParaRPr lang="en-US" dirty="0"/>
          </a:p>
        </p:txBody>
      </p:sp>
    </p:spTree>
    <p:extLst>
      <p:ext uri="{BB962C8B-B14F-4D97-AF65-F5344CB8AC3E}">
        <p14:creationId xmlns:p14="http://schemas.microsoft.com/office/powerpoint/2010/main" val="172037587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allery_04">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9144000" cy="6858000"/>
          </a:xfrm>
        </p:spPr>
        <p:txBody>
          <a:bodyPr/>
          <a:lstStyle>
            <a:lvl1pPr marL="0" indent="0">
              <a:buNone/>
              <a:defRPr/>
            </a:lvl1pPr>
          </a:lstStyle>
          <a:p>
            <a:endParaRPr lang="en-US"/>
          </a:p>
        </p:txBody>
      </p:sp>
    </p:spTree>
    <p:extLst>
      <p:ext uri="{BB962C8B-B14F-4D97-AF65-F5344CB8AC3E}">
        <p14:creationId xmlns:p14="http://schemas.microsoft.com/office/powerpoint/2010/main" val="372713350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allery_06">
    <p:spTree>
      <p:nvGrpSpPr>
        <p:cNvPr id="1" name=""/>
        <p:cNvGrpSpPr/>
        <p:nvPr/>
      </p:nvGrpSpPr>
      <p:grpSpPr>
        <a:xfrm>
          <a:off x="0" y="0"/>
          <a:ext cx="0" cy="0"/>
          <a:chOff x="0" y="0"/>
          <a:chExt cx="0" cy="0"/>
        </a:xfrm>
      </p:grpSpPr>
      <p:sp>
        <p:nvSpPr>
          <p:cNvPr id="24" name="Picture Placeholder 2"/>
          <p:cNvSpPr>
            <a:spLocks noGrp="1"/>
          </p:cNvSpPr>
          <p:nvPr>
            <p:ph type="pic" sz="quarter" idx="32" hasCustomPrompt="1"/>
          </p:nvPr>
        </p:nvSpPr>
        <p:spPr>
          <a:xfrm>
            <a:off x="4582894" y="81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5" name="Picture Placeholder 2"/>
          <p:cNvSpPr>
            <a:spLocks noGrp="1"/>
          </p:cNvSpPr>
          <p:nvPr>
            <p:ph type="pic" sz="quarter" idx="33" hasCustomPrompt="1"/>
          </p:nvPr>
        </p:nvSpPr>
        <p:spPr>
          <a:xfrm>
            <a:off x="4582894" y="13737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6" name="Picture Placeholder 2"/>
          <p:cNvSpPr>
            <a:spLocks noGrp="1"/>
          </p:cNvSpPr>
          <p:nvPr>
            <p:ph type="pic" sz="quarter" idx="34" hasCustomPrompt="1"/>
          </p:nvPr>
        </p:nvSpPr>
        <p:spPr>
          <a:xfrm>
            <a:off x="4582894" y="274178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7" name="Picture Placeholder 2"/>
          <p:cNvSpPr>
            <a:spLocks noGrp="1"/>
          </p:cNvSpPr>
          <p:nvPr>
            <p:ph type="pic" sz="quarter" idx="35" hasCustomPrompt="1"/>
          </p:nvPr>
        </p:nvSpPr>
        <p:spPr>
          <a:xfrm>
            <a:off x="4582894" y="4109849"/>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8" name="Picture Placeholder 2"/>
          <p:cNvSpPr>
            <a:spLocks noGrp="1"/>
          </p:cNvSpPr>
          <p:nvPr>
            <p:ph type="pic" sz="quarter" idx="36" hasCustomPrompt="1"/>
          </p:nvPr>
        </p:nvSpPr>
        <p:spPr>
          <a:xfrm>
            <a:off x="4582894" y="5481467"/>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9" name="Picture Placeholder 2"/>
          <p:cNvSpPr>
            <a:spLocks noGrp="1"/>
          </p:cNvSpPr>
          <p:nvPr>
            <p:ph type="pic" sz="quarter" idx="37" hasCustomPrompt="1"/>
          </p:nvPr>
        </p:nvSpPr>
        <p:spPr>
          <a:xfrm>
            <a:off x="5608944" y="81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0" name="Picture Placeholder 2"/>
          <p:cNvSpPr>
            <a:spLocks noGrp="1"/>
          </p:cNvSpPr>
          <p:nvPr>
            <p:ph type="pic" sz="quarter" idx="38" hasCustomPrompt="1"/>
          </p:nvPr>
        </p:nvSpPr>
        <p:spPr>
          <a:xfrm>
            <a:off x="5608944" y="13737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1" name="Picture Placeholder 2"/>
          <p:cNvSpPr>
            <a:spLocks noGrp="1"/>
          </p:cNvSpPr>
          <p:nvPr>
            <p:ph type="pic" sz="quarter" idx="39" hasCustomPrompt="1"/>
          </p:nvPr>
        </p:nvSpPr>
        <p:spPr>
          <a:xfrm>
            <a:off x="5608944" y="274178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2" name="Picture Placeholder 2"/>
          <p:cNvSpPr>
            <a:spLocks noGrp="1"/>
          </p:cNvSpPr>
          <p:nvPr>
            <p:ph type="pic" sz="quarter" idx="40" hasCustomPrompt="1"/>
          </p:nvPr>
        </p:nvSpPr>
        <p:spPr>
          <a:xfrm>
            <a:off x="5608944" y="4109849"/>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3" name="Picture Placeholder 2"/>
          <p:cNvSpPr>
            <a:spLocks noGrp="1"/>
          </p:cNvSpPr>
          <p:nvPr>
            <p:ph type="pic" sz="quarter" idx="41" hasCustomPrompt="1"/>
          </p:nvPr>
        </p:nvSpPr>
        <p:spPr>
          <a:xfrm>
            <a:off x="5608944" y="5481467"/>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4" name="Picture Placeholder 2"/>
          <p:cNvSpPr>
            <a:spLocks noGrp="1"/>
          </p:cNvSpPr>
          <p:nvPr>
            <p:ph type="pic" sz="quarter" idx="42" hasCustomPrompt="1"/>
          </p:nvPr>
        </p:nvSpPr>
        <p:spPr>
          <a:xfrm>
            <a:off x="6634994" y="81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5" name="Picture Placeholder 2"/>
          <p:cNvSpPr>
            <a:spLocks noGrp="1"/>
          </p:cNvSpPr>
          <p:nvPr>
            <p:ph type="pic" sz="quarter" idx="43" hasCustomPrompt="1"/>
          </p:nvPr>
        </p:nvSpPr>
        <p:spPr>
          <a:xfrm>
            <a:off x="6634994" y="13737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6" name="Picture Placeholder 2"/>
          <p:cNvSpPr>
            <a:spLocks noGrp="1"/>
          </p:cNvSpPr>
          <p:nvPr>
            <p:ph type="pic" sz="quarter" idx="44" hasCustomPrompt="1"/>
          </p:nvPr>
        </p:nvSpPr>
        <p:spPr>
          <a:xfrm>
            <a:off x="6634994" y="274178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7" name="Picture Placeholder 2"/>
          <p:cNvSpPr>
            <a:spLocks noGrp="1"/>
          </p:cNvSpPr>
          <p:nvPr>
            <p:ph type="pic" sz="quarter" idx="45" hasCustomPrompt="1"/>
          </p:nvPr>
        </p:nvSpPr>
        <p:spPr>
          <a:xfrm>
            <a:off x="6634994" y="4109849"/>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8" name="Picture Placeholder 2"/>
          <p:cNvSpPr>
            <a:spLocks noGrp="1"/>
          </p:cNvSpPr>
          <p:nvPr>
            <p:ph type="pic" sz="quarter" idx="46" hasCustomPrompt="1"/>
          </p:nvPr>
        </p:nvSpPr>
        <p:spPr>
          <a:xfrm>
            <a:off x="6634994" y="5481467"/>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9" name="Picture Placeholder 2"/>
          <p:cNvSpPr>
            <a:spLocks noGrp="1"/>
          </p:cNvSpPr>
          <p:nvPr>
            <p:ph type="pic" sz="quarter" idx="47" hasCustomPrompt="1"/>
          </p:nvPr>
        </p:nvSpPr>
        <p:spPr>
          <a:xfrm>
            <a:off x="7661044" y="81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40" name="Picture Placeholder 2"/>
          <p:cNvSpPr>
            <a:spLocks noGrp="1"/>
          </p:cNvSpPr>
          <p:nvPr>
            <p:ph type="pic" sz="quarter" idx="48" hasCustomPrompt="1"/>
          </p:nvPr>
        </p:nvSpPr>
        <p:spPr>
          <a:xfrm>
            <a:off x="7661044" y="13737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41" name="Picture Placeholder 2"/>
          <p:cNvSpPr>
            <a:spLocks noGrp="1"/>
          </p:cNvSpPr>
          <p:nvPr>
            <p:ph type="pic" sz="quarter" idx="49" hasCustomPrompt="1"/>
          </p:nvPr>
        </p:nvSpPr>
        <p:spPr>
          <a:xfrm>
            <a:off x="7661044" y="274178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42" name="Picture Placeholder 2"/>
          <p:cNvSpPr>
            <a:spLocks noGrp="1"/>
          </p:cNvSpPr>
          <p:nvPr>
            <p:ph type="pic" sz="quarter" idx="50" hasCustomPrompt="1"/>
          </p:nvPr>
        </p:nvSpPr>
        <p:spPr>
          <a:xfrm>
            <a:off x="7661044" y="4109849"/>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43" name="Picture Placeholder 2"/>
          <p:cNvSpPr>
            <a:spLocks noGrp="1"/>
          </p:cNvSpPr>
          <p:nvPr>
            <p:ph type="pic" sz="quarter" idx="51" hasCustomPrompt="1"/>
          </p:nvPr>
        </p:nvSpPr>
        <p:spPr>
          <a:xfrm>
            <a:off x="7661044" y="5481467"/>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44" name="Picture Placeholder 2"/>
          <p:cNvSpPr>
            <a:spLocks noGrp="1"/>
          </p:cNvSpPr>
          <p:nvPr>
            <p:ph type="pic" sz="quarter" idx="52" hasCustomPrompt="1"/>
          </p:nvPr>
        </p:nvSpPr>
        <p:spPr>
          <a:xfrm>
            <a:off x="478694" y="840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45" name="Picture Placeholder 2"/>
          <p:cNvSpPr>
            <a:spLocks noGrp="1"/>
          </p:cNvSpPr>
          <p:nvPr>
            <p:ph type="pic" sz="quarter" idx="53" hasCustomPrompt="1"/>
          </p:nvPr>
        </p:nvSpPr>
        <p:spPr>
          <a:xfrm>
            <a:off x="478694" y="137400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46" name="Picture Placeholder 2"/>
          <p:cNvSpPr>
            <a:spLocks noGrp="1"/>
          </p:cNvSpPr>
          <p:nvPr>
            <p:ph type="pic" sz="quarter" idx="54" hasCustomPrompt="1"/>
          </p:nvPr>
        </p:nvSpPr>
        <p:spPr>
          <a:xfrm>
            <a:off x="478694" y="2742070"/>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47" name="Picture Placeholder 2"/>
          <p:cNvSpPr>
            <a:spLocks noGrp="1"/>
          </p:cNvSpPr>
          <p:nvPr>
            <p:ph type="pic" sz="quarter" idx="55" hasCustomPrompt="1"/>
          </p:nvPr>
        </p:nvSpPr>
        <p:spPr>
          <a:xfrm>
            <a:off x="478694" y="411013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48" name="Picture Placeholder 2"/>
          <p:cNvSpPr>
            <a:spLocks noGrp="1"/>
          </p:cNvSpPr>
          <p:nvPr>
            <p:ph type="pic" sz="quarter" idx="56" hasCustomPrompt="1"/>
          </p:nvPr>
        </p:nvSpPr>
        <p:spPr>
          <a:xfrm>
            <a:off x="478694" y="5481754"/>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49" name="Picture Placeholder 2"/>
          <p:cNvSpPr>
            <a:spLocks noGrp="1"/>
          </p:cNvSpPr>
          <p:nvPr>
            <p:ph type="pic" sz="quarter" idx="57" hasCustomPrompt="1"/>
          </p:nvPr>
        </p:nvSpPr>
        <p:spPr>
          <a:xfrm>
            <a:off x="1504744" y="840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50" name="Picture Placeholder 2"/>
          <p:cNvSpPr>
            <a:spLocks noGrp="1"/>
          </p:cNvSpPr>
          <p:nvPr>
            <p:ph type="pic" sz="quarter" idx="58" hasCustomPrompt="1"/>
          </p:nvPr>
        </p:nvSpPr>
        <p:spPr>
          <a:xfrm>
            <a:off x="1504744" y="137400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51" name="Picture Placeholder 2"/>
          <p:cNvSpPr>
            <a:spLocks noGrp="1"/>
          </p:cNvSpPr>
          <p:nvPr>
            <p:ph type="pic" sz="quarter" idx="59" hasCustomPrompt="1"/>
          </p:nvPr>
        </p:nvSpPr>
        <p:spPr>
          <a:xfrm>
            <a:off x="1504744" y="2742070"/>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52" name="Picture Placeholder 2"/>
          <p:cNvSpPr>
            <a:spLocks noGrp="1"/>
          </p:cNvSpPr>
          <p:nvPr>
            <p:ph type="pic" sz="quarter" idx="60" hasCustomPrompt="1"/>
          </p:nvPr>
        </p:nvSpPr>
        <p:spPr>
          <a:xfrm>
            <a:off x="1504744" y="411013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53" name="Picture Placeholder 2"/>
          <p:cNvSpPr>
            <a:spLocks noGrp="1"/>
          </p:cNvSpPr>
          <p:nvPr>
            <p:ph type="pic" sz="quarter" idx="61" hasCustomPrompt="1"/>
          </p:nvPr>
        </p:nvSpPr>
        <p:spPr>
          <a:xfrm>
            <a:off x="1504744" y="5481754"/>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54" name="Picture Placeholder 2"/>
          <p:cNvSpPr>
            <a:spLocks noGrp="1"/>
          </p:cNvSpPr>
          <p:nvPr>
            <p:ph type="pic" sz="quarter" idx="62" hasCustomPrompt="1"/>
          </p:nvPr>
        </p:nvSpPr>
        <p:spPr>
          <a:xfrm>
            <a:off x="2530794" y="840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55" name="Picture Placeholder 2"/>
          <p:cNvSpPr>
            <a:spLocks noGrp="1"/>
          </p:cNvSpPr>
          <p:nvPr>
            <p:ph type="pic" sz="quarter" idx="63" hasCustomPrompt="1"/>
          </p:nvPr>
        </p:nvSpPr>
        <p:spPr>
          <a:xfrm>
            <a:off x="2530794" y="137400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56" name="Picture Placeholder 2"/>
          <p:cNvSpPr>
            <a:spLocks noGrp="1"/>
          </p:cNvSpPr>
          <p:nvPr>
            <p:ph type="pic" sz="quarter" idx="64" hasCustomPrompt="1"/>
          </p:nvPr>
        </p:nvSpPr>
        <p:spPr>
          <a:xfrm>
            <a:off x="2530794" y="2742070"/>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57" name="Picture Placeholder 2"/>
          <p:cNvSpPr>
            <a:spLocks noGrp="1"/>
          </p:cNvSpPr>
          <p:nvPr>
            <p:ph type="pic" sz="quarter" idx="65" hasCustomPrompt="1"/>
          </p:nvPr>
        </p:nvSpPr>
        <p:spPr>
          <a:xfrm>
            <a:off x="2530794" y="411013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58" name="Picture Placeholder 2"/>
          <p:cNvSpPr>
            <a:spLocks noGrp="1"/>
          </p:cNvSpPr>
          <p:nvPr>
            <p:ph type="pic" sz="quarter" idx="66" hasCustomPrompt="1"/>
          </p:nvPr>
        </p:nvSpPr>
        <p:spPr>
          <a:xfrm>
            <a:off x="2530794" y="5481754"/>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59" name="Picture Placeholder 2"/>
          <p:cNvSpPr>
            <a:spLocks noGrp="1"/>
          </p:cNvSpPr>
          <p:nvPr>
            <p:ph type="pic" sz="quarter" idx="67" hasCustomPrompt="1"/>
          </p:nvPr>
        </p:nvSpPr>
        <p:spPr>
          <a:xfrm>
            <a:off x="3556844" y="840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60" name="Picture Placeholder 2"/>
          <p:cNvSpPr>
            <a:spLocks noGrp="1"/>
          </p:cNvSpPr>
          <p:nvPr>
            <p:ph type="pic" sz="quarter" idx="68" hasCustomPrompt="1"/>
          </p:nvPr>
        </p:nvSpPr>
        <p:spPr>
          <a:xfrm>
            <a:off x="3556844" y="137400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61" name="Picture Placeholder 2"/>
          <p:cNvSpPr>
            <a:spLocks noGrp="1"/>
          </p:cNvSpPr>
          <p:nvPr>
            <p:ph type="pic" sz="quarter" idx="69" hasCustomPrompt="1"/>
          </p:nvPr>
        </p:nvSpPr>
        <p:spPr>
          <a:xfrm>
            <a:off x="3556844" y="2742070"/>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62" name="Picture Placeholder 2"/>
          <p:cNvSpPr>
            <a:spLocks noGrp="1"/>
          </p:cNvSpPr>
          <p:nvPr>
            <p:ph type="pic" sz="quarter" idx="70" hasCustomPrompt="1"/>
          </p:nvPr>
        </p:nvSpPr>
        <p:spPr>
          <a:xfrm>
            <a:off x="3556844" y="411013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63" name="Picture Placeholder 2"/>
          <p:cNvSpPr>
            <a:spLocks noGrp="1"/>
          </p:cNvSpPr>
          <p:nvPr>
            <p:ph type="pic" sz="quarter" idx="71" hasCustomPrompt="1"/>
          </p:nvPr>
        </p:nvSpPr>
        <p:spPr>
          <a:xfrm>
            <a:off x="3556844" y="5481754"/>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Tree>
    <p:extLst>
      <p:ext uri="{BB962C8B-B14F-4D97-AF65-F5344CB8AC3E}">
        <p14:creationId xmlns:p14="http://schemas.microsoft.com/office/powerpoint/2010/main" val="153581092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500"/>
                                        <p:tgtEl>
                                          <p:spTgt spid="3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
                                        <p:tgtEl>
                                          <p:spTgt spid="4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fade">
                                      <p:cBhvr>
                                        <p:cTn id="48" dur="500"/>
                                        <p:tgtEl>
                                          <p:spTgt spid="4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500"/>
                                        <p:tgtEl>
                                          <p:spTgt spid="3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500"/>
                                        <p:tgtEl>
                                          <p:spTgt spid="3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fade">
                                      <p:cBhvr>
                                        <p:cTn id="64" dur="500"/>
                                        <p:tgtEl>
                                          <p:spTgt spid="3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500"/>
                                        <p:tgtEl>
                                          <p:spTgt spid="33"/>
                                        </p:tgtEl>
                                      </p:cBhvr>
                                    </p:animEffect>
                                  </p:childTnLst>
                                </p:cTn>
                              </p:par>
                            </p:childTnLst>
                          </p:cTn>
                        </p:par>
                        <p:par>
                          <p:cTn id="68" fill="hold">
                            <p:stCondLst>
                              <p:cond delay="2000"/>
                            </p:stCondLst>
                            <p:childTnLst>
                              <p:par>
                                <p:cTn id="69" presetID="10" presetClass="entr" presetSubtype="0"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fade">
                                      <p:cBhvr>
                                        <p:cTn id="71" dur="500"/>
                                        <p:tgtEl>
                                          <p:spTgt spid="44"/>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0"/>
                                        </p:tgtEl>
                                        <p:attrNameLst>
                                          <p:attrName>style.visibility</p:attrName>
                                        </p:attrNameLst>
                                      </p:cBhvr>
                                      <p:to>
                                        <p:strVal val="visible"/>
                                      </p:to>
                                    </p:set>
                                    <p:animEffect transition="in" filter="fade">
                                      <p:cBhvr>
                                        <p:cTn id="74" dur="500"/>
                                        <p:tgtEl>
                                          <p:spTgt spid="5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61"/>
                                        </p:tgtEl>
                                        <p:attrNameLst>
                                          <p:attrName>style.visibility</p:attrName>
                                        </p:attrNameLst>
                                      </p:cBhvr>
                                      <p:to>
                                        <p:strVal val="visible"/>
                                      </p:to>
                                    </p:set>
                                    <p:animEffect transition="in" filter="fade">
                                      <p:cBhvr>
                                        <p:cTn id="77" dur="500"/>
                                        <p:tgtEl>
                                          <p:spTgt spid="61"/>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7"/>
                                        </p:tgtEl>
                                        <p:attrNameLst>
                                          <p:attrName>style.visibility</p:attrName>
                                        </p:attrNameLst>
                                      </p:cBhvr>
                                      <p:to>
                                        <p:strVal val="visible"/>
                                      </p:to>
                                    </p:set>
                                    <p:animEffect transition="in" filter="fade">
                                      <p:cBhvr>
                                        <p:cTn id="80" dur="500"/>
                                        <p:tgtEl>
                                          <p:spTgt spid="47"/>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58"/>
                                        </p:tgtEl>
                                        <p:attrNameLst>
                                          <p:attrName>style.visibility</p:attrName>
                                        </p:attrNameLst>
                                      </p:cBhvr>
                                      <p:to>
                                        <p:strVal val="visible"/>
                                      </p:to>
                                    </p:set>
                                    <p:animEffect transition="in" filter="fade">
                                      <p:cBhvr>
                                        <p:cTn id="83" dur="500"/>
                                        <p:tgtEl>
                                          <p:spTgt spid="58"/>
                                        </p:tgtEl>
                                      </p:cBhvr>
                                    </p:animEffect>
                                  </p:childTnLst>
                                </p:cTn>
                              </p:par>
                            </p:childTnLst>
                          </p:cTn>
                        </p:par>
                        <p:par>
                          <p:cTn id="84" fill="hold">
                            <p:stCondLst>
                              <p:cond delay="2500"/>
                            </p:stCondLst>
                            <p:childTnLst>
                              <p:par>
                                <p:cTn id="85" presetID="10" presetClass="entr" presetSubtype="0" fill="hold" grpId="0" nodeType="after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fade">
                                      <p:cBhvr>
                                        <p:cTn id="87" dur="500"/>
                                        <p:tgtEl>
                                          <p:spTgt spid="5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5"/>
                                        </p:tgtEl>
                                        <p:attrNameLst>
                                          <p:attrName>style.visibility</p:attrName>
                                        </p:attrNameLst>
                                      </p:cBhvr>
                                      <p:to>
                                        <p:strVal val="visible"/>
                                      </p:to>
                                    </p:set>
                                    <p:animEffect transition="in" filter="fade">
                                      <p:cBhvr>
                                        <p:cTn id="90" dur="500"/>
                                        <p:tgtEl>
                                          <p:spTgt spid="45"/>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56"/>
                                        </p:tgtEl>
                                        <p:attrNameLst>
                                          <p:attrName>style.visibility</p:attrName>
                                        </p:attrNameLst>
                                      </p:cBhvr>
                                      <p:to>
                                        <p:strVal val="visible"/>
                                      </p:to>
                                    </p:set>
                                    <p:animEffect transition="in" filter="fade">
                                      <p:cBhvr>
                                        <p:cTn id="93" dur="500"/>
                                        <p:tgtEl>
                                          <p:spTgt spid="56"/>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52"/>
                                        </p:tgtEl>
                                        <p:attrNameLst>
                                          <p:attrName>style.visibility</p:attrName>
                                        </p:attrNameLst>
                                      </p:cBhvr>
                                      <p:to>
                                        <p:strVal val="visible"/>
                                      </p:to>
                                    </p:set>
                                    <p:animEffect transition="in" filter="fade">
                                      <p:cBhvr>
                                        <p:cTn id="96" dur="500"/>
                                        <p:tgtEl>
                                          <p:spTgt spid="52"/>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63"/>
                                        </p:tgtEl>
                                        <p:attrNameLst>
                                          <p:attrName>style.visibility</p:attrName>
                                        </p:attrNameLst>
                                      </p:cBhvr>
                                      <p:to>
                                        <p:strVal val="visible"/>
                                      </p:to>
                                    </p:set>
                                    <p:animEffect transition="in" filter="fade">
                                      <p:cBhvr>
                                        <p:cTn id="99" dur="500"/>
                                        <p:tgtEl>
                                          <p:spTgt spid="63"/>
                                        </p:tgtEl>
                                      </p:cBhvr>
                                    </p:animEffect>
                                  </p:childTnLst>
                                </p:cTn>
                              </p:par>
                            </p:childTnLst>
                          </p:cTn>
                        </p:par>
                        <p:par>
                          <p:cTn id="100" fill="hold">
                            <p:stCondLst>
                              <p:cond delay="3000"/>
                            </p:stCondLst>
                            <p:childTnLst>
                              <p:par>
                                <p:cTn id="101" presetID="10" presetClass="entr" presetSubtype="0"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fade">
                                      <p:cBhvr>
                                        <p:cTn id="103" dur="500"/>
                                        <p:tgtEl>
                                          <p:spTgt spid="49"/>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fade">
                                      <p:cBhvr>
                                        <p:cTn id="106" dur="500"/>
                                        <p:tgtEl>
                                          <p:spTgt spid="60"/>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fade">
                                      <p:cBhvr>
                                        <p:cTn id="109" dur="500"/>
                                        <p:tgtEl>
                                          <p:spTgt spid="46"/>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62"/>
                                        </p:tgtEl>
                                        <p:attrNameLst>
                                          <p:attrName>style.visibility</p:attrName>
                                        </p:attrNameLst>
                                      </p:cBhvr>
                                      <p:to>
                                        <p:strVal val="visible"/>
                                      </p:to>
                                    </p:set>
                                    <p:animEffect transition="in" filter="fade">
                                      <p:cBhvr>
                                        <p:cTn id="112" dur="500"/>
                                        <p:tgtEl>
                                          <p:spTgt spid="62"/>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8"/>
                                        </p:tgtEl>
                                        <p:attrNameLst>
                                          <p:attrName>style.visibility</p:attrName>
                                        </p:attrNameLst>
                                      </p:cBhvr>
                                      <p:to>
                                        <p:strVal val="visible"/>
                                      </p:to>
                                    </p:set>
                                    <p:animEffect transition="in" filter="fade">
                                      <p:cBhvr>
                                        <p:cTn id="115" dur="500"/>
                                        <p:tgtEl>
                                          <p:spTgt spid="48"/>
                                        </p:tgtEl>
                                      </p:cBhvr>
                                    </p:animEffect>
                                  </p:childTnLst>
                                </p:cTn>
                              </p:par>
                            </p:childTnLst>
                          </p:cTn>
                        </p:par>
                        <p:par>
                          <p:cTn id="116" fill="hold">
                            <p:stCondLst>
                              <p:cond delay="3500"/>
                            </p:stCondLst>
                            <p:childTnLst>
                              <p:par>
                                <p:cTn id="117" presetID="10" presetClass="entr" presetSubtype="0" fill="hold" grpId="0" nodeType="afterEffect">
                                  <p:stCondLst>
                                    <p:cond delay="0"/>
                                  </p:stCondLst>
                                  <p:childTnLst>
                                    <p:set>
                                      <p:cBhvr>
                                        <p:cTn id="118" dur="1" fill="hold">
                                          <p:stCondLst>
                                            <p:cond delay="0"/>
                                          </p:stCondLst>
                                        </p:cTn>
                                        <p:tgtEl>
                                          <p:spTgt spid="59"/>
                                        </p:tgtEl>
                                        <p:attrNameLst>
                                          <p:attrName>style.visibility</p:attrName>
                                        </p:attrNameLst>
                                      </p:cBhvr>
                                      <p:to>
                                        <p:strVal val="visible"/>
                                      </p:to>
                                    </p:set>
                                    <p:animEffect transition="in" filter="fade">
                                      <p:cBhvr>
                                        <p:cTn id="119" dur="500"/>
                                        <p:tgtEl>
                                          <p:spTgt spid="59"/>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55"/>
                                        </p:tgtEl>
                                        <p:attrNameLst>
                                          <p:attrName>style.visibility</p:attrName>
                                        </p:attrNameLst>
                                      </p:cBhvr>
                                      <p:to>
                                        <p:strVal val="visible"/>
                                      </p:to>
                                    </p:set>
                                    <p:animEffect transition="in" filter="fade">
                                      <p:cBhvr>
                                        <p:cTn id="122" dur="500"/>
                                        <p:tgtEl>
                                          <p:spTgt spid="55"/>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51"/>
                                        </p:tgtEl>
                                        <p:attrNameLst>
                                          <p:attrName>style.visibility</p:attrName>
                                        </p:attrNameLst>
                                      </p:cBhvr>
                                      <p:to>
                                        <p:strVal val="visible"/>
                                      </p:to>
                                    </p:set>
                                    <p:animEffect transition="in" filter="fade">
                                      <p:cBhvr>
                                        <p:cTn id="125" dur="500"/>
                                        <p:tgtEl>
                                          <p:spTgt spid="51"/>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57"/>
                                        </p:tgtEl>
                                        <p:attrNameLst>
                                          <p:attrName>style.visibility</p:attrName>
                                        </p:attrNameLst>
                                      </p:cBhvr>
                                      <p:to>
                                        <p:strVal val="visible"/>
                                      </p:to>
                                    </p:set>
                                    <p:animEffect transition="in" filter="fade">
                                      <p:cBhvr>
                                        <p:cTn id="128" dur="500"/>
                                        <p:tgtEl>
                                          <p:spTgt spid="57"/>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53"/>
                                        </p:tgtEl>
                                        <p:attrNameLst>
                                          <p:attrName>style.visibility</p:attrName>
                                        </p:attrNameLst>
                                      </p:cBhvr>
                                      <p:to>
                                        <p:strVal val="visible"/>
                                      </p:to>
                                    </p:set>
                                    <p:animEffect transition="in" filter="fade">
                                      <p:cBhvr>
                                        <p:cTn id="13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allery_05">
    <p:spTree>
      <p:nvGrpSpPr>
        <p:cNvPr id="1" name=""/>
        <p:cNvGrpSpPr/>
        <p:nvPr/>
      </p:nvGrpSpPr>
      <p:grpSpPr>
        <a:xfrm>
          <a:off x="0" y="0"/>
          <a:ext cx="0" cy="0"/>
          <a:chOff x="0" y="0"/>
          <a:chExt cx="0" cy="0"/>
        </a:xfrm>
      </p:grpSpPr>
      <p:sp>
        <p:nvSpPr>
          <p:cNvPr id="4" name="Picture Placeholder 7"/>
          <p:cNvSpPr>
            <a:spLocks noGrp="1"/>
          </p:cNvSpPr>
          <p:nvPr>
            <p:ph type="pic" sz="quarter" idx="10"/>
          </p:nvPr>
        </p:nvSpPr>
        <p:spPr>
          <a:xfrm>
            <a:off x="-48581" y="2"/>
            <a:ext cx="2304001" cy="1711897"/>
          </a:xfrm>
        </p:spPr>
        <p:txBody>
          <a:bodyPr/>
          <a:lstStyle/>
          <a:p>
            <a:endParaRPr lang="en-US" dirty="0"/>
          </a:p>
        </p:txBody>
      </p:sp>
      <p:sp>
        <p:nvSpPr>
          <p:cNvPr id="5" name="Picture Placeholder 7"/>
          <p:cNvSpPr>
            <a:spLocks noGrp="1"/>
          </p:cNvSpPr>
          <p:nvPr>
            <p:ph type="pic" sz="quarter" idx="11"/>
          </p:nvPr>
        </p:nvSpPr>
        <p:spPr>
          <a:xfrm>
            <a:off x="2262361" y="2"/>
            <a:ext cx="2304001" cy="1711897"/>
          </a:xfrm>
        </p:spPr>
        <p:txBody>
          <a:bodyPr/>
          <a:lstStyle/>
          <a:p>
            <a:endParaRPr lang="en-US" dirty="0"/>
          </a:p>
        </p:txBody>
      </p:sp>
      <p:sp>
        <p:nvSpPr>
          <p:cNvPr id="6" name="Picture Placeholder 7"/>
          <p:cNvSpPr>
            <a:spLocks noGrp="1"/>
          </p:cNvSpPr>
          <p:nvPr>
            <p:ph type="pic" sz="quarter" idx="12"/>
          </p:nvPr>
        </p:nvSpPr>
        <p:spPr>
          <a:xfrm>
            <a:off x="4573030" y="2"/>
            <a:ext cx="2304001" cy="1711897"/>
          </a:xfrm>
        </p:spPr>
        <p:txBody>
          <a:bodyPr/>
          <a:lstStyle/>
          <a:p>
            <a:endParaRPr lang="en-US" dirty="0"/>
          </a:p>
        </p:txBody>
      </p:sp>
      <p:sp>
        <p:nvSpPr>
          <p:cNvPr id="7" name="Picture Placeholder 7"/>
          <p:cNvSpPr>
            <a:spLocks noGrp="1"/>
          </p:cNvSpPr>
          <p:nvPr>
            <p:ph type="pic" sz="quarter" idx="13"/>
          </p:nvPr>
        </p:nvSpPr>
        <p:spPr>
          <a:xfrm>
            <a:off x="6883971" y="2"/>
            <a:ext cx="2304001" cy="1711897"/>
          </a:xfrm>
        </p:spPr>
        <p:txBody>
          <a:bodyPr/>
          <a:lstStyle/>
          <a:p>
            <a:endParaRPr lang="en-US" dirty="0"/>
          </a:p>
        </p:txBody>
      </p:sp>
      <p:sp>
        <p:nvSpPr>
          <p:cNvPr id="8" name="Picture Placeholder 7"/>
          <p:cNvSpPr>
            <a:spLocks noGrp="1"/>
          </p:cNvSpPr>
          <p:nvPr>
            <p:ph type="pic" sz="quarter" idx="14"/>
          </p:nvPr>
        </p:nvSpPr>
        <p:spPr>
          <a:xfrm>
            <a:off x="-48854" y="1721152"/>
            <a:ext cx="2304001" cy="1711897"/>
          </a:xfrm>
        </p:spPr>
        <p:txBody>
          <a:bodyPr/>
          <a:lstStyle/>
          <a:p>
            <a:endParaRPr lang="en-US" dirty="0"/>
          </a:p>
        </p:txBody>
      </p:sp>
      <p:sp>
        <p:nvSpPr>
          <p:cNvPr id="9" name="Picture Placeholder 7"/>
          <p:cNvSpPr>
            <a:spLocks noGrp="1"/>
          </p:cNvSpPr>
          <p:nvPr>
            <p:ph type="pic" sz="quarter" idx="15"/>
          </p:nvPr>
        </p:nvSpPr>
        <p:spPr>
          <a:xfrm>
            <a:off x="2262089" y="1721152"/>
            <a:ext cx="2304001" cy="1711897"/>
          </a:xfrm>
        </p:spPr>
        <p:txBody>
          <a:bodyPr/>
          <a:lstStyle/>
          <a:p>
            <a:endParaRPr lang="en-US" dirty="0"/>
          </a:p>
        </p:txBody>
      </p:sp>
      <p:sp>
        <p:nvSpPr>
          <p:cNvPr id="10" name="Picture Placeholder 7"/>
          <p:cNvSpPr>
            <a:spLocks noGrp="1"/>
          </p:cNvSpPr>
          <p:nvPr>
            <p:ph type="pic" sz="quarter" idx="16"/>
          </p:nvPr>
        </p:nvSpPr>
        <p:spPr>
          <a:xfrm>
            <a:off x="4572757" y="1721152"/>
            <a:ext cx="2304001" cy="1711897"/>
          </a:xfrm>
        </p:spPr>
        <p:txBody>
          <a:bodyPr/>
          <a:lstStyle/>
          <a:p>
            <a:endParaRPr lang="en-US" dirty="0"/>
          </a:p>
        </p:txBody>
      </p:sp>
      <p:sp>
        <p:nvSpPr>
          <p:cNvPr id="11" name="Picture Placeholder 7"/>
          <p:cNvSpPr>
            <a:spLocks noGrp="1"/>
          </p:cNvSpPr>
          <p:nvPr>
            <p:ph type="pic" sz="quarter" idx="17"/>
          </p:nvPr>
        </p:nvSpPr>
        <p:spPr>
          <a:xfrm>
            <a:off x="6883698" y="1721152"/>
            <a:ext cx="2304001" cy="1711897"/>
          </a:xfrm>
        </p:spPr>
        <p:txBody>
          <a:bodyPr/>
          <a:lstStyle/>
          <a:p>
            <a:endParaRPr lang="en-US" dirty="0"/>
          </a:p>
        </p:txBody>
      </p:sp>
      <p:sp>
        <p:nvSpPr>
          <p:cNvPr id="12" name="Picture Placeholder 7"/>
          <p:cNvSpPr>
            <a:spLocks noGrp="1"/>
          </p:cNvSpPr>
          <p:nvPr>
            <p:ph type="pic" sz="quarter" idx="18"/>
          </p:nvPr>
        </p:nvSpPr>
        <p:spPr>
          <a:xfrm>
            <a:off x="-48308" y="3443461"/>
            <a:ext cx="2304001" cy="1711897"/>
          </a:xfrm>
        </p:spPr>
        <p:txBody>
          <a:bodyPr/>
          <a:lstStyle/>
          <a:p>
            <a:endParaRPr lang="en-US" dirty="0"/>
          </a:p>
        </p:txBody>
      </p:sp>
      <p:sp>
        <p:nvSpPr>
          <p:cNvPr id="13" name="Picture Placeholder 7"/>
          <p:cNvSpPr>
            <a:spLocks noGrp="1"/>
          </p:cNvSpPr>
          <p:nvPr>
            <p:ph type="pic" sz="quarter" idx="19"/>
          </p:nvPr>
        </p:nvSpPr>
        <p:spPr>
          <a:xfrm>
            <a:off x="2262635" y="3443461"/>
            <a:ext cx="2304001" cy="1711897"/>
          </a:xfrm>
        </p:spPr>
        <p:txBody>
          <a:bodyPr/>
          <a:lstStyle/>
          <a:p>
            <a:endParaRPr lang="en-US" dirty="0"/>
          </a:p>
        </p:txBody>
      </p:sp>
      <p:sp>
        <p:nvSpPr>
          <p:cNvPr id="14" name="Picture Placeholder 7"/>
          <p:cNvSpPr>
            <a:spLocks noGrp="1"/>
          </p:cNvSpPr>
          <p:nvPr>
            <p:ph type="pic" sz="quarter" idx="20"/>
          </p:nvPr>
        </p:nvSpPr>
        <p:spPr>
          <a:xfrm>
            <a:off x="4573303" y="3443461"/>
            <a:ext cx="2304001" cy="1711897"/>
          </a:xfrm>
        </p:spPr>
        <p:txBody>
          <a:bodyPr/>
          <a:lstStyle/>
          <a:p>
            <a:endParaRPr lang="en-US" dirty="0"/>
          </a:p>
        </p:txBody>
      </p:sp>
      <p:sp>
        <p:nvSpPr>
          <p:cNvPr id="15" name="Picture Placeholder 7"/>
          <p:cNvSpPr>
            <a:spLocks noGrp="1"/>
          </p:cNvSpPr>
          <p:nvPr>
            <p:ph type="pic" sz="quarter" idx="21"/>
          </p:nvPr>
        </p:nvSpPr>
        <p:spPr>
          <a:xfrm>
            <a:off x="6884244" y="3443461"/>
            <a:ext cx="2304001" cy="1711897"/>
          </a:xfrm>
        </p:spPr>
        <p:txBody>
          <a:bodyPr/>
          <a:lstStyle/>
          <a:p>
            <a:endParaRPr lang="en-US" dirty="0"/>
          </a:p>
        </p:txBody>
      </p:sp>
      <p:sp>
        <p:nvSpPr>
          <p:cNvPr id="16" name="Picture Placeholder 7"/>
          <p:cNvSpPr>
            <a:spLocks noGrp="1"/>
          </p:cNvSpPr>
          <p:nvPr>
            <p:ph type="pic" sz="quarter" idx="22"/>
          </p:nvPr>
        </p:nvSpPr>
        <p:spPr>
          <a:xfrm>
            <a:off x="-49473" y="5162233"/>
            <a:ext cx="2304001" cy="1711897"/>
          </a:xfrm>
        </p:spPr>
        <p:txBody>
          <a:bodyPr/>
          <a:lstStyle/>
          <a:p>
            <a:endParaRPr lang="en-US" dirty="0"/>
          </a:p>
        </p:txBody>
      </p:sp>
      <p:sp>
        <p:nvSpPr>
          <p:cNvPr id="17" name="Picture Placeholder 7"/>
          <p:cNvSpPr>
            <a:spLocks noGrp="1"/>
          </p:cNvSpPr>
          <p:nvPr>
            <p:ph type="pic" sz="quarter" idx="23"/>
          </p:nvPr>
        </p:nvSpPr>
        <p:spPr>
          <a:xfrm>
            <a:off x="2261469" y="5162233"/>
            <a:ext cx="2304001" cy="1711897"/>
          </a:xfrm>
        </p:spPr>
        <p:txBody>
          <a:bodyPr/>
          <a:lstStyle/>
          <a:p>
            <a:endParaRPr lang="en-US" dirty="0"/>
          </a:p>
        </p:txBody>
      </p:sp>
      <p:sp>
        <p:nvSpPr>
          <p:cNvPr id="20" name="Picture Placeholder 7"/>
          <p:cNvSpPr>
            <a:spLocks noGrp="1"/>
          </p:cNvSpPr>
          <p:nvPr>
            <p:ph type="pic" sz="quarter" idx="24"/>
          </p:nvPr>
        </p:nvSpPr>
        <p:spPr>
          <a:xfrm>
            <a:off x="4572138" y="5162233"/>
            <a:ext cx="2304001" cy="1711897"/>
          </a:xfrm>
        </p:spPr>
        <p:txBody>
          <a:bodyPr/>
          <a:lstStyle/>
          <a:p>
            <a:endParaRPr lang="en-US" dirty="0"/>
          </a:p>
        </p:txBody>
      </p:sp>
      <p:sp>
        <p:nvSpPr>
          <p:cNvPr id="21" name="Picture Placeholder 7"/>
          <p:cNvSpPr>
            <a:spLocks noGrp="1"/>
          </p:cNvSpPr>
          <p:nvPr>
            <p:ph type="pic" sz="quarter" idx="25"/>
          </p:nvPr>
        </p:nvSpPr>
        <p:spPr>
          <a:xfrm>
            <a:off x="6883079" y="5162233"/>
            <a:ext cx="2304001" cy="1711897"/>
          </a:xfrm>
        </p:spPr>
        <p:txBody>
          <a:bodyPr/>
          <a:lstStyle/>
          <a:p>
            <a:endParaRPr lang="en-US" dirty="0"/>
          </a:p>
        </p:txBody>
      </p:sp>
    </p:spTree>
    <p:extLst>
      <p:ext uri="{BB962C8B-B14F-4D97-AF65-F5344CB8AC3E}">
        <p14:creationId xmlns:p14="http://schemas.microsoft.com/office/powerpoint/2010/main" val="130443865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par>
                          <p:cTn id="14" fill="hold">
                            <p:stCondLst>
                              <p:cond delay="500"/>
                            </p:stCondLst>
                            <p:childTnLst>
                              <p:par>
                                <p:cTn id="15" presetID="10" presetClass="entr" presetSubtype="0" fill="hold" grpId="0" nodeType="afterEffect" nodePh="1">
                                  <p:stCondLst>
                                    <p:cond delay="0"/>
                                  </p:stCondLst>
                                  <p:endCondLst>
                                    <p:cond evt="begin" delay="0">
                                      <p:tn val="15"/>
                                    </p:cond>
                                  </p:end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nodePh="1">
                                  <p:stCondLst>
                                    <p:cond delay="0"/>
                                  </p:stCondLst>
                                  <p:endCondLst>
                                    <p:cond evt="begin" delay="0">
                                      <p:tn val="18"/>
                                    </p:cond>
                                  </p:end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nodePh="1">
                                  <p:stCondLst>
                                    <p:cond delay="0"/>
                                  </p:stCondLst>
                                  <p:endCondLst>
                                    <p:cond evt="begin" delay="0">
                                      <p:tn val="21"/>
                                    </p:cond>
                                  </p:end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nodePh="1">
                                  <p:stCondLst>
                                    <p:cond delay="0"/>
                                  </p:stCondLst>
                                  <p:endCondLst>
                                    <p:cond evt="begin" delay="0">
                                      <p:tn val="24"/>
                                    </p:cond>
                                  </p:end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par>
                          <p:cTn id="27" fill="hold">
                            <p:stCondLst>
                              <p:cond delay="1000"/>
                            </p:stCondLst>
                            <p:childTnLst>
                              <p:par>
                                <p:cTn id="28" presetID="10" presetClass="entr" presetSubtype="0" fill="hold" grpId="0" nodeType="afterEffect" nodePh="1">
                                  <p:stCondLst>
                                    <p:cond delay="0"/>
                                  </p:stCondLst>
                                  <p:endCondLst>
                                    <p:cond evt="begin" delay="0">
                                      <p:tn val="28"/>
                                    </p:cond>
                                  </p:end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par>
                                <p:cTn id="31" presetID="10" presetClass="entr" presetSubtype="0" fill="hold" grpId="0" nodeType="withEffect" nodePh="1">
                                  <p:stCondLst>
                                    <p:cond delay="0"/>
                                  </p:stCondLst>
                                  <p:endCondLst>
                                    <p:cond evt="begin" delay="0">
                                      <p:tn val="31"/>
                                    </p:cond>
                                  </p:end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par>
                                <p:cTn id="34" presetID="10" presetClass="entr" presetSubtype="0" fill="hold" grpId="0" nodeType="withEffect" nodePh="1">
                                  <p:stCondLst>
                                    <p:cond delay="0"/>
                                  </p:stCondLst>
                                  <p:endCondLst>
                                    <p:cond evt="begin" delay="0">
                                      <p:tn val="34"/>
                                    </p:cond>
                                  </p:end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par>
                          <p:cTn id="37" fill="hold">
                            <p:stCondLst>
                              <p:cond delay="1500"/>
                            </p:stCondLst>
                            <p:childTnLst>
                              <p:par>
                                <p:cTn id="38" presetID="10" presetClass="entr" presetSubtype="0" fill="hold" grpId="0" nodeType="afterEffect" nodePh="1">
                                  <p:stCondLst>
                                    <p:cond delay="0"/>
                                  </p:stCondLst>
                                  <p:endCondLst>
                                    <p:cond evt="begin" delay="0">
                                      <p:tn val="38"/>
                                    </p:cond>
                                  </p:end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par>
                                <p:cTn id="41" presetID="10" presetClass="entr" presetSubtype="0" fill="hold" grpId="0" nodeType="withEffect" nodePh="1">
                                  <p:stCondLst>
                                    <p:cond delay="0"/>
                                  </p:stCondLst>
                                  <p:endCondLst>
                                    <p:cond evt="begin" delay="0">
                                      <p:tn val="41"/>
                                    </p:cond>
                                  </p:end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10" presetClass="entr" presetSubtype="0" fill="hold" grpId="0" nodeType="withEffect" nodePh="1">
                                  <p:stCondLst>
                                    <p:cond delay="0"/>
                                  </p:stCondLst>
                                  <p:endCondLst>
                                    <p:cond evt="begin" delay="0">
                                      <p:tn val="44"/>
                                    </p:cond>
                                  </p:end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grpId="0" nodeType="withEffect" nodePh="1">
                                  <p:stCondLst>
                                    <p:cond delay="0"/>
                                  </p:stCondLst>
                                  <p:endCondLst>
                                    <p:cond evt="begin" delay="0">
                                      <p:tn val="50"/>
                                    </p:cond>
                                  </p:end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par>
                                <p:cTn id="53" presetID="10" presetClass="entr" presetSubtype="0" fill="hold" grpId="0" nodeType="withEffect" nodePh="1">
                                  <p:stCondLst>
                                    <p:cond delay="0"/>
                                  </p:stCondLst>
                                  <p:endCondLst>
                                    <p:cond evt="begin" delay="0">
                                      <p:tn val="53"/>
                                    </p:cond>
                                  </p:end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20" grpId="0"/>
      <p:bldP spid="21"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p>
            <a:fld id="{00475D82-532E-314E-A38E-00EF0A98008F}" type="datetimeFigureOut">
              <a:rPr lang="ru-RU" smtClean="0"/>
              <a:t>21.04.2019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8351891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gallery_05">
    <p:spTree>
      <p:nvGrpSpPr>
        <p:cNvPr id="1" name=""/>
        <p:cNvGrpSpPr/>
        <p:nvPr/>
      </p:nvGrpSpPr>
      <p:grpSpPr>
        <a:xfrm>
          <a:off x="0" y="0"/>
          <a:ext cx="0" cy="0"/>
          <a:chOff x="0" y="0"/>
          <a:chExt cx="0" cy="0"/>
        </a:xfrm>
      </p:grpSpPr>
      <p:sp>
        <p:nvSpPr>
          <p:cNvPr id="4" name="Picture Placeholder 7"/>
          <p:cNvSpPr>
            <a:spLocks noGrp="1"/>
          </p:cNvSpPr>
          <p:nvPr>
            <p:ph type="pic" sz="quarter" idx="10"/>
          </p:nvPr>
        </p:nvSpPr>
        <p:spPr>
          <a:xfrm>
            <a:off x="-48581" y="2"/>
            <a:ext cx="2304001" cy="1711897"/>
          </a:xfrm>
        </p:spPr>
        <p:txBody>
          <a:bodyPr/>
          <a:lstStyle/>
          <a:p>
            <a:endParaRPr lang="en-US" dirty="0"/>
          </a:p>
        </p:txBody>
      </p:sp>
      <p:sp>
        <p:nvSpPr>
          <p:cNvPr id="5" name="Picture Placeholder 7"/>
          <p:cNvSpPr>
            <a:spLocks noGrp="1"/>
          </p:cNvSpPr>
          <p:nvPr>
            <p:ph type="pic" sz="quarter" idx="11"/>
          </p:nvPr>
        </p:nvSpPr>
        <p:spPr>
          <a:xfrm>
            <a:off x="2262361" y="2"/>
            <a:ext cx="2304001" cy="1711897"/>
          </a:xfrm>
        </p:spPr>
        <p:txBody>
          <a:bodyPr/>
          <a:lstStyle/>
          <a:p>
            <a:endParaRPr lang="en-US" dirty="0"/>
          </a:p>
        </p:txBody>
      </p:sp>
      <p:sp>
        <p:nvSpPr>
          <p:cNvPr id="6" name="Picture Placeholder 7"/>
          <p:cNvSpPr>
            <a:spLocks noGrp="1"/>
          </p:cNvSpPr>
          <p:nvPr>
            <p:ph type="pic" sz="quarter" idx="12"/>
          </p:nvPr>
        </p:nvSpPr>
        <p:spPr>
          <a:xfrm>
            <a:off x="4573030" y="2"/>
            <a:ext cx="2304001" cy="1711897"/>
          </a:xfrm>
        </p:spPr>
        <p:txBody>
          <a:bodyPr/>
          <a:lstStyle/>
          <a:p>
            <a:endParaRPr lang="en-US" dirty="0"/>
          </a:p>
        </p:txBody>
      </p:sp>
      <p:sp>
        <p:nvSpPr>
          <p:cNvPr id="7" name="Picture Placeholder 7"/>
          <p:cNvSpPr>
            <a:spLocks noGrp="1"/>
          </p:cNvSpPr>
          <p:nvPr>
            <p:ph type="pic" sz="quarter" idx="13"/>
          </p:nvPr>
        </p:nvSpPr>
        <p:spPr>
          <a:xfrm>
            <a:off x="6883971" y="2"/>
            <a:ext cx="2304001" cy="1711897"/>
          </a:xfrm>
        </p:spPr>
        <p:txBody>
          <a:bodyPr/>
          <a:lstStyle/>
          <a:p>
            <a:endParaRPr lang="en-US" dirty="0"/>
          </a:p>
        </p:txBody>
      </p:sp>
      <p:sp>
        <p:nvSpPr>
          <p:cNvPr id="8" name="Picture Placeholder 7"/>
          <p:cNvSpPr>
            <a:spLocks noGrp="1"/>
          </p:cNvSpPr>
          <p:nvPr>
            <p:ph type="pic" sz="quarter" idx="14"/>
          </p:nvPr>
        </p:nvSpPr>
        <p:spPr>
          <a:xfrm>
            <a:off x="-48854" y="1721152"/>
            <a:ext cx="2304001" cy="1711897"/>
          </a:xfrm>
        </p:spPr>
        <p:txBody>
          <a:bodyPr/>
          <a:lstStyle/>
          <a:p>
            <a:endParaRPr lang="en-US" dirty="0"/>
          </a:p>
        </p:txBody>
      </p:sp>
      <p:sp>
        <p:nvSpPr>
          <p:cNvPr id="9" name="Picture Placeholder 7"/>
          <p:cNvSpPr>
            <a:spLocks noGrp="1"/>
          </p:cNvSpPr>
          <p:nvPr>
            <p:ph type="pic" sz="quarter" idx="15"/>
          </p:nvPr>
        </p:nvSpPr>
        <p:spPr>
          <a:xfrm>
            <a:off x="2262089" y="1721152"/>
            <a:ext cx="2304001" cy="1711897"/>
          </a:xfrm>
        </p:spPr>
        <p:txBody>
          <a:bodyPr/>
          <a:lstStyle/>
          <a:p>
            <a:endParaRPr lang="en-US" dirty="0"/>
          </a:p>
        </p:txBody>
      </p:sp>
      <p:sp>
        <p:nvSpPr>
          <p:cNvPr id="10" name="Picture Placeholder 7"/>
          <p:cNvSpPr>
            <a:spLocks noGrp="1"/>
          </p:cNvSpPr>
          <p:nvPr>
            <p:ph type="pic" sz="quarter" idx="16"/>
          </p:nvPr>
        </p:nvSpPr>
        <p:spPr>
          <a:xfrm>
            <a:off x="4572757" y="1721152"/>
            <a:ext cx="2304001" cy="1711897"/>
          </a:xfrm>
        </p:spPr>
        <p:txBody>
          <a:bodyPr/>
          <a:lstStyle/>
          <a:p>
            <a:endParaRPr lang="en-US" dirty="0"/>
          </a:p>
        </p:txBody>
      </p:sp>
      <p:sp>
        <p:nvSpPr>
          <p:cNvPr id="11" name="Picture Placeholder 7"/>
          <p:cNvSpPr>
            <a:spLocks noGrp="1"/>
          </p:cNvSpPr>
          <p:nvPr>
            <p:ph type="pic" sz="quarter" idx="17"/>
          </p:nvPr>
        </p:nvSpPr>
        <p:spPr>
          <a:xfrm>
            <a:off x="6883698" y="1721152"/>
            <a:ext cx="2304001" cy="1711897"/>
          </a:xfrm>
        </p:spPr>
        <p:txBody>
          <a:bodyPr/>
          <a:lstStyle/>
          <a:p>
            <a:endParaRPr lang="en-US" dirty="0"/>
          </a:p>
        </p:txBody>
      </p:sp>
      <p:sp>
        <p:nvSpPr>
          <p:cNvPr id="12" name="Picture Placeholder 7"/>
          <p:cNvSpPr>
            <a:spLocks noGrp="1"/>
          </p:cNvSpPr>
          <p:nvPr>
            <p:ph type="pic" sz="quarter" idx="18"/>
          </p:nvPr>
        </p:nvSpPr>
        <p:spPr>
          <a:xfrm>
            <a:off x="-48308" y="3443461"/>
            <a:ext cx="2304001" cy="1711897"/>
          </a:xfrm>
        </p:spPr>
        <p:txBody>
          <a:bodyPr/>
          <a:lstStyle/>
          <a:p>
            <a:endParaRPr lang="en-US" dirty="0"/>
          </a:p>
        </p:txBody>
      </p:sp>
      <p:sp>
        <p:nvSpPr>
          <p:cNvPr id="13" name="Picture Placeholder 7"/>
          <p:cNvSpPr>
            <a:spLocks noGrp="1"/>
          </p:cNvSpPr>
          <p:nvPr>
            <p:ph type="pic" sz="quarter" idx="19"/>
          </p:nvPr>
        </p:nvSpPr>
        <p:spPr>
          <a:xfrm>
            <a:off x="2262635" y="3443461"/>
            <a:ext cx="2304001" cy="1711897"/>
          </a:xfrm>
        </p:spPr>
        <p:txBody>
          <a:bodyPr/>
          <a:lstStyle/>
          <a:p>
            <a:endParaRPr lang="en-US" dirty="0"/>
          </a:p>
        </p:txBody>
      </p:sp>
      <p:sp>
        <p:nvSpPr>
          <p:cNvPr id="14" name="Picture Placeholder 7"/>
          <p:cNvSpPr>
            <a:spLocks noGrp="1"/>
          </p:cNvSpPr>
          <p:nvPr>
            <p:ph type="pic" sz="quarter" idx="20"/>
          </p:nvPr>
        </p:nvSpPr>
        <p:spPr>
          <a:xfrm>
            <a:off x="4573303" y="3443461"/>
            <a:ext cx="2304001" cy="1711897"/>
          </a:xfrm>
        </p:spPr>
        <p:txBody>
          <a:bodyPr/>
          <a:lstStyle/>
          <a:p>
            <a:endParaRPr lang="en-US" dirty="0"/>
          </a:p>
        </p:txBody>
      </p:sp>
      <p:sp>
        <p:nvSpPr>
          <p:cNvPr id="15" name="Picture Placeholder 7"/>
          <p:cNvSpPr>
            <a:spLocks noGrp="1"/>
          </p:cNvSpPr>
          <p:nvPr>
            <p:ph type="pic" sz="quarter" idx="21"/>
          </p:nvPr>
        </p:nvSpPr>
        <p:spPr>
          <a:xfrm>
            <a:off x="6884244" y="3443461"/>
            <a:ext cx="2304001" cy="1711897"/>
          </a:xfrm>
        </p:spPr>
        <p:txBody>
          <a:bodyPr/>
          <a:lstStyle/>
          <a:p>
            <a:endParaRPr lang="en-US" dirty="0"/>
          </a:p>
        </p:txBody>
      </p:sp>
      <p:sp>
        <p:nvSpPr>
          <p:cNvPr id="18" name="Title 1"/>
          <p:cNvSpPr>
            <a:spLocks noGrp="1"/>
          </p:cNvSpPr>
          <p:nvPr>
            <p:ph type="ctrTitle"/>
          </p:nvPr>
        </p:nvSpPr>
        <p:spPr>
          <a:xfrm>
            <a:off x="316756" y="5263709"/>
            <a:ext cx="8520677" cy="623434"/>
          </a:xfrm>
        </p:spPr>
        <p:txBody>
          <a:bodyPr>
            <a:noAutofit/>
          </a:bodyPr>
          <a:lstStyle>
            <a:lvl1pPr algn="l">
              <a:defRPr sz="2500"/>
            </a:lvl1pPr>
          </a:lstStyle>
          <a:p>
            <a:r>
              <a:rPr lang="en-US" dirty="0"/>
              <a:t>Click to edit Master title style</a:t>
            </a:r>
          </a:p>
        </p:txBody>
      </p:sp>
      <p:sp>
        <p:nvSpPr>
          <p:cNvPr id="19" name="Subtitle 2"/>
          <p:cNvSpPr>
            <a:spLocks noGrp="1"/>
          </p:cNvSpPr>
          <p:nvPr>
            <p:ph type="subTitle" idx="1"/>
          </p:nvPr>
        </p:nvSpPr>
        <p:spPr>
          <a:xfrm>
            <a:off x="317967" y="5891672"/>
            <a:ext cx="8519465" cy="558432"/>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1965590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par>
                          <p:cTn id="14" fill="hold">
                            <p:stCondLst>
                              <p:cond delay="500"/>
                            </p:stCondLst>
                            <p:childTnLst>
                              <p:par>
                                <p:cTn id="15" presetID="10" presetClass="entr" presetSubtype="0" fill="hold" grpId="0" nodeType="afterEffect" nodePh="1">
                                  <p:stCondLst>
                                    <p:cond delay="0"/>
                                  </p:stCondLst>
                                  <p:endCondLst>
                                    <p:cond evt="begin" delay="0">
                                      <p:tn val="15"/>
                                    </p:cond>
                                  </p:end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nodePh="1">
                                  <p:stCondLst>
                                    <p:cond delay="0"/>
                                  </p:stCondLst>
                                  <p:endCondLst>
                                    <p:cond evt="begin" delay="0">
                                      <p:tn val="18"/>
                                    </p:cond>
                                  </p:end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nodePh="1">
                                  <p:stCondLst>
                                    <p:cond delay="0"/>
                                  </p:stCondLst>
                                  <p:endCondLst>
                                    <p:cond evt="begin" delay="0">
                                      <p:tn val="21"/>
                                    </p:cond>
                                  </p:end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nodePh="1">
                                  <p:stCondLst>
                                    <p:cond delay="0"/>
                                  </p:stCondLst>
                                  <p:endCondLst>
                                    <p:cond evt="begin" delay="0">
                                      <p:tn val="24"/>
                                    </p:cond>
                                  </p:end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par>
                          <p:cTn id="27" fill="hold">
                            <p:stCondLst>
                              <p:cond delay="1000"/>
                            </p:stCondLst>
                            <p:childTnLst>
                              <p:par>
                                <p:cTn id="28" presetID="10" presetClass="entr" presetSubtype="0" fill="hold" grpId="0" nodeType="afterEffect" nodePh="1">
                                  <p:stCondLst>
                                    <p:cond delay="0"/>
                                  </p:stCondLst>
                                  <p:endCondLst>
                                    <p:cond evt="begin" delay="0">
                                      <p:tn val="28"/>
                                    </p:cond>
                                  </p:end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par>
                                <p:cTn id="31" presetID="10" presetClass="entr" presetSubtype="0" fill="hold" grpId="0" nodeType="withEffect" nodePh="1">
                                  <p:stCondLst>
                                    <p:cond delay="0"/>
                                  </p:stCondLst>
                                  <p:endCondLst>
                                    <p:cond evt="begin" delay="0">
                                      <p:tn val="31"/>
                                    </p:cond>
                                  </p:end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par>
                                <p:cTn id="34" presetID="10" presetClass="entr" presetSubtype="0" fill="hold" grpId="0" nodeType="withEffect" nodePh="1">
                                  <p:stCondLst>
                                    <p:cond delay="0"/>
                                  </p:stCondLst>
                                  <p:endCondLst>
                                    <p:cond evt="begin" delay="0">
                                      <p:tn val="34"/>
                                    </p:cond>
                                  </p:end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par>
                          <p:cTn id="37" fill="hold">
                            <p:stCondLst>
                              <p:cond delay="1500"/>
                            </p:stCondLst>
                            <p:childTnLst>
                              <p:par>
                                <p:cTn id="38" presetID="10" presetClass="entr" presetSubtype="0" fill="hold" grpId="0" nodeType="afterEffect" nodePh="1">
                                  <p:stCondLst>
                                    <p:cond delay="0"/>
                                  </p:stCondLst>
                                  <p:endCondLst>
                                    <p:cond evt="begin" delay="0">
                                      <p:tn val="38"/>
                                    </p:cond>
                                  </p:end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par>
                                <p:cTn id="41" presetID="10" presetClass="entr" presetSubtype="0" fill="hold" grpId="0" nodeType="withEffect" nodePh="1">
                                  <p:stCondLst>
                                    <p:cond delay="0"/>
                                  </p:stCondLst>
                                  <p:endCondLst>
                                    <p:cond evt="begin" delay="0">
                                      <p:tn val="41"/>
                                    </p:cond>
                                  </p:end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gallery_08">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48581" y="0"/>
            <a:ext cx="2304001" cy="3433048"/>
          </a:xfrm>
        </p:spPr>
        <p:txBody>
          <a:bodyPr/>
          <a:lstStyle/>
          <a:p>
            <a:endParaRPr lang="en-US" dirty="0"/>
          </a:p>
        </p:txBody>
      </p:sp>
      <p:sp>
        <p:nvSpPr>
          <p:cNvPr id="10" name="Picture Placeholder 7"/>
          <p:cNvSpPr>
            <a:spLocks noGrp="1"/>
          </p:cNvSpPr>
          <p:nvPr>
            <p:ph type="pic" sz="quarter" idx="12"/>
          </p:nvPr>
        </p:nvSpPr>
        <p:spPr>
          <a:xfrm>
            <a:off x="4573030" y="-9253"/>
            <a:ext cx="2304001" cy="3442301"/>
          </a:xfrm>
        </p:spPr>
        <p:txBody>
          <a:bodyPr/>
          <a:lstStyle/>
          <a:p>
            <a:endParaRPr lang="en-US" dirty="0"/>
          </a:p>
        </p:txBody>
      </p:sp>
      <p:sp>
        <p:nvSpPr>
          <p:cNvPr id="13" name="Picture Placeholder 7"/>
          <p:cNvSpPr>
            <a:spLocks noGrp="1"/>
          </p:cNvSpPr>
          <p:nvPr>
            <p:ph type="pic" sz="quarter" idx="15"/>
          </p:nvPr>
        </p:nvSpPr>
        <p:spPr>
          <a:xfrm>
            <a:off x="2262089" y="2"/>
            <a:ext cx="2304001" cy="3433048"/>
          </a:xfrm>
        </p:spPr>
        <p:txBody>
          <a:bodyPr/>
          <a:lstStyle/>
          <a:p>
            <a:endParaRPr lang="en-US" dirty="0"/>
          </a:p>
        </p:txBody>
      </p:sp>
      <p:sp>
        <p:nvSpPr>
          <p:cNvPr id="15" name="Picture Placeholder 7"/>
          <p:cNvSpPr>
            <a:spLocks noGrp="1"/>
          </p:cNvSpPr>
          <p:nvPr>
            <p:ph type="pic" sz="quarter" idx="17"/>
          </p:nvPr>
        </p:nvSpPr>
        <p:spPr>
          <a:xfrm>
            <a:off x="6883698" y="3"/>
            <a:ext cx="2304001" cy="3433046"/>
          </a:xfrm>
        </p:spPr>
        <p:txBody>
          <a:bodyPr/>
          <a:lstStyle/>
          <a:p>
            <a:endParaRPr lang="en-US" dirty="0"/>
          </a:p>
        </p:txBody>
      </p:sp>
      <p:sp>
        <p:nvSpPr>
          <p:cNvPr id="16" name="Picture Placeholder 7"/>
          <p:cNvSpPr>
            <a:spLocks noGrp="1"/>
          </p:cNvSpPr>
          <p:nvPr>
            <p:ph type="pic" sz="quarter" idx="18"/>
          </p:nvPr>
        </p:nvSpPr>
        <p:spPr>
          <a:xfrm>
            <a:off x="-48308" y="3443459"/>
            <a:ext cx="2304001" cy="3433048"/>
          </a:xfrm>
        </p:spPr>
        <p:txBody>
          <a:bodyPr/>
          <a:lstStyle/>
          <a:p>
            <a:endParaRPr lang="en-US" dirty="0"/>
          </a:p>
        </p:txBody>
      </p:sp>
      <p:sp>
        <p:nvSpPr>
          <p:cNvPr id="18" name="Picture Placeholder 7"/>
          <p:cNvSpPr>
            <a:spLocks noGrp="1"/>
          </p:cNvSpPr>
          <p:nvPr>
            <p:ph type="pic" sz="quarter" idx="20"/>
          </p:nvPr>
        </p:nvSpPr>
        <p:spPr>
          <a:xfrm>
            <a:off x="4573301" y="3443460"/>
            <a:ext cx="4614396" cy="3414541"/>
          </a:xfrm>
        </p:spPr>
        <p:txBody>
          <a:bodyPr/>
          <a:lstStyle/>
          <a:p>
            <a:endParaRPr lang="en-US" dirty="0"/>
          </a:p>
        </p:txBody>
      </p:sp>
      <p:sp>
        <p:nvSpPr>
          <p:cNvPr id="21" name="Picture Placeholder 7"/>
          <p:cNvSpPr>
            <a:spLocks noGrp="1"/>
          </p:cNvSpPr>
          <p:nvPr>
            <p:ph type="pic" sz="quarter" idx="23"/>
          </p:nvPr>
        </p:nvSpPr>
        <p:spPr>
          <a:xfrm>
            <a:off x="2262361" y="3443461"/>
            <a:ext cx="2304001" cy="3433046"/>
          </a:xfrm>
        </p:spPr>
        <p:txBody>
          <a:bodyPr/>
          <a:lstStyle/>
          <a:p>
            <a:endParaRPr lang="en-US" dirty="0"/>
          </a:p>
        </p:txBody>
      </p:sp>
    </p:spTree>
    <p:extLst>
      <p:ext uri="{BB962C8B-B14F-4D97-AF65-F5344CB8AC3E}">
        <p14:creationId xmlns:p14="http://schemas.microsoft.com/office/powerpoint/2010/main" val="425791674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2" fill="hold" grpId="0" nodeType="withEffect" nodePh="1">
                                  <p:stCondLst>
                                    <p:cond delay="0"/>
                                  </p:stCondLst>
                                  <p:endCondLst>
                                    <p:cond evt="begin" delay="0">
                                      <p:tn val="13"/>
                                    </p:cond>
                                  </p:end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nodePh="1">
                                  <p:stCondLst>
                                    <p:cond delay="0"/>
                                  </p:stCondLst>
                                  <p:endCondLst>
                                    <p:cond evt="begin" delay="0">
                                      <p:tn val="17"/>
                                    </p:cond>
                                  </p:end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nodePh="1">
                                  <p:stCondLst>
                                    <p:cond delay="0"/>
                                  </p:stCondLst>
                                  <p:endCondLst>
                                    <p:cond evt="begin" delay="0">
                                      <p:tn val="21"/>
                                    </p:cond>
                                  </p:end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1+#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1" fill="hold" grpId="0" nodeType="withEffect" nodePh="1">
                                  <p:stCondLst>
                                    <p:cond delay="0"/>
                                  </p:stCondLst>
                                  <p:endCondLst>
                                    <p:cond evt="begin" delay="0">
                                      <p:tn val="25"/>
                                    </p:cond>
                                  </p:end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0-#ppt_h/2"/>
                                          </p:val>
                                        </p:tav>
                                        <p:tav tm="100000">
                                          <p:val>
                                            <p:strVal val="#ppt_y"/>
                                          </p:val>
                                        </p:tav>
                                      </p:tavLst>
                                    </p:anim>
                                  </p:childTnLst>
                                </p:cTn>
                              </p:par>
                              <p:par>
                                <p:cTn id="29" presetID="2" presetClass="entr" presetSubtype="4" fill="hold" grpId="0" nodeType="withEffect" nodePh="1">
                                  <p:stCondLst>
                                    <p:cond delay="0"/>
                                  </p:stCondLst>
                                  <p:endCondLst>
                                    <p:cond evt="begin" delay="0">
                                      <p:tn val="29"/>
                                    </p:cond>
                                  </p:end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P spid="15" grpId="0"/>
      <p:bldP spid="16" grpId="0"/>
      <p:bldP spid="18" grpId="0"/>
      <p:bldP spid="21" grpId="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allery_09">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48581" y="-19924"/>
            <a:ext cx="2304001" cy="6932705"/>
          </a:xfrm>
        </p:spPr>
        <p:txBody>
          <a:bodyPr/>
          <a:lstStyle/>
          <a:p>
            <a:endParaRPr lang="en-US" dirty="0"/>
          </a:p>
        </p:txBody>
      </p:sp>
      <p:sp>
        <p:nvSpPr>
          <p:cNvPr id="10" name="Picture Placeholder 7"/>
          <p:cNvSpPr>
            <a:spLocks noGrp="1"/>
          </p:cNvSpPr>
          <p:nvPr>
            <p:ph type="pic" sz="quarter" idx="12"/>
          </p:nvPr>
        </p:nvSpPr>
        <p:spPr>
          <a:xfrm>
            <a:off x="4573030" y="-29176"/>
            <a:ext cx="2304001" cy="6941957"/>
          </a:xfrm>
        </p:spPr>
        <p:txBody>
          <a:bodyPr/>
          <a:lstStyle/>
          <a:p>
            <a:endParaRPr lang="en-US" dirty="0"/>
          </a:p>
        </p:txBody>
      </p:sp>
      <p:sp>
        <p:nvSpPr>
          <p:cNvPr id="13" name="Picture Placeholder 7"/>
          <p:cNvSpPr>
            <a:spLocks noGrp="1"/>
          </p:cNvSpPr>
          <p:nvPr>
            <p:ph type="pic" sz="quarter" idx="15"/>
          </p:nvPr>
        </p:nvSpPr>
        <p:spPr>
          <a:xfrm>
            <a:off x="2262089" y="-19921"/>
            <a:ext cx="2304001" cy="6932704"/>
          </a:xfrm>
        </p:spPr>
        <p:txBody>
          <a:bodyPr/>
          <a:lstStyle/>
          <a:p>
            <a:endParaRPr lang="en-US" dirty="0"/>
          </a:p>
        </p:txBody>
      </p:sp>
      <p:sp>
        <p:nvSpPr>
          <p:cNvPr id="15" name="Picture Placeholder 7"/>
          <p:cNvSpPr>
            <a:spLocks noGrp="1"/>
          </p:cNvSpPr>
          <p:nvPr>
            <p:ph type="pic" sz="quarter" idx="17"/>
          </p:nvPr>
        </p:nvSpPr>
        <p:spPr>
          <a:xfrm>
            <a:off x="6883698" y="-19920"/>
            <a:ext cx="2304001" cy="6932702"/>
          </a:xfrm>
        </p:spPr>
        <p:txBody>
          <a:bodyPr/>
          <a:lstStyle/>
          <a:p>
            <a:endParaRPr lang="en-US" dirty="0"/>
          </a:p>
        </p:txBody>
      </p:sp>
    </p:spTree>
    <p:extLst>
      <p:ext uri="{BB962C8B-B14F-4D97-AF65-F5344CB8AC3E}">
        <p14:creationId xmlns:p14="http://schemas.microsoft.com/office/powerpoint/2010/main" val="395377996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nodePh="1">
                                  <p:stCondLst>
                                    <p:cond delay="0"/>
                                  </p:stCondLst>
                                  <p:endCondLst>
                                    <p:cond evt="begin" delay="0">
                                      <p:tn val="9"/>
                                    </p:cond>
                                  </p:end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nodePh="1">
                                  <p:stCondLst>
                                    <p:cond delay="0"/>
                                  </p:stCondLst>
                                  <p:endCondLst>
                                    <p:cond evt="begin" delay="0">
                                      <p:tn val="13"/>
                                    </p:cond>
                                  </p:end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nodePh="1">
                                  <p:stCondLst>
                                    <p:cond delay="0"/>
                                  </p:stCondLst>
                                  <p:endCondLst>
                                    <p:cond evt="begin" delay="0">
                                      <p:tn val="17"/>
                                    </p:cond>
                                  </p:end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P spid="15"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allery_10">
    <p:spTree>
      <p:nvGrpSpPr>
        <p:cNvPr id="1" name=""/>
        <p:cNvGrpSpPr/>
        <p:nvPr/>
      </p:nvGrpSpPr>
      <p:grpSpPr>
        <a:xfrm>
          <a:off x="0" y="0"/>
          <a:ext cx="0" cy="0"/>
          <a:chOff x="0" y="0"/>
          <a:chExt cx="0" cy="0"/>
        </a:xfrm>
      </p:grpSpPr>
      <p:sp>
        <p:nvSpPr>
          <p:cNvPr id="10" name="Picture Placeholder 7"/>
          <p:cNvSpPr>
            <a:spLocks noGrp="1"/>
          </p:cNvSpPr>
          <p:nvPr>
            <p:ph type="pic" sz="quarter" idx="12"/>
          </p:nvPr>
        </p:nvSpPr>
        <p:spPr>
          <a:xfrm>
            <a:off x="4573028" y="-19214"/>
            <a:ext cx="4570972" cy="6951392"/>
          </a:xfrm>
        </p:spPr>
        <p:txBody>
          <a:bodyPr/>
          <a:lstStyle/>
          <a:p>
            <a:endParaRPr lang="en-US" dirty="0"/>
          </a:p>
        </p:txBody>
      </p:sp>
      <p:sp>
        <p:nvSpPr>
          <p:cNvPr id="13" name="Picture Placeholder 7"/>
          <p:cNvSpPr>
            <a:spLocks noGrp="1"/>
          </p:cNvSpPr>
          <p:nvPr>
            <p:ph type="pic" sz="quarter" idx="15"/>
          </p:nvPr>
        </p:nvSpPr>
        <p:spPr>
          <a:xfrm>
            <a:off x="1" y="1"/>
            <a:ext cx="4566088" cy="6932705"/>
          </a:xfrm>
        </p:spPr>
        <p:txBody>
          <a:bodyPr/>
          <a:lstStyle/>
          <a:p>
            <a:endParaRPr lang="en-US" dirty="0"/>
          </a:p>
        </p:txBody>
      </p:sp>
    </p:spTree>
    <p:extLst>
      <p:ext uri="{BB962C8B-B14F-4D97-AF65-F5344CB8AC3E}">
        <p14:creationId xmlns:p14="http://schemas.microsoft.com/office/powerpoint/2010/main" val="361578111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nodePh="1">
                                  <p:stCondLst>
                                    <p:cond delay="0"/>
                                  </p:stCondLst>
                                  <p:endCondLst>
                                    <p:cond evt="begin" delay="0">
                                      <p:tn val="9"/>
                                    </p:cond>
                                  </p:end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allery_11">
    <p:spTree>
      <p:nvGrpSpPr>
        <p:cNvPr id="1" name=""/>
        <p:cNvGrpSpPr/>
        <p:nvPr/>
      </p:nvGrpSpPr>
      <p:grpSpPr>
        <a:xfrm>
          <a:off x="0" y="0"/>
          <a:ext cx="0" cy="0"/>
          <a:chOff x="0" y="0"/>
          <a:chExt cx="0" cy="0"/>
        </a:xfrm>
      </p:grpSpPr>
      <p:sp>
        <p:nvSpPr>
          <p:cNvPr id="10" name="Picture Placeholder 7"/>
          <p:cNvSpPr>
            <a:spLocks noGrp="1"/>
          </p:cNvSpPr>
          <p:nvPr>
            <p:ph type="pic" sz="quarter" idx="12"/>
          </p:nvPr>
        </p:nvSpPr>
        <p:spPr>
          <a:xfrm>
            <a:off x="4573030" y="-9253"/>
            <a:ext cx="2304001" cy="3442301"/>
          </a:xfrm>
        </p:spPr>
        <p:txBody>
          <a:bodyPr/>
          <a:lstStyle/>
          <a:p>
            <a:endParaRPr lang="en-US" dirty="0"/>
          </a:p>
        </p:txBody>
      </p:sp>
      <p:sp>
        <p:nvSpPr>
          <p:cNvPr id="15" name="Picture Placeholder 7"/>
          <p:cNvSpPr>
            <a:spLocks noGrp="1"/>
          </p:cNvSpPr>
          <p:nvPr>
            <p:ph type="pic" sz="quarter" idx="17"/>
          </p:nvPr>
        </p:nvSpPr>
        <p:spPr>
          <a:xfrm>
            <a:off x="6883698" y="3"/>
            <a:ext cx="2304001" cy="3433046"/>
          </a:xfrm>
        </p:spPr>
        <p:txBody>
          <a:bodyPr/>
          <a:lstStyle/>
          <a:p>
            <a:endParaRPr lang="en-US" dirty="0"/>
          </a:p>
        </p:txBody>
      </p:sp>
      <p:sp>
        <p:nvSpPr>
          <p:cNvPr id="18" name="Picture Placeholder 7"/>
          <p:cNvSpPr>
            <a:spLocks noGrp="1"/>
          </p:cNvSpPr>
          <p:nvPr>
            <p:ph type="pic" sz="quarter" idx="20"/>
          </p:nvPr>
        </p:nvSpPr>
        <p:spPr>
          <a:xfrm>
            <a:off x="4573301" y="3443460"/>
            <a:ext cx="4614396" cy="3414541"/>
          </a:xfrm>
        </p:spPr>
        <p:txBody>
          <a:bodyPr/>
          <a:lstStyle/>
          <a:p>
            <a:endParaRPr lang="en-US" dirty="0"/>
          </a:p>
        </p:txBody>
      </p:sp>
      <p:sp>
        <p:nvSpPr>
          <p:cNvPr id="7"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8"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12" name="Subtitle 2"/>
          <p:cNvSpPr>
            <a:spLocks noGrp="1"/>
          </p:cNvSpPr>
          <p:nvPr>
            <p:ph type="subTitle" idx="1"/>
          </p:nvPr>
        </p:nvSpPr>
        <p:spPr>
          <a:xfrm>
            <a:off x="317966" y="5352815"/>
            <a:ext cx="3943590" cy="989297"/>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3"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4" name="TextBox 13"/>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323791492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par>
                                <p:cTn id="9" presetID="2" presetClass="entr" presetSubtype="2" fill="hold" grpId="0" nodeType="withEffect" nodePh="1">
                                  <p:stCondLst>
                                    <p:cond delay="0"/>
                                  </p:stCondLst>
                                  <p:endCondLst>
                                    <p:cond evt="begin" delay="0">
                                      <p:tn val="9"/>
                                    </p:cond>
                                  </p:end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1+#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nodePh="1">
                                  <p:stCondLst>
                                    <p:cond delay="0"/>
                                  </p:stCondLst>
                                  <p:endCondLst>
                                    <p:cond evt="begin" delay="0">
                                      <p:tn val="13"/>
                                    </p:cond>
                                  </p:end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8" grpId="0"/>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allery_12">
    <p:spTree>
      <p:nvGrpSpPr>
        <p:cNvPr id="1" name=""/>
        <p:cNvGrpSpPr/>
        <p:nvPr/>
      </p:nvGrpSpPr>
      <p:grpSpPr>
        <a:xfrm>
          <a:off x="0" y="0"/>
          <a:ext cx="0" cy="0"/>
          <a:chOff x="0" y="0"/>
          <a:chExt cx="0" cy="0"/>
        </a:xfrm>
      </p:grpSpPr>
      <p:sp>
        <p:nvSpPr>
          <p:cNvPr id="10" name="Picture Placeholder 7"/>
          <p:cNvSpPr>
            <a:spLocks noGrp="1"/>
          </p:cNvSpPr>
          <p:nvPr>
            <p:ph type="pic" sz="quarter" idx="10"/>
          </p:nvPr>
        </p:nvSpPr>
        <p:spPr>
          <a:xfrm>
            <a:off x="-6667" y="2"/>
            <a:ext cx="4572209" cy="1711897"/>
          </a:xfrm>
        </p:spPr>
        <p:txBody>
          <a:bodyPr/>
          <a:lstStyle/>
          <a:p>
            <a:endParaRPr lang="en-US" dirty="0"/>
          </a:p>
        </p:txBody>
      </p:sp>
      <p:sp>
        <p:nvSpPr>
          <p:cNvPr id="12" name="Picture Placeholder 7"/>
          <p:cNvSpPr>
            <a:spLocks noGrp="1"/>
          </p:cNvSpPr>
          <p:nvPr>
            <p:ph type="pic" sz="quarter" idx="12"/>
          </p:nvPr>
        </p:nvSpPr>
        <p:spPr>
          <a:xfrm>
            <a:off x="4573030" y="2"/>
            <a:ext cx="4571245" cy="1711897"/>
          </a:xfrm>
        </p:spPr>
        <p:txBody>
          <a:bodyPr/>
          <a:lstStyle/>
          <a:p>
            <a:endParaRPr lang="en-US" dirty="0"/>
          </a:p>
        </p:txBody>
      </p:sp>
      <p:sp>
        <p:nvSpPr>
          <p:cNvPr id="14" name="Picture Placeholder 7"/>
          <p:cNvSpPr>
            <a:spLocks noGrp="1"/>
          </p:cNvSpPr>
          <p:nvPr>
            <p:ph type="pic" sz="quarter" idx="14"/>
          </p:nvPr>
        </p:nvSpPr>
        <p:spPr>
          <a:xfrm>
            <a:off x="-6940" y="1721152"/>
            <a:ext cx="4572209" cy="1711897"/>
          </a:xfrm>
        </p:spPr>
        <p:txBody>
          <a:bodyPr/>
          <a:lstStyle/>
          <a:p>
            <a:endParaRPr lang="en-US" dirty="0"/>
          </a:p>
        </p:txBody>
      </p:sp>
      <p:sp>
        <p:nvSpPr>
          <p:cNvPr id="16" name="Picture Placeholder 7"/>
          <p:cNvSpPr>
            <a:spLocks noGrp="1"/>
          </p:cNvSpPr>
          <p:nvPr>
            <p:ph type="pic" sz="quarter" idx="16"/>
          </p:nvPr>
        </p:nvSpPr>
        <p:spPr>
          <a:xfrm>
            <a:off x="4572757" y="1721152"/>
            <a:ext cx="4571245" cy="1711897"/>
          </a:xfrm>
        </p:spPr>
        <p:txBody>
          <a:bodyPr/>
          <a:lstStyle/>
          <a:p>
            <a:endParaRPr lang="en-US" dirty="0"/>
          </a:p>
        </p:txBody>
      </p:sp>
      <p:sp>
        <p:nvSpPr>
          <p:cNvPr id="18" name="Picture Placeholder 7"/>
          <p:cNvSpPr>
            <a:spLocks noGrp="1"/>
          </p:cNvSpPr>
          <p:nvPr>
            <p:ph type="pic" sz="quarter" idx="18"/>
          </p:nvPr>
        </p:nvSpPr>
        <p:spPr>
          <a:xfrm>
            <a:off x="-6394" y="3443461"/>
            <a:ext cx="4572209" cy="1711897"/>
          </a:xfrm>
        </p:spPr>
        <p:txBody>
          <a:bodyPr/>
          <a:lstStyle/>
          <a:p>
            <a:endParaRPr lang="en-US" dirty="0"/>
          </a:p>
        </p:txBody>
      </p:sp>
      <p:sp>
        <p:nvSpPr>
          <p:cNvPr id="20" name="Picture Placeholder 7"/>
          <p:cNvSpPr>
            <a:spLocks noGrp="1"/>
          </p:cNvSpPr>
          <p:nvPr>
            <p:ph type="pic" sz="quarter" idx="20"/>
          </p:nvPr>
        </p:nvSpPr>
        <p:spPr>
          <a:xfrm>
            <a:off x="4573303" y="3443461"/>
            <a:ext cx="4571245" cy="1711897"/>
          </a:xfrm>
        </p:spPr>
        <p:txBody>
          <a:bodyPr/>
          <a:lstStyle/>
          <a:p>
            <a:endParaRPr lang="en-US" dirty="0"/>
          </a:p>
        </p:txBody>
      </p:sp>
      <p:sp>
        <p:nvSpPr>
          <p:cNvPr id="22" name="Picture Placeholder 7"/>
          <p:cNvSpPr>
            <a:spLocks noGrp="1"/>
          </p:cNvSpPr>
          <p:nvPr>
            <p:ph type="pic" sz="quarter" idx="22"/>
          </p:nvPr>
        </p:nvSpPr>
        <p:spPr>
          <a:xfrm>
            <a:off x="-6667" y="5164611"/>
            <a:ext cx="4572209" cy="1711897"/>
          </a:xfrm>
        </p:spPr>
        <p:txBody>
          <a:bodyPr/>
          <a:lstStyle/>
          <a:p>
            <a:endParaRPr lang="en-US" dirty="0"/>
          </a:p>
        </p:txBody>
      </p:sp>
      <p:sp>
        <p:nvSpPr>
          <p:cNvPr id="24" name="Picture Placeholder 7"/>
          <p:cNvSpPr>
            <a:spLocks noGrp="1"/>
          </p:cNvSpPr>
          <p:nvPr>
            <p:ph type="pic" sz="quarter" idx="24"/>
          </p:nvPr>
        </p:nvSpPr>
        <p:spPr>
          <a:xfrm>
            <a:off x="4573030" y="5164611"/>
            <a:ext cx="4571245" cy="1711897"/>
          </a:xfrm>
        </p:spPr>
        <p:txBody>
          <a:bodyPr/>
          <a:lstStyle/>
          <a:p>
            <a:endParaRPr lang="en-US" dirty="0"/>
          </a:p>
        </p:txBody>
      </p:sp>
    </p:spTree>
    <p:extLst>
      <p:ext uri="{BB962C8B-B14F-4D97-AF65-F5344CB8AC3E}">
        <p14:creationId xmlns:p14="http://schemas.microsoft.com/office/powerpoint/2010/main" val="106768508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nodePh="1">
                                  <p:stCondLst>
                                    <p:cond delay="0"/>
                                  </p:stCondLst>
                                  <p:endCondLst>
                                    <p:cond evt="begin" delay="0">
                                      <p:tn val="9"/>
                                    </p:cond>
                                  </p:end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nodePh="1">
                                  <p:stCondLst>
                                    <p:cond delay="0"/>
                                  </p:stCondLst>
                                  <p:endCondLst>
                                    <p:cond evt="begin" delay="0">
                                      <p:tn val="14"/>
                                    </p:cond>
                                  </p:end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nodePh="1">
                                  <p:stCondLst>
                                    <p:cond delay="0"/>
                                  </p:stCondLst>
                                  <p:endCondLst>
                                    <p:cond evt="begin" delay="0">
                                      <p:tn val="18"/>
                                    </p:cond>
                                  </p:end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8" fill="hold" grpId="0" nodeType="afterEffect" nodePh="1">
                                  <p:stCondLst>
                                    <p:cond delay="0"/>
                                  </p:stCondLst>
                                  <p:endCondLst>
                                    <p:cond evt="begin" delay="0">
                                      <p:tn val="23"/>
                                    </p:cond>
                                  </p:end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0-#ppt_w/2"/>
                                          </p:val>
                                        </p:tav>
                                        <p:tav tm="100000">
                                          <p:val>
                                            <p:strVal val="#ppt_x"/>
                                          </p:val>
                                        </p:tav>
                                      </p:tavLst>
                                    </p:anim>
                                    <p:anim calcmode="lin" valueType="num">
                                      <p:cBhvr additive="base">
                                        <p:cTn id="26" dur="500" fill="hold"/>
                                        <p:tgtEl>
                                          <p:spTgt spid="18"/>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nodePh="1">
                                  <p:stCondLst>
                                    <p:cond delay="0"/>
                                  </p:stCondLst>
                                  <p:endCondLst>
                                    <p:cond evt="begin" delay="0">
                                      <p:tn val="27"/>
                                    </p:cond>
                                  </p:end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1+#ppt_w/2"/>
                                          </p:val>
                                        </p:tav>
                                        <p:tav tm="100000">
                                          <p:val>
                                            <p:strVal val="#ppt_x"/>
                                          </p:val>
                                        </p:tav>
                                      </p:tavLst>
                                    </p:anim>
                                    <p:anim calcmode="lin" valueType="num">
                                      <p:cBhvr additive="base">
                                        <p:cTn id="30" dur="500" fill="hold"/>
                                        <p:tgtEl>
                                          <p:spTgt spid="20"/>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nodePh="1">
                                  <p:stCondLst>
                                    <p:cond delay="0"/>
                                  </p:stCondLst>
                                  <p:endCondLst>
                                    <p:cond evt="begin" delay="0">
                                      <p:tn val="32"/>
                                    </p:cond>
                                  </p:end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500" fill="hold"/>
                                        <p:tgtEl>
                                          <p:spTgt spid="22"/>
                                        </p:tgtEl>
                                        <p:attrNameLst>
                                          <p:attrName>ppt_x</p:attrName>
                                        </p:attrNameLst>
                                      </p:cBhvr>
                                      <p:tavLst>
                                        <p:tav tm="0">
                                          <p:val>
                                            <p:strVal val="0-#ppt_w/2"/>
                                          </p:val>
                                        </p:tav>
                                        <p:tav tm="100000">
                                          <p:val>
                                            <p:strVal val="#ppt_x"/>
                                          </p:val>
                                        </p:tav>
                                      </p:tavLst>
                                    </p:anim>
                                    <p:anim calcmode="lin" valueType="num">
                                      <p:cBhvr additive="base">
                                        <p:cTn id="35" dur="500" fill="hold"/>
                                        <p:tgtEl>
                                          <p:spTgt spid="22"/>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nodePh="1">
                                  <p:stCondLst>
                                    <p:cond delay="0"/>
                                  </p:stCondLst>
                                  <p:endCondLst>
                                    <p:cond evt="begin" delay="0">
                                      <p:tn val="36"/>
                                    </p:cond>
                                  </p:end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500" fill="hold"/>
                                        <p:tgtEl>
                                          <p:spTgt spid="24"/>
                                        </p:tgtEl>
                                        <p:attrNameLst>
                                          <p:attrName>ppt_x</p:attrName>
                                        </p:attrNameLst>
                                      </p:cBhvr>
                                      <p:tavLst>
                                        <p:tav tm="0">
                                          <p:val>
                                            <p:strVal val="1+#ppt_w/2"/>
                                          </p:val>
                                        </p:tav>
                                        <p:tav tm="100000">
                                          <p:val>
                                            <p:strVal val="#ppt_x"/>
                                          </p:val>
                                        </p:tav>
                                      </p:tavLst>
                                    </p:anim>
                                    <p:anim calcmode="lin" valueType="num">
                                      <p:cBhvr additive="base">
                                        <p:cTn id="39"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P spid="16" grpId="0"/>
      <p:bldP spid="18" grpId="0"/>
      <p:bldP spid="20" grpId="0"/>
      <p:bldP spid="22" grpId="0"/>
      <p:bldP spid="24" grpId="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allery_13">
    <p:spTree>
      <p:nvGrpSpPr>
        <p:cNvPr id="1" name=""/>
        <p:cNvGrpSpPr/>
        <p:nvPr/>
      </p:nvGrpSpPr>
      <p:grpSpPr>
        <a:xfrm>
          <a:off x="0" y="0"/>
          <a:ext cx="0" cy="0"/>
          <a:chOff x="0" y="0"/>
          <a:chExt cx="0" cy="0"/>
        </a:xfrm>
      </p:grpSpPr>
      <p:sp>
        <p:nvSpPr>
          <p:cNvPr id="10" name="Picture Placeholder 7"/>
          <p:cNvSpPr>
            <a:spLocks noGrp="1"/>
          </p:cNvSpPr>
          <p:nvPr>
            <p:ph type="pic" sz="quarter" idx="10"/>
          </p:nvPr>
        </p:nvSpPr>
        <p:spPr>
          <a:xfrm>
            <a:off x="-6667" y="2"/>
            <a:ext cx="4572209" cy="1711897"/>
          </a:xfrm>
        </p:spPr>
        <p:txBody>
          <a:bodyPr/>
          <a:lstStyle/>
          <a:p>
            <a:endParaRPr lang="en-US" dirty="0"/>
          </a:p>
        </p:txBody>
      </p:sp>
      <p:sp>
        <p:nvSpPr>
          <p:cNvPr id="12" name="Picture Placeholder 7"/>
          <p:cNvSpPr>
            <a:spLocks noGrp="1"/>
          </p:cNvSpPr>
          <p:nvPr>
            <p:ph type="pic" sz="quarter" idx="12"/>
          </p:nvPr>
        </p:nvSpPr>
        <p:spPr>
          <a:xfrm>
            <a:off x="4573030" y="2"/>
            <a:ext cx="4571245" cy="1711897"/>
          </a:xfrm>
        </p:spPr>
        <p:txBody>
          <a:bodyPr/>
          <a:lstStyle/>
          <a:p>
            <a:endParaRPr lang="en-US" dirty="0"/>
          </a:p>
        </p:txBody>
      </p:sp>
      <p:sp>
        <p:nvSpPr>
          <p:cNvPr id="14" name="Picture Placeholder 7"/>
          <p:cNvSpPr>
            <a:spLocks noGrp="1"/>
          </p:cNvSpPr>
          <p:nvPr>
            <p:ph type="pic" sz="quarter" idx="14"/>
          </p:nvPr>
        </p:nvSpPr>
        <p:spPr>
          <a:xfrm>
            <a:off x="-6940" y="1721152"/>
            <a:ext cx="4572209" cy="1711897"/>
          </a:xfrm>
        </p:spPr>
        <p:txBody>
          <a:bodyPr/>
          <a:lstStyle/>
          <a:p>
            <a:endParaRPr lang="en-US" dirty="0"/>
          </a:p>
        </p:txBody>
      </p:sp>
      <p:sp>
        <p:nvSpPr>
          <p:cNvPr id="16" name="Picture Placeholder 7"/>
          <p:cNvSpPr>
            <a:spLocks noGrp="1"/>
          </p:cNvSpPr>
          <p:nvPr>
            <p:ph type="pic" sz="quarter" idx="16"/>
          </p:nvPr>
        </p:nvSpPr>
        <p:spPr>
          <a:xfrm>
            <a:off x="4572757" y="1721152"/>
            <a:ext cx="4571245" cy="1711897"/>
          </a:xfrm>
        </p:spPr>
        <p:txBody>
          <a:bodyPr/>
          <a:lstStyle/>
          <a:p>
            <a:endParaRPr lang="en-US" dirty="0"/>
          </a:p>
        </p:txBody>
      </p:sp>
      <p:sp>
        <p:nvSpPr>
          <p:cNvPr id="18" name="Picture Placeholder 7"/>
          <p:cNvSpPr>
            <a:spLocks noGrp="1"/>
          </p:cNvSpPr>
          <p:nvPr>
            <p:ph type="pic" sz="quarter" idx="18"/>
          </p:nvPr>
        </p:nvSpPr>
        <p:spPr>
          <a:xfrm>
            <a:off x="-6394" y="3443461"/>
            <a:ext cx="4572209" cy="1711897"/>
          </a:xfrm>
        </p:spPr>
        <p:txBody>
          <a:bodyPr/>
          <a:lstStyle/>
          <a:p>
            <a:endParaRPr lang="en-US" dirty="0"/>
          </a:p>
        </p:txBody>
      </p:sp>
      <p:sp>
        <p:nvSpPr>
          <p:cNvPr id="20" name="Picture Placeholder 7"/>
          <p:cNvSpPr>
            <a:spLocks noGrp="1"/>
          </p:cNvSpPr>
          <p:nvPr>
            <p:ph type="pic" sz="quarter" idx="20"/>
          </p:nvPr>
        </p:nvSpPr>
        <p:spPr>
          <a:xfrm>
            <a:off x="4573303" y="3443461"/>
            <a:ext cx="4571245" cy="1711897"/>
          </a:xfrm>
        </p:spPr>
        <p:txBody>
          <a:bodyPr/>
          <a:lstStyle/>
          <a:p>
            <a:endParaRPr lang="en-US" dirty="0"/>
          </a:p>
        </p:txBody>
      </p:sp>
      <p:sp>
        <p:nvSpPr>
          <p:cNvPr id="11" name="Title 1"/>
          <p:cNvSpPr>
            <a:spLocks noGrp="1"/>
          </p:cNvSpPr>
          <p:nvPr>
            <p:ph type="ctrTitle"/>
          </p:nvPr>
        </p:nvSpPr>
        <p:spPr>
          <a:xfrm>
            <a:off x="316756" y="5263709"/>
            <a:ext cx="5893581" cy="623434"/>
          </a:xfrm>
        </p:spPr>
        <p:txBody>
          <a:bodyPr>
            <a:noAutofit/>
          </a:bodyPr>
          <a:lstStyle>
            <a:lvl1pPr algn="l">
              <a:defRPr sz="2500"/>
            </a:lvl1pPr>
          </a:lstStyle>
          <a:p>
            <a:r>
              <a:rPr lang="en-US" dirty="0"/>
              <a:t>Click to edit Master title style</a:t>
            </a:r>
          </a:p>
        </p:txBody>
      </p:sp>
      <p:sp>
        <p:nvSpPr>
          <p:cNvPr id="13" name="Subtitle 2"/>
          <p:cNvSpPr>
            <a:spLocks noGrp="1"/>
          </p:cNvSpPr>
          <p:nvPr>
            <p:ph type="subTitle" idx="1"/>
          </p:nvPr>
        </p:nvSpPr>
        <p:spPr>
          <a:xfrm>
            <a:off x="317968" y="5902684"/>
            <a:ext cx="5892743" cy="614275"/>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2" name="Slide Number Placeholder 5"/>
          <p:cNvSpPr txBox="1">
            <a:spLocks/>
          </p:cNvSpPr>
          <p:nvPr userDrawn="1"/>
        </p:nvSpPr>
        <p:spPr>
          <a:xfrm>
            <a:off x="6642273" y="6480307"/>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23" name="TextBox 22"/>
          <p:cNvSpPr txBox="1"/>
          <p:nvPr userDrawn="1"/>
        </p:nvSpPr>
        <p:spPr>
          <a:xfrm>
            <a:off x="6626388" y="6596861"/>
            <a:ext cx="2032929" cy="183255"/>
          </a:xfrm>
          <a:prstGeom prst="rect">
            <a:avLst/>
          </a:prstGeom>
          <a:noFill/>
        </p:spPr>
        <p:txBody>
          <a:bodyPr wrap="none" rtlCol="0" anchor="ctr">
            <a:spAutoFit/>
          </a:bodyPr>
          <a:lstStyle/>
          <a:p>
            <a:pPr algn="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140582479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nodePh="1">
                                  <p:stCondLst>
                                    <p:cond delay="0"/>
                                  </p:stCondLst>
                                  <p:endCondLst>
                                    <p:cond evt="begin" delay="0">
                                      <p:tn val="9"/>
                                    </p:cond>
                                  </p:end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nodePh="1">
                                  <p:stCondLst>
                                    <p:cond delay="0"/>
                                  </p:stCondLst>
                                  <p:endCondLst>
                                    <p:cond evt="begin" delay="0">
                                      <p:tn val="14"/>
                                    </p:cond>
                                  </p:end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nodePh="1">
                                  <p:stCondLst>
                                    <p:cond delay="0"/>
                                  </p:stCondLst>
                                  <p:endCondLst>
                                    <p:cond evt="begin" delay="0">
                                      <p:tn val="18"/>
                                    </p:cond>
                                  </p:end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8" fill="hold" grpId="0" nodeType="afterEffect" nodePh="1">
                                  <p:stCondLst>
                                    <p:cond delay="0"/>
                                  </p:stCondLst>
                                  <p:endCondLst>
                                    <p:cond evt="begin" delay="0">
                                      <p:tn val="23"/>
                                    </p:cond>
                                  </p:end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0-#ppt_w/2"/>
                                          </p:val>
                                        </p:tav>
                                        <p:tav tm="100000">
                                          <p:val>
                                            <p:strVal val="#ppt_x"/>
                                          </p:val>
                                        </p:tav>
                                      </p:tavLst>
                                    </p:anim>
                                    <p:anim calcmode="lin" valueType="num">
                                      <p:cBhvr additive="base">
                                        <p:cTn id="26" dur="500" fill="hold"/>
                                        <p:tgtEl>
                                          <p:spTgt spid="18"/>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nodePh="1">
                                  <p:stCondLst>
                                    <p:cond delay="0"/>
                                  </p:stCondLst>
                                  <p:endCondLst>
                                    <p:cond evt="begin" delay="0">
                                      <p:tn val="27"/>
                                    </p:cond>
                                  </p:end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1+#ppt_w/2"/>
                                          </p:val>
                                        </p:tav>
                                        <p:tav tm="100000">
                                          <p:val>
                                            <p:strVal val="#ppt_x"/>
                                          </p:val>
                                        </p:tav>
                                      </p:tavLst>
                                    </p:anim>
                                    <p:anim calcmode="lin" valueType="num">
                                      <p:cBhvr additive="base">
                                        <p:cTn id="30"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P spid="16" grpId="0"/>
      <p:bldP spid="18" grpId="0"/>
      <p:bldP spid="20" grpId="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gallery_14">
    <p:spTree>
      <p:nvGrpSpPr>
        <p:cNvPr id="1" name=""/>
        <p:cNvGrpSpPr/>
        <p:nvPr/>
      </p:nvGrpSpPr>
      <p:grpSpPr>
        <a:xfrm>
          <a:off x="0" y="0"/>
          <a:ext cx="0" cy="0"/>
          <a:chOff x="0" y="0"/>
          <a:chExt cx="0" cy="0"/>
        </a:xfrm>
      </p:grpSpPr>
      <p:sp>
        <p:nvSpPr>
          <p:cNvPr id="5" name="Picture Placeholder 7"/>
          <p:cNvSpPr>
            <a:spLocks noGrp="1"/>
          </p:cNvSpPr>
          <p:nvPr>
            <p:ph type="pic" sz="quarter" idx="10"/>
          </p:nvPr>
        </p:nvSpPr>
        <p:spPr>
          <a:xfrm>
            <a:off x="-48581" y="0"/>
            <a:ext cx="2304001" cy="3433048"/>
          </a:xfrm>
        </p:spPr>
        <p:txBody>
          <a:bodyPr/>
          <a:lstStyle/>
          <a:p>
            <a:endParaRPr lang="en-US" dirty="0"/>
          </a:p>
        </p:txBody>
      </p:sp>
      <p:sp>
        <p:nvSpPr>
          <p:cNvPr id="6" name="Picture Placeholder 7"/>
          <p:cNvSpPr>
            <a:spLocks noGrp="1"/>
          </p:cNvSpPr>
          <p:nvPr>
            <p:ph type="pic" sz="quarter" idx="15"/>
          </p:nvPr>
        </p:nvSpPr>
        <p:spPr>
          <a:xfrm>
            <a:off x="2262089" y="2"/>
            <a:ext cx="2304001" cy="3433048"/>
          </a:xfrm>
        </p:spPr>
        <p:txBody>
          <a:bodyPr/>
          <a:lstStyle/>
          <a:p>
            <a:endParaRPr lang="en-US" dirty="0"/>
          </a:p>
        </p:txBody>
      </p:sp>
      <p:sp>
        <p:nvSpPr>
          <p:cNvPr id="7" name="Picture Placeholder 7"/>
          <p:cNvSpPr>
            <a:spLocks noGrp="1"/>
          </p:cNvSpPr>
          <p:nvPr>
            <p:ph type="pic" sz="quarter" idx="18"/>
          </p:nvPr>
        </p:nvSpPr>
        <p:spPr>
          <a:xfrm>
            <a:off x="-48308" y="3443459"/>
            <a:ext cx="2304001" cy="3433048"/>
          </a:xfrm>
        </p:spPr>
        <p:txBody>
          <a:bodyPr/>
          <a:lstStyle/>
          <a:p>
            <a:endParaRPr lang="en-US" dirty="0"/>
          </a:p>
        </p:txBody>
      </p:sp>
      <p:sp>
        <p:nvSpPr>
          <p:cNvPr id="8" name="Picture Placeholder 7"/>
          <p:cNvSpPr>
            <a:spLocks noGrp="1"/>
          </p:cNvSpPr>
          <p:nvPr>
            <p:ph type="pic" sz="quarter" idx="23"/>
          </p:nvPr>
        </p:nvSpPr>
        <p:spPr>
          <a:xfrm>
            <a:off x="2262361" y="3443461"/>
            <a:ext cx="2304001" cy="3433046"/>
          </a:xfrm>
        </p:spPr>
        <p:txBody>
          <a:bodyPr/>
          <a:lstStyle/>
          <a:p>
            <a:endParaRPr lang="en-US" dirty="0"/>
          </a:p>
        </p:txBody>
      </p:sp>
      <p:sp>
        <p:nvSpPr>
          <p:cNvPr id="9" name="Title 1"/>
          <p:cNvSpPr>
            <a:spLocks noGrp="1"/>
          </p:cNvSpPr>
          <p:nvPr>
            <p:ph type="ctrTitle"/>
          </p:nvPr>
        </p:nvSpPr>
        <p:spPr>
          <a:xfrm>
            <a:off x="4713181" y="2072029"/>
            <a:ext cx="3974959" cy="1371433"/>
          </a:xfrm>
        </p:spPr>
        <p:txBody>
          <a:bodyPr anchor="b">
            <a:noAutofit/>
          </a:bodyPr>
          <a:lstStyle>
            <a:lvl1pPr algn="l">
              <a:defRPr sz="2500"/>
            </a:lvl1pPr>
          </a:lstStyle>
          <a:p>
            <a:r>
              <a:rPr lang="en-US" dirty="0"/>
              <a:t>Click to edit Master title style</a:t>
            </a:r>
          </a:p>
        </p:txBody>
      </p:sp>
      <p:sp>
        <p:nvSpPr>
          <p:cNvPr id="10" name="Subtitle 2"/>
          <p:cNvSpPr>
            <a:spLocks noGrp="1"/>
          </p:cNvSpPr>
          <p:nvPr>
            <p:ph type="subTitle" idx="1"/>
          </p:nvPr>
        </p:nvSpPr>
        <p:spPr>
          <a:xfrm>
            <a:off x="4714070" y="3449131"/>
            <a:ext cx="3974393" cy="14082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5" name="Slide Number Placeholder 5"/>
          <p:cNvSpPr txBox="1">
            <a:spLocks/>
          </p:cNvSpPr>
          <p:nvPr userDrawn="1"/>
        </p:nvSpPr>
        <p:spPr>
          <a:xfrm>
            <a:off x="6642273" y="6480307"/>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6" name="TextBox 15"/>
          <p:cNvSpPr txBox="1"/>
          <p:nvPr userDrawn="1"/>
        </p:nvSpPr>
        <p:spPr>
          <a:xfrm>
            <a:off x="6626388" y="6596861"/>
            <a:ext cx="2032929" cy="183255"/>
          </a:xfrm>
          <a:prstGeom prst="rect">
            <a:avLst/>
          </a:prstGeom>
          <a:noFill/>
        </p:spPr>
        <p:txBody>
          <a:bodyPr wrap="none" rtlCol="0" anchor="ctr">
            <a:spAutoFit/>
          </a:bodyPr>
          <a:lstStyle/>
          <a:p>
            <a:pPr algn="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198409378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nodePh="1">
                                  <p:stCondLst>
                                    <p:cond delay="0"/>
                                  </p:stCondLst>
                                  <p:endCondLst>
                                    <p:cond evt="begin" delay="0">
                                      <p:tn val="13"/>
                                    </p:cond>
                                  </p:end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nodePh="1">
                                  <p:stCondLst>
                                    <p:cond delay="0"/>
                                  </p:stCondLst>
                                  <p:endCondLst>
                                    <p:cond evt="begin" delay="0">
                                      <p:tn val="17"/>
                                    </p:cond>
                                  </p:end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14" name="Picture Placeholder 13"/>
          <p:cNvSpPr>
            <a:spLocks noGrp="1"/>
          </p:cNvSpPr>
          <p:nvPr>
            <p:ph type="pic" sz="quarter" idx="14"/>
          </p:nvPr>
        </p:nvSpPr>
        <p:spPr>
          <a:xfrm>
            <a:off x="6237944" y="0"/>
            <a:ext cx="2928469" cy="6858000"/>
          </a:xfrm>
        </p:spPr>
        <p:txBody>
          <a:bodyPr/>
          <a:lstStyle>
            <a:lvl1pPr marL="0" indent="0">
              <a:buNone/>
              <a:defRPr/>
            </a:lvl1pPr>
          </a:lstStyle>
          <a:p>
            <a:endParaRPr lang="en-US"/>
          </a:p>
        </p:txBody>
      </p:sp>
      <p:sp>
        <p:nvSpPr>
          <p:cNvPr id="9"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0"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Tree>
    <p:extLst>
      <p:ext uri="{BB962C8B-B14F-4D97-AF65-F5344CB8AC3E}">
        <p14:creationId xmlns:p14="http://schemas.microsoft.com/office/powerpoint/2010/main" val="125601830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bout 01">
    <p:spTree>
      <p:nvGrpSpPr>
        <p:cNvPr id="1" name=""/>
        <p:cNvGrpSpPr/>
        <p:nvPr/>
      </p:nvGrpSpPr>
      <p:grpSpPr>
        <a:xfrm>
          <a:off x="0" y="0"/>
          <a:ext cx="0" cy="0"/>
          <a:chOff x="0" y="0"/>
          <a:chExt cx="0" cy="0"/>
        </a:xfrm>
      </p:grpSpPr>
      <p:sp>
        <p:nvSpPr>
          <p:cNvPr id="5" name="Text Placeholder 18"/>
          <p:cNvSpPr>
            <a:spLocks noGrp="1"/>
          </p:cNvSpPr>
          <p:nvPr>
            <p:ph type="body" sz="quarter" idx="17"/>
          </p:nvPr>
        </p:nvSpPr>
        <p:spPr>
          <a:xfrm>
            <a:off x="3012724" y="1625554"/>
            <a:ext cx="3033889" cy="3529705"/>
          </a:xfrm>
        </p:spPr>
        <p:txBody>
          <a:bodyPr>
            <a:normAutofit/>
          </a:bodyPr>
          <a:lstStyle>
            <a:lvl1pPr marL="0" indent="0" algn="l">
              <a:buNone/>
              <a:defRPr sz="700"/>
            </a:lvl1pPr>
            <a:lvl2pPr marL="457200" indent="0" algn="ctr">
              <a:buNone/>
              <a:defRPr sz="700"/>
            </a:lvl2pPr>
            <a:lvl3pPr marL="914400" indent="0" algn="ctr">
              <a:buNone/>
              <a:defRPr sz="700"/>
            </a:lvl3pPr>
            <a:lvl4pPr marL="1371600" indent="0" algn="ctr">
              <a:buNone/>
              <a:defRPr sz="700"/>
            </a:lvl4pPr>
            <a:lvl5pPr marL="1828800" indent="0" algn="ctr">
              <a:buNone/>
              <a:defRPr sz="700"/>
            </a:lvl5pPr>
          </a:lstStyle>
          <a:p>
            <a:pPr lvl="0"/>
            <a:r>
              <a:rPr lang="en-US" dirty="0"/>
              <a:t>Click to edit Master text styles</a:t>
            </a:r>
          </a:p>
        </p:txBody>
      </p:sp>
      <p:sp>
        <p:nvSpPr>
          <p:cNvPr id="14"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5"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16" name="Text Placeholder 18"/>
          <p:cNvSpPr>
            <a:spLocks noGrp="1"/>
          </p:cNvSpPr>
          <p:nvPr>
            <p:ph type="body" sz="quarter" idx="21"/>
          </p:nvPr>
        </p:nvSpPr>
        <p:spPr>
          <a:xfrm>
            <a:off x="6532489" y="1625554"/>
            <a:ext cx="2294141" cy="3529705"/>
          </a:xfrm>
        </p:spPr>
        <p:txBody>
          <a:bodyPr>
            <a:normAutofit/>
          </a:bodyPr>
          <a:lstStyle>
            <a:lvl1pPr marL="0" indent="0" algn="l">
              <a:buNone/>
              <a:defRPr sz="700"/>
            </a:lvl1pPr>
            <a:lvl2pPr marL="457200" indent="0" algn="ctr">
              <a:buNone/>
              <a:defRPr sz="700"/>
            </a:lvl2pPr>
            <a:lvl3pPr marL="914400" indent="0" algn="ctr">
              <a:buNone/>
              <a:defRPr sz="700"/>
            </a:lvl3pPr>
            <a:lvl4pPr marL="1371600" indent="0" algn="ctr">
              <a:buNone/>
              <a:defRPr sz="700"/>
            </a:lvl4pPr>
            <a:lvl5pPr marL="1828800" indent="0" algn="ctr">
              <a:buNone/>
              <a:defRPr sz="700"/>
            </a:lvl5pPr>
          </a:lstStyle>
          <a:p>
            <a:pPr lvl="0"/>
            <a:r>
              <a:rPr lang="en-US" dirty="0"/>
              <a:t>Click to edit Master text styles</a:t>
            </a:r>
          </a:p>
        </p:txBody>
      </p:sp>
      <p:sp>
        <p:nvSpPr>
          <p:cNvPr id="17" name="Slide Number Placeholder 5"/>
          <p:cNvSpPr txBox="1">
            <a:spLocks/>
          </p:cNvSpPr>
          <p:nvPr userDrawn="1"/>
        </p:nvSpPr>
        <p:spPr>
          <a:xfrm>
            <a:off x="6642273" y="6480307"/>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8" name="TextBox 17"/>
          <p:cNvSpPr txBox="1"/>
          <p:nvPr userDrawn="1"/>
        </p:nvSpPr>
        <p:spPr>
          <a:xfrm>
            <a:off x="6626388" y="6596861"/>
            <a:ext cx="2032929" cy="183255"/>
          </a:xfrm>
          <a:prstGeom prst="rect">
            <a:avLst/>
          </a:prstGeom>
          <a:noFill/>
        </p:spPr>
        <p:txBody>
          <a:bodyPr wrap="none" rtlCol="0" anchor="ctr">
            <a:spAutoFit/>
          </a:bodyPr>
          <a:lstStyle/>
          <a:p>
            <a:pPr algn="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r">
                <a:lnSpc>
                  <a:spcPct val="70000"/>
                </a:lnSpc>
              </a:pPr>
              <a:t>‹#›</a:t>
            </a:fld>
            <a:endParaRPr lang="en-US" sz="700" dirty="0">
              <a:solidFill>
                <a:srgbClr val="FFFFFF"/>
              </a:solidFill>
              <a:latin typeface="Open Sans"/>
              <a:cs typeface="Open Sans"/>
            </a:endParaRPr>
          </a:p>
        </p:txBody>
      </p:sp>
      <p:sp>
        <p:nvSpPr>
          <p:cNvPr id="11" name="Picture Placeholder 2"/>
          <p:cNvSpPr>
            <a:spLocks noGrp="1"/>
          </p:cNvSpPr>
          <p:nvPr>
            <p:ph type="pic" sz="quarter" idx="22"/>
          </p:nvPr>
        </p:nvSpPr>
        <p:spPr>
          <a:xfrm>
            <a:off x="317500" y="1625601"/>
            <a:ext cx="2184400" cy="5242984"/>
          </a:xfrm>
        </p:spPr>
        <p:txBody>
          <a:bodyPr/>
          <a:lstStyle/>
          <a:p>
            <a:endParaRPr lang="en-US"/>
          </a:p>
        </p:txBody>
      </p:sp>
    </p:spTree>
    <p:extLst>
      <p:ext uri="{BB962C8B-B14F-4D97-AF65-F5344CB8AC3E}">
        <p14:creationId xmlns:p14="http://schemas.microsoft.com/office/powerpoint/2010/main" val="327532623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Образец текста</a:t>
            </a:r>
          </a:p>
        </p:txBody>
      </p:sp>
      <p:sp>
        <p:nvSpPr>
          <p:cNvPr id="4" name="Дата 3"/>
          <p:cNvSpPr>
            <a:spLocks noGrp="1"/>
          </p:cNvSpPr>
          <p:nvPr>
            <p:ph type="dt" sz="half" idx="10"/>
          </p:nvPr>
        </p:nvSpPr>
        <p:spPr/>
        <p:txBody>
          <a:bodyPr/>
          <a:lstStyle/>
          <a:p>
            <a:fld id="{00475D82-532E-314E-A38E-00EF0A98008F}" type="datetimeFigureOut">
              <a:rPr lang="ru-RU" smtClean="0"/>
              <a:t>21.04.2019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40579895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bout 02">
    <p:spTree>
      <p:nvGrpSpPr>
        <p:cNvPr id="1" name=""/>
        <p:cNvGrpSpPr/>
        <p:nvPr/>
      </p:nvGrpSpPr>
      <p:grpSpPr>
        <a:xfrm>
          <a:off x="0" y="0"/>
          <a:ext cx="0" cy="0"/>
          <a:chOff x="0" y="0"/>
          <a:chExt cx="0" cy="0"/>
        </a:xfrm>
      </p:grpSpPr>
      <p:sp>
        <p:nvSpPr>
          <p:cNvPr id="20" name="Text Placeholder 18"/>
          <p:cNvSpPr>
            <a:spLocks noGrp="1"/>
          </p:cNvSpPr>
          <p:nvPr>
            <p:ph type="body" sz="quarter" idx="17"/>
          </p:nvPr>
        </p:nvSpPr>
        <p:spPr>
          <a:xfrm>
            <a:off x="317500" y="1970619"/>
            <a:ext cx="2667000" cy="2281766"/>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21" name="Text Placeholder 18"/>
          <p:cNvSpPr>
            <a:spLocks noGrp="1"/>
          </p:cNvSpPr>
          <p:nvPr>
            <p:ph type="body" sz="quarter" idx="18"/>
          </p:nvPr>
        </p:nvSpPr>
        <p:spPr>
          <a:xfrm>
            <a:off x="3227295" y="1970619"/>
            <a:ext cx="2667000" cy="2281766"/>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22" name="Text Placeholder 18"/>
          <p:cNvSpPr>
            <a:spLocks noGrp="1"/>
          </p:cNvSpPr>
          <p:nvPr>
            <p:ph type="body" sz="quarter" idx="19"/>
          </p:nvPr>
        </p:nvSpPr>
        <p:spPr>
          <a:xfrm>
            <a:off x="6140824" y="1970619"/>
            <a:ext cx="2667000" cy="2281766"/>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7"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8"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12"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3" name="TextBox 12"/>
          <p:cNvSpPr txBox="1"/>
          <p:nvPr userDrawn="1"/>
        </p:nvSpPr>
        <p:spPr>
          <a:xfrm>
            <a:off x="394246" y="6599079"/>
            <a:ext cx="2032929" cy="178510"/>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
        <p:nvSpPr>
          <p:cNvPr id="19" name="Picture Placeholder 2"/>
          <p:cNvSpPr>
            <a:spLocks noGrp="1"/>
          </p:cNvSpPr>
          <p:nvPr>
            <p:ph type="pic" sz="quarter" idx="23"/>
          </p:nvPr>
        </p:nvSpPr>
        <p:spPr>
          <a:xfrm>
            <a:off x="6048377" y="4472896"/>
            <a:ext cx="3095625" cy="1892300"/>
          </a:xfrm>
        </p:spPr>
        <p:txBody>
          <a:bodyPr/>
          <a:lstStyle/>
          <a:p>
            <a:endParaRPr lang="en-US"/>
          </a:p>
        </p:txBody>
      </p:sp>
      <p:sp>
        <p:nvSpPr>
          <p:cNvPr id="23" name="Picture Placeholder 2"/>
          <p:cNvSpPr>
            <a:spLocks noGrp="1"/>
          </p:cNvSpPr>
          <p:nvPr>
            <p:ph type="pic" sz="quarter" idx="24"/>
          </p:nvPr>
        </p:nvSpPr>
        <p:spPr>
          <a:xfrm>
            <a:off x="6942" y="4472518"/>
            <a:ext cx="3095625" cy="1892300"/>
          </a:xfrm>
        </p:spPr>
        <p:txBody>
          <a:bodyPr/>
          <a:lstStyle/>
          <a:p>
            <a:endParaRPr lang="en-US"/>
          </a:p>
        </p:txBody>
      </p:sp>
      <p:sp>
        <p:nvSpPr>
          <p:cNvPr id="24" name="Picture Placeholder 2"/>
          <p:cNvSpPr>
            <a:spLocks noGrp="1"/>
          </p:cNvSpPr>
          <p:nvPr>
            <p:ph type="pic" sz="quarter" idx="25"/>
          </p:nvPr>
        </p:nvSpPr>
        <p:spPr>
          <a:xfrm>
            <a:off x="3109505" y="4472140"/>
            <a:ext cx="2935920" cy="1892300"/>
          </a:xfrm>
        </p:spPr>
        <p:txBody>
          <a:bodyPr/>
          <a:lstStyle/>
          <a:p>
            <a:endParaRPr lang="en-US"/>
          </a:p>
        </p:txBody>
      </p:sp>
    </p:spTree>
    <p:extLst>
      <p:ext uri="{BB962C8B-B14F-4D97-AF65-F5344CB8AC3E}">
        <p14:creationId xmlns:p14="http://schemas.microsoft.com/office/powerpoint/2010/main" val="2373728863"/>
      </p:ext>
    </p:extLst>
  </p:cSld>
  <p:clrMapOvr>
    <a:masterClrMapping/>
  </p:clrMapOvr>
  <p:transition spd="slow">
    <p:push/>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bout 03">
    <p:spTree>
      <p:nvGrpSpPr>
        <p:cNvPr id="1" name=""/>
        <p:cNvGrpSpPr/>
        <p:nvPr/>
      </p:nvGrpSpPr>
      <p:grpSpPr>
        <a:xfrm>
          <a:off x="0" y="0"/>
          <a:ext cx="0" cy="0"/>
          <a:chOff x="0" y="0"/>
          <a:chExt cx="0" cy="0"/>
        </a:xfrm>
      </p:grpSpPr>
      <p:sp>
        <p:nvSpPr>
          <p:cNvPr id="5" name="Text Placeholder 18"/>
          <p:cNvSpPr>
            <a:spLocks noGrp="1"/>
          </p:cNvSpPr>
          <p:nvPr>
            <p:ph type="body" sz="quarter" idx="17"/>
          </p:nvPr>
        </p:nvSpPr>
        <p:spPr>
          <a:xfrm>
            <a:off x="317500" y="3984314"/>
            <a:ext cx="2667000" cy="2369821"/>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6" name="Text Placeholder 18"/>
          <p:cNvSpPr>
            <a:spLocks noGrp="1"/>
          </p:cNvSpPr>
          <p:nvPr>
            <p:ph type="body" sz="quarter" idx="18"/>
          </p:nvPr>
        </p:nvSpPr>
        <p:spPr>
          <a:xfrm>
            <a:off x="3227295" y="3984314"/>
            <a:ext cx="2667000" cy="2369821"/>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7" name="Text Placeholder 18"/>
          <p:cNvSpPr>
            <a:spLocks noGrp="1"/>
          </p:cNvSpPr>
          <p:nvPr>
            <p:ph type="body" sz="quarter" idx="19"/>
          </p:nvPr>
        </p:nvSpPr>
        <p:spPr>
          <a:xfrm>
            <a:off x="6140824" y="3984314"/>
            <a:ext cx="2667000" cy="2369821"/>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9" name="Subtitle 2"/>
          <p:cNvSpPr>
            <a:spLocks noGrp="1"/>
          </p:cNvSpPr>
          <p:nvPr>
            <p:ph type="subTitle" idx="1"/>
          </p:nvPr>
        </p:nvSpPr>
        <p:spPr>
          <a:xfrm>
            <a:off x="317968" y="3099159"/>
            <a:ext cx="8489857" cy="675706"/>
          </a:xfrm>
        </p:spPr>
        <p:txBody>
          <a:bodyPr>
            <a:normAutofit/>
          </a:bodyPr>
          <a:lstStyle>
            <a:lvl1pPr marL="0" indent="0" algn="l">
              <a:buNone/>
              <a:defRPr sz="1000">
                <a:solidFill>
                  <a:srgbClr val="26262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1" name="TextBox 10"/>
          <p:cNvSpPr txBox="1"/>
          <p:nvPr userDrawn="1"/>
        </p:nvSpPr>
        <p:spPr>
          <a:xfrm>
            <a:off x="394246" y="6599079"/>
            <a:ext cx="2032929" cy="178510"/>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
        <p:nvSpPr>
          <p:cNvPr id="3" name="Picture Placeholder 2"/>
          <p:cNvSpPr>
            <a:spLocks noGrp="1"/>
          </p:cNvSpPr>
          <p:nvPr>
            <p:ph type="pic" sz="quarter" idx="21"/>
          </p:nvPr>
        </p:nvSpPr>
        <p:spPr>
          <a:xfrm>
            <a:off x="0" y="1"/>
            <a:ext cx="9144000" cy="2868084"/>
          </a:xfrm>
        </p:spPr>
        <p:txBody>
          <a:bodyPr/>
          <a:lstStyle/>
          <a:p>
            <a:endParaRPr lang="en-US"/>
          </a:p>
        </p:txBody>
      </p:sp>
    </p:spTree>
    <p:extLst>
      <p:ext uri="{BB962C8B-B14F-4D97-AF65-F5344CB8AC3E}">
        <p14:creationId xmlns:p14="http://schemas.microsoft.com/office/powerpoint/2010/main" val="330576977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bout 04">
    <p:spTree>
      <p:nvGrpSpPr>
        <p:cNvPr id="1" name=""/>
        <p:cNvGrpSpPr/>
        <p:nvPr/>
      </p:nvGrpSpPr>
      <p:grpSpPr>
        <a:xfrm>
          <a:off x="0" y="0"/>
          <a:ext cx="0" cy="0"/>
          <a:chOff x="0" y="0"/>
          <a:chExt cx="0" cy="0"/>
        </a:xfrm>
      </p:grpSpPr>
      <p:sp>
        <p:nvSpPr>
          <p:cNvPr id="5" name="Text Placeholder 18"/>
          <p:cNvSpPr>
            <a:spLocks noGrp="1"/>
          </p:cNvSpPr>
          <p:nvPr>
            <p:ph type="body" sz="quarter" idx="17"/>
          </p:nvPr>
        </p:nvSpPr>
        <p:spPr>
          <a:xfrm>
            <a:off x="317500" y="4066480"/>
            <a:ext cx="2667000" cy="2074333"/>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6" name="Text Placeholder 18"/>
          <p:cNvSpPr>
            <a:spLocks noGrp="1"/>
          </p:cNvSpPr>
          <p:nvPr>
            <p:ph type="body" sz="quarter" idx="18"/>
          </p:nvPr>
        </p:nvSpPr>
        <p:spPr>
          <a:xfrm>
            <a:off x="3227295" y="4066480"/>
            <a:ext cx="2667000" cy="2074333"/>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7" name="Text Placeholder 18"/>
          <p:cNvSpPr>
            <a:spLocks noGrp="1"/>
          </p:cNvSpPr>
          <p:nvPr>
            <p:ph type="body" sz="quarter" idx="19"/>
          </p:nvPr>
        </p:nvSpPr>
        <p:spPr>
          <a:xfrm>
            <a:off x="6140824" y="4066480"/>
            <a:ext cx="2667000" cy="2074333"/>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8"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9"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12"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3" name="TextBox 12"/>
          <p:cNvSpPr txBox="1"/>
          <p:nvPr userDrawn="1"/>
        </p:nvSpPr>
        <p:spPr>
          <a:xfrm>
            <a:off x="394246" y="6599079"/>
            <a:ext cx="2032929" cy="178510"/>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
        <p:nvSpPr>
          <p:cNvPr id="17" name="Picture Placeholder 2"/>
          <p:cNvSpPr>
            <a:spLocks noGrp="1"/>
          </p:cNvSpPr>
          <p:nvPr>
            <p:ph type="pic" sz="quarter" idx="23"/>
          </p:nvPr>
        </p:nvSpPr>
        <p:spPr>
          <a:xfrm>
            <a:off x="6041437" y="1961365"/>
            <a:ext cx="3095625" cy="1892300"/>
          </a:xfrm>
        </p:spPr>
        <p:txBody>
          <a:bodyPr/>
          <a:lstStyle/>
          <a:p>
            <a:endParaRPr lang="en-US"/>
          </a:p>
        </p:txBody>
      </p:sp>
      <p:sp>
        <p:nvSpPr>
          <p:cNvPr id="20" name="Picture Placeholder 2"/>
          <p:cNvSpPr>
            <a:spLocks noGrp="1"/>
          </p:cNvSpPr>
          <p:nvPr>
            <p:ph type="pic" sz="quarter" idx="24"/>
          </p:nvPr>
        </p:nvSpPr>
        <p:spPr>
          <a:xfrm>
            <a:off x="2" y="1960988"/>
            <a:ext cx="3095625" cy="1892300"/>
          </a:xfrm>
        </p:spPr>
        <p:txBody>
          <a:bodyPr/>
          <a:lstStyle/>
          <a:p>
            <a:endParaRPr lang="en-US"/>
          </a:p>
        </p:txBody>
      </p:sp>
      <p:sp>
        <p:nvSpPr>
          <p:cNvPr id="21" name="Picture Placeholder 2"/>
          <p:cNvSpPr>
            <a:spLocks noGrp="1"/>
          </p:cNvSpPr>
          <p:nvPr>
            <p:ph type="pic" sz="quarter" idx="25"/>
          </p:nvPr>
        </p:nvSpPr>
        <p:spPr>
          <a:xfrm>
            <a:off x="3102565" y="1960609"/>
            <a:ext cx="2935920" cy="1892300"/>
          </a:xfrm>
        </p:spPr>
        <p:txBody>
          <a:bodyPr/>
          <a:lstStyle/>
          <a:p>
            <a:endParaRPr lang="en-US"/>
          </a:p>
        </p:txBody>
      </p:sp>
    </p:spTree>
    <p:extLst>
      <p:ext uri="{BB962C8B-B14F-4D97-AF65-F5344CB8AC3E}">
        <p14:creationId xmlns:p14="http://schemas.microsoft.com/office/powerpoint/2010/main" val="395837971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nodePh="1">
                                  <p:stCondLst>
                                    <p:cond delay="0"/>
                                  </p:stCondLst>
                                  <p:endCondLst>
                                    <p:cond evt="begin" delay="0">
                                      <p:tn val="13"/>
                                    </p:cond>
                                  </p:end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P spid="21"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about 04">
    <p:spTree>
      <p:nvGrpSpPr>
        <p:cNvPr id="1" name=""/>
        <p:cNvGrpSpPr/>
        <p:nvPr/>
      </p:nvGrpSpPr>
      <p:grpSpPr>
        <a:xfrm>
          <a:off x="0" y="0"/>
          <a:ext cx="0" cy="0"/>
          <a:chOff x="0" y="0"/>
          <a:chExt cx="0" cy="0"/>
        </a:xfrm>
      </p:grpSpPr>
      <p:sp>
        <p:nvSpPr>
          <p:cNvPr id="5" name="Text Placeholder 18"/>
          <p:cNvSpPr>
            <a:spLocks noGrp="1"/>
          </p:cNvSpPr>
          <p:nvPr>
            <p:ph type="body" sz="quarter" idx="17"/>
          </p:nvPr>
        </p:nvSpPr>
        <p:spPr>
          <a:xfrm>
            <a:off x="317969" y="4803732"/>
            <a:ext cx="4163977" cy="1416797"/>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7" name="Text Placeholder 18"/>
          <p:cNvSpPr>
            <a:spLocks noGrp="1"/>
          </p:cNvSpPr>
          <p:nvPr>
            <p:ph type="body" sz="quarter" idx="19"/>
          </p:nvPr>
        </p:nvSpPr>
        <p:spPr>
          <a:xfrm>
            <a:off x="4652129" y="4803732"/>
            <a:ext cx="4174925" cy="1416797"/>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3" name="Text Placeholder 18"/>
          <p:cNvSpPr>
            <a:spLocks noGrp="1"/>
          </p:cNvSpPr>
          <p:nvPr>
            <p:ph type="body" sz="quarter" idx="21"/>
          </p:nvPr>
        </p:nvSpPr>
        <p:spPr>
          <a:xfrm>
            <a:off x="330396" y="2213714"/>
            <a:ext cx="2003756" cy="2368249"/>
          </a:xfrm>
        </p:spPr>
        <p:txBody>
          <a:bodyPr>
            <a:normAutofit/>
          </a:bodyPr>
          <a:lstStyle>
            <a:lvl1pPr marL="0" indent="0" algn="ctr">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4" name="Text Placeholder 18"/>
          <p:cNvSpPr>
            <a:spLocks noGrp="1"/>
          </p:cNvSpPr>
          <p:nvPr>
            <p:ph type="body" sz="quarter" idx="22"/>
          </p:nvPr>
        </p:nvSpPr>
        <p:spPr>
          <a:xfrm>
            <a:off x="2478189" y="2213714"/>
            <a:ext cx="2003756" cy="2368249"/>
          </a:xfrm>
        </p:spPr>
        <p:txBody>
          <a:bodyPr>
            <a:normAutofit/>
          </a:bodyPr>
          <a:lstStyle>
            <a:lvl1pPr marL="0" indent="0" algn="ctr">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5" name="Text Placeholder 18"/>
          <p:cNvSpPr>
            <a:spLocks noGrp="1"/>
          </p:cNvSpPr>
          <p:nvPr>
            <p:ph type="body" sz="quarter" idx="23"/>
          </p:nvPr>
        </p:nvSpPr>
        <p:spPr>
          <a:xfrm>
            <a:off x="4652129" y="2213714"/>
            <a:ext cx="2003756" cy="2368249"/>
          </a:xfrm>
        </p:spPr>
        <p:txBody>
          <a:bodyPr>
            <a:normAutofit/>
          </a:bodyPr>
          <a:lstStyle>
            <a:lvl1pPr marL="0" indent="0" algn="ctr">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6" name="Text Placeholder 18"/>
          <p:cNvSpPr>
            <a:spLocks noGrp="1"/>
          </p:cNvSpPr>
          <p:nvPr>
            <p:ph type="body" sz="quarter" idx="24"/>
          </p:nvPr>
        </p:nvSpPr>
        <p:spPr>
          <a:xfrm>
            <a:off x="6823299" y="2213714"/>
            <a:ext cx="2003756" cy="2368249"/>
          </a:xfrm>
        </p:spPr>
        <p:txBody>
          <a:bodyPr>
            <a:normAutofit/>
          </a:bodyPr>
          <a:lstStyle>
            <a:lvl1pPr marL="0" indent="0" algn="ctr">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21"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22"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12"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7" name="TextBox 16"/>
          <p:cNvSpPr txBox="1"/>
          <p:nvPr userDrawn="1"/>
        </p:nvSpPr>
        <p:spPr>
          <a:xfrm>
            <a:off x="394246" y="6599079"/>
            <a:ext cx="2032929" cy="178510"/>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2209339360"/>
      </p:ext>
    </p:extLst>
  </p:cSld>
  <p:clrMapOvr>
    <a:masterClrMapping/>
  </p:clrMapOvr>
  <p:transition spd="slow">
    <p:push/>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about 04">
    <p:spTree>
      <p:nvGrpSpPr>
        <p:cNvPr id="1" name=""/>
        <p:cNvGrpSpPr/>
        <p:nvPr/>
      </p:nvGrpSpPr>
      <p:grpSpPr>
        <a:xfrm>
          <a:off x="0" y="0"/>
          <a:ext cx="0" cy="0"/>
          <a:chOff x="0" y="0"/>
          <a:chExt cx="0" cy="0"/>
        </a:xfrm>
      </p:grpSpPr>
      <p:sp>
        <p:nvSpPr>
          <p:cNvPr id="5" name="Text Placeholder 18"/>
          <p:cNvSpPr>
            <a:spLocks noGrp="1"/>
          </p:cNvSpPr>
          <p:nvPr>
            <p:ph type="body" sz="quarter" idx="17"/>
          </p:nvPr>
        </p:nvSpPr>
        <p:spPr>
          <a:xfrm>
            <a:off x="548483" y="3818860"/>
            <a:ext cx="1821596" cy="2509944"/>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6" name="Text Placeholder 18"/>
          <p:cNvSpPr>
            <a:spLocks noGrp="1"/>
          </p:cNvSpPr>
          <p:nvPr>
            <p:ph type="body" sz="quarter" idx="18"/>
          </p:nvPr>
        </p:nvSpPr>
        <p:spPr>
          <a:xfrm>
            <a:off x="2621566" y="3818860"/>
            <a:ext cx="1821596" cy="2509944"/>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7" name="Text Placeholder 18"/>
          <p:cNvSpPr>
            <a:spLocks noGrp="1"/>
          </p:cNvSpPr>
          <p:nvPr>
            <p:ph type="body" sz="quarter" idx="19"/>
          </p:nvPr>
        </p:nvSpPr>
        <p:spPr>
          <a:xfrm>
            <a:off x="4698383" y="3818860"/>
            <a:ext cx="1821596" cy="2509944"/>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2" name="Text Placeholder 18"/>
          <p:cNvSpPr>
            <a:spLocks noGrp="1"/>
          </p:cNvSpPr>
          <p:nvPr>
            <p:ph type="body" sz="quarter" idx="20"/>
          </p:nvPr>
        </p:nvSpPr>
        <p:spPr>
          <a:xfrm>
            <a:off x="6772430" y="3818860"/>
            <a:ext cx="1821596" cy="2509944"/>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3" name="Text Placeholder 18"/>
          <p:cNvSpPr>
            <a:spLocks noGrp="1"/>
          </p:cNvSpPr>
          <p:nvPr>
            <p:ph type="body" sz="quarter" idx="21"/>
          </p:nvPr>
        </p:nvSpPr>
        <p:spPr>
          <a:xfrm>
            <a:off x="548483" y="2197937"/>
            <a:ext cx="1821596" cy="1416797"/>
          </a:xfrm>
        </p:spPr>
        <p:txBody>
          <a:bodyPr>
            <a:normAutofit/>
          </a:bodyPr>
          <a:lstStyle>
            <a:lvl1pPr marL="0" indent="0" algn="ctr">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4" name="Text Placeholder 18"/>
          <p:cNvSpPr>
            <a:spLocks noGrp="1"/>
          </p:cNvSpPr>
          <p:nvPr>
            <p:ph type="body" sz="quarter" idx="22"/>
          </p:nvPr>
        </p:nvSpPr>
        <p:spPr>
          <a:xfrm>
            <a:off x="2621566" y="2197937"/>
            <a:ext cx="1821596" cy="1416797"/>
          </a:xfrm>
        </p:spPr>
        <p:txBody>
          <a:bodyPr>
            <a:normAutofit/>
          </a:bodyPr>
          <a:lstStyle>
            <a:lvl1pPr marL="0" indent="0" algn="ctr">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5" name="Text Placeholder 18"/>
          <p:cNvSpPr>
            <a:spLocks noGrp="1"/>
          </p:cNvSpPr>
          <p:nvPr>
            <p:ph type="body" sz="quarter" idx="23"/>
          </p:nvPr>
        </p:nvSpPr>
        <p:spPr>
          <a:xfrm>
            <a:off x="4698383" y="2197937"/>
            <a:ext cx="1821596" cy="1416797"/>
          </a:xfrm>
        </p:spPr>
        <p:txBody>
          <a:bodyPr>
            <a:normAutofit/>
          </a:bodyPr>
          <a:lstStyle>
            <a:lvl1pPr marL="0" indent="0" algn="ctr">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6" name="Text Placeholder 18"/>
          <p:cNvSpPr>
            <a:spLocks noGrp="1"/>
          </p:cNvSpPr>
          <p:nvPr>
            <p:ph type="body" sz="quarter" idx="24"/>
          </p:nvPr>
        </p:nvSpPr>
        <p:spPr>
          <a:xfrm>
            <a:off x="6772430" y="2197937"/>
            <a:ext cx="1821596" cy="1416797"/>
          </a:xfrm>
        </p:spPr>
        <p:txBody>
          <a:bodyPr>
            <a:normAutofit/>
          </a:bodyPr>
          <a:lstStyle>
            <a:lvl1pPr marL="0" indent="0" algn="ctr">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23"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24"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17"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8" name="TextBox 17"/>
          <p:cNvSpPr txBox="1"/>
          <p:nvPr userDrawn="1"/>
        </p:nvSpPr>
        <p:spPr>
          <a:xfrm>
            <a:off x="394246" y="6599079"/>
            <a:ext cx="2032929" cy="178510"/>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239657386"/>
      </p:ext>
    </p:extLst>
  </p:cSld>
  <p:clrMapOvr>
    <a:masterClrMapping/>
  </p:clrMapOvr>
  <p:transition spd="slow">
    <p:push/>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6_about 04">
    <p:spTree>
      <p:nvGrpSpPr>
        <p:cNvPr id="1" name=""/>
        <p:cNvGrpSpPr/>
        <p:nvPr/>
      </p:nvGrpSpPr>
      <p:grpSpPr>
        <a:xfrm>
          <a:off x="0" y="0"/>
          <a:ext cx="0" cy="0"/>
          <a:chOff x="0" y="0"/>
          <a:chExt cx="0" cy="0"/>
        </a:xfrm>
      </p:grpSpPr>
      <p:sp>
        <p:nvSpPr>
          <p:cNvPr id="5" name="Picture Placeholder 2"/>
          <p:cNvSpPr>
            <a:spLocks noGrp="1"/>
          </p:cNvSpPr>
          <p:nvPr>
            <p:ph type="pic" sz="quarter" idx="29" hasCustomPrompt="1"/>
          </p:nvPr>
        </p:nvSpPr>
        <p:spPr>
          <a:xfrm>
            <a:off x="-6351" y="1911334"/>
            <a:ext cx="2273251" cy="2755456"/>
          </a:xfrm>
          <a:prstGeom prst="rect">
            <a:avLst/>
          </a:prstGeom>
        </p:spPr>
        <p:txBody>
          <a:bodyPr vert="horz" anchor="t">
            <a:normAutofit/>
          </a:bodyPr>
          <a:lstStyle>
            <a:lvl1pPr marL="0" indent="0" algn="l">
              <a:buNone/>
              <a:defRPr sz="700">
                <a:solidFill>
                  <a:schemeClr val="tx1">
                    <a:lumMod val="75000"/>
                    <a:lumOff val="25000"/>
                  </a:schemeClr>
                </a:solidFill>
                <a:latin typeface="Open Sans"/>
                <a:cs typeface="Open Sans"/>
              </a:defRPr>
            </a:lvl1pPr>
          </a:lstStyle>
          <a:p>
            <a:r>
              <a:rPr lang="en-US" dirty="0" err="1"/>
              <a:t>Inser</a:t>
            </a:r>
            <a:r>
              <a:rPr lang="en-US" dirty="0"/>
              <a:t> Image</a:t>
            </a:r>
          </a:p>
        </p:txBody>
      </p:sp>
      <p:sp>
        <p:nvSpPr>
          <p:cNvPr id="6" name="Picture Placeholder 2"/>
          <p:cNvSpPr>
            <a:spLocks noGrp="1"/>
          </p:cNvSpPr>
          <p:nvPr>
            <p:ph type="pic" sz="quarter" idx="30" hasCustomPrompt="1"/>
          </p:nvPr>
        </p:nvSpPr>
        <p:spPr>
          <a:xfrm>
            <a:off x="2283901" y="1911334"/>
            <a:ext cx="2273251" cy="2755456"/>
          </a:xfrm>
          <a:prstGeom prst="rect">
            <a:avLst/>
          </a:prstGeom>
        </p:spPr>
        <p:txBody>
          <a:bodyPr vert="horz" anchor="t">
            <a:normAutofit/>
          </a:bodyPr>
          <a:lstStyle>
            <a:lvl1pPr marL="0" indent="0" algn="l">
              <a:buNone/>
              <a:defRPr sz="700">
                <a:solidFill>
                  <a:schemeClr val="tx1">
                    <a:lumMod val="75000"/>
                    <a:lumOff val="25000"/>
                  </a:schemeClr>
                </a:solidFill>
                <a:latin typeface="Open Sans"/>
                <a:cs typeface="Open Sans"/>
              </a:defRPr>
            </a:lvl1pPr>
          </a:lstStyle>
          <a:p>
            <a:r>
              <a:rPr lang="en-US" dirty="0" err="1"/>
              <a:t>Inser</a:t>
            </a:r>
            <a:r>
              <a:rPr lang="en-US" dirty="0"/>
              <a:t> Image</a:t>
            </a:r>
          </a:p>
        </p:txBody>
      </p:sp>
      <p:sp>
        <p:nvSpPr>
          <p:cNvPr id="7" name="Picture Placeholder 2"/>
          <p:cNvSpPr>
            <a:spLocks noGrp="1"/>
          </p:cNvSpPr>
          <p:nvPr>
            <p:ph type="pic" sz="quarter" idx="31" hasCustomPrompt="1"/>
          </p:nvPr>
        </p:nvSpPr>
        <p:spPr>
          <a:xfrm>
            <a:off x="4581622" y="1911334"/>
            <a:ext cx="2273251" cy="2755456"/>
          </a:xfrm>
          <a:prstGeom prst="rect">
            <a:avLst/>
          </a:prstGeom>
        </p:spPr>
        <p:txBody>
          <a:bodyPr vert="horz" anchor="t">
            <a:normAutofit/>
          </a:bodyPr>
          <a:lstStyle>
            <a:lvl1pPr marL="0" indent="0" algn="l">
              <a:buNone/>
              <a:defRPr sz="700">
                <a:solidFill>
                  <a:schemeClr val="tx1">
                    <a:lumMod val="75000"/>
                    <a:lumOff val="25000"/>
                  </a:schemeClr>
                </a:solidFill>
                <a:latin typeface="Open Sans"/>
                <a:cs typeface="Open Sans"/>
              </a:defRPr>
            </a:lvl1pPr>
          </a:lstStyle>
          <a:p>
            <a:r>
              <a:rPr lang="en-US" dirty="0" err="1"/>
              <a:t>Inser</a:t>
            </a:r>
            <a:r>
              <a:rPr lang="en-US" dirty="0"/>
              <a:t> Image</a:t>
            </a:r>
          </a:p>
        </p:txBody>
      </p:sp>
      <p:sp>
        <p:nvSpPr>
          <p:cNvPr id="8" name="Picture Placeholder 2"/>
          <p:cNvSpPr>
            <a:spLocks noGrp="1"/>
          </p:cNvSpPr>
          <p:nvPr>
            <p:ph type="pic" sz="quarter" idx="32" hasCustomPrompt="1"/>
          </p:nvPr>
        </p:nvSpPr>
        <p:spPr>
          <a:xfrm>
            <a:off x="6879343" y="1911334"/>
            <a:ext cx="2273251" cy="2755456"/>
          </a:xfrm>
          <a:prstGeom prst="rect">
            <a:avLst/>
          </a:prstGeom>
        </p:spPr>
        <p:txBody>
          <a:bodyPr vert="horz" anchor="t">
            <a:normAutofit/>
          </a:bodyPr>
          <a:lstStyle>
            <a:lvl1pPr marL="0" indent="0" algn="l">
              <a:buNone/>
              <a:defRPr sz="700">
                <a:solidFill>
                  <a:schemeClr val="tx1">
                    <a:lumMod val="75000"/>
                    <a:lumOff val="25000"/>
                  </a:schemeClr>
                </a:solidFill>
                <a:latin typeface="Open Sans"/>
                <a:cs typeface="Open Sans"/>
              </a:defRPr>
            </a:lvl1pPr>
          </a:lstStyle>
          <a:p>
            <a:r>
              <a:rPr lang="en-US" dirty="0" err="1"/>
              <a:t>Inser</a:t>
            </a:r>
            <a:r>
              <a:rPr lang="en-US" dirty="0"/>
              <a:t> Image</a:t>
            </a:r>
          </a:p>
        </p:txBody>
      </p:sp>
      <p:sp>
        <p:nvSpPr>
          <p:cNvPr id="9" name="Text Placeholder 18"/>
          <p:cNvSpPr>
            <a:spLocks noGrp="1"/>
          </p:cNvSpPr>
          <p:nvPr>
            <p:ph type="body" sz="quarter" idx="17"/>
          </p:nvPr>
        </p:nvSpPr>
        <p:spPr>
          <a:xfrm>
            <a:off x="-7471" y="4704344"/>
            <a:ext cx="2274371" cy="1580410"/>
          </a:xfrm>
        </p:spPr>
        <p:txBody>
          <a:bodyPr>
            <a:normAutofit/>
          </a:bodyPr>
          <a:lstStyle>
            <a:lvl1pPr marL="0" indent="0" algn="just">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0" name="Text Placeholder 18"/>
          <p:cNvSpPr>
            <a:spLocks noGrp="1"/>
          </p:cNvSpPr>
          <p:nvPr>
            <p:ph type="body" sz="quarter" idx="33"/>
          </p:nvPr>
        </p:nvSpPr>
        <p:spPr>
          <a:xfrm>
            <a:off x="2284838" y="4704344"/>
            <a:ext cx="2274371" cy="1580410"/>
          </a:xfrm>
        </p:spPr>
        <p:txBody>
          <a:bodyPr>
            <a:normAutofit/>
          </a:bodyPr>
          <a:lstStyle>
            <a:lvl1pPr marL="0" indent="0" algn="just">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2" name="Text Placeholder 18"/>
          <p:cNvSpPr>
            <a:spLocks noGrp="1"/>
          </p:cNvSpPr>
          <p:nvPr>
            <p:ph type="body" sz="quarter" idx="34"/>
          </p:nvPr>
        </p:nvSpPr>
        <p:spPr>
          <a:xfrm>
            <a:off x="4581622" y="4704344"/>
            <a:ext cx="2274371" cy="1580410"/>
          </a:xfrm>
        </p:spPr>
        <p:txBody>
          <a:bodyPr>
            <a:normAutofit/>
          </a:bodyPr>
          <a:lstStyle>
            <a:lvl1pPr marL="0" indent="0" algn="just">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3" name="Text Placeholder 18"/>
          <p:cNvSpPr>
            <a:spLocks noGrp="1"/>
          </p:cNvSpPr>
          <p:nvPr>
            <p:ph type="body" sz="quarter" idx="35"/>
          </p:nvPr>
        </p:nvSpPr>
        <p:spPr>
          <a:xfrm>
            <a:off x="6878223" y="4704344"/>
            <a:ext cx="2274371" cy="1580410"/>
          </a:xfrm>
        </p:spPr>
        <p:txBody>
          <a:bodyPr>
            <a:normAutofit/>
          </a:bodyPr>
          <a:lstStyle>
            <a:lvl1pPr marL="0" indent="0" algn="just">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20"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21"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14"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5" name="TextBox 14"/>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73754178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anim calcmode="lin" valueType="num">
                                      <p:cBhvr>
                                        <p:cTn id="18" dur="500" fill="hold"/>
                                        <p:tgtEl>
                                          <p:spTgt spid="7"/>
                                        </p:tgtEl>
                                        <p:attrNameLst>
                                          <p:attrName>ppt_x</p:attrName>
                                        </p:attrNameLst>
                                      </p:cBhvr>
                                      <p:tavLst>
                                        <p:tav tm="0">
                                          <p:val>
                                            <p:strVal val="#ppt_x"/>
                                          </p:val>
                                        </p:tav>
                                        <p:tav tm="100000">
                                          <p:val>
                                            <p:strVal val="#ppt_x"/>
                                          </p:val>
                                        </p:tav>
                                      </p:tavLst>
                                    </p:anim>
                                    <p:anim calcmode="lin" valueType="num">
                                      <p:cBhvr>
                                        <p:cTn id="19" dur="500" fill="hold"/>
                                        <p:tgtEl>
                                          <p:spTgt spid="7"/>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7_about 04">
    <p:spTree>
      <p:nvGrpSpPr>
        <p:cNvPr id="1" name=""/>
        <p:cNvGrpSpPr/>
        <p:nvPr/>
      </p:nvGrpSpPr>
      <p:grpSpPr>
        <a:xfrm>
          <a:off x="0" y="0"/>
          <a:ext cx="0" cy="0"/>
          <a:chOff x="0" y="0"/>
          <a:chExt cx="0" cy="0"/>
        </a:xfrm>
      </p:grpSpPr>
      <p:sp>
        <p:nvSpPr>
          <p:cNvPr id="5" name="Picture Placeholder 2"/>
          <p:cNvSpPr>
            <a:spLocks noGrp="1"/>
          </p:cNvSpPr>
          <p:nvPr>
            <p:ph type="pic" sz="quarter" idx="32" hasCustomPrompt="1"/>
          </p:nvPr>
        </p:nvSpPr>
        <p:spPr>
          <a:xfrm>
            <a:off x="5036494" y="81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6" name="Picture Placeholder 2"/>
          <p:cNvSpPr>
            <a:spLocks noGrp="1"/>
          </p:cNvSpPr>
          <p:nvPr>
            <p:ph type="pic" sz="quarter" idx="33" hasCustomPrompt="1"/>
          </p:nvPr>
        </p:nvSpPr>
        <p:spPr>
          <a:xfrm>
            <a:off x="5036494" y="13737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7" name="Picture Placeholder 2"/>
          <p:cNvSpPr>
            <a:spLocks noGrp="1"/>
          </p:cNvSpPr>
          <p:nvPr>
            <p:ph type="pic" sz="quarter" idx="34" hasCustomPrompt="1"/>
          </p:nvPr>
        </p:nvSpPr>
        <p:spPr>
          <a:xfrm>
            <a:off x="5036494" y="274178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8" name="Picture Placeholder 2"/>
          <p:cNvSpPr>
            <a:spLocks noGrp="1"/>
          </p:cNvSpPr>
          <p:nvPr>
            <p:ph type="pic" sz="quarter" idx="35" hasCustomPrompt="1"/>
          </p:nvPr>
        </p:nvSpPr>
        <p:spPr>
          <a:xfrm>
            <a:off x="5036494" y="4109849"/>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9" name="Picture Placeholder 2"/>
          <p:cNvSpPr>
            <a:spLocks noGrp="1"/>
          </p:cNvSpPr>
          <p:nvPr>
            <p:ph type="pic" sz="quarter" idx="36" hasCustomPrompt="1"/>
          </p:nvPr>
        </p:nvSpPr>
        <p:spPr>
          <a:xfrm>
            <a:off x="5036494" y="5481467"/>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0" name="Picture Placeholder 2"/>
          <p:cNvSpPr>
            <a:spLocks noGrp="1"/>
          </p:cNvSpPr>
          <p:nvPr>
            <p:ph type="pic" sz="quarter" idx="37" hasCustomPrompt="1"/>
          </p:nvPr>
        </p:nvSpPr>
        <p:spPr>
          <a:xfrm>
            <a:off x="6062544" y="81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2" name="Picture Placeholder 2"/>
          <p:cNvSpPr>
            <a:spLocks noGrp="1"/>
          </p:cNvSpPr>
          <p:nvPr>
            <p:ph type="pic" sz="quarter" idx="38" hasCustomPrompt="1"/>
          </p:nvPr>
        </p:nvSpPr>
        <p:spPr>
          <a:xfrm>
            <a:off x="6062544" y="13737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3" name="Picture Placeholder 2"/>
          <p:cNvSpPr>
            <a:spLocks noGrp="1"/>
          </p:cNvSpPr>
          <p:nvPr>
            <p:ph type="pic" sz="quarter" idx="39" hasCustomPrompt="1"/>
          </p:nvPr>
        </p:nvSpPr>
        <p:spPr>
          <a:xfrm>
            <a:off x="6062544" y="274178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4" name="Picture Placeholder 2"/>
          <p:cNvSpPr>
            <a:spLocks noGrp="1"/>
          </p:cNvSpPr>
          <p:nvPr>
            <p:ph type="pic" sz="quarter" idx="40" hasCustomPrompt="1"/>
          </p:nvPr>
        </p:nvSpPr>
        <p:spPr>
          <a:xfrm>
            <a:off x="6062544" y="4109849"/>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5" name="Picture Placeholder 2"/>
          <p:cNvSpPr>
            <a:spLocks noGrp="1"/>
          </p:cNvSpPr>
          <p:nvPr>
            <p:ph type="pic" sz="quarter" idx="41" hasCustomPrompt="1"/>
          </p:nvPr>
        </p:nvSpPr>
        <p:spPr>
          <a:xfrm>
            <a:off x="6062544" y="5481467"/>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6" name="Picture Placeholder 2"/>
          <p:cNvSpPr>
            <a:spLocks noGrp="1"/>
          </p:cNvSpPr>
          <p:nvPr>
            <p:ph type="pic" sz="quarter" idx="42" hasCustomPrompt="1"/>
          </p:nvPr>
        </p:nvSpPr>
        <p:spPr>
          <a:xfrm>
            <a:off x="7088594" y="81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7" name="Picture Placeholder 2"/>
          <p:cNvSpPr>
            <a:spLocks noGrp="1"/>
          </p:cNvSpPr>
          <p:nvPr>
            <p:ph type="pic" sz="quarter" idx="43" hasCustomPrompt="1"/>
          </p:nvPr>
        </p:nvSpPr>
        <p:spPr>
          <a:xfrm>
            <a:off x="7088594" y="13737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8" name="Picture Placeholder 2"/>
          <p:cNvSpPr>
            <a:spLocks noGrp="1"/>
          </p:cNvSpPr>
          <p:nvPr>
            <p:ph type="pic" sz="quarter" idx="44" hasCustomPrompt="1"/>
          </p:nvPr>
        </p:nvSpPr>
        <p:spPr>
          <a:xfrm>
            <a:off x="7088594" y="274178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9" name="Picture Placeholder 2"/>
          <p:cNvSpPr>
            <a:spLocks noGrp="1"/>
          </p:cNvSpPr>
          <p:nvPr>
            <p:ph type="pic" sz="quarter" idx="45" hasCustomPrompt="1"/>
          </p:nvPr>
        </p:nvSpPr>
        <p:spPr>
          <a:xfrm>
            <a:off x="7088594" y="4109849"/>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0" name="Picture Placeholder 2"/>
          <p:cNvSpPr>
            <a:spLocks noGrp="1"/>
          </p:cNvSpPr>
          <p:nvPr>
            <p:ph type="pic" sz="quarter" idx="46" hasCustomPrompt="1"/>
          </p:nvPr>
        </p:nvSpPr>
        <p:spPr>
          <a:xfrm>
            <a:off x="7088594" y="5481467"/>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1" name="Picture Placeholder 2"/>
          <p:cNvSpPr>
            <a:spLocks noGrp="1"/>
          </p:cNvSpPr>
          <p:nvPr>
            <p:ph type="pic" sz="quarter" idx="47" hasCustomPrompt="1"/>
          </p:nvPr>
        </p:nvSpPr>
        <p:spPr>
          <a:xfrm>
            <a:off x="8114644" y="81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2" name="Picture Placeholder 2"/>
          <p:cNvSpPr>
            <a:spLocks noGrp="1"/>
          </p:cNvSpPr>
          <p:nvPr>
            <p:ph type="pic" sz="quarter" idx="48" hasCustomPrompt="1"/>
          </p:nvPr>
        </p:nvSpPr>
        <p:spPr>
          <a:xfrm>
            <a:off x="8114644" y="137371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3" name="Picture Placeholder 2"/>
          <p:cNvSpPr>
            <a:spLocks noGrp="1"/>
          </p:cNvSpPr>
          <p:nvPr>
            <p:ph type="pic" sz="quarter" idx="49" hasCustomPrompt="1"/>
          </p:nvPr>
        </p:nvSpPr>
        <p:spPr>
          <a:xfrm>
            <a:off x="8114644" y="2741783"/>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4" name="Picture Placeholder 2"/>
          <p:cNvSpPr>
            <a:spLocks noGrp="1"/>
          </p:cNvSpPr>
          <p:nvPr>
            <p:ph type="pic" sz="quarter" idx="50" hasCustomPrompt="1"/>
          </p:nvPr>
        </p:nvSpPr>
        <p:spPr>
          <a:xfrm>
            <a:off x="8114644" y="4109849"/>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5" name="Picture Placeholder 2"/>
          <p:cNvSpPr>
            <a:spLocks noGrp="1"/>
          </p:cNvSpPr>
          <p:nvPr>
            <p:ph type="pic" sz="quarter" idx="51" hasCustomPrompt="1"/>
          </p:nvPr>
        </p:nvSpPr>
        <p:spPr>
          <a:xfrm>
            <a:off x="8114644" y="5481467"/>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6"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27"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30"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31" name="TextBox 30"/>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73754178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500"/>
                                        <p:tgtEl>
                                          <p:spTgt spid="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500"/>
                                        <p:tgtEl>
                                          <p:spTgt spid="2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500"/>
                                        <p:tgtEl>
                                          <p:spTgt spid="1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5_about 04">
    <p:spTree>
      <p:nvGrpSpPr>
        <p:cNvPr id="1" name=""/>
        <p:cNvGrpSpPr/>
        <p:nvPr/>
      </p:nvGrpSpPr>
      <p:grpSpPr>
        <a:xfrm>
          <a:off x="0" y="0"/>
          <a:ext cx="0" cy="0"/>
          <a:chOff x="0" y="0"/>
          <a:chExt cx="0" cy="0"/>
        </a:xfrm>
      </p:grpSpPr>
      <p:sp>
        <p:nvSpPr>
          <p:cNvPr id="17" name="Picture Placeholder 2"/>
          <p:cNvSpPr>
            <a:spLocks noGrp="1"/>
          </p:cNvSpPr>
          <p:nvPr>
            <p:ph type="pic" sz="quarter" idx="32" hasCustomPrompt="1"/>
          </p:nvPr>
        </p:nvSpPr>
        <p:spPr>
          <a:xfrm>
            <a:off x="-59217" y="212607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8" name="Picture Placeholder 2"/>
          <p:cNvSpPr>
            <a:spLocks noGrp="1"/>
          </p:cNvSpPr>
          <p:nvPr>
            <p:ph type="pic" sz="quarter" idx="37" hasCustomPrompt="1"/>
          </p:nvPr>
        </p:nvSpPr>
        <p:spPr>
          <a:xfrm>
            <a:off x="969844" y="212607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19" name="Picture Placeholder 2"/>
          <p:cNvSpPr>
            <a:spLocks noGrp="1"/>
          </p:cNvSpPr>
          <p:nvPr>
            <p:ph type="pic" sz="quarter" idx="42" hasCustomPrompt="1"/>
          </p:nvPr>
        </p:nvSpPr>
        <p:spPr>
          <a:xfrm>
            <a:off x="1998905" y="212607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0" name="Picture Placeholder 2"/>
          <p:cNvSpPr>
            <a:spLocks noGrp="1"/>
          </p:cNvSpPr>
          <p:nvPr>
            <p:ph type="pic" sz="quarter" idx="47" hasCustomPrompt="1"/>
          </p:nvPr>
        </p:nvSpPr>
        <p:spPr>
          <a:xfrm>
            <a:off x="3027966" y="212607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1" name="Picture Placeholder 2"/>
          <p:cNvSpPr>
            <a:spLocks noGrp="1"/>
          </p:cNvSpPr>
          <p:nvPr>
            <p:ph type="pic" sz="quarter" idx="48" hasCustomPrompt="1"/>
          </p:nvPr>
        </p:nvSpPr>
        <p:spPr>
          <a:xfrm>
            <a:off x="4057027" y="212607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2" name="Picture Placeholder 2"/>
          <p:cNvSpPr>
            <a:spLocks noGrp="1"/>
          </p:cNvSpPr>
          <p:nvPr>
            <p:ph type="pic" sz="quarter" idx="49" hasCustomPrompt="1"/>
          </p:nvPr>
        </p:nvSpPr>
        <p:spPr>
          <a:xfrm>
            <a:off x="5086088" y="212607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3" name="Picture Placeholder 2"/>
          <p:cNvSpPr>
            <a:spLocks noGrp="1"/>
          </p:cNvSpPr>
          <p:nvPr>
            <p:ph type="pic" sz="quarter" idx="50" hasCustomPrompt="1"/>
          </p:nvPr>
        </p:nvSpPr>
        <p:spPr>
          <a:xfrm>
            <a:off x="6115149" y="212607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4" name="Picture Placeholder 2"/>
          <p:cNvSpPr>
            <a:spLocks noGrp="1"/>
          </p:cNvSpPr>
          <p:nvPr>
            <p:ph type="pic" sz="quarter" idx="51" hasCustomPrompt="1"/>
          </p:nvPr>
        </p:nvSpPr>
        <p:spPr>
          <a:xfrm>
            <a:off x="7144210" y="212607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5" name="Picture Placeholder 2"/>
          <p:cNvSpPr>
            <a:spLocks noGrp="1"/>
          </p:cNvSpPr>
          <p:nvPr>
            <p:ph type="pic" sz="quarter" idx="52" hasCustomPrompt="1"/>
          </p:nvPr>
        </p:nvSpPr>
        <p:spPr>
          <a:xfrm>
            <a:off x="8173271" y="2126076"/>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6" name="Picture Placeholder 2"/>
          <p:cNvSpPr>
            <a:spLocks noGrp="1"/>
          </p:cNvSpPr>
          <p:nvPr>
            <p:ph type="pic" sz="quarter" idx="53" hasCustomPrompt="1"/>
          </p:nvPr>
        </p:nvSpPr>
        <p:spPr>
          <a:xfrm>
            <a:off x="-56206" y="349414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7" name="Picture Placeholder 2"/>
          <p:cNvSpPr>
            <a:spLocks noGrp="1"/>
          </p:cNvSpPr>
          <p:nvPr>
            <p:ph type="pic" sz="quarter" idx="54" hasCustomPrompt="1"/>
          </p:nvPr>
        </p:nvSpPr>
        <p:spPr>
          <a:xfrm>
            <a:off x="972855" y="349414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8" name="Picture Placeholder 2"/>
          <p:cNvSpPr>
            <a:spLocks noGrp="1"/>
          </p:cNvSpPr>
          <p:nvPr>
            <p:ph type="pic" sz="quarter" idx="55" hasCustomPrompt="1"/>
          </p:nvPr>
        </p:nvSpPr>
        <p:spPr>
          <a:xfrm>
            <a:off x="2001916" y="349414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29" name="Picture Placeholder 2"/>
          <p:cNvSpPr>
            <a:spLocks noGrp="1"/>
          </p:cNvSpPr>
          <p:nvPr>
            <p:ph type="pic" sz="quarter" idx="56" hasCustomPrompt="1"/>
          </p:nvPr>
        </p:nvSpPr>
        <p:spPr>
          <a:xfrm>
            <a:off x="3030977" y="349414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0" name="Picture Placeholder 2"/>
          <p:cNvSpPr>
            <a:spLocks noGrp="1"/>
          </p:cNvSpPr>
          <p:nvPr>
            <p:ph type="pic" sz="quarter" idx="57" hasCustomPrompt="1"/>
          </p:nvPr>
        </p:nvSpPr>
        <p:spPr>
          <a:xfrm>
            <a:off x="4060038" y="349414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1" name="Picture Placeholder 2"/>
          <p:cNvSpPr>
            <a:spLocks noGrp="1"/>
          </p:cNvSpPr>
          <p:nvPr>
            <p:ph type="pic" sz="quarter" idx="58" hasCustomPrompt="1"/>
          </p:nvPr>
        </p:nvSpPr>
        <p:spPr>
          <a:xfrm>
            <a:off x="5089099" y="349414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2" name="Picture Placeholder 2"/>
          <p:cNvSpPr>
            <a:spLocks noGrp="1"/>
          </p:cNvSpPr>
          <p:nvPr>
            <p:ph type="pic" sz="quarter" idx="59" hasCustomPrompt="1"/>
          </p:nvPr>
        </p:nvSpPr>
        <p:spPr>
          <a:xfrm>
            <a:off x="6118160" y="349414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3" name="Picture Placeholder 2"/>
          <p:cNvSpPr>
            <a:spLocks noGrp="1"/>
          </p:cNvSpPr>
          <p:nvPr>
            <p:ph type="pic" sz="quarter" idx="60" hasCustomPrompt="1"/>
          </p:nvPr>
        </p:nvSpPr>
        <p:spPr>
          <a:xfrm>
            <a:off x="7147221" y="349414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4" name="Picture Placeholder 2"/>
          <p:cNvSpPr>
            <a:spLocks noGrp="1"/>
          </p:cNvSpPr>
          <p:nvPr>
            <p:ph type="pic" sz="quarter" idx="61" hasCustomPrompt="1"/>
          </p:nvPr>
        </p:nvSpPr>
        <p:spPr>
          <a:xfrm>
            <a:off x="8173271" y="3494142"/>
            <a:ext cx="1026050" cy="1368067"/>
          </a:xfrm>
          <a:prstGeom prst="rect">
            <a:avLst/>
          </a:prstGeom>
        </p:spPr>
        <p:txBody>
          <a:bodyPr vert="horz" anchor="t">
            <a:normAutofit/>
          </a:bodyPr>
          <a:lstStyle>
            <a:lvl1pPr marL="0" indent="0" algn="l">
              <a:buNone/>
              <a:defRPr sz="700">
                <a:solidFill>
                  <a:srgbClr val="404040"/>
                </a:solidFill>
                <a:latin typeface="Open Sans"/>
                <a:cs typeface="Open Sans"/>
              </a:defRPr>
            </a:lvl1pPr>
          </a:lstStyle>
          <a:p>
            <a:r>
              <a:rPr lang="en-US" dirty="0"/>
              <a:t>Insert Image</a:t>
            </a:r>
          </a:p>
        </p:txBody>
      </p:sp>
      <p:sp>
        <p:nvSpPr>
          <p:cNvPr id="39"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40"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35"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36" name="TextBox 35"/>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301986627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500"/>
                                        <p:tgtEl>
                                          <p:spTgt spid="2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about 04">
    <p:spTree>
      <p:nvGrpSpPr>
        <p:cNvPr id="1" name=""/>
        <p:cNvGrpSpPr/>
        <p:nvPr/>
      </p:nvGrpSpPr>
      <p:grpSpPr>
        <a:xfrm>
          <a:off x="0" y="0"/>
          <a:ext cx="0" cy="0"/>
          <a:chOff x="0" y="0"/>
          <a:chExt cx="0" cy="0"/>
        </a:xfrm>
      </p:grpSpPr>
      <p:sp>
        <p:nvSpPr>
          <p:cNvPr id="4" name="Subtitle 2"/>
          <p:cNvSpPr>
            <a:spLocks noGrp="1"/>
          </p:cNvSpPr>
          <p:nvPr>
            <p:ph type="subTitle" idx="1"/>
          </p:nvPr>
        </p:nvSpPr>
        <p:spPr>
          <a:xfrm>
            <a:off x="859312" y="5479803"/>
            <a:ext cx="7422093" cy="675706"/>
          </a:xfrm>
        </p:spPr>
        <p:txBody>
          <a:bodyPr>
            <a:normAutofit/>
          </a:bodyPr>
          <a:lstStyle>
            <a:lvl1pPr marL="0" indent="0" algn="ctr">
              <a:buNone/>
              <a:defRPr sz="1000">
                <a:solidFill>
                  <a:srgbClr val="26262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itle 1"/>
          <p:cNvSpPr>
            <a:spLocks noGrp="1"/>
          </p:cNvSpPr>
          <p:nvPr>
            <p:ph type="ctrTitle"/>
          </p:nvPr>
        </p:nvSpPr>
        <p:spPr>
          <a:xfrm>
            <a:off x="857900" y="4898690"/>
            <a:ext cx="7423705" cy="566758"/>
          </a:xfrm>
        </p:spPr>
        <p:txBody>
          <a:bodyPr anchor="b">
            <a:noAutofit/>
          </a:bodyPr>
          <a:lstStyle>
            <a:lvl1pPr algn="ctr">
              <a:defRPr sz="2500"/>
            </a:lvl1pPr>
          </a:lstStyle>
          <a:p>
            <a:r>
              <a:rPr lang="en-US" dirty="0"/>
              <a:t>Click to edit Master title style</a:t>
            </a:r>
          </a:p>
        </p:txBody>
      </p:sp>
    </p:spTree>
    <p:extLst>
      <p:ext uri="{BB962C8B-B14F-4D97-AF65-F5344CB8AC3E}">
        <p14:creationId xmlns:p14="http://schemas.microsoft.com/office/powerpoint/2010/main" val="2165106467"/>
      </p:ext>
    </p:extLst>
  </p:cSld>
  <p:clrMapOvr>
    <a:masterClrMapping/>
  </p:clrMapOvr>
  <p:transition spd="slow">
    <p:push/>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about 04">
    <p:spTree>
      <p:nvGrpSpPr>
        <p:cNvPr id="1" name=""/>
        <p:cNvGrpSpPr/>
        <p:nvPr/>
      </p:nvGrpSpPr>
      <p:grpSpPr>
        <a:xfrm>
          <a:off x="0" y="0"/>
          <a:ext cx="0" cy="0"/>
          <a:chOff x="0" y="0"/>
          <a:chExt cx="0" cy="0"/>
        </a:xfrm>
      </p:grpSpPr>
      <p:sp>
        <p:nvSpPr>
          <p:cNvPr id="4" name="Subtitle 2"/>
          <p:cNvSpPr>
            <a:spLocks noGrp="1"/>
          </p:cNvSpPr>
          <p:nvPr>
            <p:ph type="subTitle" idx="1"/>
          </p:nvPr>
        </p:nvSpPr>
        <p:spPr>
          <a:xfrm>
            <a:off x="859312" y="5479803"/>
            <a:ext cx="7422093" cy="675706"/>
          </a:xfrm>
        </p:spPr>
        <p:txBody>
          <a:bodyPr>
            <a:normAutofit/>
          </a:bodyPr>
          <a:lstStyle>
            <a:lvl1pPr marL="0" indent="0" algn="ctr">
              <a:buNone/>
              <a:defRPr sz="1000">
                <a:solidFill>
                  <a:srgbClr val="26262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itle 1"/>
          <p:cNvSpPr>
            <a:spLocks noGrp="1"/>
          </p:cNvSpPr>
          <p:nvPr>
            <p:ph type="ctrTitle"/>
          </p:nvPr>
        </p:nvSpPr>
        <p:spPr>
          <a:xfrm>
            <a:off x="857900" y="4898690"/>
            <a:ext cx="7423705" cy="566758"/>
          </a:xfrm>
        </p:spPr>
        <p:txBody>
          <a:bodyPr anchor="b">
            <a:noAutofit/>
          </a:bodyPr>
          <a:lstStyle>
            <a:lvl1pPr algn="ctr">
              <a:defRPr sz="2500"/>
            </a:lvl1pPr>
          </a:lstStyle>
          <a:p>
            <a:r>
              <a:rPr lang="en-US" dirty="0"/>
              <a:t>Click to edit Master title style</a:t>
            </a:r>
          </a:p>
        </p:txBody>
      </p:sp>
      <p:sp>
        <p:nvSpPr>
          <p:cNvPr id="5"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6" name="TextBox 5"/>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2001372797"/>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p:txBody>
          <a:bodyPr/>
          <a:lstStyle/>
          <a:p>
            <a:fld id="{00475D82-532E-314E-A38E-00EF0A98008F}" type="datetimeFigureOut">
              <a:rPr lang="ru-RU" smtClean="0"/>
              <a:t>21.04.2019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21522427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9_about 04">
    <p:spTree>
      <p:nvGrpSpPr>
        <p:cNvPr id="1" name=""/>
        <p:cNvGrpSpPr/>
        <p:nvPr/>
      </p:nvGrpSpPr>
      <p:grpSpPr>
        <a:xfrm>
          <a:off x="0" y="0"/>
          <a:ext cx="0" cy="0"/>
          <a:chOff x="0" y="0"/>
          <a:chExt cx="0" cy="0"/>
        </a:xfrm>
      </p:grpSpPr>
      <p:sp>
        <p:nvSpPr>
          <p:cNvPr id="4" name="Subtitle 2"/>
          <p:cNvSpPr>
            <a:spLocks noGrp="1"/>
          </p:cNvSpPr>
          <p:nvPr>
            <p:ph type="subTitle" idx="1"/>
          </p:nvPr>
        </p:nvSpPr>
        <p:spPr>
          <a:xfrm>
            <a:off x="859312" y="5479803"/>
            <a:ext cx="7422093" cy="675706"/>
          </a:xfrm>
        </p:spPr>
        <p:txBody>
          <a:bodyPr>
            <a:normAutofit/>
          </a:bodyPr>
          <a:lstStyle>
            <a:lvl1pPr marL="0" indent="0" algn="ctr">
              <a:buNone/>
              <a:defRPr sz="1000">
                <a:solidFill>
                  <a:srgbClr val="26262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itle 1"/>
          <p:cNvSpPr>
            <a:spLocks noGrp="1"/>
          </p:cNvSpPr>
          <p:nvPr>
            <p:ph type="ctrTitle"/>
          </p:nvPr>
        </p:nvSpPr>
        <p:spPr>
          <a:xfrm>
            <a:off x="857900" y="4898690"/>
            <a:ext cx="7423705" cy="566758"/>
          </a:xfrm>
        </p:spPr>
        <p:txBody>
          <a:bodyPr anchor="b">
            <a:noAutofit/>
          </a:bodyPr>
          <a:lstStyle>
            <a:lvl1pPr algn="ctr">
              <a:defRPr sz="2500"/>
            </a:lvl1pPr>
          </a:lstStyle>
          <a:p>
            <a:r>
              <a:rPr lang="en-US" dirty="0"/>
              <a:t>Click to edit Master title style</a:t>
            </a:r>
          </a:p>
        </p:txBody>
      </p:sp>
      <p:sp>
        <p:nvSpPr>
          <p:cNvPr id="7" name="Slide Number Placeholder 5"/>
          <p:cNvSpPr txBox="1">
            <a:spLocks/>
          </p:cNvSpPr>
          <p:nvPr userDrawn="1"/>
        </p:nvSpPr>
        <p:spPr>
          <a:xfrm>
            <a:off x="6643183" y="6482330"/>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8" name="TextBox 7"/>
          <p:cNvSpPr txBox="1"/>
          <p:nvPr userDrawn="1"/>
        </p:nvSpPr>
        <p:spPr>
          <a:xfrm>
            <a:off x="6720055" y="6598885"/>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2001372797"/>
      </p:ext>
    </p:extLst>
  </p:cSld>
  <p:clrMapOvr>
    <a:masterClrMapping/>
  </p:clrMapOvr>
  <p:transition spd="slow">
    <p:push/>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0_about 04">
    <p:spTree>
      <p:nvGrpSpPr>
        <p:cNvPr id="1" name=""/>
        <p:cNvGrpSpPr/>
        <p:nvPr/>
      </p:nvGrpSpPr>
      <p:grpSpPr>
        <a:xfrm>
          <a:off x="0" y="0"/>
          <a:ext cx="0" cy="0"/>
          <a:chOff x="0" y="0"/>
          <a:chExt cx="0" cy="0"/>
        </a:xfrm>
      </p:grpSpPr>
      <p:sp>
        <p:nvSpPr>
          <p:cNvPr id="4" name="Subtitle 2"/>
          <p:cNvSpPr>
            <a:spLocks noGrp="1"/>
          </p:cNvSpPr>
          <p:nvPr>
            <p:ph type="subTitle" idx="1"/>
          </p:nvPr>
        </p:nvSpPr>
        <p:spPr>
          <a:xfrm>
            <a:off x="859312" y="5479803"/>
            <a:ext cx="7422093" cy="675706"/>
          </a:xfrm>
        </p:spPr>
        <p:txBody>
          <a:bodyPr>
            <a:normAutofit/>
          </a:bodyPr>
          <a:lstStyle>
            <a:lvl1pPr marL="0" indent="0" algn="ctr">
              <a:buNone/>
              <a:defRPr sz="1000">
                <a:solidFill>
                  <a:srgbClr val="26262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itle 1"/>
          <p:cNvSpPr>
            <a:spLocks noGrp="1"/>
          </p:cNvSpPr>
          <p:nvPr>
            <p:ph type="ctrTitle"/>
          </p:nvPr>
        </p:nvSpPr>
        <p:spPr>
          <a:xfrm>
            <a:off x="857900" y="4898690"/>
            <a:ext cx="7423705" cy="566758"/>
          </a:xfrm>
        </p:spPr>
        <p:txBody>
          <a:bodyPr anchor="b">
            <a:noAutofit/>
          </a:bodyPr>
          <a:lstStyle>
            <a:lvl1pPr algn="ctr">
              <a:defRPr sz="2500"/>
            </a:lvl1pPr>
          </a:lstStyle>
          <a:p>
            <a:r>
              <a:rPr lang="en-US" dirty="0"/>
              <a:t>Click to edit Master title style</a:t>
            </a:r>
          </a:p>
        </p:txBody>
      </p:sp>
      <p:sp>
        <p:nvSpPr>
          <p:cNvPr id="9" name="Slide Number Placeholder 5"/>
          <p:cNvSpPr txBox="1">
            <a:spLocks/>
          </p:cNvSpPr>
          <p:nvPr userDrawn="1"/>
        </p:nvSpPr>
        <p:spPr>
          <a:xfrm>
            <a:off x="448325" y="6478963"/>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0" name="TextBox 9"/>
          <p:cNvSpPr txBox="1"/>
          <p:nvPr userDrawn="1"/>
        </p:nvSpPr>
        <p:spPr>
          <a:xfrm>
            <a:off x="525197" y="6595517"/>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3132818411"/>
      </p:ext>
    </p:extLst>
  </p:cSld>
  <p:clrMapOvr>
    <a:masterClrMapping/>
  </p:clrMapOvr>
  <p:transition spd="slow">
    <p:push/>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_about 04">
    <p:spTree>
      <p:nvGrpSpPr>
        <p:cNvPr id="1" name=""/>
        <p:cNvGrpSpPr/>
        <p:nvPr/>
      </p:nvGrpSpPr>
      <p:grpSpPr>
        <a:xfrm>
          <a:off x="0" y="0"/>
          <a:ext cx="0" cy="0"/>
          <a:chOff x="0" y="0"/>
          <a:chExt cx="0" cy="0"/>
        </a:xfrm>
      </p:grpSpPr>
      <p:sp>
        <p:nvSpPr>
          <p:cNvPr id="4" name="Subtitle 2"/>
          <p:cNvSpPr>
            <a:spLocks noGrp="1"/>
          </p:cNvSpPr>
          <p:nvPr>
            <p:ph type="subTitle" idx="1"/>
          </p:nvPr>
        </p:nvSpPr>
        <p:spPr>
          <a:xfrm>
            <a:off x="859312" y="5479803"/>
            <a:ext cx="7422093" cy="675706"/>
          </a:xfrm>
        </p:spPr>
        <p:txBody>
          <a:bodyPr>
            <a:normAutofit/>
          </a:bodyPr>
          <a:lstStyle>
            <a:lvl1pPr marL="0" indent="0" algn="ctr">
              <a:buNone/>
              <a:defRPr sz="1000">
                <a:solidFill>
                  <a:srgbClr val="26262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itle 1"/>
          <p:cNvSpPr>
            <a:spLocks noGrp="1"/>
          </p:cNvSpPr>
          <p:nvPr>
            <p:ph type="ctrTitle"/>
          </p:nvPr>
        </p:nvSpPr>
        <p:spPr>
          <a:xfrm>
            <a:off x="857900" y="4898690"/>
            <a:ext cx="7423705" cy="566758"/>
          </a:xfrm>
        </p:spPr>
        <p:txBody>
          <a:bodyPr anchor="b">
            <a:noAutofit/>
          </a:bodyPr>
          <a:lstStyle>
            <a:lvl1pPr algn="ctr">
              <a:defRPr sz="2500"/>
            </a:lvl1pPr>
          </a:lstStyle>
          <a:p>
            <a:r>
              <a:rPr lang="en-US" dirty="0"/>
              <a:t>Click to edit Master title style</a:t>
            </a:r>
          </a:p>
        </p:txBody>
      </p:sp>
      <p:sp>
        <p:nvSpPr>
          <p:cNvPr id="8" name="Picture Placeholder 7"/>
          <p:cNvSpPr>
            <a:spLocks noGrp="1"/>
          </p:cNvSpPr>
          <p:nvPr>
            <p:ph type="pic" sz="quarter" idx="10"/>
          </p:nvPr>
        </p:nvSpPr>
        <p:spPr>
          <a:xfrm>
            <a:off x="-3224" y="3463"/>
            <a:ext cx="9147224" cy="4604222"/>
          </a:xfrm>
        </p:spPr>
        <p:txBody>
          <a:bodyPr/>
          <a:lstStyle>
            <a:lvl1pPr marL="0" indent="0">
              <a:buNone/>
              <a:defRPr/>
            </a:lvl1pPr>
          </a:lstStyle>
          <a:p>
            <a:endParaRPr lang="en-US" dirty="0"/>
          </a:p>
        </p:txBody>
      </p:sp>
      <p:sp>
        <p:nvSpPr>
          <p:cNvPr id="10"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2" name="TextBox 11"/>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3514842810"/>
      </p:ext>
    </p:extLst>
  </p:cSld>
  <p:clrMapOvr>
    <a:masterClrMapping/>
  </p:clrMapOvr>
  <p:transition spd="slow">
    <p:push/>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Contact-02">
    <p:spTree>
      <p:nvGrpSpPr>
        <p:cNvPr id="1" name=""/>
        <p:cNvGrpSpPr/>
        <p:nvPr/>
      </p:nvGrpSpPr>
      <p:grpSpPr>
        <a:xfrm>
          <a:off x="0" y="0"/>
          <a:ext cx="0" cy="0"/>
          <a:chOff x="0" y="0"/>
          <a:chExt cx="0" cy="0"/>
        </a:xfrm>
      </p:grpSpPr>
      <p:sp>
        <p:nvSpPr>
          <p:cNvPr id="8" name="Text Placeholder 18"/>
          <p:cNvSpPr>
            <a:spLocks noGrp="1"/>
          </p:cNvSpPr>
          <p:nvPr>
            <p:ph type="body" sz="quarter" idx="17"/>
          </p:nvPr>
        </p:nvSpPr>
        <p:spPr>
          <a:xfrm>
            <a:off x="317969" y="1594720"/>
            <a:ext cx="2173575" cy="2514947"/>
          </a:xfrm>
        </p:spPr>
        <p:txBody>
          <a:bodyPr>
            <a:normAutofit/>
          </a:bodyPr>
          <a:lstStyle>
            <a:lvl1pPr marL="0" indent="0" algn="just">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5"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3"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9"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0" name="TextBox 9"/>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64024858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Contact-02">
    <p:spTree>
      <p:nvGrpSpPr>
        <p:cNvPr id="1" name=""/>
        <p:cNvGrpSpPr/>
        <p:nvPr/>
      </p:nvGrpSpPr>
      <p:grpSpPr>
        <a:xfrm>
          <a:off x="0" y="0"/>
          <a:ext cx="0" cy="0"/>
          <a:chOff x="0" y="0"/>
          <a:chExt cx="0" cy="0"/>
        </a:xfrm>
      </p:grpSpPr>
      <p:sp>
        <p:nvSpPr>
          <p:cNvPr id="8" name="Text Placeholder 18"/>
          <p:cNvSpPr>
            <a:spLocks noGrp="1"/>
          </p:cNvSpPr>
          <p:nvPr>
            <p:ph type="body" sz="quarter" idx="17"/>
          </p:nvPr>
        </p:nvSpPr>
        <p:spPr>
          <a:xfrm>
            <a:off x="331992" y="3537073"/>
            <a:ext cx="2173575" cy="2514947"/>
          </a:xfrm>
        </p:spPr>
        <p:txBody>
          <a:bodyPr>
            <a:normAutofit/>
          </a:bodyPr>
          <a:lstStyle>
            <a:lvl1pPr marL="0" indent="0" algn="just">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6" name="Picture Placeholder 7"/>
          <p:cNvSpPr>
            <a:spLocks noGrp="1"/>
          </p:cNvSpPr>
          <p:nvPr>
            <p:ph type="pic" sz="quarter" idx="10"/>
          </p:nvPr>
        </p:nvSpPr>
        <p:spPr>
          <a:xfrm>
            <a:off x="325045" y="1594720"/>
            <a:ext cx="2176684" cy="1807832"/>
          </a:xfrm>
        </p:spPr>
        <p:txBody>
          <a:bodyPr/>
          <a:lstStyle>
            <a:lvl1pPr marL="0" indent="0">
              <a:buNone/>
              <a:defRPr/>
            </a:lvl1pPr>
          </a:lstStyle>
          <a:p>
            <a:endParaRPr lang="en-US" dirty="0"/>
          </a:p>
        </p:txBody>
      </p:sp>
      <p:sp>
        <p:nvSpPr>
          <p:cNvPr id="15"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3"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9"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0" name="TextBox 9"/>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357911929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6" grpId="0"/>
    </p:bld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act-01">
    <p:spTree>
      <p:nvGrpSpPr>
        <p:cNvPr id="1" name=""/>
        <p:cNvGrpSpPr/>
        <p:nvPr/>
      </p:nvGrpSpPr>
      <p:grpSpPr>
        <a:xfrm>
          <a:off x="0" y="0"/>
          <a:ext cx="0" cy="0"/>
          <a:chOff x="0" y="0"/>
          <a:chExt cx="0" cy="0"/>
        </a:xfrm>
      </p:grpSpPr>
      <p:sp>
        <p:nvSpPr>
          <p:cNvPr id="13" name="Picture Placeholder 7"/>
          <p:cNvSpPr>
            <a:spLocks noGrp="1"/>
          </p:cNvSpPr>
          <p:nvPr>
            <p:ph type="pic" sz="quarter" idx="10"/>
          </p:nvPr>
        </p:nvSpPr>
        <p:spPr>
          <a:xfrm>
            <a:off x="-3224" y="-6498"/>
            <a:ext cx="9147224" cy="4604222"/>
          </a:xfrm>
        </p:spPr>
        <p:txBody>
          <a:bodyPr/>
          <a:lstStyle>
            <a:lvl1pPr marL="0" indent="0">
              <a:buNone/>
              <a:defRPr/>
            </a:lvl1pPr>
          </a:lstStyle>
          <a:p>
            <a:endParaRPr lang="en-US" dirty="0"/>
          </a:p>
        </p:txBody>
      </p:sp>
      <p:sp>
        <p:nvSpPr>
          <p:cNvPr id="8" name="Text Placeholder 18"/>
          <p:cNvSpPr>
            <a:spLocks noGrp="1"/>
          </p:cNvSpPr>
          <p:nvPr>
            <p:ph type="body" sz="quarter" idx="17"/>
          </p:nvPr>
        </p:nvSpPr>
        <p:spPr>
          <a:xfrm>
            <a:off x="317500" y="4608922"/>
            <a:ext cx="2667000" cy="1618621"/>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9" name="Text Placeholder 18"/>
          <p:cNvSpPr>
            <a:spLocks noGrp="1"/>
          </p:cNvSpPr>
          <p:nvPr>
            <p:ph type="body" sz="quarter" idx="18"/>
          </p:nvPr>
        </p:nvSpPr>
        <p:spPr>
          <a:xfrm>
            <a:off x="3227295" y="4608922"/>
            <a:ext cx="2667000" cy="1618621"/>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0" name="Text Placeholder 18"/>
          <p:cNvSpPr>
            <a:spLocks noGrp="1"/>
          </p:cNvSpPr>
          <p:nvPr>
            <p:ph type="body" sz="quarter" idx="19"/>
          </p:nvPr>
        </p:nvSpPr>
        <p:spPr>
          <a:xfrm>
            <a:off x="6140824" y="4608922"/>
            <a:ext cx="2667000" cy="1618621"/>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11"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2" name="TextBox 11"/>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266178605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act-02">
    <p:spTree>
      <p:nvGrpSpPr>
        <p:cNvPr id="1" name=""/>
        <p:cNvGrpSpPr/>
        <p:nvPr/>
      </p:nvGrpSpPr>
      <p:grpSpPr>
        <a:xfrm>
          <a:off x="0" y="0"/>
          <a:ext cx="0" cy="0"/>
          <a:chOff x="0" y="0"/>
          <a:chExt cx="0" cy="0"/>
        </a:xfrm>
      </p:grpSpPr>
      <p:sp>
        <p:nvSpPr>
          <p:cNvPr id="11" name="Picture Placeholder 7"/>
          <p:cNvSpPr>
            <a:spLocks noGrp="1"/>
          </p:cNvSpPr>
          <p:nvPr>
            <p:ph type="pic" sz="quarter" idx="10"/>
          </p:nvPr>
        </p:nvSpPr>
        <p:spPr>
          <a:xfrm>
            <a:off x="4522118" y="1"/>
            <a:ext cx="4621882" cy="6865243"/>
          </a:xfrm>
        </p:spPr>
        <p:txBody>
          <a:bodyPr/>
          <a:lstStyle>
            <a:lvl1pPr marL="0" indent="0">
              <a:buNone/>
              <a:defRPr/>
            </a:lvl1pPr>
          </a:lstStyle>
          <a:p>
            <a:endParaRPr lang="en-US" dirty="0"/>
          </a:p>
        </p:txBody>
      </p:sp>
      <p:sp>
        <p:nvSpPr>
          <p:cNvPr id="8" name="Text Placeholder 18"/>
          <p:cNvSpPr>
            <a:spLocks noGrp="1"/>
          </p:cNvSpPr>
          <p:nvPr>
            <p:ph type="body" sz="quarter" idx="17"/>
          </p:nvPr>
        </p:nvSpPr>
        <p:spPr>
          <a:xfrm>
            <a:off x="317968" y="2048432"/>
            <a:ext cx="3850621" cy="4050346"/>
          </a:xfrm>
        </p:spPr>
        <p:txBody>
          <a:bodyPr>
            <a:normAutofit/>
          </a:bodyPr>
          <a:lstStyle>
            <a:lvl1pPr marL="0" indent="0">
              <a:buNone/>
              <a:defRPr sz="700"/>
            </a:lvl1pPr>
            <a:lvl2pPr marL="457200" indent="0">
              <a:buNone/>
              <a:defRPr sz="700"/>
            </a:lvl2pPr>
            <a:lvl3pPr marL="914400" indent="0">
              <a:buNone/>
              <a:defRPr sz="700"/>
            </a:lvl3pPr>
            <a:lvl4pPr marL="1371600" indent="0">
              <a:buNone/>
              <a:defRPr sz="700"/>
            </a:lvl4pPr>
            <a:lvl5pPr marL="1828800" indent="0">
              <a:buNone/>
              <a:defRPr sz="700"/>
            </a:lvl5pPr>
          </a:lstStyle>
          <a:p>
            <a:pPr lvl="0"/>
            <a:r>
              <a:rPr lang="en-US" dirty="0"/>
              <a:t>Click to edit Master text styles</a:t>
            </a:r>
          </a:p>
        </p:txBody>
      </p:sp>
      <p:sp>
        <p:nvSpPr>
          <p:cNvPr id="6" name="Slide Number Placeholder 5"/>
          <p:cNvSpPr txBox="1">
            <a:spLocks/>
          </p:cNvSpPr>
          <p:nvPr userDrawn="1"/>
        </p:nvSpPr>
        <p:spPr>
          <a:xfrm>
            <a:off x="317968" y="6480307"/>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7" name="TextBox 6"/>
          <p:cNvSpPr txBox="1"/>
          <p:nvPr userDrawn="1"/>
        </p:nvSpPr>
        <p:spPr>
          <a:xfrm>
            <a:off x="302083" y="6596861"/>
            <a:ext cx="2032929" cy="183255"/>
          </a:xfrm>
          <a:prstGeom prst="rect">
            <a:avLst/>
          </a:prstGeom>
          <a:noFill/>
        </p:spPr>
        <p:txBody>
          <a:bodyPr wrap="none" rtlCol="0" anchor="ctr">
            <a:spAutoFit/>
          </a:bodyPr>
          <a:lstStyle/>
          <a:p>
            <a:pPr algn="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r">
                <a:lnSpc>
                  <a:spcPct val="70000"/>
                </a:lnSpc>
              </a:pPr>
              <a:t>‹#›</a:t>
            </a:fld>
            <a:endParaRPr lang="en-US" sz="700" dirty="0">
              <a:solidFill>
                <a:srgbClr val="FFFFFF"/>
              </a:solidFill>
              <a:latin typeface="Open Sans"/>
              <a:cs typeface="Open Sans"/>
            </a:endParaRPr>
          </a:p>
        </p:txBody>
      </p:sp>
      <p:sp>
        <p:nvSpPr>
          <p:cNvPr id="9"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0"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Tree>
    <p:extLst>
      <p:ext uri="{BB962C8B-B14F-4D97-AF65-F5344CB8AC3E}">
        <p14:creationId xmlns:p14="http://schemas.microsoft.com/office/powerpoint/2010/main" val="6182695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0"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6"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1" name="TextBox 10"/>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2461370426"/>
      </p:ext>
    </p:extLst>
  </p:cSld>
  <p:clrMapOvr>
    <a:masterClrMapping/>
  </p:clrMapOvr>
  <p:transition spd="slow">
    <p:push/>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mockup_01">
    <p:spTree>
      <p:nvGrpSpPr>
        <p:cNvPr id="1" name=""/>
        <p:cNvGrpSpPr/>
        <p:nvPr/>
      </p:nvGrpSpPr>
      <p:grpSpPr>
        <a:xfrm>
          <a:off x="0" y="0"/>
          <a:ext cx="0" cy="0"/>
          <a:chOff x="0" y="0"/>
          <a:chExt cx="0" cy="0"/>
        </a:xfrm>
      </p:grpSpPr>
      <p:pic>
        <p:nvPicPr>
          <p:cNvPr id="4" name="Picture 3" descr="compu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1954" y="1564639"/>
            <a:ext cx="5376606" cy="4767685"/>
          </a:xfrm>
          <a:prstGeom prst="rect">
            <a:avLst/>
          </a:prstGeom>
        </p:spPr>
      </p:pic>
      <p:sp>
        <p:nvSpPr>
          <p:cNvPr id="7" name="Picture Placeholder 6"/>
          <p:cNvSpPr>
            <a:spLocks noGrp="1"/>
          </p:cNvSpPr>
          <p:nvPr>
            <p:ph type="pic" sz="quarter" idx="10"/>
          </p:nvPr>
        </p:nvSpPr>
        <p:spPr>
          <a:xfrm>
            <a:off x="3793544" y="2087029"/>
            <a:ext cx="4649416" cy="2802942"/>
          </a:xfrm>
        </p:spPr>
        <p:txBody>
          <a:bodyPr/>
          <a:lstStyle/>
          <a:p>
            <a:endParaRPr lang="en-US"/>
          </a:p>
        </p:txBody>
      </p:sp>
      <p:sp>
        <p:nvSpPr>
          <p:cNvPr id="16"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7"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8"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9" name="TextBox 8"/>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64122210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mockup_02">
    <p:spTree>
      <p:nvGrpSpPr>
        <p:cNvPr id="1" name=""/>
        <p:cNvGrpSpPr/>
        <p:nvPr/>
      </p:nvGrpSpPr>
      <p:grpSpPr>
        <a:xfrm>
          <a:off x="0" y="0"/>
          <a:ext cx="0" cy="0"/>
          <a:chOff x="0" y="0"/>
          <a:chExt cx="0" cy="0"/>
        </a:xfrm>
      </p:grpSpPr>
      <p:pic>
        <p:nvPicPr>
          <p:cNvPr id="2" name="Picture 1" descr="lap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1056" y="2153920"/>
            <a:ext cx="5950544" cy="3846403"/>
          </a:xfrm>
          <a:prstGeom prst="rect">
            <a:avLst/>
          </a:prstGeom>
        </p:spPr>
      </p:pic>
      <p:sp>
        <p:nvSpPr>
          <p:cNvPr id="6" name="Picture Placeholder 5"/>
          <p:cNvSpPr>
            <a:spLocks noGrp="1"/>
          </p:cNvSpPr>
          <p:nvPr>
            <p:ph type="pic" sz="quarter" idx="10"/>
          </p:nvPr>
        </p:nvSpPr>
        <p:spPr>
          <a:xfrm>
            <a:off x="3838789" y="2599513"/>
            <a:ext cx="4363435" cy="2849634"/>
          </a:xfrm>
        </p:spPr>
        <p:txBody>
          <a:bodyPr/>
          <a:lstStyle/>
          <a:p>
            <a:endParaRPr lang="en-US"/>
          </a:p>
        </p:txBody>
      </p:sp>
      <p:sp>
        <p:nvSpPr>
          <p:cNvPr id="16"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7"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8"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9" name="TextBox 8"/>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127710093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6"/>
          <p:cNvSpPr>
            <a:spLocks noGrp="1"/>
          </p:cNvSpPr>
          <p:nvPr>
            <p:ph type="dt" sz="half" idx="10"/>
          </p:nvPr>
        </p:nvSpPr>
        <p:spPr/>
        <p:txBody>
          <a:bodyPr/>
          <a:lstStyle/>
          <a:p>
            <a:fld id="{00475D82-532E-314E-A38E-00EF0A98008F}" type="datetimeFigureOut">
              <a:rPr lang="ru-RU" smtClean="0"/>
              <a:t>21.04.2019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30339215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mockup_03">
    <p:spTree>
      <p:nvGrpSpPr>
        <p:cNvPr id="1" name=""/>
        <p:cNvGrpSpPr/>
        <p:nvPr/>
      </p:nvGrpSpPr>
      <p:grpSpPr>
        <a:xfrm>
          <a:off x="0" y="0"/>
          <a:ext cx="0" cy="0"/>
          <a:chOff x="0" y="0"/>
          <a:chExt cx="0" cy="0"/>
        </a:xfrm>
      </p:grpSpPr>
      <p:pic>
        <p:nvPicPr>
          <p:cNvPr id="2" name="Picture 1" descr="table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01449" y="1409443"/>
            <a:ext cx="3321416" cy="5082552"/>
          </a:xfrm>
          <a:prstGeom prst="rect">
            <a:avLst/>
          </a:prstGeom>
        </p:spPr>
      </p:pic>
      <p:sp>
        <p:nvSpPr>
          <p:cNvPr id="6" name="Picture Placeholder 5"/>
          <p:cNvSpPr>
            <a:spLocks noGrp="1"/>
          </p:cNvSpPr>
          <p:nvPr>
            <p:ph type="pic" sz="quarter" idx="10"/>
          </p:nvPr>
        </p:nvSpPr>
        <p:spPr>
          <a:xfrm>
            <a:off x="3324225" y="2026450"/>
            <a:ext cx="2510304" cy="3911788"/>
          </a:xfrm>
        </p:spPr>
        <p:txBody>
          <a:bodyPr/>
          <a:lstStyle/>
          <a:p>
            <a:endParaRPr lang="en-US"/>
          </a:p>
        </p:txBody>
      </p:sp>
      <p:sp>
        <p:nvSpPr>
          <p:cNvPr id="16"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7"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8"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9" name="TextBox 8"/>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127710093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mockup_04">
    <p:spTree>
      <p:nvGrpSpPr>
        <p:cNvPr id="1" name=""/>
        <p:cNvGrpSpPr/>
        <p:nvPr/>
      </p:nvGrpSpPr>
      <p:grpSpPr>
        <a:xfrm>
          <a:off x="0" y="0"/>
          <a:ext cx="0" cy="0"/>
          <a:chOff x="0" y="0"/>
          <a:chExt cx="0" cy="0"/>
        </a:xfrm>
      </p:grpSpPr>
      <p:pic>
        <p:nvPicPr>
          <p:cNvPr id="3" name="Picture 2" descr="pho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14149" y="1409443"/>
            <a:ext cx="6536909" cy="5457965"/>
          </a:xfrm>
          <a:prstGeom prst="rect">
            <a:avLst/>
          </a:prstGeom>
        </p:spPr>
      </p:pic>
      <p:sp>
        <p:nvSpPr>
          <p:cNvPr id="6" name="Picture Placeholder 5"/>
          <p:cNvSpPr>
            <a:spLocks noGrp="1"/>
          </p:cNvSpPr>
          <p:nvPr>
            <p:ph type="pic" sz="quarter" idx="10"/>
          </p:nvPr>
        </p:nvSpPr>
        <p:spPr>
          <a:xfrm>
            <a:off x="3207037" y="2336800"/>
            <a:ext cx="1534297" cy="3190242"/>
          </a:xfrm>
        </p:spPr>
        <p:txBody>
          <a:bodyPr/>
          <a:lstStyle/>
          <a:p>
            <a:endParaRPr lang="en-US"/>
          </a:p>
        </p:txBody>
      </p:sp>
      <p:sp>
        <p:nvSpPr>
          <p:cNvPr id="16"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7"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9" name="Picture Placeholder 5"/>
          <p:cNvSpPr>
            <a:spLocks noGrp="1"/>
          </p:cNvSpPr>
          <p:nvPr>
            <p:ph type="pic" sz="quarter" idx="11"/>
          </p:nvPr>
        </p:nvSpPr>
        <p:spPr>
          <a:xfrm>
            <a:off x="5357599" y="4378959"/>
            <a:ext cx="2721012" cy="1794555"/>
          </a:xfrm>
        </p:spPr>
        <p:txBody>
          <a:bodyPr/>
          <a:lstStyle/>
          <a:p>
            <a:endParaRPr lang="en-US"/>
          </a:p>
        </p:txBody>
      </p:sp>
      <p:sp>
        <p:nvSpPr>
          <p:cNvPr id="10"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1" name="TextBox 10"/>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247446420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mockup_05">
    <p:spTree>
      <p:nvGrpSpPr>
        <p:cNvPr id="1" name=""/>
        <p:cNvGrpSpPr/>
        <p:nvPr/>
      </p:nvGrpSpPr>
      <p:grpSpPr>
        <a:xfrm>
          <a:off x="0" y="0"/>
          <a:ext cx="0" cy="0"/>
          <a:chOff x="0" y="0"/>
          <a:chExt cx="0" cy="0"/>
        </a:xfrm>
      </p:grpSpPr>
      <p:pic>
        <p:nvPicPr>
          <p:cNvPr id="2" name="Picture 1" descr="gajah-IPHO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3706" y="1814608"/>
            <a:ext cx="3800286" cy="4428171"/>
          </a:xfrm>
          <a:prstGeom prst="rect">
            <a:avLst/>
          </a:prstGeom>
        </p:spPr>
      </p:pic>
      <p:sp>
        <p:nvSpPr>
          <p:cNvPr id="6" name="Picture Placeholder 5"/>
          <p:cNvSpPr>
            <a:spLocks noGrp="1"/>
          </p:cNvSpPr>
          <p:nvPr>
            <p:ph type="pic" sz="quarter" idx="10"/>
          </p:nvPr>
        </p:nvSpPr>
        <p:spPr>
          <a:xfrm>
            <a:off x="2995368" y="2479040"/>
            <a:ext cx="1597798" cy="3083748"/>
          </a:xfrm>
        </p:spPr>
        <p:txBody>
          <a:bodyPr/>
          <a:lstStyle/>
          <a:p>
            <a:endParaRPr lang="en-US"/>
          </a:p>
        </p:txBody>
      </p:sp>
      <p:sp>
        <p:nvSpPr>
          <p:cNvPr id="16"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7"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10" name="Picture Placeholder 5"/>
          <p:cNvSpPr>
            <a:spLocks noGrp="1"/>
          </p:cNvSpPr>
          <p:nvPr>
            <p:ph type="pic" sz="quarter" idx="11"/>
          </p:nvPr>
        </p:nvSpPr>
        <p:spPr>
          <a:xfrm>
            <a:off x="4907425" y="2489200"/>
            <a:ext cx="1597798" cy="3083748"/>
          </a:xfrm>
        </p:spPr>
        <p:txBody>
          <a:bodyPr/>
          <a:lstStyle/>
          <a:p>
            <a:endParaRPr lang="en-US"/>
          </a:p>
        </p:txBody>
      </p:sp>
      <p:sp>
        <p:nvSpPr>
          <p:cNvPr id="9"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1" name="TextBox 10"/>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415245978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ockup_06">
    <p:spTree>
      <p:nvGrpSpPr>
        <p:cNvPr id="1" name=""/>
        <p:cNvGrpSpPr/>
        <p:nvPr/>
      </p:nvGrpSpPr>
      <p:grpSpPr>
        <a:xfrm>
          <a:off x="0" y="0"/>
          <a:ext cx="0" cy="0"/>
          <a:chOff x="0" y="0"/>
          <a:chExt cx="0" cy="0"/>
        </a:xfrm>
      </p:grpSpPr>
      <p:pic>
        <p:nvPicPr>
          <p:cNvPr id="2" name="Picture 1" descr="gajah-BROWS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2333" y="1116160"/>
            <a:ext cx="7430227" cy="5152516"/>
          </a:xfrm>
          <a:prstGeom prst="rect">
            <a:avLst/>
          </a:prstGeom>
        </p:spPr>
      </p:pic>
      <p:sp>
        <p:nvSpPr>
          <p:cNvPr id="6" name="Picture Placeholder 5"/>
          <p:cNvSpPr>
            <a:spLocks noGrp="1"/>
          </p:cNvSpPr>
          <p:nvPr>
            <p:ph type="pic" sz="quarter" idx="10"/>
          </p:nvPr>
        </p:nvSpPr>
        <p:spPr>
          <a:xfrm>
            <a:off x="3002402" y="1541789"/>
            <a:ext cx="7210597" cy="4648286"/>
          </a:xfrm>
        </p:spPr>
        <p:txBody>
          <a:bodyPr/>
          <a:lstStyle/>
          <a:p>
            <a:endParaRPr lang="en-US"/>
          </a:p>
        </p:txBody>
      </p:sp>
      <p:sp>
        <p:nvSpPr>
          <p:cNvPr id="16" name="Slide Number Placeholder 5"/>
          <p:cNvSpPr txBox="1">
            <a:spLocks/>
          </p:cNvSpPr>
          <p:nvPr userDrawn="1"/>
        </p:nvSpPr>
        <p:spPr>
          <a:xfrm>
            <a:off x="317374" y="-6877"/>
            <a:ext cx="2184357" cy="1470025"/>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17" name="Title 1"/>
          <p:cNvSpPr>
            <a:spLocks noGrp="1"/>
          </p:cNvSpPr>
          <p:nvPr>
            <p:ph type="ctrTitle"/>
          </p:nvPr>
        </p:nvSpPr>
        <p:spPr>
          <a:xfrm>
            <a:off x="416279" y="73056"/>
            <a:ext cx="1954389" cy="1336387"/>
          </a:xfrm>
        </p:spPr>
        <p:txBody>
          <a:bodyPr anchor="b">
            <a:noAutofit/>
          </a:bodyPr>
          <a:lstStyle>
            <a:lvl1pPr algn="l">
              <a:defRPr sz="1800">
                <a:solidFill>
                  <a:srgbClr val="FFFFFF"/>
                </a:solidFill>
              </a:defRPr>
            </a:lvl1pPr>
          </a:lstStyle>
          <a:p>
            <a:r>
              <a:rPr lang="en-US" dirty="0"/>
              <a:t>Click to edit Master title style</a:t>
            </a:r>
          </a:p>
        </p:txBody>
      </p:sp>
      <p:sp>
        <p:nvSpPr>
          <p:cNvPr id="8" name="Slide Number Placeholder 5"/>
          <p:cNvSpPr txBox="1">
            <a:spLocks/>
          </p:cNvSpPr>
          <p:nvPr userDrawn="1"/>
        </p:nvSpPr>
        <p:spPr>
          <a:xfrm>
            <a:off x="317374" y="6480152"/>
            <a:ext cx="2184357" cy="387101"/>
          </a:xfrm>
          <a:prstGeom prst="rect">
            <a:avLst/>
          </a:prstGeom>
          <a:solidFill>
            <a:schemeClr val="accent6"/>
          </a:solidFill>
        </p:spPr>
        <p:txBody>
          <a:bodyPr vert="horz" lIns="91440" tIns="45720" rIns="91440" bIns="45720" rtlCol="0" anchor="ctr"/>
          <a:lstStyle>
            <a:defPPr>
              <a:defRPr lang="en-US"/>
            </a:defPPr>
            <a:lvl1pPr marL="0" algn="ctr" defTabSz="457200" rtl="0" eaLnBrk="1" latinLnBrk="0" hangingPunct="1">
              <a:defRPr sz="700" kern="1200">
                <a:solidFill>
                  <a:srgbClr val="FFFFFF"/>
                </a:solidFill>
                <a:latin typeface="Open Sans"/>
                <a:ea typeface="+mn-ea"/>
                <a:cs typeface="Open San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dirty="0"/>
          </a:p>
        </p:txBody>
      </p:sp>
      <p:sp>
        <p:nvSpPr>
          <p:cNvPr id="9" name="TextBox 8"/>
          <p:cNvSpPr txBox="1"/>
          <p:nvPr userDrawn="1"/>
        </p:nvSpPr>
        <p:spPr>
          <a:xfrm>
            <a:off x="394246" y="6596706"/>
            <a:ext cx="2032929" cy="183255"/>
          </a:xfrm>
          <a:prstGeom prst="rect">
            <a:avLst/>
          </a:prstGeom>
          <a:noFill/>
        </p:spPr>
        <p:txBody>
          <a:bodyPr wrap="none" rtlCol="0" anchor="ctr">
            <a:spAutoFit/>
          </a:bodyPr>
          <a:lstStyle/>
          <a:p>
            <a:pPr algn="ctr">
              <a:lnSpc>
                <a:spcPct val="70000"/>
              </a:lnSpc>
            </a:pPr>
            <a:r>
              <a:rPr lang="en-US" sz="700" dirty="0">
                <a:solidFill>
                  <a:srgbClr val="FFFFFF"/>
                </a:solidFill>
                <a:latin typeface="Open Sans"/>
                <a:cs typeface="Open Sans"/>
              </a:rPr>
              <a:t>HSE UNIVERSITY ST. PETERSBURG   |   </a:t>
            </a:r>
            <a:fld id="{386B4344-649F-C745-A86B-93613093FF3C}" type="slidenum">
              <a:rPr lang="en-US" sz="800" smtClean="0">
                <a:solidFill>
                  <a:srgbClr val="FFFFFF"/>
                </a:solidFill>
              </a:rPr>
              <a:pPr algn="ctr">
                <a:lnSpc>
                  <a:spcPct val="70000"/>
                </a:lnSpc>
              </a:pPr>
              <a:t>‹#›</a:t>
            </a:fld>
            <a:endParaRPr lang="en-US" sz="700" dirty="0">
              <a:solidFill>
                <a:srgbClr val="FFFFFF"/>
              </a:solidFill>
              <a:latin typeface="Open Sans"/>
              <a:cs typeface="Open Sans"/>
            </a:endParaRPr>
          </a:p>
        </p:txBody>
      </p:sp>
    </p:spTree>
    <p:extLst>
      <p:ext uri="{BB962C8B-B14F-4D97-AF65-F5344CB8AC3E}">
        <p14:creationId xmlns:p14="http://schemas.microsoft.com/office/powerpoint/2010/main" val="415245978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a:t>Образец заголовка</a:t>
            </a:r>
            <a:endParaRPr lang="ru-RU"/>
          </a:p>
        </p:txBody>
      </p:sp>
      <p:sp>
        <p:nvSpPr>
          <p:cNvPr id="3" name="Дата 2"/>
          <p:cNvSpPr>
            <a:spLocks noGrp="1"/>
          </p:cNvSpPr>
          <p:nvPr>
            <p:ph type="dt" sz="half" idx="10"/>
          </p:nvPr>
        </p:nvSpPr>
        <p:spPr/>
        <p:txBody>
          <a:bodyPr/>
          <a:lstStyle/>
          <a:p>
            <a:fld id="{00475D82-532E-314E-A38E-00EF0A98008F}" type="datetimeFigureOut">
              <a:rPr lang="ru-RU" smtClean="0"/>
              <a:t>21.04.2019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455053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0475D82-532E-314E-A38E-00EF0A98008F}" type="datetimeFigureOut">
              <a:rPr lang="ru-RU" smtClean="0"/>
              <a:t>21.04.2019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163138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p>
            <a:fld id="{00475D82-532E-314E-A38E-00EF0A98008F}" type="datetimeFigureOut">
              <a:rPr lang="ru-RU" smtClean="0"/>
              <a:t>21.04.2019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184271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p>
            <a:fld id="{00475D82-532E-314E-A38E-00EF0A98008F}" type="datetimeFigureOut">
              <a:rPr lang="ru-RU" smtClean="0"/>
              <a:t>21.04.2019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21B21B-1EC3-F048-8053-62B9C0356B27}" type="slidenum">
              <a:rPr lang="ru-RU" smtClean="0"/>
              <a:t>‹#›</a:t>
            </a:fld>
            <a:endParaRPr lang="ru-RU"/>
          </a:p>
        </p:txBody>
      </p:sp>
    </p:spTree>
    <p:extLst>
      <p:ext uri="{BB962C8B-B14F-4D97-AF65-F5344CB8AC3E}">
        <p14:creationId xmlns:p14="http://schemas.microsoft.com/office/powerpoint/2010/main" val="341381562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75D82-532E-314E-A38E-00EF0A98008F}" type="datetimeFigureOut">
              <a:rPr lang="ru-RU" smtClean="0"/>
              <a:t>21.04.2019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1B21B-1EC3-F048-8053-62B9C0356B27}" type="slidenum">
              <a:rPr lang="ru-RU" smtClean="0"/>
              <a:t>‹#›</a:t>
            </a:fld>
            <a:endParaRPr lang="ru-RU"/>
          </a:p>
        </p:txBody>
      </p:sp>
    </p:spTree>
    <p:extLst>
      <p:ext uri="{BB962C8B-B14F-4D97-AF65-F5344CB8AC3E}">
        <p14:creationId xmlns:p14="http://schemas.microsoft.com/office/powerpoint/2010/main" val="135270872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649" r:id="rId14"/>
    <p:sldLayoutId id="2147483650" r:id="rId15"/>
    <p:sldLayoutId id="2147483659" r:id="rId16"/>
    <p:sldLayoutId id="2147483658" r:id="rId17"/>
    <p:sldLayoutId id="2147483651" r:id="rId18"/>
    <p:sldLayoutId id="2147483661" r:id="rId19"/>
    <p:sldLayoutId id="2147483694" r:id="rId20"/>
    <p:sldLayoutId id="2147483652" r:id="rId21"/>
    <p:sldLayoutId id="2147483679" r:id="rId22"/>
    <p:sldLayoutId id="2147483680" r:id="rId23"/>
    <p:sldLayoutId id="2147483662" r:id="rId24"/>
    <p:sldLayoutId id="2147483653" r:id="rId25"/>
    <p:sldLayoutId id="2147483663" r:id="rId26"/>
    <p:sldLayoutId id="2147483655" r:id="rId27"/>
    <p:sldLayoutId id="2147483666" r:id="rId28"/>
    <p:sldLayoutId id="2147483669" r:id="rId29"/>
    <p:sldLayoutId id="2147483667" r:id="rId30"/>
    <p:sldLayoutId id="2147483668" r:id="rId31"/>
    <p:sldLayoutId id="2147483670" r:id="rId32"/>
    <p:sldLayoutId id="2147483671" r:id="rId33"/>
    <p:sldLayoutId id="2147483676" r:id="rId34"/>
    <p:sldLayoutId id="2147483682" r:id="rId35"/>
    <p:sldLayoutId id="2147483683" r:id="rId36"/>
    <p:sldLayoutId id="2147483681" r:id="rId37"/>
    <p:sldLayoutId id="2147483672" r:id="rId38"/>
    <p:sldLayoutId id="2147483691" r:id="rId39"/>
    <p:sldLayoutId id="2147483692" r:id="rId40"/>
    <p:sldLayoutId id="2147483693" r:id="rId41"/>
    <p:sldLayoutId id="2147483673" r:id="rId42"/>
    <p:sldLayoutId id="2147483678" r:id="rId43"/>
    <p:sldLayoutId id="2147483690" r:id="rId44"/>
    <p:sldLayoutId id="2147483674" r:id="rId45"/>
    <p:sldLayoutId id="2147483675" r:id="rId46"/>
    <p:sldLayoutId id="2147483665" r:id="rId47"/>
    <p:sldLayoutId id="2147483684" r:id="rId48"/>
    <p:sldLayoutId id="2147483685" r:id="rId49"/>
    <p:sldLayoutId id="2147483686" r:id="rId50"/>
    <p:sldLayoutId id="2147483687" r:id="rId51"/>
    <p:sldLayoutId id="2147483688" r:id="rId52"/>
    <p:sldLayoutId id="2147483689" r:id="rId53"/>
  </p:sldLayoutIdLst>
  <p:transition spd="slow">
    <p:push/>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5" Type="http://schemas.openxmlformats.org/officeDocument/2006/relationships/chart" Target="../charts/chart4.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3.xml"/><Relationship Id="rId4" Type="http://schemas.openxmlformats.org/officeDocument/2006/relationships/chart" Target="../charts/chart7.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chart" Target="../charts/char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85410" y="3244528"/>
            <a:ext cx="2141900" cy="1708160"/>
          </a:xfrm>
          <a:prstGeom prst="rect">
            <a:avLst/>
          </a:prstGeom>
          <a:noFill/>
        </p:spPr>
        <p:txBody>
          <a:bodyPr wrap="square" rtlCol="0">
            <a:spAutoFit/>
          </a:bodyPr>
          <a:lstStyle/>
          <a:p>
            <a:r>
              <a:rPr lang="en-US" sz="3500" dirty="0">
                <a:solidFill>
                  <a:schemeClr val="bg1"/>
                </a:solidFill>
                <a:latin typeface="Open Sans"/>
                <a:cs typeface="Open Sans"/>
              </a:rPr>
              <a:t>ANNUAL </a:t>
            </a:r>
            <a:r>
              <a:rPr lang="en-US" sz="3500" b="1" dirty="0">
                <a:solidFill>
                  <a:schemeClr val="bg1"/>
                </a:solidFill>
                <a:latin typeface="Open Sans"/>
                <a:cs typeface="Open Sans"/>
              </a:rPr>
              <a:t>REPORT 2015</a:t>
            </a:r>
          </a:p>
        </p:txBody>
      </p:sp>
      <p:grpSp>
        <p:nvGrpSpPr>
          <p:cNvPr id="13" name="Group 4"/>
          <p:cNvGrpSpPr>
            <a:grpSpLocks noChangeAspect="1"/>
          </p:cNvGrpSpPr>
          <p:nvPr/>
        </p:nvGrpSpPr>
        <p:grpSpPr bwMode="auto">
          <a:xfrm>
            <a:off x="7933026" y="5168730"/>
            <a:ext cx="769938" cy="769937"/>
            <a:chOff x="328" y="1219"/>
            <a:chExt cx="485" cy="485"/>
          </a:xfrm>
        </p:grpSpPr>
        <p:sp>
          <p:nvSpPr>
            <p:cNvPr id="14" name="AutoShape 3"/>
            <p:cNvSpPr>
              <a:spLocks noChangeAspect="1" noChangeArrowheads="1" noTextEdit="1"/>
            </p:cNvSpPr>
            <p:nvPr/>
          </p:nvSpPr>
          <p:spPr bwMode="auto">
            <a:xfrm>
              <a:off x="328" y="1219"/>
              <a:ext cx="485" cy="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Freeform 6"/>
            <p:cNvSpPr>
              <a:spLocks noEditPoints="1"/>
            </p:cNvSpPr>
            <p:nvPr/>
          </p:nvSpPr>
          <p:spPr bwMode="auto">
            <a:xfrm>
              <a:off x="492" y="1334"/>
              <a:ext cx="171" cy="251"/>
            </a:xfrm>
            <a:custGeom>
              <a:avLst/>
              <a:gdLst>
                <a:gd name="T0" fmla="*/ 316 w 1193"/>
                <a:gd name="T1" fmla="*/ 1649 h 1756"/>
                <a:gd name="T2" fmla="*/ 706 w 1193"/>
                <a:gd name="T3" fmla="*/ 1074 h 1756"/>
                <a:gd name="T4" fmla="*/ 897 w 1193"/>
                <a:gd name="T5" fmla="*/ 1386 h 1756"/>
                <a:gd name="T6" fmla="*/ 895 w 1193"/>
                <a:gd name="T7" fmla="*/ 1284 h 1756"/>
                <a:gd name="T8" fmla="*/ 884 w 1193"/>
                <a:gd name="T9" fmla="*/ 1176 h 1756"/>
                <a:gd name="T10" fmla="*/ 854 w 1193"/>
                <a:gd name="T11" fmla="*/ 1069 h 1756"/>
                <a:gd name="T12" fmla="*/ 799 w 1193"/>
                <a:gd name="T13" fmla="*/ 973 h 1756"/>
                <a:gd name="T14" fmla="*/ 711 w 1193"/>
                <a:gd name="T15" fmla="*/ 892 h 1756"/>
                <a:gd name="T16" fmla="*/ 900 w 1193"/>
                <a:gd name="T17" fmla="*/ 897 h 1756"/>
                <a:gd name="T18" fmla="*/ 1004 w 1193"/>
                <a:gd name="T19" fmla="*/ 987 h 1756"/>
                <a:gd name="T20" fmla="*/ 1078 w 1193"/>
                <a:gd name="T21" fmla="*/ 1106 h 1756"/>
                <a:gd name="T22" fmla="*/ 1124 w 1193"/>
                <a:gd name="T23" fmla="*/ 1251 h 1756"/>
                <a:gd name="T24" fmla="*/ 1138 w 1193"/>
                <a:gd name="T25" fmla="*/ 1419 h 1756"/>
                <a:gd name="T26" fmla="*/ 23 w 1193"/>
                <a:gd name="T27" fmla="*/ 1756 h 1756"/>
                <a:gd name="T28" fmla="*/ 0 w 1193"/>
                <a:gd name="T29" fmla="*/ 0 h 1756"/>
                <a:gd name="T30" fmla="*/ 458 w 1193"/>
                <a:gd name="T31" fmla="*/ 0 h 1756"/>
                <a:gd name="T32" fmla="*/ 643 w 1193"/>
                <a:gd name="T33" fmla="*/ 5 h 1756"/>
                <a:gd name="T34" fmla="*/ 751 w 1193"/>
                <a:gd name="T35" fmla="*/ 24 h 1756"/>
                <a:gd name="T36" fmla="*/ 835 w 1193"/>
                <a:gd name="T37" fmla="*/ 62 h 1756"/>
                <a:gd name="T38" fmla="*/ 916 w 1193"/>
                <a:gd name="T39" fmla="*/ 124 h 1756"/>
                <a:gd name="T40" fmla="*/ 982 w 1193"/>
                <a:gd name="T41" fmla="*/ 213 h 1756"/>
                <a:gd name="T42" fmla="*/ 1015 w 1193"/>
                <a:gd name="T43" fmla="*/ 304 h 1756"/>
                <a:gd name="T44" fmla="*/ 1026 w 1193"/>
                <a:gd name="T45" fmla="*/ 382 h 1756"/>
                <a:gd name="T46" fmla="*/ 1020 w 1193"/>
                <a:gd name="T47" fmla="*/ 478 h 1756"/>
                <a:gd name="T48" fmla="*/ 982 w 1193"/>
                <a:gd name="T49" fmla="*/ 588 h 1756"/>
                <a:gd name="T50" fmla="*/ 921 w 1193"/>
                <a:gd name="T51" fmla="*/ 671 h 1756"/>
                <a:gd name="T52" fmla="*/ 866 w 1193"/>
                <a:gd name="T53" fmla="*/ 724 h 1756"/>
                <a:gd name="T54" fmla="*/ 788 w 1193"/>
                <a:gd name="T55" fmla="*/ 774 h 1756"/>
                <a:gd name="T56" fmla="*/ 682 w 1193"/>
                <a:gd name="T57" fmla="*/ 809 h 1756"/>
                <a:gd name="T58" fmla="*/ 537 w 1193"/>
                <a:gd name="T59" fmla="*/ 825 h 1756"/>
                <a:gd name="T60" fmla="*/ 427 w 1193"/>
                <a:gd name="T61" fmla="*/ 822 h 1756"/>
                <a:gd name="T62" fmla="*/ 424 w 1193"/>
                <a:gd name="T63" fmla="*/ 735 h 1756"/>
                <a:gd name="T64" fmla="*/ 521 w 1193"/>
                <a:gd name="T65" fmla="*/ 735 h 1756"/>
                <a:gd name="T66" fmla="*/ 615 w 1193"/>
                <a:gd name="T67" fmla="*/ 709 h 1756"/>
                <a:gd name="T68" fmla="*/ 687 w 1193"/>
                <a:gd name="T69" fmla="*/ 660 h 1756"/>
                <a:gd name="T70" fmla="*/ 748 w 1193"/>
                <a:gd name="T71" fmla="*/ 589 h 1756"/>
                <a:gd name="T72" fmla="*/ 786 w 1193"/>
                <a:gd name="T73" fmla="*/ 494 h 1756"/>
                <a:gd name="T74" fmla="*/ 486 w 1193"/>
                <a:gd name="T75" fmla="*/ 437 h 1756"/>
                <a:gd name="T76" fmla="*/ 783 w 1193"/>
                <a:gd name="T77" fmla="*/ 316 h 1756"/>
                <a:gd name="T78" fmla="*/ 744 w 1193"/>
                <a:gd name="T79" fmla="*/ 229 h 1756"/>
                <a:gd name="T80" fmla="*/ 673 w 1193"/>
                <a:gd name="T81" fmla="*/ 155 h 1756"/>
                <a:gd name="T82" fmla="*/ 591 w 1193"/>
                <a:gd name="T83" fmla="*/ 116 h 1756"/>
                <a:gd name="T84" fmla="*/ 513 w 1193"/>
                <a:gd name="T85" fmla="*/ 102 h 1756"/>
                <a:gd name="T86" fmla="*/ 0 w 1193"/>
                <a:gd name="T87" fmla="*/ 0 h 1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93" h="1756">
                  <a:moveTo>
                    <a:pt x="77" y="175"/>
                  </a:moveTo>
                  <a:lnTo>
                    <a:pt x="316" y="175"/>
                  </a:lnTo>
                  <a:lnTo>
                    <a:pt x="316" y="1649"/>
                  </a:lnTo>
                  <a:lnTo>
                    <a:pt x="486" y="1649"/>
                  </a:lnTo>
                  <a:lnTo>
                    <a:pt x="486" y="1074"/>
                  </a:lnTo>
                  <a:lnTo>
                    <a:pt x="706" y="1074"/>
                  </a:lnTo>
                  <a:lnTo>
                    <a:pt x="706" y="1649"/>
                  </a:lnTo>
                  <a:lnTo>
                    <a:pt x="897" y="1649"/>
                  </a:lnTo>
                  <a:lnTo>
                    <a:pt x="897" y="1386"/>
                  </a:lnTo>
                  <a:lnTo>
                    <a:pt x="897" y="1353"/>
                  </a:lnTo>
                  <a:lnTo>
                    <a:pt x="897" y="1319"/>
                  </a:lnTo>
                  <a:lnTo>
                    <a:pt x="895" y="1284"/>
                  </a:lnTo>
                  <a:lnTo>
                    <a:pt x="893" y="1249"/>
                  </a:lnTo>
                  <a:lnTo>
                    <a:pt x="889" y="1213"/>
                  </a:lnTo>
                  <a:lnTo>
                    <a:pt x="884" y="1176"/>
                  </a:lnTo>
                  <a:lnTo>
                    <a:pt x="876" y="1140"/>
                  </a:lnTo>
                  <a:lnTo>
                    <a:pt x="866" y="1104"/>
                  </a:lnTo>
                  <a:lnTo>
                    <a:pt x="854" y="1069"/>
                  </a:lnTo>
                  <a:lnTo>
                    <a:pt x="839" y="1035"/>
                  </a:lnTo>
                  <a:lnTo>
                    <a:pt x="820" y="1004"/>
                  </a:lnTo>
                  <a:lnTo>
                    <a:pt x="799" y="973"/>
                  </a:lnTo>
                  <a:lnTo>
                    <a:pt x="774" y="944"/>
                  </a:lnTo>
                  <a:lnTo>
                    <a:pt x="744" y="917"/>
                  </a:lnTo>
                  <a:lnTo>
                    <a:pt x="711" y="892"/>
                  </a:lnTo>
                  <a:lnTo>
                    <a:pt x="815" y="854"/>
                  </a:lnTo>
                  <a:lnTo>
                    <a:pt x="859" y="874"/>
                  </a:lnTo>
                  <a:lnTo>
                    <a:pt x="900" y="897"/>
                  </a:lnTo>
                  <a:lnTo>
                    <a:pt x="938" y="923"/>
                  </a:lnTo>
                  <a:lnTo>
                    <a:pt x="973" y="953"/>
                  </a:lnTo>
                  <a:lnTo>
                    <a:pt x="1004" y="987"/>
                  </a:lnTo>
                  <a:lnTo>
                    <a:pt x="1033" y="1023"/>
                  </a:lnTo>
                  <a:lnTo>
                    <a:pt x="1058" y="1063"/>
                  </a:lnTo>
                  <a:lnTo>
                    <a:pt x="1078" y="1106"/>
                  </a:lnTo>
                  <a:lnTo>
                    <a:pt x="1097" y="1152"/>
                  </a:lnTo>
                  <a:lnTo>
                    <a:pt x="1112" y="1201"/>
                  </a:lnTo>
                  <a:lnTo>
                    <a:pt x="1124" y="1251"/>
                  </a:lnTo>
                  <a:lnTo>
                    <a:pt x="1132" y="1305"/>
                  </a:lnTo>
                  <a:lnTo>
                    <a:pt x="1137" y="1361"/>
                  </a:lnTo>
                  <a:lnTo>
                    <a:pt x="1138" y="1419"/>
                  </a:lnTo>
                  <a:lnTo>
                    <a:pt x="1138" y="1651"/>
                  </a:lnTo>
                  <a:lnTo>
                    <a:pt x="1193" y="1756"/>
                  </a:lnTo>
                  <a:lnTo>
                    <a:pt x="23" y="1756"/>
                  </a:lnTo>
                  <a:lnTo>
                    <a:pt x="77" y="1651"/>
                  </a:lnTo>
                  <a:lnTo>
                    <a:pt x="77" y="175"/>
                  </a:lnTo>
                  <a:close/>
                  <a:moveTo>
                    <a:pt x="0" y="0"/>
                  </a:moveTo>
                  <a:lnTo>
                    <a:pt x="449" y="0"/>
                  </a:lnTo>
                  <a:lnTo>
                    <a:pt x="454" y="0"/>
                  </a:lnTo>
                  <a:lnTo>
                    <a:pt x="458" y="0"/>
                  </a:lnTo>
                  <a:lnTo>
                    <a:pt x="548" y="0"/>
                  </a:lnTo>
                  <a:lnTo>
                    <a:pt x="598" y="2"/>
                  </a:lnTo>
                  <a:lnTo>
                    <a:pt x="643" y="5"/>
                  </a:lnTo>
                  <a:lnTo>
                    <a:pt x="683" y="9"/>
                  </a:lnTo>
                  <a:lnTo>
                    <a:pt x="719" y="16"/>
                  </a:lnTo>
                  <a:lnTo>
                    <a:pt x="751" y="24"/>
                  </a:lnTo>
                  <a:lnTo>
                    <a:pt x="781" y="34"/>
                  </a:lnTo>
                  <a:lnTo>
                    <a:pt x="809" y="48"/>
                  </a:lnTo>
                  <a:lnTo>
                    <a:pt x="835" y="62"/>
                  </a:lnTo>
                  <a:lnTo>
                    <a:pt x="859" y="79"/>
                  </a:lnTo>
                  <a:lnTo>
                    <a:pt x="885" y="97"/>
                  </a:lnTo>
                  <a:lnTo>
                    <a:pt x="916" y="124"/>
                  </a:lnTo>
                  <a:lnTo>
                    <a:pt x="942" y="153"/>
                  </a:lnTo>
                  <a:lnTo>
                    <a:pt x="963" y="183"/>
                  </a:lnTo>
                  <a:lnTo>
                    <a:pt x="982" y="213"/>
                  </a:lnTo>
                  <a:lnTo>
                    <a:pt x="996" y="244"/>
                  </a:lnTo>
                  <a:lnTo>
                    <a:pt x="1006" y="275"/>
                  </a:lnTo>
                  <a:lnTo>
                    <a:pt x="1015" y="304"/>
                  </a:lnTo>
                  <a:lnTo>
                    <a:pt x="1021" y="332"/>
                  </a:lnTo>
                  <a:lnTo>
                    <a:pt x="1024" y="359"/>
                  </a:lnTo>
                  <a:lnTo>
                    <a:pt x="1026" y="382"/>
                  </a:lnTo>
                  <a:lnTo>
                    <a:pt x="1027" y="403"/>
                  </a:lnTo>
                  <a:lnTo>
                    <a:pt x="1025" y="440"/>
                  </a:lnTo>
                  <a:lnTo>
                    <a:pt x="1020" y="478"/>
                  </a:lnTo>
                  <a:lnTo>
                    <a:pt x="1012" y="515"/>
                  </a:lnTo>
                  <a:lnTo>
                    <a:pt x="998" y="552"/>
                  </a:lnTo>
                  <a:lnTo>
                    <a:pt x="982" y="588"/>
                  </a:lnTo>
                  <a:lnTo>
                    <a:pt x="961" y="622"/>
                  </a:lnTo>
                  <a:lnTo>
                    <a:pt x="935" y="655"/>
                  </a:lnTo>
                  <a:lnTo>
                    <a:pt x="921" y="671"/>
                  </a:lnTo>
                  <a:lnTo>
                    <a:pt x="906" y="689"/>
                  </a:lnTo>
                  <a:lnTo>
                    <a:pt x="887" y="706"/>
                  </a:lnTo>
                  <a:lnTo>
                    <a:pt x="866" y="724"/>
                  </a:lnTo>
                  <a:lnTo>
                    <a:pt x="843" y="741"/>
                  </a:lnTo>
                  <a:lnTo>
                    <a:pt x="817" y="759"/>
                  </a:lnTo>
                  <a:lnTo>
                    <a:pt x="788" y="774"/>
                  </a:lnTo>
                  <a:lnTo>
                    <a:pt x="756" y="788"/>
                  </a:lnTo>
                  <a:lnTo>
                    <a:pt x="721" y="800"/>
                  </a:lnTo>
                  <a:lnTo>
                    <a:pt x="682" y="809"/>
                  </a:lnTo>
                  <a:lnTo>
                    <a:pt x="639" y="816"/>
                  </a:lnTo>
                  <a:lnTo>
                    <a:pt x="586" y="821"/>
                  </a:lnTo>
                  <a:lnTo>
                    <a:pt x="537" y="825"/>
                  </a:lnTo>
                  <a:lnTo>
                    <a:pt x="495" y="826"/>
                  </a:lnTo>
                  <a:lnTo>
                    <a:pt x="458" y="825"/>
                  </a:lnTo>
                  <a:lnTo>
                    <a:pt x="427" y="822"/>
                  </a:lnTo>
                  <a:lnTo>
                    <a:pt x="402" y="820"/>
                  </a:lnTo>
                  <a:lnTo>
                    <a:pt x="402" y="733"/>
                  </a:lnTo>
                  <a:lnTo>
                    <a:pt x="424" y="735"/>
                  </a:lnTo>
                  <a:lnTo>
                    <a:pt x="452" y="737"/>
                  </a:lnTo>
                  <a:lnTo>
                    <a:pt x="485" y="737"/>
                  </a:lnTo>
                  <a:lnTo>
                    <a:pt x="521" y="735"/>
                  </a:lnTo>
                  <a:lnTo>
                    <a:pt x="555" y="730"/>
                  </a:lnTo>
                  <a:lnTo>
                    <a:pt x="587" y="721"/>
                  </a:lnTo>
                  <a:lnTo>
                    <a:pt x="615" y="709"/>
                  </a:lnTo>
                  <a:lnTo>
                    <a:pt x="641" y="695"/>
                  </a:lnTo>
                  <a:lnTo>
                    <a:pt x="666" y="678"/>
                  </a:lnTo>
                  <a:lnTo>
                    <a:pt x="687" y="660"/>
                  </a:lnTo>
                  <a:lnTo>
                    <a:pt x="707" y="641"/>
                  </a:lnTo>
                  <a:lnTo>
                    <a:pt x="724" y="622"/>
                  </a:lnTo>
                  <a:lnTo>
                    <a:pt x="748" y="589"/>
                  </a:lnTo>
                  <a:lnTo>
                    <a:pt x="766" y="556"/>
                  </a:lnTo>
                  <a:lnTo>
                    <a:pt x="778" y="525"/>
                  </a:lnTo>
                  <a:lnTo>
                    <a:pt x="786" y="494"/>
                  </a:lnTo>
                  <a:lnTo>
                    <a:pt x="790" y="464"/>
                  </a:lnTo>
                  <a:lnTo>
                    <a:pt x="792" y="437"/>
                  </a:lnTo>
                  <a:lnTo>
                    <a:pt x="486" y="437"/>
                  </a:lnTo>
                  <a:lnTo>
                    <a:pt x="486" y="350"/>
                  </a:lnTo>
                  <a:lnTo>
                    <a:pt x="790" y="350"/>
                  </a:lnTo>
                  <a:lnTo>
                    <a:pt x="783" y="316"/>
                  </a:lnTo>
                  <a:lnTo>
                    <a:pt x="774" y="285"/>
                  </a:lnTo>
                  <a:lnTo>
                    <a:pt x="760" y="257"/>
                  </a:lnTo>
                  <a:lnTo>
                    <a:pt x="744" y="229"/>
                  </a:lnTo>
                  <a:lnTo>
                    <a:pt x="723" y="203"/>
                  </a:lnTo>
                  <a:lnTo>
                    <a:pt x="700" y="176"/>
                  </a:lnTo>
                  <a:lnTo>
                    <a:pt x="673" y="155"/>
                  </a:lnTo>
                  <a:lnTo>
                    <a:pt x="646" y="138"/>
                  </a:lnTo>
                  <a:lnTo>
                    <a:pt x="619" y="125"/>
                  </a:lnTo>
                  <a:lnTo>
                    <a:pt x="591" y="116"/>
                  </a:lnTo>
                  <a:lnTo>
                    <a:pt x="564" y="109"/>
                  </a:lnTo>
                  <a:lnTo>
                    <a:pt x="537" y="104"/>
                  </a:lnTo>
                  <a:lnTo>
                    <a:pt x="513" y="102"/>
                  </a:lnTo>
                  <a:lnTo>
                    <a:pt x="490" y="101"/>
                  </a:lnTo>
                  <a:lnTo>
                    <a:pt x="52" y="101"/>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7"/>
            <p:cNvSpPr>
              <a:spLocks noEditPoints="1"/>
            </p:cNvSpPr>
            <p:nvPr/>
          </p:nvSpPr>
          <p:spPr bwMode="auto">
            <a:xfrm>
              <a:off x="349" y="1241"/>
              <a:ext cx="443" cy="442"/>
            </a:xfrm>
            <a:custGeom>
              <a:avLst/>
              <a:gdLst>
                <a:gd name="T0" fmla="*/ 1259 w 3095"/>
                <a:gd name="T1" fmla="*/ 87 h 3094"/>
                <a:gd name="T2" fmla="*/ 906 w 3095"/>
                <a:gd name="T3" fmla="*/ 204 h 3094"/>
                <a:gd name="T4" fmla="*/ 597 w 3095"/>
                <a:gd name="T5" fmla="*/ 401 h 3094"/>
                <a:gd name="T6" fmla="*/ 347 w 3095"/>
                <a:gd name="T7" fmla="*/ 668 h 3094"/>
                <a:gd name="T8" fmla="*/ 168 w 3095"/>
                <a:gd name="T9" fmla="*/ 989 h 3094"/>
                <a:gd name="T10" fmla="*/ 72 w 3095"/>
                <a:gd name="T11" fmla="*/ 1352 h 3094"/>
                <a:gd name="T12" fmla="*/ 72 w 3095"/>
                <a:gd name="T13" fmla="*/ 1741 h 3094"/>
                <a:gd name="T14" fmla="*/ 168 w 3095"/>
                <a:gd name="T15" fmla="*/ 2104 h 3094"/>
                <a:gd name="T16" fmla="*/ 347 w 3095"/>
                <a:gd name="T17" fmla="*/ 2425 h 3094"/>
                <a:gd name="T18" fmla="*/ 597 w 3095"/>
                <a:gd name="T19" fmla="*/ 2692 h 3094"/>
                <a:gd name="T20" fmla="*/ 906 w 3095"/>
                <a:gd name="T21" fmla="*/ 2889 h 3094"/>
                <a:gd name="T22" fmla="*/ 1259 w 3095"/>
                <a:gd name="T23" fmla="*/ 3006 h 3094"/>
                <a:gd name="T24" fmla="*/ 1645 w 3095"/>
                <a:gd name="T25" fmla="*/ 3031 h 3094"/>
                <a:gd name="T26" fmla="*/ 2018 w 3095"/>
                <a:gd name="T27" fmla="*/ 2959 h 3094"/>
                <a:gd name="T28" fmla="*/ 2351 w 3095"/>
                <a:gd name="T29" fmla="*/ 2800 h 3094"/>
                <a:gd name="T30" fmla="*/ 2632 w 3095"/>
                <a:gd name="T31" fmla="*/ 2566 h 3094"/>
                <a:gd name="T32" fmla="*/ 2848 w 3095"/>
                <a:gd name="T33" fmla="*/ 2271 h 3094"/>
                <a:gd name="T34" fmla="*/ 2987 w 3095"/>
                <a:gd name="T35" fmla="*/ 1927 h 3094"/>
                <a:gd name="T36" fmla="*/ 3035 w 3095"/>
                <a:gd name="T37" fmla="*/ 1545 h 3094"/>
                <a:gd name="T38" fmla="*/ 2987 w 3095"/>
                <a:gd name="T39" fmla="*/ 1166 h 3094"/>
                <a:gd name="T40" fmla="*/ 2848 w 3095"/>
                <a:gd name="T41" fmla="*/ 822 h 3094"/>
                <a:gd name="T42" fmla="*/ 2632 w 3095"/>
                <a:gd name="T43" fmla="*/ 527 h 3094"/>
                <a:gd name="T44" fmla="*/ 2351 w 3095"/>
                <a:gd name="T45" fmla="*/ 293 h 3094"/>
                <a:gd name="T46" fmla="*/ 2018 w 3095"/>
                <a:gd name="T47" fmla="*/ 134 h 3094"/>
                <a:gd name="T48" fmla="*/ 1645 w 3095"/>
                <a:gd name="T49" fmla="*/ 62 h 3094"/>
                <a:gd name="T50" fmla="*/ 1749 w 3095"/>
                <a:gd name="T51" fmla="*/ 13 h 3094"/>
                <a:gd name="T52" fmla="*/ 2128 w 3095"/>
                <a:gd name="T53" fmla="*/ 112 h 3094"/>
                <a:gd name="T54" fmla="*/ 2461 w 3095"/>
                <a:gd name="T55" fmla="*/ 299 h 3094"/>
                <a:gd name="T56" fmla="*/ 2738 w 3095"/>
                <a:gd name="T57" fmla="*/ 558 h 3094"/>
                <a:gd name="T58" fmla="*/ 2944 w 3095"/>
                <a:gd name="T59" fmla="*/ 879 h 3094"/>
                <a:gd name="T60" fmla="*/ 3065 w 3095"/>
                <a:gd name="T61" fmla="*/ 1247 h 3094"/>
                <a:gd name="T62" fmla="*/ 3091 w 3095"/>
                <a:gd name="T63" fmla="*/ 1648 h 3094"/>
                <a:gd name="T64" fmla="*/ 3016 w 3095"/>
                <a:gd name="T65" fmla="*/ 2035 h 3094"/>
                <a:gd name="T66" fmla="*/ 2850 w 3095"/>
                <a:gd name="T67" fmla="*/ 2381 h 3094"/>
                <a:gd name="T68" fmla="*/ 2607 w 3095"/>
                <a:gd name="T69" fmla="*/ 2673 h 3094"/>
                <a:gd name="T70" fmla="*/ 2301 w 3095"/>
                <a:gd name="T71" fmla="*/ 2898 h 3094"/>
                <a:gd name="T72" fmla="*/ 1943 w 3095"/>
                <a:gd name="T73" fmla="*/ 3042 h 3094"/>
                <a:gd name="T74" fmla="*/ 1548 w 3095"/>
                <a:gd name="T75" fmla="*/ 3094 h 3094"/>
                <a:gd name="T76" fmla="*/ 1152 w 3095"/>
                <a:gd name="T77" fmla="*/ 3042 h 3094"/>
                <a:gd name="T78" fmla="*/ 794 w 3095"/>
                <a:gd name="T79" fmla="*/ 2898 h 3094"/>
                <a:gd name="T80" fmla="*/ 488 w 3095"/>
                <a:gd name="T81" fmla="*/ 2673 h 3094"/>
                <a:gd name="T82" fmla="*/ 245 w 3095"/>
                <a:gd name="T83" fmla="*/ 2381 h 3094"/>
                <a:gd name="T84" fmla="*/ 79 w 3095"/>
                <a:gd name="T85" fmla="*/ 2035 h 3094"/>
                <a:gd name="T86" fmla="*/ 4 w 3095"/>
                <a:gd name="T87" fmla="*/ 1648 h 3094"/>
                <a:gd name="T88" fmla="*/ 30 w 3095"/>
                <a:gd name="T89" fmla="*/ 1247 h 3094"/>
                <a:gd name="T90" fmla="*/ 151 w 3095"/>
                <a:gd name="T91" fmla="*/ 879 h 3094"/>
                <a:gd name="T92" fmla="*/ 357 w 3095"/>
                <a:gd name="T93" fmla="*/ 558 h 3094"/>
                <a:gd name="T94" fmla="*/ 634 w 3095"/>
                <a:gd name="T95" fmla="*/ 299 h 3094"/>
                <a:gd name="T96" fmla="*/ 967 w 3095"/>
                <a:gd name="T97" fmla="*/ 112 h 3094"/>
                <a:gd name="T98" fmla="*/ 1346 w 3095"/>
                <a:gd name="T99" fmla="*/ 13 h 3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95" h="3094">
                  <a:moveTo>
                    <a:pt x="1548" y="59"/>
                  </a:moveTo>
                  <a:lnTo>
                    <a:pt x="1450" y="62"/>
                  </a:lnTo>
                  <a:lnTo>
                    <a:pt x="1354" y="71"/>
                  </a:lnTo>
                  <a:lnTo>
                    <a:pt x="1259" y="87"/>
                  </a:lnTo>
                  <a:lnTo>
                    <a:pt x="1167" y="107"/>
                  </a:lnTo>
                  <a:lnTo>
                    <a:pt x="1077" y="134"/>
                  </a:lnTo>
                  <a:lnTo>
                    <a:pt x="990" y="167"/>
                  </a:lnTo>
                  <a:lnTo>
                    <a:pt x="906" y="204"/>
                  </a:lnTo>
                  <a:lnTo>
                    <a:pt x="823" y="246"/>
                  </a:lnTo>
                  <a:lnTo>
                    <a:pt x="744" y="293"/>
                  </a:lnTo>
                  <a:lnTo>
                    <a:pt x="669" y="346"/>
                  </a:lnTo>
                  <a:lnTo>
                    <a:pt x="597" y="401"/>
                  </a:lnTo>
                  <a:lnTo>
                    <a:pt x="528" y="462"/>
                  </a:lnTo>
                  <a:lnTo>
                    <a:pt x="463" y="527"/>
                  </a:lnTo>
                  <a:lnTo>
                    <a:pt x="402" y="596"/>
                  </a:lnTo>
                  <a:lnTo>
                    <a:pt x="347" y="668"/>
                  </a:lnTo>
                  <a:lnTo>
                    <a:pt x="294" y="743"/>
                  </a:lnTo>
                  <a:lnTo>
                    <a:pt x="247" y="822"/>
                  </a:lnTo>
                  <a:lnTo>
                    <a:pt x="205" y="904"/>
                  </a:lnTo>
                  <a:lnTo>
                    <a:pt x="168" y="989"/>
                  </a:lnTo>
                  <a:lnTo>
                    <a:pt x="135" y="1076"/>
                  </a:lnTo>
                  <a:lnTo>
                    <a:pt x="108" y="1166"/>
                  </a:lnTo>
                  <a:lnTo>
                    <a:pt x="88" y="1258"/>
                  </a:lnTo>
                  <a:lnTo>
                    <a:pt x="72" y="1352"/>
                  </a:lnTo>
                  <a:lnTo>
                    <a:pt x="63" y="1449"/>
                  </a:lnTo>
                  <a:lnTo>
                    <a:pt x="60" y="1545"/>
                  </a:lnTo>
                  <a:lnTo>
                    <a:pt x="63" y="1644"/>
                  </a:lnTo>
                  <a:lnTo>
                    <a:pt x="72" y="1741"/>
                  </a:lnTo>
                  <a:lnTo>
                    <a:pt x="88" y="1835"/>
                  </a:lnTo>
                  <a:lnTo>
                    <a:pt x="108" y="1927"/>
                  </a:lnTo>
                  <a:lnTo>
                    <a:pt x="135" y="2017"/>
                  </a:lnTo>
                  <a:lnTo>
                    <a:pt x="168" y="2104"/>
                  </a:lnTo>
                  <a:lnTo>
                    <a:pt x="205" y="2189"/>
                  </a:lnTo>
                  <a:lnTo>
                    <a:pt x="247" y="2271"/>
                  </a:lnTo>
                  <a:lnTo>
                    <a:pt x="294" y="2350"/>
                  </a:lnTo>
                  <a:lnTo>
                    <a:pt x="347" y="2425"/>
                  </a:lnTo>
                  <a:lnTo>
                    <a:pt x="402" y="2497"/>
                  </a:lnTo>
                  <a:lnTo>
                    <a:pt x="463" y="2566"/>
                  </a:lnTo>
                  <a:lnTo>
                    <a:pt x="528" y="2631"/>
                  </a:lnTo>
                  <a:lnTo>
                    <a:pt x="597" y="2692"/>
                  </a:lnTo>
                  <a:lnTo>
                    <a:pt x="669" y="2747"/>
                  </a:lnTo>
                  <a:lnTo>
                    <a:pt x="744" y="2800"/>
                  </a:lnTo>
                  <a:lnTo>
                    <a:pt x="823" y="2847"/>
                  </a:lnTo>
                  <a:lnTo>
                    <a:pt x="906" y="2889"/>
                  </a:lnTo>
                  <a:lnTo>
                    <a:pt x="990" y="2926"/>
                  </a:lnTo>
                  <a:lnTo>
                    <a:pt x="1077" y="2959"/>
                  </a:lnTo>
                  <a:lnTo>
                    <a:pt x="1167" y="2986"/>
                  </a:lnTo>
                  <a:lnTo>
                    <a:pt x="1259" y="3006"/>
                  </a:lnTo>
                  <a:lnTo>
                    <a:pt x="1354" y="3022"/>
                  </a:lnTo>
                  <a:lnTo>
                    <a:pt x="1450" y="3031"/>
                  </a:lnTo>
                  <a:lnTo>
                    <a:pt x="1548" y="3034"/>
                  </a:lnTo>
                  <a:lnTo>
                    <a:pt x="1645" y="3031"/>
                  </a:lnTo>
                  <a:lnTo>
                    <a:pt x="1742" y="3022"/>
                  </a:lnTo>
                  <a:lnTo>
                    <a:pt x="1836" y="3006"/>
                  </a:lnTo>
                  <a:lnTo>
                    <a:pt x="1928" y="2986"/>
                  </a:lnTo>
                  <a:lnTo>
                    <a:pt x="2018" y="2959"/>
                  </a:lnTo>
                  <a:lnTo>
                    <a:pt x="2105" y="2926"/>
                  </a:lnTo>
                  <a:lnTo>
                    <a:pt x="2190" y="2889"/>
                  </a:lnTo>
                  <a:lnTo>
                    <a:pt x="2272" y="2847"/>
                  </a:lnTo>
                  <a:lnTo>
                    <a:pt x="2351" y="2800"/>
                  </a:lnTo>
                  <a:lnTo>
                    <a:pt x="2426" y="2747"/>
                  </a:lnTo>
                  <a:lnTo>
                    <a:pt x="2498" y="2692"/>
                  </a:lnTo>
                  <a:lnTo>
                    <a:pt x="2567" y="2631"/>
                  </a:lnTo>
                  <a:lnTo>
                    <a:pt x="2632" y="2566"/>
                  </a:lnTo>
                  <a:lnTo>
                    <a:pt x="2693" y="2497"/>
                  </a:lnTo>
                  <a:lnTo>
                    <a:pt x="2748" y="2425"/>
                  </a:lnTo>
                  <a:lnTo>
                    <a:pt x="2801" y="2350"/>
                  </a:lnTo>
                  <a:lnTo>
                    <a:pt x="2848" y="2271"/>
                  </a:lnTo>
                  <a:lnTo>
                    <a:pt x="2890" y="2189"/>
                  </a:lnTo>
                  <a:lnTo>
                    <a:pt x="2927" y="2104"/>
                  </a:lnTo>
                  <a:lnTo>
                    <a:pt x="2960" y="2017"/>
                  </a:lnTo>
                  <a:lnTo>
                    <a:pt x="2987" y="1927"/>
                  </a:lnTo>
                  <a:lnTo>
                    <a:pt x="3007" y="1835"/>
                  </a:lnTo>
                  <a:lnTo>
                    <a:pt x="3023" y="1741"/>
                  </a:lnTo>
                  <a:lnTo>
                    <a:pt x="3032" y="1644"/>
                  </a:lnTo>
                  <a:lnTo>
                    <a:pt x="3035" y="1545"/>
                  </a:lnTo>
                  <a:lnTo>
                    <a:pt x="3032" y="1449"/>
                  </a:lnTo>
                  <a:lnTo>
                    <a:pt x="3023" y="1352"/>
                  </a:lnTo>
                  <a:lnTo>
                    <a:pt x="3007" y="1258"/>
                  </a:lnTo>
                  <a:lnTo>
                    <a:pt x="2987" y="1166"/>
                  </a:lnTo>
                  <a:lnTo>
                    <a:pt x="2960" y="1076"/>
                  </a:lnTo>
                  <a:lnTo>
                    <a:pt x="2927" y="989"/>
                  </a:lnTo>
                  <a:lnTo>
                    <a:pt x="2890" y="904"/>
                  </a:lnTo>
                  <a:lnTo>
                    <a:pt x="2848" y="822"/>
                  </a:lnTo>
                  <a:lnTo>
                    <a:pt x="2801" y="743"/>
                  </a:lnTo>
                  <a:lnTo>
                    <a:pt x="2748" y="668"/>
                  </a:lnTo>
                  <a:lnTo>
                    <a:pt x="2693" y="596"/>
                  </a:lnTo>
                  <a:lnTo>
                    <a:pt x="2632" y="527"/>
                  </a:lnTo>
                  <a:lnTo>
                    <a:pt x="2567" y="462"/>
                  </a:lnTo>
                  <a:lnTo>
                    <a:pt x="2498" y="401"/>
                  </a:lnTo>
                  <a:lnTo>
                    <a:pt x="2426" y="346"/>
                  </a:lnTo>
                  <a:lnTo>
                    <a:pt x="2351" y="293"/>
                  </a:lnTo>
                  <a:lnTo>
                    <a:pt x="2272" y="246"/>
                  </a:lnTo>
                  <a:lnTo>
                    <a:pt x="2190" y="204"/>
                  </a:lnTo>
                  <a:lnTo>
                    <a:pt x="2105" y="167"/>
                  </a:lnTo>
                  <a:lnTo>
                    <a:pt x="2018" y="134"/>
                  </a:lnTo>
                  <a:lnTo>
                    <a:pt x="1928" y="107"/>
                  </a:lnTo>
                  <a:lnTo>
                    <a:pt x="1836" y="87"/>
                  </a:lnTo>
                  <a:lnTo>
                    <a:pt x="1742" y="71"/>
                  </a:lnTo>
                  <a:lnTo>
                    <a:pt x="1645" y="62"/>
                  </a:lnTo>
                  <a:lnTo>
                    <a:pt x="1548" y="59"/>
                  </a:lnTo>
                  <a:close/>
                  <a:moveTo>
                    <a:pt x="1548" y="0"/>
                  </a:moveTo>
                  <a:lnTo>
                    <a:pt x="1649" y="3"/>
                  </a:lnTo>
                  <a:lnTo>
                    <a:pt x="1749" y="13"/>
                  </a:lnTo>
                  <a:lnTo>
                    <a:pt x="1847" y="29"/>
                  </a:lnTo>
                  <a:lnTo>
                    <a:pt x="1943" y="51"/>
                  </a:lnTo>
                  <a:lnTo>
                    <a:pt x="2036" y="78"/>
                  </a:lnTo>
                  <a:lnTo>
                    <a:pt x="2128" y="112"/>
                  </a:lnTo>
                  <a:lnTo>
                    <a:pt x="2215" y="151"/>
                  </a:lnTo>
                  <a:lnTo>
                    <a:pt x="2301" y="195"/>
                  </a:lnTo>
                  <a:lnTo>
                    <a:pt x="2383" y="244"/>
                  </a:lnTo>
                  <a:lnTo>
                    <a:pt x="2461" y="299"/>
                  </a:lnTo>
                  <a:lnTo>
                    <a:pt x="2536" y="357"/>
                  </a:lnTo>
                  <a:lnTo>
                    <a:pt x="2607" y="420"/>
                  </a:lnTo>
                  <a:lnTo>
                    <a:pt x="2674" y="487"/>
                  </a:lnTo>
                  <a:lnTo>
                    <a:pt x="2738" y="558"/>
                  </a:lnTo>
                  <a:lnTo>
                    <a:pt x="2795" y="633"/>
                  </a:lnTo>
                  <a:lnTo>
                    <a:pt x="2850" y="711"/>
                  </a:lnTo>
                  <a:lnTo>
                    <a:pt x="2899" y="793"/>
                  </a:lnTo>
                  <a:lnTo>
                    <a:pt x="2944" y="879"/>
                  </a:lnTo>
                  <a:lnTo>
                    <a:pt x="2982" y="966"/>
                  </a:lnTo>
                  <a:lnTo>
                    <a:pt x="3016" y="1058"/>
                  </a:lnTo>
                  <a:lnTo>
                    <a:pt x="3043" y="1151"/>
                  </a:lnTo>
                  <a:lnTo>
                    <a:pt x="3065" y="1247"/>
                  </a:lnTo>
                  <a:lnTo>
                    <a:pt x="3081" y="1345"/>
                  </a:lnTo>
                  <a:lnTo>
                    <a:pt x="3091" y="1445"/>
                  </a:lnTo>
                  <a:lnTo>
                    <a:pt x="3095" y="1545"/>
                  </a:lnTo>
                  <a:lnTo>
                    <a:pt x="3091" y="1648"/>
                  </a:lnTo>
                  <a:lnTo>
                    <a:pt x="3081" y="1748"/>
                  </a:lnTo>
                  <a:lnTo>
                    <a:pt x="3065" y="1846"/>
                  </a:lnTo>
                  <a:lnTo>
                    <a:pt x="3043" y="1942"/>
                  </a:lnTo>
                  <a:lnTo>
                    <a:pt x="3016" y="2035"/>
                  </a:lnTo>
                  <a:lnTo>
                    <a:pt x="2982" y="2126"/>
                  </a:lnTo>
                  <a:lnTo>
                    <a:pt x="2944" y="2214"/>
                  </a:lnTo>
                  <a:lnTo>
                    <a:pt x="2899" y="2300"/>
                  </a:lnTo>
                  <a:lnTo>
                    <a:pt x="2850" y="2381"/>
                  </a:lnTo>
                  <a:lnTo>
                    <a:pt x="2795" y="2460"/>
                  </a:lnTo>
                  <a:lnTo>
                    <a:pt x="2738" y="2535"/>
                  </a:lnTo>
                  <a:lnTo>
                    <a:pt x="2674" y="2606"/>
                  </a:lnTo>
                  <a:lnTo>
                    <a:pt x="2607" y="2673"/>
                  </a:lnTo>
                  <a:lnTo>
                    <a:pt x="2536" y="2736"/>
                  </a:lnTo>
                  <a:lnTo>
                    <a:pt x="2461" y="2794"/>
                  </a:lnTo>
                  <a:lnTo>
                    <a:pt x="2383" y="2849"/>
                  </a:lnTo>
                  <a:lnTo>
                    <a:pt x="2301" y="2898"/>
                  </a:lnTo>
                  <a:lnTo>
                    <a:pt x="2215" y="2942"/>
                  </a:lnTo>
                  <a:lnTo>
                    <a:pt x="2128" y="2981"/>
                  </a:lnTo>
                  <a:lnTo>
                    <a:pt x="2036" y="3015"/>
                  </a:lnTo>
                  <a:lnTo>
                    <a:pt x="1943" y="3042"/>
                  </a:lnTo>
                  <a:lnTo>
                    <a:pt x="1847" y="3064"/>
                  </a:lnTo>
                  <a:lnTo>
                    <a:pt x="1749" y="3080"/>
                  </a:lnTo>
                  <a:lnTo>
                    <a:pt x="1649" y="3090"/>
                  </a:lnTo>
                  <a:lnTo>
                    <a:pt x="1548" y="3094"/>
                  </a:lnTo>
                  <a:lnTo>
                    <a:pt x="1446" y="3090"/>
                  </a:lnTo>
                  <a:lnTo>
                    <a:pt x="1346" y="3080"/>
                  </a:lnTo>
                  <a:lnTo>
                    <a:pt x="1248" y="3064"/>
                  </a:lnTo>
                  <a:lnTo>
                    <a:pt x="1152" y="3042"/>
                  </a:lnTo>
                  <a:lnTo>
                    <a:pt x="1059" y="3015"/>
                  </a:lnTo>
                  <a:lnTo>
                    <a:pt x="967" y="2981"/>
                  </a:lnTo>
                  <a:lnTo>
                    <a:pt x="880" y="2942"/>
                  </a:lnTo>
                  <a:lnTo>
                    <a:pt x="794" y="2898"/>
                  </a:lnTo>
                  <a:lnTo>
                    <a:pt x="712" y="2849"/>
                  </a:lnTo>
                  <a:lnTo>
                    <a:pt x="634" y="2794"/>
                  </a:lnTo>
                  <a:lnTo>
                    <a:pt x="559" y="2736"/>
                  </a:lnTo>
                  <a:lnTo>
                    <a:pt x="488" y="2673"/>
                  </a:lnTo>
                  <a:lnTo>
                    <a:pt x="421" y="2606"/>
                  </a:lnTo>
                  <a:lnTo>
                    <a:pt x="357" y="2535"/>
                  </a:lnTo>
                  <a:lnTo>
                    <a:pt x="300" y="2460"/>
                  </a:lnTo>
                  <a:lnTo>
                    <a:pt x="245" y="2381"/>
                  </a:lnTo>
                  <a:lnTo>
                    <a:pt x="196" y="2300"/>
                  </a:lnTo>
                  <a:lnTo>
                    <a:pt x="151" y="2214"/>
                  </a:lnTo>
                  <a:lnTo>
                    <a:pt x="113" y="2126"/>
                  </a:lnTo>
                  <a:lnTo>
                    <a:pt x="79" y="2035"/>
                  </a:lnTo>
                  <a:lnTo>
                    <a:pt x="52" y="1942"/>
                  </a:lnTo>
                  <a:lnTo>
                    <a:pt x="30" y="1846"/>
                  </a:lnTo>
                  <a:lnTo>
                    <a:pt x="14" y="1748"/>
                  </a:lnTo>
                  <a:lnTo>
                    <a:pt x="4" y="1648"/>
                  </a:lnTo>
                  <a:lnTo>
                    <a:pt x="0" y="1545"/>
                  </a:lnTo>
                  <a:lnTo>
                    <a:pt x="4" y="1445"/>
                  </a:lnTo>
                  <a:lnTo>
                    <a:pt x="14" y="1345"/>
                  </a:lnTo>
                  <a:lnTo>
                    <a:pt x="30" y="1247"/>
                  </a:lnTo>
                  <a:lnTo>
                    <a:pt x="52" y="1151"/>
                  </a:lnTo>
                  <a:lnTo>
                    <a:pt x="79" y="1058"/>
                  </a:lnTo>
                  <a:lnTo>
                    <a:pt x="113" y="966"/>
                  </a:lnTo>
                  <a:lnTo>
                    <a:pt x="151" y="879"/>
                  </a:lnTo>
                  <a:lnTo>
                    <a:pt x="196" y="793"/>
                  </a:lnTo>
                  <a:lnTo>
                    <a:pt x="245" y="711"/>
                  </a:lnTo>
                  <a:lnTo>
                    <a:pt x="300" y="633"/>
                  </a:lnTo>
                  <a:lnTo>
                    <a:pt x="357" y="558"/>
                  </a:lnTo>
                  <a:lnTo>
                    <a:pt x="421" y="487"/>
                  </a:lnTo>
                  <a:lnTo>
                    <a:pt x="488" y="420"/>
                  </a:lnTo>
                  <a:lnTo>
                    <a:pt x="559" y="357"/>
                  </a:lnTo>
                  <a:lnTo>
                    <a:pt x="634" y="299"/>
                  </a:lnTo>
                  <a:lnTo>
                    <a:pt x="712" y="244"/>
                  </a:lnTo>
                  <a:lnTo>
                    <a:pt x="794" y="195"/>
                  </a:lnTo>
                  <a:lnTo>
                    <a:pt x="880" y="151"/>
                  </a:lnTo>
                  <a:lnTo>
                    <a:pt x="967" y="112"/>
                  </a:lnTo>
                  <a:lnTo>
                    <a:pt x="1059" y="78"/>
                  </a:lnTo>
                  <a:lnTo>
                    <a:pt x="1152" y="51"/>
                  </a:lnTo>
                  <a:lnTo>
                    <a:pt x="1248" y="29"/>
                  </a:lnTo>
                  <a:lnTo>
                    <a:pt x="1346" y="13"/>
                  </a:lnTo>
                  <a:lnTo>
                    <a:pt x="1446" y="3"/>
                  </a:lnTo>
                  <a:lnTo>
                    <a:pt x="1548"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Freeform 8"/>
            <p:cNvSpPr>
              <a:spLocks noEditPoints="1"/>
            </p:cNvSpPr>
            <p:nvPr/>
          </p:nvSpPr>
          <p:spPr bwMode="auto">
            <a:xfrm>
              <a:off x="383" y="1274"/>
              <a:ext cx="375" cy="375"/>
            </a:xfrm>
            <a:custGeom>
              <a:avLst/>
              <a:gdLst>
                <a:gd name="T0" fmla="*/ 1134 w 2621"/>
                <a:gd name="T1" fmla="*/ 70 h 2621"/>
                <a:gd name="T2" fmla="*/ 883 w 2621"/>
                <a:gd name="T3" fmla="*/ 133 h 2621"/>
                <a:gd name="T4" fmla="*/ 654 w 2621"/>
                <a:gd name="T5" fmla="*/ 244 h 2621"/>
                <a:gd name="T6" fmla="*/ 455 w 2621"/>
                <a:gd name="T7" fmla="*/ 396 h 2621"/>
                <a:gd name="T8" fmla="*/ 290 w 2621"/>
                <a:gd name="T9" fmla="*/ 584 h 2621"/>
                <a:gd name="T10" fmla="*/ 164 w 2621"/>
                <a:gd name="T11" fmla="*/ 803 h 2621"/>
                <a:gd name="T12" fmla="*/ 85 w 2621"/>
                <a:gd name="T13" fmla="*/ 1047 h 2621"/>
                <a:gd name="T14" fmla="*/ 57 w 2621"/>
                <a:gd name="T15" fmla="*/ 1309 h 2621"/>
                <a:gd name="T16" fmla="*/ 85 w 2621"/>
                <a:gd name="T17" fmla="*/ 1574 h 2621"/>
                <a:gd name="T18" fmla="*/ 164 w 2621"/>
                <a:gd name="T19" fmla="*/ 1818 h 2621"/>
                <a:gd name="T20" fmla="*/ 290 w 2621"/>
                <a:gd name="T21" fmla="*/ 2037 h 2621"/>
                <a:gd name="T22" fmla="*/ 455 w 2621"/>
                <a:gd name="T23" fmla="*/ 2225 h 2621"/>
                <a:gd name="T24" fmla="*/ 654 w 2621"/>
                <a:gd name="T25" fmla="*/ 2377 h 2621"/>
                <a:gd name="T26" fmla="*/ 883 w 2621"/>
                <a:gd name="T27" fmla="*/ 2488 h 2621"/>
                <a:gd name="T28" fmla="*/ 1134 w 2621"/>
                <a:gd name="T29" fmla="*/ 2551 h 2621"/>
                <a:gd name="T30" fmla="*/ 1400 w 2621"/>
                <a:gd name="T31" fmla="*/ 2560 h 2621"/>
                <a:gd name="T32" fmla="*/ 1657 w 2621"/>
                <a:gd name="T33" fmla="*/ 2515 h 2621"/>
                <a:gd name="T34" fmla="*/ 1894 w 2621"/>
                <a:gd name="T35" fmla="*/ 2420 h 2621"/>
                <a:gd name="T36" fmla="*/ 2104 w 2621"/>
                <a:gd name="T37" fmla="*/ 2281 h 2621"/>
                <a:gd name="T38" fmla="*/ 2281 w 2621"/>
                <a:gd name="T39" fmla="*/ 2104 h 2621"/>
                <a:gd name="T40" fmla="*/ 2420 w 2621"/>
                <a:gd name="T41" fmla="*/ 1894 h 2621"/>
                <a:gd name="T42" fmla="*/ 2514 w 2621"/>
                <a:gd name="T43" fmla="*/ 1657 h 2621"/>
                <a:gd name="T44" fmla="*/ 2560 w 2621"/>
                <a:gd name="T45" fmla="*/ 1400 h 2621"/>
                <a:gd name="T46" fmla="*/ 2551 w 2621"/>
                <a:gd name="T47" fmla="*/ 1134 h 2621"/>
                <a:gd name="T48" fmla="*/ 2488 w 2621"/>
                <a:gd name="T49" fmla="*/ 883 h 2621"/>
                <a:gd name="T50" fmla="*/ 2377 w 2621"/>
                <a:gd name="T51" fmla="*/ 654 h 2621"/>
                <a:gd name="T52" fmla="*/ 2225 w 2621"/>
                <a:gd name="T53" fmla="*/ 455 h 2621"/>
                <a:gd name="T54" fmla="*/ 2037 w 2621"/>
                <a:gd name="T55" fmla="*/ 290 h 2621"/>
                <a:gd name="T56" fmla="*/ 1818 w 2621"/>
                <a:gd name="T57" fmla="*/ 164 h 2621"/>
                <a:gd name="T58" fmla="*/ 1574 w 2621"/>
                <a:gd name="T59" fmla="*/ 85 h 2621"/>
                <a:gd name="T60" fmla="*/ 1311 w 2621"/>
                <a:gd name="T61" fmla="*/ 57 h 2621"/>
                <a:gd name="T62" fmla="*/ 1496 w 2621"/>
                <a:gd name="T63" fmla="*/ 12 h 2621"/>
                <a:gd name="T64" fmla="*/ 1758 w 2621"/>
                <a:gd name="T65" fmla="*/ 78 h 2621"/>
                <a:gd name="T66" fmla="*/ 1997 w 2621"/>
                <a:gd name="T67" fmla="*/ 193 h 2621"/>
                <a:gd name="T68" fmla="*/ 2206 w 2621"/>
                <a:gd name="T69" fmla="*/ 353 h 2621"/>
                <a:gd name="T70" fmla="*/ 2378 w 2621"/>
                <a:gd name="T71" fmla="*/ 550 h 2621"/>
                <a:gd name="T72" fmla="*/ 2509 w 2621"/>
                <a:gd name="T73" fmla="*/ 780 h 2621"/>
                <a:gd name="T74" fmla="*/ 2592 w 2621"/>
                <a:gd name="T75" fmla="*/ 1035 h 2621"/>
                <a:gd name="T76" fmla="*/ 2621 w 2621"/>
                <a:gd name="T77" fmla="*/ 1309 h 2621"/>
                <a:gd name="T78" fmla="*/ 2592 w 2621"/>
                <a:gd name="T79" fmla="*/ 1586 h 2621"/>
                <a:gd name="T80" fmla="*/ 2509 w 2621"/>
                <a:gd name="T81" fmla="*/ 1841 h 2621"/>
                <a:gd name="T82" fmla="*/ 2378 w 2621"/>
                <a:gd name="T83" fmla="*/ 2071 h 2621"/>
                <a:gd name="T84" fmla="*/ 2206 w 2621"/>
                <a:gd name="T85" fmla="*/ 2268 h 2621"/>
                <a:gd name="T86" fmla="*/ 1997 w 2621"/>
                <a:gd name="T87" fmla="*/ 2428 h 2621"/>
                <a:gd name="T88" fmla="*/ 1758 w 2621"/>
                <a:gd name="T89" fmla="*/ 2543 h 2621"/>
                <a:gd name="T90" fmla="*/ 1496 w 2621"/>
                <a:gd name="T91" fmla="*/ 2609 h 2621"/>
                <a:gd name="T92" fmla="*/ 1217 w 2621"/>
                <a:gd name="T93" fmla="*/ 2618 h 2621"/>
                <a:gd name="T94" fmla="*/ 947 w 2621"/>
                <a:gd name="T95" fmla="*/ 2571 h 2621"/>
                <a:gd name="T96" fmla="*/ 700 w 2621"/>
                <a:gd name="T97" fmla="*/ 2471 h 2621"/>
                <a:gd name="T98" fmla="*/ 481 w 2621"/>
                <a:gd name="T99" fmla="*/ 2326 h 2621"/>
                <a:gd name="T100" fmla="*/ 295 w 2621"/>
                <a:gd name="T101" fmla="*/ 2140 h 2621"/>
                <a:gd name="T102" fmla="*/ 150 w 2621"/>
                <a:gd name="T103" fmla="*/ 1921 h 2621"/>
                <a:gd name="T104" fmla="*/ 50 w 2621"/>
                <a:gd name="T105" fmla="*/ 1674 h 2621"/>
                <a:gd name="T106" fmla="*/ 3 w 2621"/>
                <a:gd name="T107" fmla="*/ 1404 h 2621"/>
                <a:gd name="T108" fmla="*/ 12 w 2621"/>
                <a:gd name="T109" fmla="*/ 1125 h 2621"/>
                <a:gd name="T110" fmla="*/ 78 w 2621"/>
                <a:gd name="T111" fmla="*/ 862 h 2621"/>
                <a:gd name="T112" fmla="*/ 193 w 2621"/>
                <a:gd name="T113" fmla="*/ 623 h 2621"/>
                <a:gd name="T114" fmla="*/ 353 w 2621"/>
                <a:gd name="T115" fmla="*/ 415 h 2621"/>
                <a:gd name="T116" fmla="*/ 550 w 2621"/>
                <a:gd name="T117" fmla="*/ 243 h 2621"/>
                <a:gd name="T118" fmla="*/ 780 w 2621"/>
                <a:gd name="T119" fmla="*/ 112 h 2621"/>
                <a:gd name="T120" fmla="*/ 1035 w 2621"/>
                <a:gd name="T121" fmla="*/ 29 h 2621"/>
                <a:gd name="T122" fmla="*/ 1311 w 2621"/>
                <a:gd name="T123" fmla="*/ 0 h 2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1" h="2621">
                  <a:moveTo>
                    <a:pt x="1311" y="57"/>
                  </a:moveTo>
                  <a:lnTo>
                    <a:pt x="1221" y="61"/>
                  </a:lnTo>
                  <a:lnTo>
                    <a:pt x="1134" y="70"/>
                  </a:lnTo>
                  <a:lnTo>
                    <a:pt x="1047" y="85"/>
                  </a:lnTo>
                  <a:lnTo>
                    <a:pt x="964" y="107"/>
                  </a:lnTo>
                  <a:lnTo>
                    <a:pt x="883" y="133"/>
                  </a:lnTo>
                  <a:lnTo>
                    <a:pt x="803" y="164"/>
                  </a:lnTo>
                  <a:lnTo>
                    <a:pt x="727" y="201"/>
                  </a:lnTo>
                  <a:lnTo>
                    <a:pt x="654" y="244"/>
                  </a:lnTo>
                  <a:lnTo>
                    <a:pt x="584" y="290"/>
                  </a:lnTo>
                  <a:lnTo>
                    <a:pt x="517" y="340"/>
                  </a:lnTo>
                  <a:lnTo>
                    <a:pt x="455" y="396"/>
                  </a:lnTo>
                  <a:lnTo>
                    <a:pt x="396" y="455"/>
                  </a:lnTo>
                  <a:lnTo>
                    <a:pt x="340" y="517"/>
                  </a:lnTo>
                  <a:lnTo>
                    <a:pt x="290" y="584"/>
                  </a:lnTo>
                  <a:lnTo>
                    <a:pt x="244" y="654"/>
                  </a:lnTo>
                  <a:lnTo>
                    <a:pt x="201" y="727"/>
                  </a:lnTo>
                  <a:lnTo>
                    <a:pt x="164" y="803"/>
                  </a:lnTo>
                  <a:lnTo>
                    <a:pt x="133" y="883"/>
                  </a:lnTo>
                  <a:lnTo>
                    <a:pt x="107" y="964"/>
                  </a:lnTo>
                  <a:lnTo>
                    <a:pt x="85" y="1047"/>
                  </a:lnTo>
                  <a:lnTo>
                    <a:pt x="70" y="1134"/>
                  </a:lnTo>
                  <a:lnTo>
                    <a:pt x="61" y="1221"/>
                  </a:lnTo>
                  <a:lnTo>
                    <a:pt x="57" y="1309"/>
                  </a:lnTo>
                  <a:lnTo>
                    <a:pt x="61" y="1400"/>
                  </a:lnTo>
                  <a:lnTo>
                    <a:pt x="70" y="1487"/>
                  </a:lnTo>
                  <a:lnTo>
                    <a:pt x="85" y="1574"/>
                  </a:lnTo>
                  <a:lnTo>
                    <a:pt x="107" y="1657"/>
                  </a:lnTo>
                  <a:lnTo>
                    <a:pt x="133" y="1738"/>
                  </a:lnTo>
                  <a:lnTo>
                    <a:pt x="164" y="1818"/>
                  </a:lnTo>
                  <a:lnTo>
                    <a:pt x="201" y="1894"/>
                  </a:lnTo>
                  <a:lnTo>
                    <a:pt x="244" y="1967"/>
                  </a:lnTo>
                  <a:lnTo>
                    <a:pt x="290" y="2037"/>
                  </a:lnTo>
                  <a:lnTo>
                    <a:pt x="340" y="2104"/>
                  </a:lnTo>
                  <a:lnTo>
                    <a:pt x="396" y="2166"/>
                  </a:lnTo>
                  <a:lnTo>
                    <a:pt x="455" y="2225"/>
                  </a:lnTo>
                  <a:lnTo>
                    <a:pt x="517" y="2281"/>
                  </a:lnTo>
                  <a:lnTo>
                    <a:pt x="584" y="2331"/>
                  </a:lnTo>
                  <a:lnTo>
                    <a:pt x="654" y="2377"/>
                  </a:lnTo>
                  <a:lnTo>
                    <a:pt x="727" y="2420"/>
                  </a:lnTo>
                  <a:lnTo>
                    <a:pt x="803" y="2457"/>
                  </a:lnTo>
                  <a:lnTo>
                    <a:pt x="883" y="2488"/>
                  </a:lnTo>
                  <a:lnTo>
                    <a:pt x="964" y="2515"/>
                  </a:lnTo>
                  <a:lnTo>
                    <a:pt x="1047" y="2536"/>
                  </a:lnTo>
                  <a:lnTo>
                    <a:pt x="1134" y="2551"/>
                  </a:lnTo>
                  <a:lnTo>
                    <a:pt x="1221" y="2560"/>
                  </a:lnTo>
                  <a:lnTo>
                    <a:pt x="1311" y="2564"/>
                  </a:lnTo>
                  <a:lnTo>
                    <a:pt x="1400" y="2560"/>
                  </a:lnTo>
                  <a:lnTo>
                    <a:pt x="1487" y="2551"/>
                  </a:lnTo>
                  <a:lnTo>
                    <a:pt x="1574" y="2536"/>
                  </a:lnTo>
                  <a:lnTo>
                    <a:pt x="1657" y="2515"/>
                  </a:lnTo>
                  <a:lnTo>
                    <a:pt x="1738" y="2488"/>
                  </a:lnTo>
                  <a:lnTo>
                    <a:pt x="1818" y="2457"/>
                  </a:lnTo>
                  <a:lnTo>
                    <a:pt x="1894" y="2420"/>
                  </a:lnTo>
                  <a:lnTo>
                    <a:pt x="1967" y="2377"/>
                  </a:lnTo>
                  <a:lnTo>
                    <a:pt x="2037" y="2331"/>
                  </a:lnTo>
                  <a:lnTo>
                    <a:pt x="2104" y="2281"/>
                  </a:lnTo>
                  <a:lnTo>
                    <a:pt x="2166" y="2225"/>
                  </a:lnTo>
                  <a:lnTo>
                    <a:pt x="2225" y="2166"/>
                  </a:lnTo>
                  <a:lnTo>
                    <a:pt x="2281" y="2104"/>
                  </a:lnTo>
                  <a:lnTo>
                    <a:pt x="2331" y="2037"/>
                  </a:lnTo>
                  <a:lnTo>
                    <a:pt x="2377" y="1967"/>
                  </a:lnTo>
                  <a:lnTo>
                    <a:pt x="2420" y="1894"/>
                  </a:lnTo>
                  <a:lnTo>
                    <a:pt x="2457" y="1818"/>
                  </a:lnTo>
                  <a:lnTo>
                    <a:pt x="2488" y="1738"/>
                  </a:lnTo>
                  <a:lnTo>
                    <a:pt x="2514" y="1657"/>
                  </a:lnTo>
                  <a:lnTo>
                    <a:pt x="2536" y="1574"/>
                  </a:lnTo>
                  <a:lnTo>
                    <a:pt x="2551" y="1487"/>
                  </a:lnTo>
                  <a:lnTo>
                    <a:pt x="2560" y="1400"/>
                  </a:lnTo>
                  <a:lnTo>
                    <a:pt x="2564" y="1309"/>
                  </a:lnTo>
                  <a:lnTo>
                    <a:pt x="2560" y="1221"/>
                  </a:lnTo>
                  <a:lnTo>
                    <a:pt x="2551" y="1134"/>
                  </a:lnTo>
                  <a:lnTo>
                    <a:pt x="2536" y="1047"/>
                  </a:lnTo>
                  <a:lnTo>
                    <a:pt x="2514" y="964"/>
                  </a:lnTo>
                  <a:lnTo>
                    <a:pt x="2488" y="883"/>
                  </a:lnTo>
                  <a:lnTo>
                    <a:pt x="2457" y="803"/>
                  </a:lnTo>
                  <a:lnTo>
                    <a:pt x="2420" y="727"/>
                  </a:lnTo>
                  <a:lnTo>
                    <a:pt x="2377" y="654"/>
                  </a:lnTo>
                  <a:lnTo>
                    <a:pt x="2331" y="584"/>
                  </a:lnTo>
                  <a:lnTo>
                    <a:pt x="2281" y="517"/>
                  </a:lnTo>
                  <a:lnTo>
                    <a:pt x="2225" y="455"/>
                  </a:lnTo>
                  <a:lnTo>
                    <a:pt x="2166" y="396"/>
                  </a:lnTo>
                  <a:lnTo>
                    <a:pt x="2104" y="340"/>
                  </a:lnTo>
                  <a:lnTo>
                    <a:pt x="2037" y="290"/>
                  </a:lnTo>
                  <a:lnTo>
                    <a:pt x="1967" y="244"/>
                  </a:lnTo>
                  <a:lnTo>
                    <a:pt x="1894" y="201"/>
                  </a:lnTo>
                  <a:lnTo>
                    <a:pt x="1818" y="164"/>
                  </a:lnTo>
                  <a:lnTo>
                    <a:pt x="1738" y="133"/>
                  </a:lnTo>
                  <a:lnTo>
                    <a:pt x="1657" y="107"/>
                  </a:lnTo>
                  <a:lnTo>
                    <a:pt x="1574" y="85"/>
                  </a:lnTo>
                  <a:lnTo>
                    <a:pt x="1487" y="70"/>
                  </a:lnTo>
                  <a:lnTo>
                    <a:pt x="1400" y="61"/>
                  </a:lnTo>
                  <a:lnTo>
                    <a:pt x="1311" y="57"/>
                  </a:lnTo>
                  <a:close/>
                  <a:moveTo>
                    <a:pt x="1311" y="0"/>
                  </a:moveTo>
                  <a:lnTo>
                    <a:pt x="1404" y="3"/>
                  </a:lnTo>
                  <a:lnTo>
                    <a:pt x="1496" y="12"/>
                  </a:lnTo>
                  <a:lnTo>
                    <a:pt x="1586" y="29"/>
                  </a:lnTo>
                  <a:lnTo>
                    <a:pt x="1674" y="50"/>
                  </a:lnTo>
                  <a:lnTo>
                    <a:pt x="1758" y="78"/>
                  </a:lnTo>
                  <a:lnTo>
                    <a:pt x="1841" y="112"/>
                  </a:lnTo>
                  <a:lnTo>
                    <a:pt x="1921" y="150"/>
                  </a:lnTo>
                  <a:lnTo>
                    <a:pt x="1997" y="193"/>
                  </a:lnTo>
                  <a:lnTo>
                    <a:pt x="2071" y="243"/>
                  </a:lnTo>
                  <a:lnTo>
                    <a:pt x="2140" y="295"/>
                  </a:lnTo>
                  <a:lnTo>
                    <a:pt x="2206" y="353"/>
                  </a:lnTo>
                  <a:lnTo>
                    <a:pt x="2267" y="415"/>
                  </a:lnTo>
                  <a:lnTo>
                    <a:pt x="2326" y="481"/>
                  </a:lnTo>
                  <a:lnTo>
                    <a:pt x="2378" y="550"/>
                  </a:lnTo>
                  <a:lnTo>
                    <a:pt x="2427" y="623"/>
                  </a:lnTo>
                  <a:lnTo>
                    <a:pt x="2471" y="700"/>
                  </a:lnTo>
                  <a:lnTo>
                    <a:pt x="2509" y="780"/>
                  </a:lnTo>
                  <a:lnTo>
                    <a:pt x="2543" y="862"/>
                  </a:lnTo>
                  <a:lnTo>
                    <a:pt x="2571" y="947"/>
                  </a:lnTo>
                  <a:lnTo>
                    <a:pt x="2592" y="1035"/>
                  </a:lnTo>
                  <a:lnTo>
                    <a:pt x="2608" y="1125"/>
                  </a:lnTo>
                  <a:lnTo>
                    <a:pt x="2618" y="1217"/>
                  </a:lnTo>
                  <a:lnTo>
                    <a:pt x="2621" y="1309"/>
                  </a:lnTo>
                  <a:lnTo>
                    <a:pt x="2618" y="1404"/>
                  </a:lnTo>
                  <a:lnTo>
                    <a:pt x="2608" y="1496"/>
                  </a:lnTo>
                  <a:lnTo>
                    <a:pt x="2592" y="1586"/>
                  </a:lnTo>
                  <a:lnTo>
                    <a:pt x="2571" y="1674"/>
                  </a:lnTo>
                  <a:lnTo>
                    <a:pt x="2543" y="1759"/>
                  </a:lnTo>
                  <a:lnTo>
                    <a:pt x="2509" y="1841"/>
                  </a:lnTo>
                  <a:lnTo>
                    <a:pt x="2471" y="1921"/>
                  </a:lnTo>
                  <a:lnTo>
                    <a:pt x="2427" y="1998"/>
                  </a:lnTo>
                  <a:lnTo>
                    <a:pt x="2378" y="2071"/>
                  </a:lnTo>
                  <a:lnTo>
                    <a:pt x="2326" y="2140"/>
                  </a:lnTo>
                  <a:lnTo>
                    <a:pt x="2267" y="2206"/>
                  </a:lnTo>
                  <a:lnTo>
                    <a:pt x="2206" y="2268"/>
                  </a:lnTo>
                  <a:lnTo>
                    <a:pt x="2140" y="2326"/>
                  </a:lnTo>
                  <a:lnTo>
                    <a:pt x="2071" y="2378"/>
                  </a:lnTo>
                  <a:lnTo>
                    <a:pt x="1997" y="2428"/>
                  </a:lnTo>
                  <a:lnTo>
                    <a:pt x="1921" y="2471"/>
                  </a:lnTo>
                  <a:lnTo>
                    <a:pt x="1841" y="2510"/>
                  </a:lnTo>
                  <a:lnTo>
                    <a:pt x="1758" y="2543"/>
                  </a:lnTo>
                  <a:lnTo>
                    <a:pt x="1674" y="2571"/>
                  </a:lnTo>
                  <a:lnTo>
                    <a:pt x="1586" y="2592"/>
                  </a:lnTo>
                  <a:lnTo>
                    <a:pt x="1496" y="2609"/>
                  </a:lnTo>
                  <a:lnTo>
                    <a:pt x="1404" y="2618"/>
                  </a:lnTo>
                  <a:lnTo>
                    <a:pt x="1311" y="2621"/>
                  </a:lnTo>
                  <a:lnTo>
                    <a:pt x="1217" y="2618"/>
                  </a:lnTo>
                  <a:lnTo>
                    <a:pt x="1125" y="2609"/>
                  </a:lnTo>
                  <a:lnTo>
                    <a:pt x="1035" y="2592"/>
                  </a:lnTo>
                  <a:lnTo>
                    <a:pt x="947" y="2571"/>
                  </a:lnTo>
                  <a:lnTo>
                    <a:pt x="862" y="2543"/>
                  </a:lnTo>
                  <a:lnTo>
                    <a:pt x="780" y="2510"/>
                  </a:lnTo>
                  <a:lnTo>
                    <a:pt x="700" y="2471"/>
                  </a:lnTo>
                  <a:lnTo>
                    <a:pt x="623" y="2428"/>
                  </a:lnTo>
                  <a:lnTo>
                    <a:pt x="550" y="2378"/>
                  </a:lnTo>
                  <a:lnTo>
                    <a:pt x="481" y="2326"/>
                  </a:lnTo>
                  <a:lnTo>
                    <a:pt x="415" y="2268"/>
                  </a:lnTo>
                  <a:lnTo>
                    <a:pt x="353" y="2206"/>
                  </a:lnTo>
                  <a:lnTo>
                    <a:pt x="295" y="2140"/>
                  </a:lnTo>
                  <a:lnTo>
                    <a:pt x="243" y="2071"/>
                  </a:lnTo>
                  <a:lnTo>
                    <a:pt x="193" y="1998"/>
                  </a:lnTo>
                  <a:lnTo>
                    <a:pt x="150" y="1921"/>
                  </a:lnTo>
                  <a:lnTo>
                    <a:pt x="112" y="1841"/>
                  </a:lnTo>
                  <a:lnTo>
                    <a:pt x="78" y="1759"/>
                  </a:lnTo>
                  <a:lnTo>
                    <a:pt x="50" y="1674"/>
                  </a:lnTo>
                  <a:lnTo>
                    <a:pt x="29" y="1586"/>
                  </a:lnTo>
                  <a:lnTo>
                    <a:pt x="12" y="1496"/>
                  </a:lnTo>
                  <a:lnTo>
                    <a:pt x="3" y="1404"/>
                  </a:lnTo>
                  <a:lnTo>
                    <a:pt x="0" y="1309"/>
                  </a:lnTo>
                  <a:lnTo>
                    <a:pt x="3" y="1217"/>
                  </a:lnTo>
                  <a:lnTo>
                    <a:pt x="12" y="1125"/>
                  </a:lnTo>
                  <a:lnTo>
                    <a:pt x="29" y="1035"/>
                  </a:lnTo>
                  <a:lnTo>
                    <a:pt x="50" y="947"/>
                  </a:lnTo>
                  <a:lnTo>
                    <a:pt x="78" y="862"/>
                  </a:lnTo>
                  <a:lnTo>
                    <a:pt x="112" y="780"/>
                  </a:lnTo>
                  <a:lnTo>
                    <a:pt x="150" y="700"/>
                  </a:lnTo>
                  <a:lnTo>
                    <a:pt x="193" y="623"/>
                  </a:lnTo>
                  <a:lnTo>
                    <a:pt x="243" y="550"/>
                  </a:lnTo>
                  <a:lnTo>
                    <a:pt x="295" y="481"/>
                  </a:lnTo>
                  <a:lnTo>
                    <a:pt x="353" y="415"/>
                  </a:lnTo>
                  <a:lnTo>
                    <a:pt x="415" y="353"/>
                  </a:lnTo>
                  <a:lnTo>
                    <a:pt x="481" y="295"/>
                  </a:lnTo>
                  <a:lnTo>
                    <a:pt x="550" y="243"/>
                  </a:lnTo>
                  <a:lnTo>
                    <a:pt x="623" y="193"/>
                  </a:lnTo>
                  <a:lnTo>
                    <a:pt x="700" y="150"/>
                  </a:lnTo>
                  <a:lnTo>
                    <a:pt x="780" y="112"/>
                  </a:lnTo>
                  <a:lnTo>
                    <a:pt x="862" y="78"/>
                  </a:lnTo>
                  <a:lnTo>
                    <a:pt x="947" y="50"/>
                  </a:lnTo>
                  <a:lnTo>
                    <a:pt x="1035" y="29"/>
                  </a:lnTo>
                  <a:lnTo>
                    <a:pt x="1125" y="12"/>
                  </a:lnTo>
                  <a:lnTo>
                    <a:pt x="1217" y="3"/>
                  </a:lnTo>
                  <a:lnTo>
                    <a:pt x="131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 name="Parallelogram 10"/>
          <p:cNvSpPr/>
          <p:nvPr/>
        </p:nvSpPr>
        <p:spPr>
          <a:xfrm>
            <a:off x="4129228" y="364675"/>
            <a:ext cx="1686645" cy="6095999"/>
          </a:xfrm>
          <a:prstGeom prst="parallelogram">
            <a:avLst>
              <a:gd name="adj" fmla="val 85402"/>
            </a:avLst>
          </a:prstGeom>
          <a:solidFill>
            <a:schemeClr val="accent6">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arallelogram 3"/>
          <p:cNvSpPr/>
          <p:nvPr/>
        </p:nvSpPr>
        <p:spPr>
          <a:xfrm>
            <a:off x="4667250" y="364675"/>
            <a:ext cx="4055031" cy="6095999"/>
          </a:xfrm>
          <a:prstGeom prst="parallelogram">
            <a:avLst>
              <a:gd name="adj" fmla="val 33609"/>
            </a:avLst>
          </a:prstGeom>
          <a:solidFill>
            <a:schemeClr val="accent6">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arallelogram 9"/>
          <p:cNvSpPr/>
          <p:nvPr/>
        </p:nvSpPr>
        <p:spPr>
          <a:xfrm>
            <a:off x="7553932" y="364674"/>
            <a:ext cx="1607385" cy="6096000"/>
          </a:xfrm>
          <a:prstGeom prst="parallelogram">
            <a:avLst>
              <a:gd name="adj" fmla="val 85402"/>
            </a:avLst>
          </a:prstGeom>
          <a:solidFill>
            <a:schemeClr val="accent6">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4"/>
          <p:cNvGrpSpPr>
            <a:grpSpLocks noChangeAspect="1"/>
          </p:cNvGrpSpPr>
          <p:nvPr/>
        </p:nvGrpSpPr>
        <p:grpSpPr bwMode="auto">
          <a:xfrm>
            <a:off x="6871306" y="600938"/>
            <a:ext cx="769938" cy="769937"/>
            <a:chOff x="328" y="1219"/>
            <a:chExt cx="485" cy="485"/>
          </a:xfrm>
        </p:grpSpPr>
        <p:sp>
          <p:nvSpPr>
            <p:cNvPr id="19" name="AutoShape 3"/>
            <p:cNvSpPr>
              <a:spLocks noChangeAspect="1" noChangeArrowheads="1" noTextEdit="1"/>
            </p:cNvSpPr>
            <p:nvPr/>
          </p:nvSpPr>
          <p:spPr bwMode="auto">
            <a:xfrm>
              <a:off x="328" y="1219"/>
              <a:ext cx="485" cy="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6"/>
            <p:cNvSpPr>
              <a:spLocks noEditPoints="1"/>
            </p:cNvSpPr>
            <p:nvPr/>
          </p:nvSpPr>
          <p:spPr bwMode="auto">
            <a:xfrm>
              <a:off x="492" y="1334"/>
              <a:ext cx="171" cy="251"/>
            </a:xfrm>
            <a:custGeom>
              <a:avLst/>
              <a:gdLst>
                <a:gd name="T0" fmla="*/ 316 w 1193"/>
                <a:gd name="T1" fmla="*/ 1649 h 1756"/>
                <a:gd name="T2" fmla="*/ 706 w 1193"/>
                <a:gd name="T3" fmla="*/ 1074 h 1756"/>
                <a:gd name="T4" fmla="*/ 897 w 1193"/>
                <a:gd name="T5" fmla="*/ 1386 h 1756"/>
                <a:gd name="T6" fmla="*/ 895 w 1193"/>
                <a:gd name="T7" fmla="*/ 1284 h 1756"/>
                <a:gd name="T8" fmla="*/ 884 w 1193"/>
                <a:gd name="T9" fmla="*/ 1176 h 1756"/>
                <a:gd name="T10" fmla="*/ 854 w 1193"/>
                <a:gd name="T11" fmla="*/ 1069 h 1756"/>
                <a:gd name="T12" fmla="*/ 799 w 1193"/>
                <a:gd name="T13" fmla="*/ 973 h 1756"/>
                <a:gd name="T14" fmla="*/ 711 w 1193"/>
                <a:gd name="T15" fmla="*/ 892 h 1756"/>
                <a:gd name="T16" fmla="*/ 900 w 1193"/>
                <a:gd name="T17" fmla="*/ 897 h 1756"/>
                <a:gd name="T18" fmla="*/ 1004 w 1193"/>
                <a:gd name="T19" fmla="*/ 987 h 1756"/>
                <a:gd name="T20" fmla="*/ 1078 w 1193"/>
                <a:gd name="T21" fmla="*/ 1106 h 1756"/>
                <a:gd name="T22" fmla="*/ 1124 w 1193"/>
                <a:gd name="T23" fmla="*/ 1251 h 1756"/>
                <a:gd name="T24" fmla="*/ 1138 w 1193"/>
                <a:gd name="T25" fmla="*/ 1419 h 1756"/>
                <a:gd name="T26" fmla="*/ 23 w 1193"/>
                <a:gd name="T27" fmla="*/ 1756 h 1756"/>
                <a:gd name="T28" fmla="*/ 0 w 1193"/>
                <a:gd name="T29" fmla="*/ 0 h 1756"/>
                <a:gd name="T30" fmla="*/ 458 w 1193"/>
                <a:gd name="T31" fmla="*/ 0 h 1756"/>
                <a:gd name="T32" fmla="*/ 643 w 1193"/>
                <a:gd name="T33" fmla="*/ 5 h 1756"/>
                <a:gd name="T34" fmla="*/ 751 w 1193"/>
                <a:gd name="T35" fmla="*/ 24 h 1756"/>
                <a:gd name="T36" fmla="*/ 835 w 1193"/>
                <a:gd name="T37" fmla="*/ 62 h 1756"/>
                <a:gd name="T38" fmla="*/ 916 w 1193"/>
                <a:gd name="T39" fmla="*/ 124 h 1756"/>
                <a:gd name="T40" fmla="*/ 982 w 1193"/>
                <a:gd name="T41" fmla="*/ 213 h 1756"/>
                <a:gd name="T42" fmla="*/ 1015 w 1193"/>
                <a:gd name="T43" fmla="*/ 304 h 1756"/>
                <a:gd name="T44" fmla="*/ 1026 w 1193"/>
                <a:gd name="T45" fmla="*/ 382 h 1756"/>
                <a:gd name="T46" fmla="*/ 1020 w 1193"/>
                <a:gd name="T47" fmla="*/ 478 h 1756"/>
                <a:gd name="T48" fmla="*/ 982 w 1193"/>
                <a:gd name="T49" fmla="*/ 588 h 1756"/>
                <a:gd name="T50" fmla="*/ 921 w 1193"/>
                <a:gd name="T51" fmla="*/ 671 h 1756"/>
                <a:gd name="T52" fmla="*/ 866 w 1193"/>
                <a:gd name="T53" fmla="*/ 724 h 1756"/>
                <a:gd name="T54" fmla="*/ 788 w 1193"/>
                <a:gd name="T55" fmla="*/ 774 h 1756"/>
                <a:gd name="T56" fmla="*/ 682 w 1193"/>
                <a:gd name="T57" fmla="*/ 809 h 1756"/>
                <a:gd name="T58" fmla="*/ 537 w 1193"/>
                <a:gd name="T59" fmla="*/ 825 h 1756"/>
                <a:gd name="T60" fmla="*/ 427 w 1193"/>
                <a:gd name="T61" fmla="*/ 822 h 1756"/>
                <a:gd name="T62" fmla="*/ 424 w 1193"/>
                <a:gd name="T63" fmla="*/ 735 h 1756"/>
                <a:gd name="T64" fmla="*/ 521 w 1193"/>
                <a:gd name="T65" fmla="*/ 735 h 1756"/>
                <a:gd name="T66" fmla="*/ 615 w 1193"/>
                <a:gd name="T67" fmla="*/ 709 h 1756"/>
                <a:gd name="T68" fmla="*/ 687 w 1193"/>
                <a:gd name="T69" fmla="*/ 660 h 1756"/>
                <a:gd name="T70" fmla="*/ 748 w 1193"/>
                <a:gd name="T71" fmla="*/ 589 h 1756"/>
                <a:gd name="T72" fmla="*/ 786 w 1193"/>
                <a:gd name="T73" fmla="*/ 494 h 1756"/>
                <a:gd name="T74" fmla="*/ 486 w 1193"/>
                <a:gd name="T75" fmla="*/ 437 h 1756"/>
                <a:gd name="T76" fmla="*/ 783 w 1193"/>
                <a:gd name="T77" fmla="*/ 316 h 1756"/>
                <a:gd name="T78" fmla="*/ 744 w 1193"/>
                <a:gd name="T79" fmla="*/ 229 h 1756"/>
                <a:gd name="T80" fmla="*/ 673 w 1193"/>
                <a:gd name="T81" fmla="*/ 155 h 1756"/>
                <a:gd name="T82" fmla="*/ 591 w 1193"/>
                <a:gd name="T83" fmla="*/ 116 h 1756"/>
                <a:gd name="T84" fmla="*/ 513 w 1193"/>
                <a:gd name="T85" fmla="*/ 102 h 1756"/>
                <a:gd name="T86" fmla="*/ 0 w 1193"/>
                <a:gd name="T87" fmla="*/ 0 h 1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93" h="1756">
                  <a:moveTo>
                    <a:pt x="77" y="175"/>
                  </a:moveTo>
                  <a:lnTo>
                    <a:pt x="316" y="175"/>
                  </a:lnTo>
                  <a:lnTo>
                    <a:pt x="316" y="1649"/>
                  </a:lnTo>
                  <a:lnTo>
                    <a:pt x="486" y="1649"/>
                  </a:lnTo>
                  <a:lnTo>
                    <a:pt x="486" y="1074"/>
                  </a:lnTo>
                  <a:lnTo>
                    <a:pt x="706" y="1074"/>
                  </a:lnTo>
                  <a:lnTo>
                    <a:pt x="706" y="1649"/>
                  </a:lnTo>
                  <a:lnTo>
                    <a:pt x="897" y="1649"/>
                  </a:lnTo>
                  <a:lnTo>
                    <a:pt x="897" y="1386"/>
                  </a:lnTo>
                  <a:lnTo>
                    <a:pt x="897" y="1353"/>
                  </a:lnTo>
                  <a:lnTo>
                    <a:pt x="897" y="1319"/>
                  </a:lnTo>
                  <a:lnTo>
                    <a:pt x="895" y="1284"/>
                  </a:lnTo>
                  <a:lnTo>
                    <a:pt x="893" y="1249"/>
                  </a:lnTo>
                  <a:lnTo>
                    <a:pt x="889" y="1213"/>
                  </a:lnTo>
                  <a:lnTo>
                    <a:pt x="884" y="1176"/>
                  </a:lnTo>
                  <a:lnTo>
                    <a:pt x="876" y="1140"/>
                  </a:lnTo>
                  <a:lnTo>
                    <a:pt x="866" y="1104"/>
                  </a:lnTo>
                  <a:lnTo>
                    <a:pt x="854" y="1069"/>
                  </a:lnTo>
                  <a:lnTo>
                    <a:pt x="839" y="1035"/>
                  </a:lnTo>
                  <a:lnTo>
                    <a:pt x="820" y="1004"/>
                  </a:lnTo>
                  <a:lnTo>
                    <a:pt x="799" y="973"/>
                  </a:lnTo>
                  <a:lnTo>
                    <a:pt x="774" y="944"/>
                  </a:lnTo>
                  <a:lnTo>
                    <a:pt x="744" y="917"/>
                  </a:lnTo>
                  <a:lnTo>
                    <a:pt x="711" y="892"/>
                  </a:lnTo>
                  <a:lnTo>
                    <a:pt x="815" y="854"/>
                  </a:lnTo>
                  <a:lnTo>
                    <a:pt x="859" y="874"/>
                  </a:lnTo>
                  <a:lnTo>
                    <a:pt x="900" y="897"/>
                  </a:lnTo>
                  <a:lnTo>
                    <a:pt x="938" y="923"/>
                  </a:lnTo>
                  <a:lnTo>
                    <a:pt x="973" y="953"/>
                  </a:lnTo>
                  <a:lnTo>
                    <a:pt x="1004" y="987"/>
                  </a:lnTo>
                  <a:lnTo>
                    <a:pt x="1033" y="1023"/>
                  </a:lnTo>
                  <a:lnTo>
                    <a:pt x="1058" y="1063"/>
                  </a:lnTo>
                  <a:lnTo>
                    <a:pt x="1078" y="1106"/>
                  </a:lnTo>
                  <a:lnTo>
                    <a:pt x="1097" y="1152"/>
                  </a:lnTo>
                  <a:lnTo>
                    <a:pt x="1112" y="1201"/>
                  </a:lnTo>
                  <a:lnTo>
                    <a:pt x="1124" y="1251"/>
                  </a:lnTo>
                  <a:lnTo>
                    <a:pt x="1132" y="1305"/>
                  </a:lnTo>
                  <a:lnTo>
                    <a:pt x="1137" y="1361"/>
                  </a:lnTo>
                  <a:lnTo>
                    <a:pt x="1138" y="1419"/>
                  </a:lnTo>
                  <a:lnTo>
                    <a:pt x="1138" y="1651"/>
                  </a:lnTo>
                  <a:lnTo>
                    <a:pt x="1193" y="1756"/>
                  </a:lnTo>
                  <a:lnTo>
                    <a:pt x="23" y="1756"/>
                  </a:lnTo>
                  <a:lnTo>
                    <a:pt x="77" y="1651"/>
                  </a:lnTo>
                  <a:lnTo>
                    <a:pt x="77" y="175"/>
                  </a:lnTo>
                  <a:close/>
                  <a:moveTo>
                    <a:pt x="0" y="0"/>
                  </a:moveTo>
                  <a:lnTo>
                    <a:pt x="449" y="0"/>
                  </a:lnTo>
                  <a:lnTo>
                    <a:pt x="454" y="0"/>
                  </a:lnTo>
                  <a:lnTo>
                    <a:pt x="458" y="0"/>
                  </a:lnTo>
                  <a:lnTo>
                    <a:pt x="548" y="0"/>
                  </a:lnTo>
                  <a:lnTo>
                    <a:pt x="598" y="2"/>
                  </a:lnTo>
                  <a:lnTo>
                    <a:pt x="643" y="5"/>
                  </a:lnTo>
                  <a:lnTo>
                    <a:pt x="683" y="9"/>
                  </a:lnTo>
                  <a:lnTo>
                    <a:pt x="719" y="16"/>
                  </a:lnTo>
                  <a:lnTo>
                    <a:pt x="751" y="24"/>
                  </a:lnTo>
                  <a:lnTo>
                    <a:pt x="781" y="34"/>
                  </a:lnTo>
                  <a:lnTo>
                    <a:pt x="809" y="48"/>
                  </a:lnTo>
                  <a:lnTo>
                    <a:pt x="835" y="62"/>
                  </a:lnTo>
                  <a:lnTo>
                    <a:pt x="859" y="79"/>
                  </a:lnTo>
                  <a:lnTo>
                    <a:pt x="885" y="97"/>
                  </a:lnTo>
                  <a:lnTo>
                    <a:pt x="916" y="124"/>
                  </a:lnTo>
                  <a:lnTo>
                    <a:pt x="942" y="153"/>
                  </a:lnTo>
                  <a:lnTo>
                    <a:pt x="963" y="183"/>
                  </a:lnTo>
                  <a:lnTo>
                    <a:pt x="982" y="213"/>
                  </a:lnTo>
                  <a:lnTo>
                    <a:pt x="996" y="244"/>
                  </a:lnTo>
                  <a:lnTo>
                    <a:pt x="1006" y="275"/>
                  </a:lnTo>
                  <a:lnTo>
                    <a:pt x="1015" y="304"/>
                  </a:lnTo>
                  <a:lnTo>
                    <a:pt x="1021" y="332"/>
                  </a:lnTo>
                  <a:lnTo>
                    <a:pt x="1024" y="359"/>
                  </a:lnTo>
                  <a:lnTo>
                    <a:pt x="1026" y="382"/>
                  </a:lnTo>
                  <a:lnTo>
                    <a:pt x="1027" y="403"/>
                  </a:lnTo>
                  <a:lnTo>
                    <a:pt x="1025" y="440"/>
                  </a:lnTo>
                  <a:lnTo>
                    <a:pt x="1020" y="478"/>
                  </a:lnTo>
                  <a:lnTo>
                    <a:pt x="1012" y="515"/>
                  </a:lnTo>
                  <a:lnTo>
                    <a:pt x="998" y="552"/>
                  </a:lnTo>
                  <a:lnTo>
                    <a:pt x="982" y="588"/>
                  </a:lnTo>
                  <a:lnTo>
                    <a:pt x="961" y="622"/>
                  </a:lnTo>
                  <a:lnTo>
                    <a:pt x="935" y="655"/>
                  </a:lnTo>
                  <a:lnTo>
                    <a:pt x="921" y="671"/>
                  </a:lnTo>
                  <a:lnTo>
                    <a:pt x="906" y="689"/>
                  </a:lnTo>
                  <a:lnTo>
                    <a:pt x="887" y="706"/>
                  </a:lnTo>
                  <a:lnTo>
                    <a:pt x="866" y="724"/>
                  </a:lnTo>
                  <a:lnTo>
                    <a:pt x="843" y="741"/>
                  </a:lnTo>
                  <a:lnTo>
                    <a:pt x="817" y="759"/>
                  </a:lnTo>
                  <a:lnTo>
                    <a:pt x="788" y="774"/>
                  </a:lnTo>
                  <a:lnTo>
                    <a:pt x="756" y="788"/>
                  </a:lnTo>
                  <a:lnTo>
                    <a:pt x="721" y="800"/>
                  </a:lnTo>
                  <a:lnTo>
                    <a:pt x="682" y="809"/>
                  </a:lnTo>
                  <a:lnTo>
                    <a:pt x="639" y="816"/>
                  </a:lnTo>
                  <a:lnTo>
                    <a:pt x="586" y="821"/>
                  </a:lnTo>
                  <a:lnTo>
                    <a:pt x="537" y="825"/>
                  </a:lnTo>
                  <a:lnTo>
                    <a:pt x="495" y="826"/>
                  </a:lnTo>
                  <a:lnTo>
                    <a:pt x="458" y="825"/>
                  </a:lnTo>
                  <a:lnTo>
                    <a:pt x="427" y="822"/>
                  </a:lnTo>
                  <a:lnTo>
                    <a:pt x="402" y="820"/>
                  </a:lnTo>
                  <a:lnTo>
                    <a:pt x="402" y="733"/>
                  </a:lnTo>
                  <a:lnTo>
                    <a:pt x="424" y="735"/>
                  </a:lnTo>
                  <a:lnTo>
                    <a:pt x="452" y="737"/>
                  </a:lnTo>
                  <a:lnTo>
                    <a:pt x="485" y="737"/>
                  </a:lnTo>
                  <a:lnTo>
                    <a:pt x="521" y="735"/>
                  </a:lnTo>
                  <a:lnTo>
                    <a:pt x="555" y="730"/>
                  </a:lnTo>
                  <a:lnTo>
                    <a:pt x="587" y="721"/>
                  </a:lnTo>
                  <a:lnTo>
                    <a:pt x="615" y="709"/>
                  </a:lnTo>
                  <a:lnTo>
                    <a:pt x="641" y="695"/>
                  </a:lnTo>
                  <a:lnTo>
                    <a:pt x="666" y="678"/>
                  </a:lnTo>
                  <a:lnTo>
                    <a:pt x="687" y="660"/>
                  </a:lnTo>
                  <a:lnTo>
                    <a:pt x="707" y="641"/>
                  </a:lnTo>
                  <a:lnTo>
                    <a:pt x="724" y="622"/>
                  </a:lnTo>
                  <a:lnTo>
                    <a:pt x="748" y="589"/>
                  </a:lnTo>
                  <a:lnTo>
                    <a:pt x="766" y="556"/>
                  </a:lnTo>
                  <a:lnTo>
                    <a:pt x="778" y="525"/>
                  </a:lnTo>
                  <a:lnTo>
                    <a:pt x="786" y="494"/>
                  </a:lnTo>
                  <a:lnTo>
                    <a:pt x="790" y="464"/>
                  </a:lnTo>
                  <a:lnTo>
                    <a:pt x="792" y="437"/>
                  </a:lnTo>
                  <a:lnTo>
                    <a:pt x="486" y="437"/>
                  </a:lnTo>
                  <a:lnTo>
                    <a:pt x="486" y="350"/>
                  </a:lnTo>
                  <a:lnTo>
                    <a:pt x="790" y="350"/>
                  </a:lnTo>
                  <a:lnTo>
                    <a:pt x="783" y="316"/>
                  </a:lnTo>
                  <a:lnTo>
                    <a:pt x="774" y="285"/>
                  </a:lnTo>
                  <a:lnTo>
                    <a:pt x="760" y="257"/>
                  </a:lnTo>
                  <a:lnTo>
                    <a:pt x="744" y="229"/>
                  </a:lnTo>
                  <a:lnTo>
                    <a:pt x="723" y="203"/>
                  </a:lnTo>
                  <a:lnTo>
                    <a:pt x="700" y="176"/>
                  </a:lnTo>
                  <a:lnTo>
                    <a:pt x="673" y="155"/>
                  </a:lnTo>
                  <a:lnTo>
                    <a:pt x="646" y="138"/>
                  </a:lnTo>
                  <a:lnTo>
                    <a:pt x="619" y="125"/>
                  </a:lnTo>
                  <a:lnTo>
                    <a:pt x="591" y="116"/>
                  </a:lnTo>
                  <a:lnTo>
                    <a:pt x="564" y="109"/>
                  </a:lnTo>
                  <a:lnTo>
                    <a:pt x="537" y="104"/>
                  </a:lnTo>
                  <a:lnTo>
                    <a:pt x="513" y="102"/>
                  </a:lnTo>
                  <a:lnTo>
                    <a:pt x="490" y="101"/>
                  </a:lnTo>
                  <a:lnTo>
                    <a:pt x="52" y="101"/>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7"/>
            <p:cNvSpPr>
              <a:spLocks noEditPoints="1"/>
            </p:cNvSpPr>
            <p:nvPr/>
          </p:nvSpPr>
          <p:spPr bwMode="auto">
            <a:xfrm>
              <a:off x="349" y="1241"/>
              <a:ext cx="443" cy="442"/>
            </a:xfrm>
            <a:custGeom>
              <a:avLst/>
              <a:gdLst>
                <a:gd name="T0" fmla="*/ 1259 w 3095"/>
                <a:gd name="T1" fmla="*/ 87 h 3094"/>
                <a:gd name="T2" fmla="*/ 906 w 3095"/>
                <a:gd name="T3" fmla="*/ 204 h 3094"/>
                <a:gd name="T4" fmla="*/ 597 w 3095"/>
                <a:gd name="T5" fmla="*/ 401 h 3094"/>
                <a:gd name="T6" fmla="*/ 347 w 3095"/>
                <a:gd name="T7" fmla="*/ 668 h 3094"/>
                <a:gd name="T8" fmla="*/ 168 w 3095"/>
                <a:gd name="T9" fmla="*/ 989 h 3094"/>
                <a:gd name="T10" fmla="*/ 72 w 3095"/>
                <a:gd name="T11" fmla="*/ 1352 h 3094"/>
                <a:gd name="T12" fmla="*/ 72 w 3095"/>
                <a:gd name="T13" fmla="*/ 1741 h 3094"/>
                <a:gd name="T14" fmla="*/ 168 w 3095"/>
                <a:gd name="T15" fmla="*/ 2104 h 3094"/>
                <a:gd name="T16" fmla="*/ 347 w 3095"/>
                <a:gd name="T17" fmla="*/ 2425 h 3094"/>
                <a:gd name="T18" fmla="*/ 597 w 3095"/>
                <a:gd name="T19" fmla="*/ 2692 h 3094"/>
                <a:gd name="T20" fmla="*/ 906 w 3095"/>
                <a:gd name="T21" fmla="*/ 2889 h 3094"/>
                <a:gd name="T22" fmla="*/ 1259 w 3095"/>
                <a:gd name="T23" fmla="*/ 3006 h 3094"/>
                <a:gd name="T24" fmla="*/ 1645 w 3095"/>
                <a:gd name="T25" fmla="*/ 3031 h 3094"/>
                <a:gd name="T26" fmla="*/ 2018 w 3095"/>
                <a:gd name="T27" fmla="*/ 2959 h 3094"/>
                <a:gd name="T28" fmla="*/ 2351 w 3095"/>
                <a:gd name="T29" fmla="*/ 2800 h 3094"/>
                <a:gd name="T30" fmla="*/ 2632 w 3095"/>
                <a:gd name="T31" fmla="*/ 2566 h 3094"/>
                <a:gd name="T32" fmla="*/ 2848 w 3095"/>
                <a:gd name="T33" fmla="*/ 2271 h 3094"/>
                <a:gd name="T34" fmla="*/ 2987 w 3095"/>
                <a:gd name="T35" fmla="*/ 1927 h 3094"/>
                <a:gd name="T36" fmla="*/ 3035 w 3095"/>
                <a:gd name="T37" fmla="*/ 1545 h 3094"/>
                <a:gd name="T38" fmla="*/ 2987 w 3095"/>
                <a:gd name="T39" fmla="*/ 1166 h 3094"/>
                <a:gd name="T40" fmla="*/ 2848 w 3095"/>
                <a:gd name="T41" fmla="*/ 822 h 3094"/>
                <a:gd name="T42" fmla="*/ 2632 w 3095"/>
                <a:gd name="T43" fmla="*/ 527 h 3094"/>
                <a:gd name="T44" fmla="*/ 2351 w 3095"/>
                <a:gd name="T45" fmla="*/ 293 h 3094"/>
                <a:gd name="T46" fmla="*/ 2018 w 3095"/>
                <a:gd name="T47" fmla="*/ 134 h 3094"/>
                <a:gd name="T48" fmla="*/ 1645 w 3095"/>
                <a:gd name="T49" fmla="*/ 62 h 3094"/>
                <a:gd name="T50" fmla="*/ 1749 w 3095"/>
                <a:gd name="T51" fmla="*/ 13 h 3094"/>
                <a:gd name="T52" fmla="*/ 2128 w 3095"/>
                <a:gd name="T53" fmla="*/ 112 h 3094"/>
                <a:gd name="T54" fmla="*/ 2461 w 3095"/>
                <a:gd name="T55" fmla="*/ 299 h 3094"/>
                <a:gd name="T56" fmla="*/ 2738 w 3095"/>
                <a:gd name="T57" fmla="*/ 558 h 3094"/>
                <a:gd name="T58" fmla="*/ 2944 w 3095"/>
                <a:gd name="T59" fmla="*/ 879 h 3094"/>
                <a:gd name="T60" fmla="*/ 3065 w 3095"/>
                <a:gd name="T61" fmla="*/ 1247 h 3094"/>
                <a:gd name="T62" fmla="*/ 3091 w 3095"/>
                <a:gd name="T63" fmla="*/ 1648 h 3094"/>
                <a:gd name="T64" fmla="*/ 3016 w 3095"/>
                <a:gd name="T65" fmla="*/ 2035 h 3094"/>
                <a:gd name="T66" fmla="*/ 2850 w 3095"/>
                <a:gd name="T67" fmla="*/ 2381 h 3094"/>
                <a:gd name="T68" fmla="*/ 2607 w 3095"/>
                <a:gd name="T69" fmla="*/ 2673 h 3094"/>
                <a:gd name="T70" fmla="*/ 2301 w 3095"/>
                <a:gd name="T71" fmla="*/ 2898 h 3094"/>
                <a:gd name="T72" fmla="*/ 1943 w 3095"/>
                <a:gd name="T73" fmla="*/ 3042 h 3094"/>
                <a:gd name="T74" fmla="*/ 1548 w 3095"/>
                <a:gd name="T75" fmla="*/ 3094 h 3094"/>
                <a:gd name="T76" fmla="*/ 1152 w 3095"/>
                <a:gd name="T77" fmla="*/ 3042 h 3094"/>
                <a:gd name="T78" fmla="*/ 794 w 3095"/>
                <a:gd name="T79" fmla="*/ 2898 h 3094"/>
                <a:gd name="T80" fmla="*/ 488 w 3095"/>
                <a:gd name="T81" fmla="*/ 2673 h 3094"/>
                <a:gd name="T82" fmla="*/ 245 w 3095"/>
                <a:gd name="T83" fmla="*/ 2381 h 3094"/>
                <a:gd name="T84" fmla="*/ 79 w 3095"/>
                <a:gd name="T85" fmla="*/ 2035 h 3094"/>
                <a:gd name="T86" fmla="*/ 4 w 3095"/>
                <a:gd name="T87" fmla="*/ 1648 h 3094"/>
                <a:gd name="T88" fmla="*/ 30 w 3095"/>
                <a:gd name="T89" fmla="*/ 1247 h 3094"/>
                <a:gd name="T90" fmla="*/ 151 w 3095"/>
                <a:gd name="T91" fmla="*/ 879 h 3094"/>
                <a:gd name="T92" fmla="*/ 357 w 3095"/>
                <a:gd name="T93" fmla="*/ 558 h 3094"/>
                <a:gd name="T94" fmla="*/ 634 w 3095"/>
                <a:gd name="T95" fmla="*/ 299 h 3094"/>
                <a:gd name="T96" fmla="*/ 967 w 3095"/>
                <a:gd name="T97" fmla="*/ 112 h 3094"/>
                <a:gd name="T98" fmla="*/ 1346 w 3095"/>
                <a:gd name="T99" fmla="*/ 13 h 3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95" h="3094">
                  <a:moveTo>
                    <a:pt x="1548" y="59"/>
                  </a:moveTo>
                  <a:lnTo>
                    <a:pt x="1450" y="62"/>
                  </a:lnTo>
                  <a:lnTo>
                    <a:pt x="1354" y="71"/>
                  </a:lnTo>
                  <a:lnTo>
                    <a:pt x="1259" y="87"/>
                  </a:lnTo>
                  <a:lnTo>
                    <a:pt x="1167" y="107"/>
                  </a:lnTo>
                  <a:lnTo>
                    <a:pt x="1077" y="134"/>
                  </a:lnTo>
                  <a:lnTo>
                    <a:pt x="990" y="167"/>
                  </a:lnTo>
                  <a:lnTo>
                    <a:pt x="906" y="204"/>
                  </a:lnTo>
                  <a:lnTo>
                    <a:pt x="823" y="246"/>
                  </a:lnTo>
                  <a:lnTo>
                    <a:pt x="744" y="293"/>
                  </a:lnTo>
                  <a:lnTo>
                    <a:pt x="669" y="346"/>
                  </a:lnTo>
                  <a:lnTo>
                    <a:pt x="597" y="401"/>
                  </a:lnTo>
                  <a:lnTo>
                    <a:pt x="528" y="462"/>
                  </a:lnTo>
                  <a:lnTo>
                    <a:pt x="463" y="527"/>
                  </a:lnTo>
                  <a:lnTo>
                    <a:pt x="402" y="596"/>
                  </a:lnTo>
                  <a:lnTo>
                    <a:pt x="347" y="668"/>
                  </a:lnTo>
                  <a:lnTo>
                    <a:pt x="294" y="743"/>
                  </a:lnTo>
                  <a:lnTo>
                    <a:pt x="247" y="822"/>
                  </a:lnTo>
                  <a:lnTo>
                    <a:pt x="205" y="904"/>
                  </a:lnTo>
                  <a:lnTo>
                    <a:pt x="168" y="989"/>
                  </a:lnTo>
                  <a:lnTo>
                    <a:pt x="135" y="1076"/>
                  </a:lnTo>
                  <a:lnTo>
                    <a:pt x="108" y="1166"/>
                  </a:lnTo>
                  <a:lnTo>
                    <a:pt x="88" y="1258"/>
                  </a:lnTo>
                  <a:lnTo>
                    <a:pt x="72" y="1352"/>
                  </a:lnTo>
                  <a:lnTo>
                    <a:pt x="63" y="1449"/>
                  </a:lnTo>
                  <a:lnTo>
                    <a:pt x="60" y="1545"/>
                  </a:lnTo>
                  <a:lnTo>
                    <a:pt x="63" y="1644"/>
                  </a:lnTo>
                  <a:lnTo>
                    <a:pt x="72" y="1741"/>
                  </a:lnTo>
                  <a:lnTo>
                    <a:pt x="88" y="1835"/>
                  </a:lnTo>
                  <a:lnTo>
                    <a:pt x="108" y="1927"/>
                  </a:lnTo>
                  <a:lnTo>
                    <a:pt x="135" y="2017"/>
                  </a:lnTo>
                  <a:lnTo>
                    <a:pt x="168" y="2104"/>
                  </a:lnTo>
                  <a:lnTo>
                    <a:pt x="205" y="2189"/>
                  </a:lnTo>
                  <a:lnTo>
                    <a:pt x="247" y="2271"/>
                  </a:lnTo>
                  <a:lnTo>
                    <a:pt x="294" y="2350"/>
                  </a:lnTo>
                  <a:lnTo>
                    <a:pt x="347" y="2425"/>
                  </a:lnTo>
                  <a:lnTo>
                    <a:pt x="402" y="2497"/>
                  </a:lnTo>
                  <a:lnTo>
                    <a:pt x="463" y="2566"/>
                  </a:lnTo>
                  <a:lnTo>
                    <a:pt x="528" y="2631"/>
                  </a:lnTo>
                  <a:lnTo>
                    <a:pt x="597" y="2692"/>
                  </a:lnTo>
                  <a:lnTo>
                    <a:pt x="669" y="2747"/>
                  </a:lnTo>
                  <a:lnTo>
                    <a:pt x="744" y="2800"/>
                  </a:lnTo>
                  <a:lnTo>
                    <a:pt x="823" y="2847"/>
                  </a:lnTo>
                  <a:lnTo>
                    <a:pt x="906" y="2889"/>
                  </a:lnTo>
                  <a:lnTo>
                    <a:pt x="990" y="2926"/>
                  </a:lnTo>
                  <a:lnTo>
                    <a:pt x="1077" y="2959"/>
                  </a:lnTo>
                  <a:lnTo>
                    <a:pt x="1167" y="2986"/>
                  </a:lnTo>
                  <a:lnTo>
                    <a:pt x="1259" y="3006"/>
                  </a:lnTo>
                  <a:lnTo>
                    <a:pt x="1354" y="3022"/>
                  </a:lnTo>
                  <a:lnTo>
                    <a:pt x="1450" y="3031"/>
                  </a:lnTo>
                  <a:lnTo>
                    <a:pt x="1548" y="3034"/>
                  </a:lnTo>
                  <a:lnTo>
                    <a:pt x="1645" y="3031"/>
                  </a:lnTo>
                  <a:lnTo>
                    <a:pt x="1742" y="3022"/>
                  </a:lnTo>
                  <a:lnTo>
                    <a:pt x="1836" y="3006"/>
                  </a:lnTo>
                  <a:lnTo>
                    <a:pt x="1928" y="2986"/>
                  </a:lnTo>
                  <a:lnTo>
                    <a:pt x="2018" y="2959"/>
                  </a:lnTo>
                  <a:lnTo>
                    <a:pt x="2105" y="2926"/>
                  </a:lnTo>
                  <a:lnTo>
                    <a:pt x="2190" y="2889"/>
                  </a:lnTo>
                  <a:lnTo>
                    <a:pt x="2272" y="2847"/>
                  </a:lnTo>
                  <a:lnTo>
                    <a:pt x="2351" y="2800"/>
                  </a:lnTo>
                  <a:lnTo>
                    <a:pt x="2426" y="2747"/>
                  </a:lnTo>
                  <a:lnTo>
                    <a:pt x="2498" y="2692"/>
                  </a:lnTo>
                  <a:lnTo>
                    <a:pt x="2567" y="2631"/>
                  </a:lnTo>
                  <a:lnTo>
                    <a:pt x="2632" y="2566"/>
                  </a:lnTo>
                  <a:lnTo>
                    <a:pt x="2693" y="2497"/>
                  </a:lnTo>
                  <a:lnTo>
                    <a:pt x="2748" y="2425"/>
                  </a:lnTo>
                  <a:lnTo>
                    <a:pt x="2801" y="2350"/>
                  </a:lnTo>
                  <a:lnTo>
                    <a:pt x="2848" y="2271"/>
                  </a:lnTo>
                  <a:lnTo>
                    <a:pt x="2890" y="2189"/>
                  </a:lnTo>
                  <a:lnTo>
                    <a:pt x="2927" y="2104"/>
                  </a:lnTo>
                  <a:lnTo>
                    <a:pt x="2960" y="2017"/>
                  </a:lnTo>
                  <a:lnTo>
                    <a:pt x="2987" y="1927"/>
                  </a:lnTo>
                  <a:lnTo>
                    <a:pt x="3007" y="1835"/>
                  </a:lnTo>
                  <a:lnTo>
                    <a:pt x="3023" y="1741"/>
                  </a:lnTo>
                  <a:lnTo>
                    <a:pt x="3032" y="1644"/>
                  </a:lnTo>
                  <a:lnTo>
                    <a:pt x="3035" y="1545"/>
                  </a:lnTo>
                  <a:lnTo>
                    <a:pt x="3032" y="1449"/>
                  </a:lnTo>
                  <a:lnTo>
                    <a:pt x="3023" y="1352"/>
                  </a:lnTo>
                  <a:lnTo>
                    <a:pt x="3007" y="1258"/>
                  </a:lnTo>
                  <a:lnTo>
                    <a:pt x="2987" y="1166"/>
                  </a:lnTo>
                  <a:lnTo>
                    <a:pt x="2960" y="1076"/>
                  </a:lnTo>
                  <a:lnTo>
                    <a:pt x="2927" y="989"/>
                  </a:lnTo>
                  <a:lnTo>
                    <a:pt x="2890" y="904"/>
                  </a:lnTo>
                  <a:lnTo>
                    <a:pt x="2848" y="822"/>
                  </a:lnTo>
                  <a:lnTo>
                    <a:pt x="2801" y="743"/>
                  </a:lnTo>
                  <a:lnTo>
                    <a:pt x="2748" y="668"/>
                  </a:lnTo>
                  <a:lnTo>
                    <a:pt x="2693" y="596"/>
                  </a:lnTo>
                  <a:lnTo>
                    <a:pt x="2632" y="527"/>
                  </a:lnTo>
                  <a:lnTo>
                    <a:pt x="2567" y="462"/>
                  </a:lnTo>
                  <a:lnTo>
                    <a:pt x="2498" y="401"/>
                  </a:lnTo>
                  <a:lnTo>
                    <a:pt x="2426" y="346"/>
                  </a:lnTo>
                  <a:lnTo>
                    <a:pt x="2351" y="293"/>
                  </a:lnTo>
                  <a:lnTo>
                    <a:pt x="2272" y="246"/>
                  </a:lnTo>
                  <a:lnTo>
                    <a:pt x="2190" y="204"/>
                  </a:lnTo>
                  <a:lnTo>
                    <a:pt x="2105" y="167"/>
                  </a:lnTo>
                  <a:lnTo>
                    <a:pt x="2018" y="134"/>
                  </a:lnTo>
                  <a:lnTo>
                    <a:pt x="1928" y="107"/>
                  </a:lnTo>
                  <a:lnTo>
                    <a:pt x="1836" y="87"/>
                  </a:lnTo>
                  <a:lnTo>
                    <a:pt x="1742" y="71"/>
                  </a:lnTo>
                  <a:lnTo>
                    <a:pt x="1645" y="62"/>
                  </a:lnTo>
                  <a:lnTo>
                    <a:pt x="1548" y="59"/>
                  </a:lnTo>
                  <a:close/>
                  <a:moveTo>
                    <a:pt x="1548" y="0"/>
                  </a:moveTo>
                  <a:lnTo>
                    <a:pt x="1649" y="3"/>
                  </a:lnTo>
                  <a:lnTo>
                    <a:pt x="1749" y="13"/>
                  </a:lnTo>
                  <a:lnTo>
                    <a:pt x="1847" y="29"/>
                  </a:lnTo>
                  <a:lnTo>
                    <a:pt x="1943" y="51"/>
                  </a:lnTo>
                  <a:lnTo>
                    <a:pt x="2036" y="78"/>
                  </a:lnTo>
                  <a:lnTo>
                    <a:pt x="2128" y="112"/>
                  </a:lnTo>
                  <a:lnTo>
                    <a:pt x="2215" y="151"/>
                  </a:lnTo>
                  <a:lnTo>
                    <a:pt x="2301" y="195"/>
                  </a:lnTo>
                  <a:lnTo>
                    <a:pt x="2383" y="244"/>
                  </a:lnTo>
                  <a:lnTo>
                    <a:pt x="2461" y="299"/>
                  </a:lnTo>
                  <a:lnTo>
                    <a:pt x="2536" y="357"/>
                  </a:lnTo>
                  <a:lnTo>
                    <a:pt x="2607" y="420"/>
                  </a:lnTo>
                  <a:lnTo>
                    <a:pt x="2674" y="487"/>
                  </a:lnTo>
                  <a:lnTo>
                    <a:pt x="2738" y="558"/>
                  </a:lnTo>
                  <a:lnTo>
                    <a:pt x="2795" y="633"/>
                  </a:lnTo>
                  <a:lnTo>
                    <a:pt x="2850" y="711"/>
                  </a:lnTo>
                  <a:lnTo>
                    <a:pt x="2899" y="793"/>
                  </a:lnTo>
                  <a:lnTo>
                    <a:pt x="2944" y="879"/>
                  </a:lnTo>
                  <a:lnTo>
                    <a:pt x="2982" y="966"/>
                  </a:lnTo>
                  <a:lnTo>
                    <a:pt x="3016" y="1058"/>
                  </a:lnTo>
                  <a:lnTo>
                    <a:pt x="3043" y="1151"/>
                  </a:lnTo>
                  <a:lnTo>
                    <a:pt x="3065" y="1247"/>
                  </a:lnTo>
                  <a:lnTo>
                    <a:pt x="3081" y="1345"/>
                  </a:lnTo>
                  <a:lnTo>
                    <a:pt x="3091" y="1445"/>
                  </a:lnTo>
                  <a:lnTo>
                    <a:pt x="3095" y="1545"/>
                  </a:lnTo>
                  <a:lnTo>
                    <a:pt x="3091" y="1648"/>
                  </a:lnTo>
                  <a:lnTo>
                    <a:pt x="3081" y="1748"/>
                  </a:lnTo>
                  <a:lnTo>
                    <a:pt x="3065" y="1846"/>
                  </a:lnTo>
                  <a:lnTo>
                    <a:pt x="3043" y="1942"/>
                  </a:lnTo>
                  <a:lnTo>
                    <a:pt x="3016" y="2035"/>
                  </a:lnTo>
                  <a:lnTo>
                    <a:pt x="2982" y="2126"/>
                  </a:lnTo>
                  <a:lnTo>
                    <a:pt x="2944" y="2214"/>
                  </a:lnTo>
                  <a:lnTo>
                    <a:pt x="2899" y="2300"/>
                  </a:lnTo>
                  <a:lnTo>
                    <a:pt x="2850" y="2381"/>
                  </a:lnTo>
                  <a:lnTo>
                    <a:pt x="2795" y="2460"/>
                  </a:lnTo>
                  <a:lnTo>
                    <a:pt x="2738" y="2535"/>
                  </a:lnTo>
                  <a:lnTo>
                    <a:pt x="2674" y="2606"/>
                  </a:lnTo>
                  <a:lnTo>
                    <a:pt x="2607" y="2673"/>
                  </a:lnTo>
                  <a:lnTo>
                    <a:pt x="2536" y="2736"/>
                  </a:lnTo>
                  <a:lnTo>
                    <a:pt x="2461" y="2794"/>
                  </a:lnTo>
                  <a:lnTo>
                    <a:pt x="2383" y="2849"/>
                  </a:lnTo>
                  <a:lnTo>
                    <a:pt x="2301" y="2898"/>
                  </a:lnTo>
                  <a:lnTo>
                    <a:pt x="2215" y="2942"/>
                  </a:lnTo>
                  <a:lnTo>
                    <a:pt x="2128" y="2981"/>
                  </a:lnTo>
                  <a:lnTo>
                    <a:pt x="2036" y="3015"/>
                  </a:lnTo>
                  <a:lnTo>
                    <a:pt x="1943" y="3042"/>
                  </a:lnTo>
                  <a:lnTo>
                    <a:pt x="1847" y="3064"/>
                  </a:lnTo>
                  <a:lnTo>
                    <a:pt x="1749" y="3080"/>
                  </a:lnTo>
                  <a:lnTo>
                    <a:pt x="1649" y="3090"/>
                  </a:lnTo>
                  <a:lnTo>
                    <a:pt x="1548" y="3094"/>
                  </a:lnTo>
                  <a:lnTo>
                    <a:pt x="1446" y="3090"/>
                  </a:lnTo>
                  <a:lnTo>
                    <a:pt x="1346" y="3080"/>
                  </a:lnTo>
                  <a:lnTo>
                    <a:pt x="1248" y="3064"/>
                  </a:lnTo>
                  <a:lnTo>
                    <a:pt x="1152" y="3042"/>
                  </a:lnTo>
                  <a:lnTo>
                    <a:pt x="1059" y="3015"/>
                  </a:lnTo>
                  <a:lnTo>
                    <a:pt x="967" y="2981"/>
                  </a:lnTo>
                  <a:lnTo>
                    <a:pt x="880" y="2942"/>
                  </a:lnTo>
                  <a:lnTo>
                    <a:pt x="794" y="2898"/>
                  </a:lnTo>
                  <a:lnTo>
                    <a:pt x="712" y="2849"/>
                  </a:lnTo>
                  <a:lnTo>
                    <a:pt x="634" y="2794"/>
                  </a:lnTo>
                  <a:lnTo>
                    <a:pt x="559" y="2736"/>
                  </a:lnTo>
                  <a:lnTo>
                    <a:pt x="488" y="2673"/>
                  </a:lnTo>
                  <a:lnTo>
                    <a:pt x="421" y="2606"/>
                  </a:lnTo>
                  <a:lnTo>
                    <a:pt x="357" y="2535"/>
                  </a:lnTo>
                  <a:lnTo>
                    <a:pt x="300" y="2460"/>
                  </a:lnTo>
                  <a:lnTo>
                    <a:pt x="245" y="2381"/>
                  </a:lnTo>
                  <a:lnTo>
                    <a:pt x="196" y="2300"/>
                  </a:lnTo>
                  <a:lnTo>
                    <a:pt x="151" y="2214"/>
                  </a:lnTo>
                  <a:lnTo>
                    <a:pt x="113" y="2126"/>
                  </a:lnTo>
                  <a:lnTo>
                    <a:pt x="79" y="2035"/>
                  </a:lnTo>
                  <a:lnTo>
                    <a:pt x="52" y="1942"/>
                  </a:lnTo>
                  <a:lnTo>
                    <a:pt x="30" y="1846"/>
                  </a:lnTo>
                  <a:lnTo>
                    <a:pt x="14" y="1748"/>
                  </a:lnTo>
                  <a:lnTo>
                    <a:pt x="4" y="1648"/>
                  </a:lnTo>
                  <a:lnTo>
                    <a:pt x="0" y="1545"/>
                  </a:lnTo>
                  <a:lnTo>
                    <a:pt x="4" y="1445"/>
                  </a:lnTo>
                  <a:lnTo>
                    <a:pt x="14" y="1345"/>
                  </a:lnTo>
                  <a:lnTo>
                    <a:pt x="30" y="1247"/>
                  </a:lnTo>
                  <a:lnTo>
                    <a:pt x="52" y="1151"/>
                  </a:lnTo>
                  <a:lnTo>
                    <a:pt x="79" y="1058"/>
                  </a:lnTo>
                  <a:lnTo>
                    <a:pt x="113" y="966"/>
                  </a:lnTo>
                  <a:lnTo>
                    <a:pt x="151" y="879"/>
                  </a:lnTo>
                  <a:lnTo>
                    <a:pt x="196" y="793"/>
                  </a:lnTo>
                  <a:lnTo>
                    <a:pt x="245" y="711"/>
                  </a:lnTo>
                  <a:lnTo>
                    <a:pt x="300" y="633"/>
                  </a:lnTo>
                  <a:lnTo>
                    <a:pt x="357" y="558"/>
                  </a:lnTo>
                  <a:lnTo>
                    <a:pt x="421" y="487"/>
                  </a:lnTo>
                  <a:lnTo>
                    <a:pt x="488" y="420"/>
                  </a:lnTo>
                  <a:lnTo>
                    <a:pt x="559" y="357"/>
                  </a:lnTo>
                  <a:lnTo>
                    <a:pt x="634" y="299"/>
                  </a:lnTo>
                  <a:lnTo>
                    <a:pt x="712" y="244"/>
                  </a:lnTo>
                  <a:lnTo>
                    <a:pt x="794" y="195"/>
                  </a:lnTo>
                  <a:lnTo>
                    <a:pt x="880" y="151"/>
                  </a:lnTo>
                  <a:lnTo>
                    <a:pt x="967" y="112"/>
                  </a:lnTo>
                  <a:lnTo>
                    <a:pt x="1059" y="78"/>
                  </a:lnTo>
                  <a:lnTo>
                    <a:pt x="1152" y="51"/>
                  </a:lnTo>
                  <a:lnTo>
                    <a:pt x="1248" y="29"/>
                  </a:lnTo>
                  <a:lnTo>
                    <a:pt x="1346" y="13"/>
                  </a:lnTo>
                  <a:lnTo>
                    <a:pt x="1446" y="3"/>
                  </a:lnTo>
                  <a:lnTo>
                    <a:pt x="1548"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8"/>
            <p:cNvSpPr>
              <a:spLocks noEditPoints="1"/>
            </p:cNvSpPr>
            <p:nvPr/>
          </p:nvSpPr>
          <p:spPr bwMode="auto">
            <a:xfrm>
              <a:off x="383" y="1274"/>
              <a:ext cx="375" cy="375"/>
            </a:xfrm>
            <a:custGeom>
              <a:avLst/>
              <a:gdLst>
                <a:gd name="T0" fmla="*/ 1134 w 2621"/>
                <a:gd name="T1" fmla="*/ 70 h 2621"/>
                <a:gd name="T2" fmla="*/ 883 w 2621"/>
                <a:gd name="T3" fmla="*/ 133 h 2621"/>
                <a:gd name="T4" fmla="*/ 654 w 2621"/>
                <a:gd name="T5" fmla="*/ 244 h 2621"/>
                <a:gd name="T6" fmla="*/ 455 w 2621"/>
                <a:gd name="T7" fmla="*/ 396 h 2621"/>
                <a:gd name="T8" fmla="*/ 290 w 2621"/>
                <a:gd name="T9" fmla="*/ 584 h 2621"/>
                <a:gd name="T10" fmla="*/ 164 w 2621"/>
                <a:gd name="T11" fmla="*/ 803 h 2621"/>
                <a:gd name="T12" fmla="*/ 85 w 2621"/>
                <a:gd name="T13" fmla="*/ 1047 h 2621"/>
                <a:gd name="T14" fmla="*/ 57 w 2621"/>
                <a:gd name="T15" fmla="*/ 1309 h 2621"/>
                <a:gd name="T16" fmla="*/ 85 w 2621"/>
                <a:gd name="T17" fmla="*/ 1574 h 2621"/>
                <a:gd name="T18" fmla="*/ 164 w 2621"/>
                <a:gd name="T19" fmla="*/ 1818 h 2621"/>
                <a:gd name="T20" fmla="*/ 290 w 2621"/>
                <a:gd name="T21" fmla="*/ 2037 h 2621"/>
                <a:gd name="T22" fmla="*/ 455 w 2621"/>
                <a:gd name="T23" fmla="*/ 2225 h 2621"/>
                <a:gd name="T24" fmla="*/ 654 w 2621"/>
                <a:gd name="T25" fmla="*/ 2377 h 2621"/>
                <a:gd name="T26" fmla="*/ 883 w 2621"/>
                <a:gd name="T27" fmla="*/ 2488 h 2621"/>
                <a:gd name="T28" fmla="*/ 1134 w 2621"/>
                <a:gd name="T29" fmla="*/ 2551 h 2621"/>
                <a:gd name="T30" fmla="*/ 1400 w 2621"/>
                <a:gd name="T31" fmla="*/ 2560 h 2621"/>
                <a:gd name="T32" fmla="*/ 1657 w 2621"/>
                <a:gd name="T33" fmla="*/ 2515 h 2621"/>
                <a:gd name="T34" fmla="*/ 1894 w 2621"/>
                <a:gd name="T35" fmla="*/ 2420 h 2621"/>
                <a:gd name="T36" fmla="*/ 2104 w 2621"/>
                <a:gd name="T37" fmla="*/ 2281 h 2621"/>
                <a:gd name="T38" fmla="*/ 2281 w 2621"/>
                <a:gd name="T39" fmla="*/ 2104 h 2621"/>
                <a:gd name="T40" fmla="*/ 2420 w 2621"/>
                <a:gd name="T41" fmla="*/ 1894 h 2621"/>
                <a:gd name="T42" fmla="*/ 2514 w 2621"/>
                <a:gd name="T43" fmla="*/ 1657 h 2621"/>
                <a:gd name="T44" fmla="*/ 2560 w 2621"/>
                <a:gd name="T45" fmla="*/ 1400 h 2621"/>
                <a:gd name="T46" fmla="*/ 2551 w 2621"/>
                <a:gd name="T47" fmla="*/ 1134 h 2621"/>
                <a:gd name="T48" fmla="*/ 2488 w 2621"/>
                <a:gd name="T49" fmla="*/ 883 h 2621"/>
                <a:gd name="T50" fmla="*/ 2377 w 2621"/>
                <a:gd name="T51" fmla="*/ 654 h 2621"/>
                <a:gd name="T52" fmla="*/ 2225 w 2621"/>
                <a:gd name="T53" fmla="*/ 455 h 2621"/>
                <a:gd name="T54" fmla="*/ 2037 w 2621"/>
                <a:gd name="T55" fmla="*/ 290 h 2621"/>
                <a:gd name="T56" fmla="*/ 1818 w 2621"/>
                <a:gd name="T57" fmla="*/ 164 h 2621"/>
                <a:gd name="T58" fmla="*/ 1574 w 2621"/>
                <a:gd name="T59" fmla="*/ 85 h 2621"/>
                <a:gd name="T60" fmla="*/ 1311 w 2621"/>
                <a:gd name="T61" fmla="*/ 57 h 2621"/>
                <a:gd name="T62" fmla="*/ 1496 w 2621"/>
                <a:gd name="T63" fmla="*/ 12 h 2621"/>
                <a:gd name="T64" fmla="*/ 1758 w 2621"/>
                <a:gd name="T65" fmla="*/ 78 h 2621"/>
                <a:gd name="T66" fmla="*/ 1997 w 2621"/>
                <a:gd name="T67" fmla="*/ 193 h 2621"/>
                <a:gd name="T68" fmla="*/ 2206 w 2621"/>
                <a:gd name="T69" fmla="*/ 353 h 2621"/>
                <a:gd name="T70" fmla="*/ 2378 w 2621"/>
                <a:gd name="T71" fmla="*/ 550 h 2621"/>
                <a:gd name="T72" fmla="*/ 2509 w 2621"/>
                <a:gd name="T73" fmla="*/ 780 h 2621"/>
                <a:gd name="T74" fmla="*/ 2592 w 2621"/>
                <a:gd name="T75" fmla="*/ 1035 h 2621"/>
                <a:gd name="T76" fmla="*/ 2621 w 2621"/>
                <a:gd name="T77" fmla="*/ 1309 h 2621"/>
                <a:gd name="T78" fmla="*/ 2592 w 2621"/>
                <a:gd name="T79" fmla="*/ 1586 h 2621"/>
                <a:gd name="T80" fmla="*/ 2509 w 2621"/>
                <a:gd name="T81" fmla="*/ 1841 h 2621"/>
                <a:gd name="T82" fmla="*/ 2378 w 2621"/>
                <a:gd name="T83" fmla="*/ 2071 h 2621"/>
                <a:gd name="T84" fmla="*/ 2206 w 2621"/>
                <a:gd name="T85" fmla="*/ 2268 h 2621"/>
                <a:gd name="T86" fmla="*/ 1997 w 2621"/>
                <a:gd name="T87" fmla="*/ 2428 h 2621"/>
                <a:gd name="T88" fmla="*/ 1758 w 2621"/>
                <a:gd name="T89" fmla="*/ 2543 h 2621"/>
                <a:gd name="T90" fmla="*/ 1496 w 2621"/>
                <a:gd name="T91" fmla="*/ 2609 h 2621"/>
                <a:gd name="T92" fmla="*/ 1217 w 2621"/>
                <a:gd name="T93" fmla="*/ 2618 h 2621"/>
                <a:gd name="T94" fmla="*/ 947 w 2621"/>
                <a:gd name="T95" fmla="*/ 2571 h 2621"/>
                <a:gd name="T96" fmla="*/ 700 w 2621"/>
                <a:gd name="T97" fmla="*/ 2471 h 2621"/>
                <a:gd name="T98" fmla="*/ 481 w 2621"/>
                <a:gd name="T99" fmla="*/ 2326 h 2621"/>
                <a:gd name="T100" fmla="*/ 295 w 2621"/>
                <a:gd name="T101" fmla="*/ 2140 h 2621"/>
                <a:gd name="T102" fmla="*/ 150 w 2621"/>
                <a:gd name="T103" fmla="*/ 1921 h 2621"/>
                <a:gd name="T104" fmla="*/ 50 w 2621"/>
                <a:gd name="T105" fmla="*/ 1674 h 2621"/>
                <a:gd name="T106" fmla="*/ 3 w 2621"/>
                <a:gd name="T107" fmla="*/ 1404 h 2621"/>
                <a:gd name="T108" fmla="*/ 12 w 2621"/>
                <a:gd name="T109" fmla="*/ 1125 h 2621"/>
                <a:gd name="T110" fmla="*/ 78 w 2621"/>
                <a:gd name="T111" fmla="*/ 862 h 2621"/>
                <a:gd name="T112" fmla="*/ 193 w 2621"/>
                <a:gd name="T113" fmla="*/ 623 h 2621"/>
                <a:gd name="T114" fmla="*/ 353 w 2621"/>
                <a:gd name="T115" fmla="*/ 415 h 2621"/>
                <a:gd name="T116" fmla="*/ 550 w 2621"/>
                <a:gd name="T117" fmla="*/ 243 h 2621"/>
                <a:gd name="T118" fmla="*/ 780 w 2621"/>
                <a:gd name="T119" fmla="*/ 112 h 2621"/>
                <a:gd name="T120" fmla="*/ 1035 w 2621"/>
                <a:gd name="T121" fmla="*/ 29 h 2621"/>
                <a:gd name="T122" fmla="*/ 1311 w 2621"/>
                <a:gd name="T123" fmla="*/ 0 h 2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1" h="2621">
                  <a:moveTo>
                    <a:pt x="1311" y="57"/>
                  </a:moveTo>
                  <a:lnTo>
                    <a:pt x="1221" y="61"/>
                  </a:lnTo>
                  <a:lnTo>
                    <a:pt x="1134" y="70"/>
                  </a:lnTo>
                  <a:lnTo>
                    <a:pt x="1047" y="85"/>
                  </a:lnTo>
                  <a:lnTo>
                    <a:pt x="964" y="107"/>
                  </a:lnTo>
                  <a:lnTo>
                    <a:pt x="883" y="133"/>
                  </a:lnTo>
                  <a:lnTo>
                    <a:pt x="803" y="164"/>
                  </a:lnTo>
                  <a:lnTo>
                    <a:pt x="727" y="201"/>
                  </a:lnTo>
                  <a:lnTo>
                    <a:pt x="654" y="244"/>
                  </a:lnTo>
                  <a:lnTo>
                    <a:pt x="584" y="290"/>
                  </a:lnTo>
                  <a:lnTo>
                    <a:pt x="517" y="340"/>
                  </a:lnTo>
                  <a:lnTo>
                    <a:pt x="455" y="396"/>
                  </a:lnTo>
                  <a:lnTo>
                    <a:pt x="396" y="455"/>
                  </a:lnTo>
                  <a:lnTo>
                    <a:pt x="340" y="517"/>
                  </a:lnTo>
                  <a:lnTo>
                    <a:pt x="290" y="584"/>
                  </a:lnTo>
                  <a:lnTo>
                    <a:pt x="244" y="654"/>
                  </a:lnTo>
                  <a:lnTo>
                    <a:pt x="201" y="727"/>
                  </a:lnTo>
                  <a:lnTo>
                    <a:pt x="164" y="803"/>
                  </a:lnTo>
                  <a:lnTo>
                    <a:pt x="133" y="883"/>
                  </a:lnTo>
                  <a:lnTo>
                    <a:pt x="107" y="964"/>
                  </a:lnTo>
                  <a:lnTo>
                    <a:pt x="85" y="1047"/>
                  </a:lnTo>
                  <a:lnTo>
                    <a:pt x="70" y="1134"/>
                  </a:lnTo>
                  <a:lnTo>
                    <a:pt x="61" y="1221"/>
                  </a:lnTo>
                  <a:lnTo>
                    <a:pt x="57" y="1309"/>
                  </a:lnTo>
                  <a:lnTo>
                    <a:pt x="61" y="1400"/>
                  </a:lnTo>
                  <a:lnTo>
                    <a:pt x="70" y="1487"/>
                  </a:lnTo>
                  <a:lnTo>
                    <a:pt x="85" y="1574"/>
                  </a:lnTo>
                  <a:lnTo>
                    <a:pt x="107" y="1657"/>
                  </a:lnTo>
                  <a:lnTo>
                    <a:pt x="133" y="1738"/>
                  </a:lnTo>
                  <a:lnTo>
                    <a:pt x="164" y="1818"/>
                  </a:lnTo>
                  <a:lnTo>
                    <a:pt x="201" y="1894"/>
                  </a:lnTo>
                  <a:lnTo>
                    <a:pt x="244" y="1967"/>
                  </a:lnTo>
                  <a:lnTo>
                    <a:pt x="290" y="2037"/>
                  </a:lnTo>
                  <a:lnTo>
                    <a:pt x="340" y="2104"/>
                  </a:lnTo>
                  <a:lnTo>
                    <a:pt x="396" y="2166"/>
                  </a:lnTo>
                  <a:lnTo>
                    <a:pt x="455" y="2225"/>
                  </a:lnTo>
                  <a:lnTo>
                    <a:pt x="517" y="2281"/>
                  </a:lnTo>
                  <a:lnTo>
                    <a:pt x="584" y="2331"/>
                  </a:lnTo>
                  <a:lnTo>
                    <a:pt x="654" y="2377"/>
                  </a:lnTo>
                  <a:lnTo>
                    <a:pt x="727" y="2420"/>
                  </a:lnTo>
                  <a:lnTo>
                    <a:pt x="803" y="2457"/>
                  </a:lnTo>
                  <a:lnTo>
                    <a:pt x="883" y="2488"/>
                  </a:lnTo>
                  <a:lnTo>
                    <a:pt x="964" y="2515"/>
                  </a:lnTo>
                  <a:lnTo>
                    <a:pt x="1047" y="2536"/>
                  </a:lnTo>
                  <a:lnTo>
                    <a:pt x="1134" y="2551"/>
                  </a:lnTo>
                  <a:lnTo>
                    <a:pt x="1221" y="2560"/>
                  </a:lnTo>
                  <a:lnTo>
                    <a:pt x="1311" y="2564"/>
                  </a:lnTo>
                  <a:lnTo>
                    <a:pt x="1400" y="2560"/>
                  </a:lnTo>
                  <a:lnTo>
                    <a:pt x="1487" y="2551"/>
                  </a:lnTo>
                  <a:lnTo>
                    <a:pt x="1574" y="2536"/>
                  </a:lnTo>
                  <a:lnTo>
                    <a:pt x="1657" y="2515"/>
                  </a:lnTo>
                  <a:lnTo>
                    <a:pt x="1738" y="2488"/>
                  </a:lnTo>
                  <a:lnTo>
                    <a:pt x="1818" y="2457"/>
                  </a:lnTo>
                  <a:lnTo>
                    <a:pt x="1894" y="2420"/>
                  </a:lnTo>
                  <a:lnTo>
                    <a:pt x="1967" y="2377"/>
                  </a:lnTo>
                  <a:lnTo>
                    <a:pt x="2037" y="2331"/>
                  </a:lnTo>
                  <a:lnTo>
                    <a:pt x="2104" y="2281"/>
                  </a:lnTo>
                  <a:lnTo>
                    <a:pt x="2166" y="2225"/>
                  </a:lnTo>
                  <a:lnTo>
                    <a:pt x="2225" y="2166"/>
                  </a:lnTo>
                  <a:lnTo>
                    <a:pt x="2281" y="2104"/>
                  </a:lnTo>
                  <a:lnTo>
                    <a:pt x="2331" y="2037"/>
                  </a:lnTo>
                  <a:lnTo>
                    <a:pt x="2377" y="1967"/>
                  </a:lnTo>
                  <a:lnTo>
                    <a:pt x="2420" y="1894"/>
                  </a:lnTo>
                  <a:lnTo>
                    <a:pt x="2457" y="1818"/>
                  </a:lnTo>
                  <a:lnTo>
                    <a:pt x="2488" y="1738"/>
                  </a:lnTo>
                  <a:lnTo>
                    <a:pt x="2514" y="1657"/>
                  </a:lnTo>
                  <a:lnTo>
                    <a:pt x="2536" y="1574"/>
                  </a:lnTo>
                  <a:lnTo>
                    <a:pt x="2551" y="1487"/>
                  </a:lnTo>
                  <a:lnTo>
                    <a:pt x="2560" y="1400"/>
                  </a:lnTo>
                  <a:lnTo>
                    <a:pt x="2564" y="1309"/>
                  </a:lnTo>
                  <a:lnTo>
                    <a:pt x="2560" y="1221"/>
                  </a:lnTo>
                  <a:lnTo>
                    <a:pt x="2551" y="1134"/>
                  </a:lnTo>
                  <a:lnTo>
                    <a:pt x="2536" y="1047"/>
                  </a:lnTo>
                  <a:lnTo>
                    <a:pt x="2514" y="964"/>
                  </a:lnTo>
                  <a:lnTo>
                    <a:pt x="2488" y="883"/>
                  </a:lnTo>
                  <a:lnTo>
                    <a:pt x="2457" y="803"/>
                  </a:lnTo>
                  <a:lnTo>
                    <a:pt x="2420" y="727"/>
                  </a:lnTo>
                  <a:lnTo>
                    <a:pt x="2377" y="654"/>
                  </a:lnTo>
                  <a:lnTo>
                    <a:pt x="2331" y="584"/>
                  </a:lnTo>
                  <a:lnTo>
                    <a:pt x="2281" y="517"/>
                  </a:lnTo>
                  <a:lnTo>
                    <a:pt x="2225" y="455"/>
                  </a:lnTo>
                  <a:lnTo>
                    <a:pt x="2166" y="396"/>
                  </a:lnTo>
                  <a:lnTo>
                    <a:pt x="2104" y="340"/>
                  </a:lnTo>
                  <a:lnTo>
                    <a:pt x="2037" y="290"/>
                  </a:lnTo>
                  <a:lnTo>
                    <a:pt x="1967" y="244"/>
                  </a:lnTo>
                  <a:lnTo>
                    <a:pt x="1894" y="201"/>
                  </a:lnTo>
                  <a:lnTo>
                    <a:pt x="1818" y="164"/>
                  </a:lnTo>
                  <a:lnTo>
                    <a:pt x="1738" y="133"/>
                  </a:lnTo>
                  <a:lnTo>
                    <a:pt x="1657" y="107"/>
                  </a:lnTo>
                  <a:lnTo>
                    <a:pt x="1574" y="85"/>
                  </a:lnTo>
                  <a:lnTo>
                    <a:pt x="1487" y="70"/>
                  </a:lnTo>
                  <a:lnTo>
                    <a:pt x="1400" y="61"/>
                  </a:lnTo>
                  <a:lnTo>
                    <a:pt x="1311" y="57"/>
                  </a:lnTo>
                  <a:close/>
                  <a:moveTo>
                    <a:pt x="1311" y="0"/>
                  </a:moveTo>
                  <a:lnTo>
                    <a:pt x="1404" y="3"/>
                  </a:lnTo>
                  <a:lnTo>
                    <a:pt x="1496" y="12"/>
                  </a:lnTo>
                  <a:lnTo>
                    <a:pt x="1586" y="29"/>
                  </a:lnTo>
                  <a:lnTo>
                    <a:pt x="1674" y="50"/>
                  </a:lnTo>
                  <a:lnTo>
                    <a:pt x="1758" y="78"/>
                  </a:lnTo>
                  <a:lnTo>
                    <a:pt x="1841" y="112"/>
                  </a:lnTo>
                  <a:lnTo>
                    <a:pt x="1921" y="150"/>
                  </a:lnTo>
                  <a:lnTo>
                    <a:pt x="1997" y="193"/>
                  </a:lnTo>
                  <a:lnTo>
                    <a:pt x="2071" y="243"/>
                  </a:lnTo>
                  <a:lnTo>
                    <a:pt x="2140" y="295"/>
                  </a:lnTo>
                  <a:lnTo>
                    <a:pt x="2206" y="353"/>
                  </a:lnTo>
                  <a:lnTo>
                    <a:pt x="2267" y="415"/>
                  </a:lnTo>
                  <a:lnTo>
                    <a:pt x="2326" y="481"/>
                  </a:lnTo>
                  <a:lnTo>
                    <a:pt x="2378" y="550"/>
                  </a:lnTo>
                  <a:lnTo>
                    <a:pt x="2427" y="623"/>
                  </a:lnTo>
                  <a:lnTo>
                    <a:pt x="2471" y="700"/>
                  </a:lnTo>
                  <a:lnTo>
                    <a:pt x="2509" y="780"/>
                  </a:lnTo>
                  <a:lnTo>
                    <a:pt x="2543" y="862"/>
                  </a:lnTo>
                  <a:lnTo>
                    <a:pt x="2571" y="947"/>
                  </a:lnTo>
                  <a:lnTo>
                    <a:pt x="2592" y="1035"/>
                  </a:lnTo>
                  <a:lnTo>
                    <a:pt x="2608" y="1125"/>
                  </a:lnTo>
                  <a:lnTo>
                    <a:pt x="2618" y="1217"/>
                  </a:lnTo>
                  <a:lnTo>
                    <a:pt x="2621" y="1309"/>
                  </a:lnTo>
                  <a:lnTo>
                    <a:pt x="2618" y="1404"/>
                  </a:lnTo>
                  <a:lnTo>
                    <a:pt x="2608" y="1496"/>
                  </a:lnTo>
                  <a:lnTo>
                    <a:pt x="2592" y="1586"/>
                  </a:lnTo>
                  <a:lnTo>
                    <a:pt x="2571" y="1674"/>
                  </a:lnTo>
                  <a:lnTo>
                    <a:pt x="2543" y="1759"/>
                  </a:lnTo>
                  <a:lnTo>
                    <a:pt x="2509" y="1841"/>
                  </a:lnTo>
                  <a:lnTo>
                    <a:pt x="2471" y="1921"/>
                  </a:lnTo>
                  <a:lnTo>
                    <a:pt x="2427" y="1998"/>
                  </a:lnTo>
                  <a:lnTo>
                    <a:pt x="2378" y="2071"/>
                  </a:lnTo>
                  <a:lnTo>
                    <a:pt x="2326" y="2140"/>
                  </a:lnTo>
                  <a:lnTo>
                    <a:pt x="2267" y="2206"/>
                  </a:lnTo>
                  <a:lnTo>
                    <a:pt x="2206" y="2268"/>
                  </a:lnTo>
                  <a:lnTo>
                    <a:pt x="2140" y="2326"/>
                  </a:lnTo>
                  <a:lnTo>
                    <a:pt x="2071" y="2378"/>
                  </a:lnTo>
                  <a:lnTo>
                    <a:pt x="1997" y="2428"/>
                  </a:lnTo>
                  <a:lnTo>
                    <a:pt x="1921" y="2471"/>
                  </a:lnTo>
                  <a:lnTo>
                    <a:pt x="1841" y="2510"/>
                  </a:lnTo>
                  <a:lnTo>
                    <a:pt x="1758" y="2543"/>
                  </a:lnTo>
                  <a:lnTo>
                    <a:pt x="1674" y="2571"/>
                  </a:lnTo>
                  <a:lnTo>
                    <a:pt x="1586" y="2592"/>
                  </a:lnTo>
                  <a:lnTo>
                    <a:pt x="1496" y="2609"/>
                  </a:lnTo>
                  <a:lnTo>
                    <a:pt x="1404" y="2618"/>
                  </a:lnTo>
                  <a:lnTo>
                    <a:pt x="1311" y="2621"/>
                  </a:lnTo>
                  <a:lnTo>
                    <a:pt x="1217" y="2618"/>
                  </a:lnTo>
                  <a:lnTo>
                    <a:pt x="1125" y="2609"/>
                  </a:lnTo>
                  <a:lnTo>
                    <a:pt x="1035" y="2592"/>
                  </a:lnTo>
                  <a:lnTo>
                    <a:pt x="947" y="2571"/>
                  </a:lnTo>
                  <a:lnTo>
                    <a:pt x="862" y="2543"/>
                  </a:lnTo>
                  <a:lnTo>
                    <a:pt x="780" y="2510"/>
                  </a:lnTo>
                  <a:lnTo>
                    <a:pt x="700" y="2471"/>
                  </a:lnTo>
                  <a:lnTo>
                    <a:pt x="623" y="2428"/>
                  </a:lnTo>
                  <a:lnTo>
                    <a:pt x="550" y="2378"/>
                  </a:lnTo>
                  <a:lnTo>
                    <a:pt x="481" y="2326"/>
                  </a:lnTo>
                  <a:lnTo>
                    <a:pt x="415" y="2268"/>
                  </a:lnTo>
                  <a:lnTo>
                    <a:pt x="353" y="2206"/>
                  </a:lnTo>
                  <a:lnTo>
                    <a:pt x="295" y="2140"/>
                  </a:lnTo>
                  <a:lnTo>
                    <a:pt x="243" y="2071"/>
                  </a:lnTo>
                  <a:lnTo>
                    <a:pt x="193" y="1998"/>
                  </a:lnTo>
                  <a:lnTo>
                    <a:pt x="150" y="1921"/>
                  </a:lnTo>
                  <a:lnTo>
                    <a:pt x="112" y="1841"/>
                  </a:lnTo>
                  <a:lnTo>
                    <a:pt x="78" y="1759"/>
                  </a:lnTo>
                  <a:lnTo>
                    <a:pt x="50" y="1674"/>
                  </a:lnTo>
                  <a:lnTo>
                    <a:pt x="29" y="1586"/>
                  </a:lnTo>
                  <a:lnTo>
                    <a:pt x="12" y="1496"/>
                  </a:lnTo>
                  <a:lnTo>
                    <a:pt x="3" y="1404"/>
                  </a:lnTo>
                  <a:lnTo>
                    <a:pt x="0" y="1309"/>
                  </a:lnTo>
                  <a:lnTo>
                    <a:pt x="3" y="1217"/>
                  </a:lnTo>
                  <a:lnTo>
                    <a:pt x="12" y="1125"/>
                  </a:lnTo>
                  <a:lnTo>
                    <a:pt x="29" y="1035"/>
                  </a:lnTo>
                  <a:lnTo>
                    <a:pt x="50" y="947"/>
                  </a:lnTo>
                  <a:lnTo>
                    <a:pt x="78" y="862"/>
                  </a:lnTo>
                  <a:lnTo>
                    <a:pt x="112" y="780"/>
                  </a:lnTo>
                  <a:lnTo>
                    <a:pt x="150" y="700"/>
                  </a:lnTo>
                  <a:lnTo>
                    <a:pt x="193" y="623"/>
                  </a:lnTo>
                  <a:lnTo>
                    <a:pt x="243" y="550"/>
                  </a:lnTo>
                  <a:lnTo>
                    <a:pt x="295" y="481"/>
                  </a:lnTo>
                  <a:lnTo>
                    <a:pt x="353" y="415"/>
                  </a:lnTo>
                  <a:lnTo>
                    <a:pt x="415" y="353"/>
                  </a:lnTo>
                  <a:lnTo>
                    <a:pt x="481" y="295"/>
                  </a:lnTo>
                  <a:lnTo>
                    <a:pt x="550" y="243"/>
                  </a:lnTo>
                  <a:lnTo>
                    <a:pt x="623" y="193"/>
                  </a:lnTo>
                  <a:lnTo>
                    <a:pt x="700" y="150"/>
                  </a:lnTo>
                  <a:lnTo>
                    <a:pt x="780" y="112"/>
                  </a:lnTo>
                  <a:lnTo>
                    <a:pt x="862" y="78"/>
                  </a:lnTo>
                  <a:lnTo>
                    <a:pt x="947" y="50"/>
                  </a:lnTo>
                  <a:lnTo>
                    <a:pt x="1035" y="29"/>
                  </a:lnTo>
                  <a:lnTo>
                    <a:pt x="1125" y="12"/>
                  </a:lnTo>
                  <a:lnTo>
                    <a:pt x="1217" y="3"/>
                  </a:lnTo>
                  <a:lnTo>
                    <a:pt x="131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3" name="TextBox 22"/>
          <p:cNvSpPr txBox="1"/>
          <p:nvPr/>
        </p:nvSpPr>
        <p:spPr>
          <a:xfrm>
            <a:off x="4510006" y="1712326"/>
            <a:ext cx="4591427" cy="1200328"/>
          </a:xfrm>
          <a:prstGeom prst="rect">
            <a:avLst/>
          </a:prstGeom>
          <a:noFill/>
        </p:spPr>
        <p:txBody>
          <a:bodyPr wrap="square" rtlCol="0">
            <a:spAutoFit/>
          </a:bodyPr>
          <a:lstStyle/>
          <a:p>
            <a:pPr algn="ctr"/>
            <a:r>
              <a:rPr lang="ru-RU" sz="2400" b="1" spc="-150" dirty="0">
                <a:latin typeface="Open Sans"/>
                <a:cs typeface="Open Sans"/>
              </a:rPr>
              <a:t>Отчет</a:t>
            </a:r>
            <a:r>
              <a:rPr lang="en-US" sz="2400" b="1" spc="-150" dirty="0">
                <a:latin typeface="Open Sans"/>
                <a:cs typeface="Open Sans"/>
              </a:rPr>
              <a:t> </a:t>
            </a:r>
            <a:r>
              <a:rPr lang="ru-RU" sz="2400" b="1" spc="-150" dirty="0">
                <a:latin typeface="Open Sans"/>
                <a:cs typeface="Open Sans"/>
              </a:rPr>
              <a:t>2018 и план 2019 </a:t>
            </a:r>
          </a:p>
          <a:p>
            <a:pPr algn="ctr"/>
            <a:r>
              <a:rPr lang="ru-RU" sz="2400" b="1" spc="-150" dirty="0">
                <a:latin typeface="Open Sans"/>
                <a:cs typeface="Open Sans"/>
              </a:rPr>
              <a:t>по науке</a:t>
            </a:r>
          </a:p>
          <a:p>
            <a:pPr algn="ctr"/>
            <a:r>
              <a:rPr lang="ru-RU" sz="2400" b="1" spc="-150" dirty="0">
                <a:latin typeface="Open Sans"/>
                <a:cs typeface="Open Sans"/>
              </a:rPr>
              <a:t>    НИУ ВШЭ – Санкт-Петербург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281" y="1641947"/>
            <a:ext cx="3117947" cy="320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1654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2"/>
            <a:ext cx="9128306" cy="92333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1" i="0" u="none" strike="noStrike" kern="1200" cap="none" spc="0" normalizeH="0" baseline="0" noProof="0" dirty="0">
              <a:ln>
                <a:noFill/>
              </a:ln>
              <a:solidFill>
                <a:srgbClr val="030306"/>
              </a:solidFill>
              <a:effectLst/>
              <a:uLnTx/>
              <a:uFillTx/>
              <a:latin typeface="Calibri"/>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srgbClr val="185080"/>
                </a:solidFill>
                <a:effectLst/>
                <a:uLnTx/>
                <a:uFillTx/>
                <a:latin typeface="Calibri"/>
                <a:ea typeface="+mn-ea"/>
                <a:cs typeface="+mn-cs"/>
              </a:rPr>
              <a:t>Основные достижения: студенты и аспиранты</a:t>
            </a:r>
            <a:endParaRPr kumimoji="0" lang="ru-RU" sz="1800" b="0" i="0" u="none" strike="noStrike" kern="1200" cap="none" spc="0" normalizeH="0" baseline="0" noProof="0" dirty="0">
              <a:ln>
                <a:noFill/>
              </a:ln>
              <a:solidFill>
                <a:srgbClr val="185080"/>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185080"/>
              </a:solidFill>
              <a:effectLst/>
              <a:uLnTx/>
              <a:uFillTx/>
              <a:latin typeface="Calibri"/>
              <a:ea typeface="+mn-ea"/>
              <a:cs typeface="+mn-cs"/>
            </a:endParaRPr>
          </a:p>
        </p:txBody>
      </p:sp>
      <p:sp>
        <p:nvSpPr>
          <p:cNvPr id="3" name="Прямоугольник 2"/>
          <p:cNvSpPr/>
          <p:nvPr/>
        </p:nvSpPr>
        <p:spPr>
          <a:xfrm>
            <a:off x="420597" y="612798"/>
            <a:ext cx="8318499" cy="623247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ru-RU" sz="1600" b="1" i="0" u="none" strike="noStrike" kern="1200" cap="none" spc="0" normalizeH="0" baseline="0" noProof="0" dirty="0">
                <a:ln>
                  <a:noFill/>
                </a:ln>
                <a:solidFill>
                  <a:srgbClr val="103078">
                    <a:lumMod val="60000"/>
                    <a:lumOff val="40000"/>
                  </a:srgbClr>
                </a:solidFill>
                <a:effectLst/>
                <a:uLnTx/>
                <a:uFillTx/>
                <a:latin typeface="Calibri"/>
                <a:ea typeface="+mn-ea"/>
                <a:cs typeface="+mn-cs"/>
              </a:rPr>
              <a:t>Высокие результаты участия студентов в научно-образовательной деятельности:</a:t>
            </a: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6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ru-RU" sz="1600" b="0" i="0" u="none" strike="noStrike" kern="1200" cap="none" spc="0" normalizeH="0" baseline="0" noProof="0" dirty="0">
                <a:ln>
                  <a:noFill/>
                </a:ln>
                <a:solidFill>
                  <a:srgbClr val="030306"/>
                </a:solidFill>
                <a:effectLst/>
                <a:uLnTx/>
                <a:uFillTx/>
                <a:latin typeface="Calibri"/>
                <a:ea typeface="+mn-ea"/>
                <a:cs typeface="+mn-cs"/>
              </a:rPr>
              <a:t>1. в ежегодных конкурсах </a:t>
            </a:r>
            <a:r>
              <a:rPr kumimoji="0" lang="ru-RU" sz="1600" b="1" i="0" u="none" strike="noStrike" kern="1200" cap="none" spc="0" normalizeH="0" baseline="0" noProof="0" dirty="0">
                <a:ln>
                  <a:noFill/>
                </a:ln>
                <a:solidFill>
                  <a:srgbClr val="2B84D3"/>
                </a:solidFill>
                <a:effectLst/>
                <a:uLnTx/>
                <a:uFillTx/>
                <a:latin typeface="Calibri"/>
                <a:ea typeface="+mn-ea"/>
                <a:cs typeface="+mn-cs"/>
              </a:rPr>
              <a:t>Комитета по науке и высшей школе (8 призеров, включая конкурс грантов для студентов и аспирантов)</a:t>
            </a:r>
            <a:r>
              <a:rPr kumimoji="0" lang="ru-RU" sz="1600" b="0" i="0" u="none" strike="noStrike" kern="1200" cap="none" spc="0" normalizeH="0" baseline="0" noProof="0" dirty="0">
                <a:ln>
                  <a:noFill/>
                </a:ln>
                <a:solidFill>
                  <a:srgbClr val="030306"/>
                </a:solidFill>
                <a:effectLst/>
                <a:uLnTx/>
                <a:uFillTx/>
                <a:latin typeface="Calibri"/>
                <a:ea typeface="+mn-ea"/>
                <a:cs typeface="+mn-cs"/>
              </a:rPr>
              <a:t>;</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ru-RU" sz="1600" b="0" i="0" u="none" strike="noStrike" kern="1200" cap="none" spc="0" normalizeH="0" baseline="0" noProof="0" dirty="0">
                <a:ln>
                  <a:noFill/>
                </a:ln>
                <a:solidFill>
                  <a:srgbClr val="030306"/>
                </a:solidFill>
                <a:effectLst/>
                <a:uLnTx/>
                <a:uFillTx/>
                <a:latin typeface="Calibri"/>
                <a:ea typeface="+mn-ea"/>
                <a:cs typeface="+mn-cs"/>
              </a:rPr>
              <a:t> 2. в конкурсе НИРС НИУ ВШЭ 2018 </a:t>
            </a:r>
            <a:r>
              <a:rPr kumimoji="0" lang="ru-RU" sz="1600" b="1" i="0" u="none" strike="noStrike" kern="1200" cap="none" spc="0" normalizeH="0" baseline="0" noProof="0" dirty="0">
                <a:ln>
                  <a:noFill/>
                </a:ln>
                <a:solidFill>
                  <a:srgbClr val="2B84D3"/>
                </a:solidFill>
                <a:effectLst/>
                <a:uLnTx/>
                <a:uFillTx/>
                <a:latin typeface="Calibri"/>
                <a:ea typeface="+mn-ea"/>
                <a:cs typeface="+mn-cs"/>
              </a:rPr>
              <a:t>(18 призеров);</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ru-RU" sz="1600" b="0" i="0" u="none" strike="noStrike" kern="1200" cap="none" spc="0" normalizeH="0" baseline="0" noProof="0" dirty="0">
                <a:ln>
                  <a:noFill/>
                </a:ln>
                <a:solidFill>
                  <a:srgbClr val="030306"/>
                </a:solidFill>
                <a:effectLst/>
                <a:uLnTx/>
                <a:uFillTx/>
                <a:latin typeface="Calibri"/>
                <a:ea typeface="+mn-ea"/>
                <a:cs typeface="+mn-cs"/>
              </a:rPr>
              <a:t>3. выпускница ОП «Экономика впечатлений» Анна Калишенко победила во </a:t>
            </a:r>
            <a:r>
              <a:rPr kumimoji="0" lang="ru-RU" sz="1600" b="1" i="0" u="none" strike="noStrike" kern="1200" cap="none" spc="0" normalizeH="0" baseline="0" noProof="0" dirty="0">
                <a:ln>
                  <a:noFill/>
                </a:ln>
                <a:solidFill>
                  <a:srgbClr val="2B84D3"/>
                </a:solidFill>
                <a:effectLst/>
                <a:uLnTx/>
                <a:uFillTx/>
                <a:latin typeface="Calibri"/>
                <a:ea typeface="+mn-ea"/>
                <a:cs typeface="+mn-cs"/>
              </a:rPr>
              <a:t>Всероссийском конкурсе ВКР по предпринимательству;</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ru-RU" sz="1600" b="0" i="0" u="none" strike="noStrike" kern="1200" cap="none" spc="0" normalizeH="0" baseline="0" noProof="0" dirty="0">
                <a:ln>
                  <a:noFill/>
                </a:ln>
                <a:solidFill>
                  <a:srgbClr val="030306"/>
                </a:solidFill>
                <a:effectLst/>
                <a:uLnTx/>
                <a:uFillTx/>
                <a:latin typeface="Calibri"/>
                <a:ea typeface="+mn-ea"/>
                <a:cs typeface="+mn-cs"/>
              </a:rPr>
              <a:t>4. студенты юридического факультета вошли в десятку лучших по России на </a:t>
            </a:r>
            <a:r>
              <a:rPr kumimoji="0" lang="ru-RU" sz="1600" b="1" i="0" u="none" strike="noStrike" kern="1200" cap="none" spc="0" normalizeH="0" baseline="0" noProof="0" dirty="0">
                <a:ln>
                  <a:noFill/>
                </a:ln>
                <a:solidFill>
                  <a:srgbClr val="2B84D3"/>
                </a:solidFill>
                <a:effectLst/>
                <a:uLnTx/>
                <a:uFillTx/>
                <a:latin typeface="Calibri"/>
                <a:ea typeface="+mn-ea"/>
                <a:cs typeface="+mn-cs"/>
              </a:rPr>
              <a:t>международном конкурсе по международному праву им. </a:t>
            </a:r>
            <a:r>
              <a:rPr kumimoji="0" lang="ru-RU" sz="1600" b="1" i="0" u="none" strike="noStrike" kern="1200" cap="none" spc="0" normalizeH="0" baseline="0" noProof="0" dirty="0" err="1">
                <a:ln>
                  <a:noFill/>
                </a:ln>
                <a:solidFill>
                  <a:srgbClr val="2B84D3"/>
                </a:solidFill>
                <a:effectLst/>
                <a:uLnTx/>
                <a:uFillTx/>
                <a:latin typeface="Calibri"/>
                <a:ea typeface="+mn-ea"/>
                <a:cs typeface="+mn-cs"/>
              </a:rPr>
              <a:t>Джессопа</a:t>
            </a:r>
            <a:r>
              <a:rPr kumimoji="0" lang="ru-RU" sz="1600" b="0" i="0" u="none" strike="noStrike" kern="1200" cap="none" spc="0" normalizeH="0" baseline="0" noProof="0" dirty="0">
                <a:ln>
                  <a:noFill/>
                </a:ln>
                <a:solidFill>
                  <a:srgbClr val="030306"/>
                </a:solidFill>
                <a:effectLst/>
                <a:uLnTx/>
                <a:uFillTx/>
                <a:latin typeface="Calibri"/>
                <a:ea typeface="+mn-ea"/>
                <a:cs typeface="+mn-cs"/>
              </a:rPr>
              <a:t>;</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ru-RU" sz="1600" b="0" i="0" u="none" strike="noStrike" kern="1200" cap="none" spc="0" normalizeH="0" baseline="0" noProof="0" dirty="0">
                <a:ln>
                  <a:noFill/>
                </a:ln>
                <a:solidFill>
                  <a:srgbClr val="030306"/>
                </a:solidFill>
                <a:effectLst/>
                <a:uLnTx/>
                <a:uFillTx/>
                <a:latin typeface="Calibri"/>
                <a:ea typeface="+mn-ea"/>
                <a:cs typeface="+mn-cs"/>
              </a:rPr>
              <a:t>5. в номинации «Серебряный птенец» премии </a:t>
            </a:r>
            <a:r>
              <a:rPr kumimoji="0" lang="ru-RU" sz="1600" b="1" i="0" u="none" strike="noStrike" kern="1200" cap="none" spc="0" normalizeH="0" baseline="0" noProof="0" dirty="0">
                <a:ln>
                  <a:noFill/>
                </a:ln>
                <a:solidFill>
                  <a:srgbClr val="2B84D3"/>
                </a:solidFill>
                <a:effectLst/>
                <a:uLnTx/>
                <a:uFillTx/>
                <a:latin typeface="Calibri"/>
                <a:ea typeface="+mn-ea"/>
                <a:cs typeface="+mn-cs"/>
              </a:rPr>
              <a:t>«Золотая Вышка» </a:t>
            </a:r>
            <a:r>
              <a:rPr kumimoji="0" lang="ru-RU" sz="1600" b="0" i="0" u="none" strike="noStrike" kern="1200" cap="none" spc="0" normalizeH="0" baseline="0" noProof="0" dirty="0">
                <a:ln>
                  <a:noFill/>
                </a:ln>
                <a:solidFill>
                  <a:srgbClr val="030306"/>
                </a:solidFill>
                <a:effectLst/>
                <a:uLnTx/>
                <a:uFillTx/>
                <a:latin typeface="Calibri"/>
                <a:ea typeface="+mn-ea"/>
                <a:cs typeface="+mn-cs"/>
              </a:rPr>
              <a:t>победила А.А. </a:t>
            </a:r>
            <a:r>
              <a:rPr kumimoji="0" lang="ru-RU" sz="1600" b="0" i="0" u="none" strike="noStrike" kern="1200" cap="none" spc="0" normalizeH="0" baseline="0" noProof="0" dirty="0" err="1">
                <a:ln>
                  <a:noFill/>
                </a:ln>
                <a:solidFill>
                  <a:srgbClr val="030306"/>
                </a:solidFill>
                <a:effectLst/>
                <a:uLnTx/>
                <a:uFillTx/>
                <a:latin typeface="Calibri"/>
                <a:ea typeface="+mn-ea"/>
                <a:cs typeface="+mn-cs"/>
              </a:rPr>
              <a:t>Бахитова</a:t>
            </a:r>
            <a:r>
              <a:rPr kumimoji="0" lang="ru-RU" sz="1600" b="0" i="0" u="none" strike="noStrike" kern="1200" cap="none" spc="0" normalizeH="0" baseline="0" noProof="0" dirty="0">
                <a:ln>
                  <a:noFill/>
                </a:ln>
                <a:solidFill>
                  <a:srgbClr val="030306"/>
                </a:solidFill>
                <a:effectLst/>
                <a:uLnTx/>
                <a:uFillTx/>
                <a:latin typeface="Calibri"/>
                <a:ea typeface="+mn-ea"/>
                <a:cs typeface="+mn-cs"/>
              </a:rPr>
              <a:t>, студентка 1-ого курса магистерской программы   «Информационные системы и взаимодействие человек-компьютер» Санкт-Петербургской школы физико-математических и компьютерных наук.</a:t>
            </a: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6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p:txBody>
      </p:sp>
    </p:spTree>
    <p:extLst>
      <p:ext uri="{BB962C8B-B14F-4D97-AF65-F5344CB8AC3E}">
        <p14:creationId xmlns:p14="http://schemas.microsoft.com/office/powerpoint/2010/main" val="2801775947"/>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0597" y="612798"/>
            <a:ext cx="8318499" cy="143116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6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p:txBody>
      </p:sp>
      <p:sp>
        <p:nvSpPr>
          <p:cNvPr id="2" name="Прямоугольник 1">
            <a:extLst>
              <a:ext uri="{FF2B5EF4-FFF2-40B4-BE49-F238E27FC236}">
                <a16:creationId xmlns:a16="http://schemas.microsoft.com/office/drawing/2014/main" id="{FED65B51-698D-4C47-949A-82CEAE9C9108}"/>
              </a:ext>
            </a:extLst>
          </p:cNvPr>
          <p:cNvSpPr/>
          <p:nvPr/>
        </p:nvSpPr>
        <p:spPr>
          <a:xfrm>
            <a:off x="3333551" y="2856876"/>
            <a:ext cx="2848858" cy="461665"/>
          </a:xfrm>
          <a:prstGeom prst="rect">
            <a:avLst/>
          </a:prstGeom>
        </p:spPr>
        <p:txBody>
          <a:bodyPr wrap="none">
            <a:spAutoFit/>
          </a:bodyPr>
          <a:lstStyle/>
          <a:p>
            <a:pPr algn="ctr" fontAlgn="auto">
              <a:spcAft>
                <a:spcPts val="0"/>
              </a:spcAft>
              <a:defRPr/>
            </a:pPr>
            <a:r>
              <a:rPr lang="ru-RU" sz="2400" b="1" dirty="0"/>
              <a:t>Об итогах ОПА</a:t>
            </a:r>
            <a:r>
              <a:rPr lang="en-US" sz="2400" b="1" dirty="0"/>
              <a:t>-2018</a:t>
            </a:r>
            <a:endParaRPr lang="ru-RU" sz="2400" b="1" dirty="0">
              <a:solidFill>
                <a:schemeClr val="accent4"/>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5369913"/>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0597" y="612798"/>
            <a:ext cx="8318499" cy="143116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6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p:txBody>
      </p:sp>
      <p:sp>
        <p:nvSpPr>
          <p:cNvPr id="2" name="Прямоугольник 1">
            <a:extLst>
              <a:ext uri="{FF2B5EF4-FFF2-40B4-BE49-F238E27FC236}">
                <a16:creationId xmlns:a16="http://schemas.microsoft.com/office/drawing/2014/main" id="{FED65B51-698D-4C47-949A-82CEAE9C9108}"/>
              </a:ext>
            </a:extLst>
          </p:cNvPr>
          <p:cNvSpPr/>
          <p:nvPr/>
        </p:nvSpPr>
        <p:spPr>
          <a:xfrm>
            <a:off x="1057234" y="3213337"/>
            <a:ext cx="8086766" cy="1200329"/>
          </a:xfrm>
          <a:prstGeom prst="rect">
            <a:avLst/>
          </a:prstGeom>
        </p:spPr>
        <p:txBody>
          <a:bodyPr wrap="none">
            <a:spAutoFit/>
          </a:bodyPr>
          <a:lstStyle/>
          <a:p>
            <a:r>
              <a:rPr lang="ru-RU" sz="2400" b="1" dirty="0"/>
              <a:t>Проходили ОПА – 605 чел. (с учетом данных на 19.02.2019)</a:t>
            </a:r>
          </a:p>
          <a:p>
            <a:pPr marL="742950" lvl="1" indent="-285750">
              <a:buFont typeface="Arial" panose="020B0604020202020204" pitchFamily="34" charset="0"/>
              <a:buChar char="•"/>
            </a:pPr>
            <a:r>
              <a:rPr lang="ru-RU" sz="2400" b="1" dirty="0">
                <a:solidFill>
                  <a:srgbClr val="2B84D3"/>
                </a:solidFill>
                <a:latin typeface="Calibri"/>
              </a:rPr>
              <a:t>соответствуют ОПА </a:t>
            </a:r>
            <a:r>
              <a:rPr lang="ru-RU" sz="2400" dirty="0"/>
              <a:t>– 286 чел.</a:t>
            </a:r>
          </a:p>
          <a:p>
            <a:pPr marL="742950" lvl="1" indent="-285750">
              <a:buFont typeface="Arial" panose="020B0604020202020204" pitchFamily="34" charset="0"/>
              <a:buChar char="•"/>
            </a:pPr>
            <a:r>
              <a:rPr lang="ru-RU" sz="2400" b="1" dirty="0">
                <a:solidFill>
                  <a:srgbClr val="2B84D3"/>
                </a:solidFill>
                <a:latin typeface="Calibri"/>
              </a:rPr>
              <a:t>не соответствуют ОПА </a:t>
            </a:r>
            <a:r>
              <a:rPr lang="ru-RU" sz="2400" dirty="0"/>
              <a:t>– 319 чел. (53%)</a:t>
            </a:r>
          </a:p>
        </p:txBody>
      </p:sp>
      <p:sp>
        <p:nvSpPr>
          <p:cNvPr id="4" name="Прямоугольник 3">
            <a:extLst>
              <a:ext uri="{FF2B5EF4-FFF2-40B4-BE49-F238E27FC236}">
                <a16:creationId xmlns:a16="http://schemas.microsoft.com/office/drawing/2014/main" id="{F61EA571-923F-F046-8CAF-85B92DD6DA7B}"/>
              </a:ext>
            </a:extLst>
          </p:cNvPr>
          <p:cNvSpPr/>
          <p:nvPr/>
        </p:nvSpPr>
        <p:spPr>
          <a:xfrm>
            <a:off x="3284319" y="366576"/>
            <a:ext cx="3009157" cy="492443"/>
          </a:xfrm>
          <a:prstGeom prst="rect">
            <a:avLst/>
          </a:prstGeom>
        </p:spPr>
        <p:txBody>
          <a:bodyPr wrap="none">
            <a:spAutoFit/>
          </a:bodyPr>
          <a:lstStyle/>
          <a:p>
            <a:r>
              <a:rPr lang="ru-RU" sz="2600" b="1" dirty="0"/>
              <a:t>Общие цифры ОПА</a:t>
            </a:r>
          </a:p>
        </p:txBody>
      </p:sp>
    </p:spTree>
    <p:extLst>
      <p:ext uri="{BB962C8B-B14F-4D97-AF65-F5344CB8AC3E}">
        <p14:creationId xmlns:p14="http://schemas.microsoft.com/office/powerpoint/2010/main" val="3502005965"/>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0597" y="612798"/>
            <a:ext cx="8318499" cy="143116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6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p:txBody>
      </p:sp>
      <p:pic>
        <p:nvPicPr>
          <p:cNvPr id="5" name="Picture 9">
            <a:extLst>
              <a:ext uri="{FF2B5EF4-FFF2-40B4-BE49-F238E27FC236}">
                <a16:creationId xmlns:a16="http://schemas.microsoft.com/office/drawing/2014/main" id="{21EBB392-7BC3-444A-B38D-9774F8F00F64}"/>
              </a:ext>
            </a:extLst>
          </p:cNvPr>
          <p:cNvPicPr>
            <a:picLocks noChangeAspect="1"/>
          </p:cNvPicPr>
          <p:nvPr/>
        </p:nvPicPr>
        <p:blipFill>
          <a:blip r:embed="rId2"/>
          <a:stretch>
            <a:fillRect/>
          </a:stretch>
        </p:blipFill>
        <p:spPr>
          <a:xfrm>
            <a:off x="160494" y="335197"/>
            <a:ext cx="8823012" cy="5949366"/>
          </a:xfrm>
          <a:prstGeom prst="rect">
            <a:avLst/>
          </a:prstGeom>
        </p:spPr>
      </p:pic>
    </p:spTree>
    <p:extLst>
      <p:ext uri="{BB962C8B-B14F-4D97-AF65-F5344CB8AC3E}">
        <p14:creationId xmlns:p14="http://schemas.microsoft.com/office/powerpoint/2010/main" val="2259967689"/>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0597" y="612798"/>
            <a:ext cx="8318499" cy="143116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6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p:txBody>
      </p:sp>
      <p:pic>
        <p:nvPicPr>
          <p:cNvPr id="4" name="Picture 4">
            <a:extLst>
              <a:ext uri="{FF2B5EF4-FFF2-40B4-BE49-F238E27FC236}">
                <a16:creationId xmlns:a16="http://schemas.microsoft.com/office/drawing/2014/main" id="{1CD31E17-0634-7F48-8C59-39288E10D0EB}"/>
              </a:ext>
            </a:extLst>
          </p:cNvPr>
          <p:cNvPicPr>
            <a:picLocks noChangeAspect="1"/>
          </p:cNvPicPr>
          <p:nvPr/>
        </p:nvPicPr>
        <p:blipFill>
          <a:blip r:embed="rId2"/>
          <a:stretch>
            <a:fillRect/>
          </a:stretch>
        </p:blipFill>
        <p:spPr>
          <a:xfrm>
            <a:off x="404903" y="45264"/>
            <a:ext cx="8506621" cy="6367468"/>
          </a:xfrm>
          <a:prstGeom prst="rect">
            <a:avLst/>
          </a:prstGeom>
        </p:spPr>
      </p:pic>
    </p:spTree>
    <p:extLst>
      <p:ext uri="{BB962C8B-B14F-4D97-AF65-F5344CB8AC3E}">
        <p14:creationId xmlns:p14="http://schemas.microsoft.com/office/powerpoint/2010/main" val="2155289811"/>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0597" y="612798"/>
            <a:ext cx="8318499" cy="143116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6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30306"/>
              </a:solidFill>
              <a:effectLst/>
              <a:uLnTx/>
              <a:uFillTx/>
              <a:latin typeface="Calibri"/>
              <a:ea typeface="+mn-ea"/>
              <a:cs typeface="+mn-cs"/>
            </a:endParaRPr>
          </a:p>
        </p:txBody>
      </p:sp>
      <p:pic>
        <p:nvPicPr>
          <p:cNvPr id="5" name="Picture 3">
            <a:extLst>
              <a:ext uri="{FF2B5EF4-FFF2-40B4-BE49-F238E27FC236}">
                <a16:creationId xmlns:a16="http://schemas.microsoft.com/office/drawing/2014/main" id="{F07783A7-8F64-4E41-80C1-27F0D75CBF45}"/>
              </a:ext>
            </a:extLst>
          </p:cNvPr>
          <p:cNvPicPr>
            <a:picLocks noChangeAspect="1"/>
          </p:cNvPicPr>
          <p:nvPr/>
        </p:nvPicPr>
        <p:blipFill>
          <a:blip r:embed="rId2"/>
          <a:stretch>
            <a:fillRect/>
          </a:stretch>
        </p:blipFill>
        <p:spPr>
          <a:xfrm>
            <a:off x="280017" y="764068"/>
            <a:ext cx="8616009" cy="5152637"/>
          </a:xfrm>
          <a:prstGeom prst="rect">
            <a:avLst/>
          </a:prstGeom>
        </p:spPr>
      </p:pic>
    </p:spTree>
    <p:extLst>
      <p:ext uri="{BB962C8B-B14F-4D97-AF65-F5344CB8AC3E}">
        <p14:creationId xmlns:p14="http://schemas.microsoft.com/office/powerpoint/2010/main" val="2850961006"/>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190498"/>
            <a:ext cx="9128306" cy="646331"/>
          </a:xfrm>
          <a:prstGeom prst="rect">
            <a:avLst/>
          </a:prstGeom>
        </p:spPr>
        <p:txBody>
          <a:bodyPr wrap="square">
            <a:spAutoFit/>
          </a:bodyPr>
          <a:lstStyle/>
          <a:p>
            <a:pPr algn="ctr"/>
            <a:endParaRPr lang="ru-RU" b="1" dirty="0"/>
          </a:p>
          <a:p>
            <a:pPr algn="ctr"/>
            <a:r>
              <a:rPr lang="ru-RU" b="1" dirty="0">
                <a:solidFill>
                  <a:schemeClr val="accent3"/>
                </a:solidFill>
              </a:rPr>
              <a:t>Ключевые показатели Программы развития </a:t>
            </a:r>
          </a:p>
        </p:txBody>
      </p:sp>
      <p:sp>
        <p:nvSpPr>
          <p:cNvPr id="7" name="Rectangle 5"/>
          <p:cNvSpPr/>
          <p:nvPr/>
        </p:nvSpPr>
        <p:spPr>
          <a:xfrm>
            <a:off x="4781146" y="484042"/>
            <a:ext cx="3743325" cy="830997"/>
          </a:xfrm>
          <a:prstGeom prst="rect">
            <a:avLst/>
          </a:prstGeom>
        </p:spPr>
        <p:txBody>
          <a:bodyPr wrap="square">
            <a:spAutoFit/>
          </a:bodyPr>
          <a:lstStyle/>
          <a:p>
            <a:pPr algn="ctr"/>
            <a:r>
              <a:rPr lang="ru-RU" sz="1600" b="1" dirty="0">
                <a:solidFill>
                  <a:srgbClr val="000000"/>
                </a:solidFill>
                <a:latin typeface="+mj-lt"/>
                <a:ea typeface="Calibri" panose="020F0502020204030204" pitchFamily="34" charset="0"/>
              </a:rPr>
              <a:t>Количество статей в </a:t>
            </a:r>
            <a:r>
              <a:rPr lang="ru-RU" sz="1600" b="1" dirty="0" err="1">
                <a:solidFill>
                  <a:srgbClr val="000000"/>
                </a:solidFill>
                <a:latin typeface="+mj-lt"/>
                <a:ea typeface="Calibri" panose="020F0502020204030204" pitchFamily="34" charset="0"/>
              </a:rPr>
              <a:t>Web</a:t>
            </a:r>
            <a:r>
              <a:rPr lang="ru-RU" sz="1600" b="1" dirty="0">
                <a:solidFill>
                  <a:srgbClr val="000000"/>
                </a:solidFill>
                <a:latin typeface="+mj-lt"/>
                <a:ea typeface="Calibri" panose="020F0502020204030204" pitchFamily="34" charset="0"/>
              </a:rPr>
              <a:t> of </a:t>
            </a:r>
            <a:r>
              <a:rPr lang="ru-RU" sz="1600" b="1" dirty="0" err="1">
                <a:solidFill>
                  <a:srgbClr val="000000"/>
                </a:solidFill>
                <a:latin typeface="+mj-lt"/>
                <a:ea typeface="Calibri" panose="020F0502020204030204" pitchFamily="34" charset="0"/>
              </a:rPr>
              <a:t>Science</a:t>
            </a:r>
            <a:r>
              <a:rPr lang="ru-RU" sz="1600" b="1" dirty="0">
                <a:solidFill>
                  <a:srgbClr val="000000"/>
                </a:solidFill>
                <a:latin typeface="+mj-lt"/>
                <a:ea typeface="Calibri" panose="020F0502020204030204" pitchFamily="34" charset="0"/>
              </a:rPr>
              <a:t> и </a:t>
            </a:r>
            <a:r>
              <a:rPr lang="ru-RU" sz="1600" b="1" dirty="0" err="1">
                <a:solidFill>
                  <a:srgbClr val="000000"/>
                </a:solidFill>
                <a:latin typeface="+mj-lt"/>
                <a:ea typeface="Calibri" panose="020F0502020204030204" pitchFamily="34" charset="0"/>
              </a:rPr>
              <a:t>Scopus</a:t>
            </a:r>
            <a:r>
              <a:rPr lang="ru-RU" sz="1600" b="1" dirty="0">
                <a:solidFill>
                  <a:srgbClr val="000000"/>
                </a:solidFill>
                <a:latin typeface="+mj-lt"/>
                <a:ea typeface="Calibri" panose="020F0502020204030204" pitchFamily="34" charset="0"/>
              </a:rPr>
              <a:t> с исключением дублирования на 1 НПР</a:t>
            </a:r>
            <a:endParaRPr lang="ru-RU" sz="1600" b="1" dirty="0">
              <a:solidFill>
                <a:srgbClr val="000000"/>
              </a:solidFill>
              <a:latin typeface="+mj-lt"/>
            </a:endParaRPr>
          </a:p>
        </p:txBody>
      </p:sp>
      <p:sp>
        <p:nvSpPr>
          <p:cNvPr id="12" name="Rectangle 13"/>
          <p:cNvSpPr/>
          <p:nvPr/>
        </p:nvSpPr>
        <p:spPr>
          <a:xfrm>
            <a:off x="279871" y="3429071"/>
            <a:ext cx="3757047" cy="584775"/>
          </a:xfrm>
          <a:prstGeom prst="rect">
            <a:avLst/>
          </a:prstGeom>
        </p:spPr>
        <p:txBody>
          <a:bodyPr wrap="square">
            <a:spAutoFit/>
          </a:bodyPr>
          <a:lstStyle/>
          <a:p>
            <a:pPr algn="ctr"/>
            <a:r>
              <a:rPr lang="ru-RU" sz="1600" b="1" dirty="0">
                <a:solidFill>
                  <a:srgbClr val="000000"/>
                </a:solidFill>
                <a:latin typeface="+mj-lt"/>
                <a:ea typeface="Calibri" panose="020F0502020204030204" pitchFamily="34" charset="0"/>
              </a:rPr>
              <a:t>Цитируемость на  1 НПР </a:t>
            </a:r>
            <a:endParaRPr lang="en-US" sz="1600" b="1" dirty="0">
              <a:solidFill>
                <a:srgbClr val="000000"/>
              </a:solidFill>
              <a:latin typeface="+mj-lt"/>
              <a:ea typeface="Calibri" panose="020F0502020204030204" pitchFamily="34" charset="0"/>
            </a:endParaRPr>
          </a:p>
          <a:p>
            <a:pPr algn="ctr"/>
            <a:r>
              <a:rPr lang="ru-RU" sz="1600" b="1" dirty="0">
                <a:solidFill>
                  <a:srgbClr val="000000"/>
                </a:solidFill>
                <a:latin typeface="+mj-lt"/>
                <a:ea typeface="Calibri" panose="020F0502020204030204" pitchFamily="34" charset="0"/>
              </a:rPr>
              <a:t>(средний показатель)</a:t>
            </a:r>
          </a:p>
        </p:txBody>
      </p:sp>
      <p:sp>
        <p:nvSpPr>
          <p:cNvPr id="14" name="Rectangle 13"/>
          <p:cNvSpPr/>
          <p:nvPr/>
        </p:nvSpPr>
        <p:spPr>
          <a:xfrm>
            <a:off x="5008896" y="3552181"/>
            <a:ext cx="3287824" cy="338554"/>
          </a:xfrm>
          <a:prstGeom prst="rect">
            <a:avLst/>
          </a:prstGeom>
        </p:spPr>
        <p:txBody>
          <a:bodyPr wrap="square">
            <a:spAutoFit/>
          </a:bodyPr>
          <a:lstStyle/>
          <a:p>
            <a:r>
              <a:rPr lang="ru-RU" sz="1600" b="1" dirty="0">
                <a:solidFill>
                  <a:srgbClr val="000000"/>
                </a:solidFill>
                <a:latin typeface="+mj-lt"/>
                <a:ea typeface="Calibri" panose="020F0502020204030204" pitchFamily="34" charset="0"/>
              </a:rPr>
              <a:t>Объем НИОКР на  1 НПР, тыс. руб.</a:t>
            </a:r>
            <a:endParaRPr lang="ru-RU" sz="1600" b="1" dirty="0">
              <a:solidFill>
                <a:srgbClr val="000000"/>
              </a:solidFill>
              <a:latin typeface="+mj-lt"/>
            </a:endParaRPr>
          </a:p>
        </p:txBody>
      </p:sp>
      <p:sp>
        <p:nvSpPr>
          <p:cNvPr id="4" name="TextBox 3"/>
          <p:cNvSpPr txBox="1"/>
          <p:nvPr/>
        </p:nvSpPr>
        <p:spPr>
          <a:xfrm>
            <a:off x="480376" y="516074"/>
            <a:ext cx="3757048" cy="830997"/>
          </a:xfrm>
          <a:prstGeom prst="rect">
            <a:avLst/>
          </a:prstGeom>
          <a:noFill/>
        </p:spPr>
        <p:txBody>
          <a:bodyPr wrap="square" rtlCol="0">
            <a:spAutoFit/>
          </a:bodyPr>
          <a:lstStyle/>
          <a:p>
            <a:r>
              <a:rPr lang="ru-RU" sz="1600" b="1" dirty="0"/>
              <a:t>Количество публикаций, </a:t>
            </a:r>
            <a:r>
              <a:rPr lang="ru-RU" sz="1600" b="1" dirty="0">
                <a:latin typeface="+mj-lt"/>
              </a:rPr>
              <a:t>индексируемых</a:t>
            </a:r>
            <a:r>
              <a:rPr lang="ru-RU" sz="1600" b="1" dirty="0"/>
              <a:t> в базах </a:t>
            </a:r>
            <a:r>
              <a:rPr lang="ru-RU" sz="1600" b="1" dirty="0" err="1"/>
              <a:t>Scopus</a:t>
            </a:r>
            <a:r>
              <a:rPr lang="ru-RU" sz="1600" b="1" dirty="0"/>
              <a:t> и </a:t>
            </a:r>
            <a:r>
              <a:rPr lang="ru-RU" sz="1600" b="1" dirty="0" err="1"/>
              <a:t>Web</a:t>
            </a:r>
            <a:r>
              <a:rPr lang="ru-RU" sz="1600" b="1" dirty="0"/>
              <a:t> of </a:t>
            </a:r>
            <a:r>
              <a:rPr lang="ru-RU" sz="1600" b="1" dirty="0" err="1"/>
              <a:t>Science</a:t>
            </a:r>
            <a:r>
              <a:rPr lang="ru-RU" sz="1600" b="1" dirty="0"/>
              <a:t> (исключая дублирование) </a:t>
            </a:r>
          </a:p>
        </p:txBody>
      </p:sp>
      <p:graphicFrame>
        <p:nvGraphicFramePr>
          <p:cNvPr id="24" name="Диаграмма 23"/>
          <p:cNvGraphicFramePr/>
          <p:nvPr>
            <p:extLst>
              <p:ext uri="{D42A27DB-BD31-4B8C-83A1-F6EECF244321}">
                <p14:modId xmlns:p14="http://schemas.microsoft.com/office/powerpoint/2010/main" val="3517133060"/>
              </p:ext>
            </p:extLst>
          </p:nvPr>
        </p:nvGraphicFramePr>
        <p:xfrm>
          <a:off x="4868007" y="1344436"/>
          <a:ext cx="4024428" cy="19610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Диаграмма 1"/>
          <p:cNvGraphicFramePr/>
          <p:nvPr>
            <p:extLst>
              <p:ext uri="{D42A27DB-BD31-4B8C-83A1-F6EECF244321}">
                <p14:modId xmlns:p14="http://schemas.microsoft.com/office/powerpoint/2010/main" val="3347820175"/>
              </p:ext>
            </p:extLst>
          </p:nvPr>
        </p:nvGraphicFramePr>
        <p:xfrm>
          <a:off x="279873" y="1397000"/>
          <a:ext cx="3957552" cy="16787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Диаграмма 2"/>
          <p:cNvGraphicFramePr/>
          <p:nvPr>
            <p:extLst>
              <p:ext uri="{D42A27DB-BD31-4B8C-83A1-F6EECF244321}">
                <p14:modId xmlns:p14="http://schemas.microsoft.com/office/powerpoint/2010/main" val="2955550612"/>
              </p:ext>
            </p:extLst>
          </p:nvPr>
        </p:nvGraphicFramePr>
        <p:xfrm>
          <a:off x="480376" y="4156363"/>
          <a:ext cx="3450356" cy="19950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Диаграмма 4"/>
          <p:cNvGraphicFramePr/>
          <p:nvPr>
            <p:extLst>
              <p:ext uri="{D42A27DB-BD31-4B8C-83A1-F6EECF244321}">
                <p14:modId xmlns:p14="http://schemas.microsoft.com/office/powerpoint/2010/main" val="3179036841"/>
              </p:ext>
            </p:extLst>
          </p:nvPr>
        </p:nvGraphicFramePr>
        <p:xfrm>
          <a:off x="4579847" y="4013846"/>
          <a:ext cx="4312588" cy="225195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50913039"/>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4775" y="135495"/>
            <a:ext cx="9128306" cy="369332"/>
          </a:xfrm>
          <a:prstGeom prst="rect">
            <a:avLst/>
          </a:prstGeom>
        </p:spPr>
        <p:txBody>
          <a:bodyPr wrap="square">
            <a:spAutoFit/>
          </a:bodyPr>
          <a:lstStyle/>
          <a:p>
            <a:pPr algn="ctr"/>
            <a:r>
              <a:rPr lang="ru-RU" b="1" dirty="0">
                <a:solidFill>
                  <a:schemeClr val="accent4"/>
                </a:solidFill>
              </a:rPr>
              <a:t>Финансирование научных исследований 201</a:t>
            </a:r>
            <a:r>
              <a:rPr lang="en-US" b="1" dirty="0">
                <a:solidFill>
                  <a:schemeClr val="accent4"/>
                </a:solidFill>
              </a:rPr>
              <a:t>8</a:t>
            </a:r>
            <a:endParaRPr lang="ru-RU" b="1" dirty="0">
              <a:solidFill>
                <a:schemeClr val="accent4"/>
              </a:solidFill>
            </a:endParaRPr>
          </a:p>
        </p:txBody>
      </p:sp>
      <p:sp>
        <p:nvSpPr>
          <p:cNvPr id="7" name="Rectangle 13"/>
          <p:cNvSpPr/>
          <p:nvPr/>
        </p:nvSpPr>
        <p:spPr>
          <a:xfrm>
            <a:off x="2029131" y="473034"/>
            <a:ext cx="3982416" cy="338554"/>
          </a:xfrm>
          <a:prstGeom prst="rect">
            <a:avLst/>
          </a:prstGeom>
        </p:spPr>
        <p:txBody>
          <a:bodyPr wrap="square">
            <a:spAutoFit/>
          </a:bodyPr>
          <a:lstStyle/>
          <a:p>
            <a:r>
              <a:rPr lang="ru-RU" sz="1600" b="1" dirty="0">
                <a:latin typeface="+mj-lt"/>
                <a:ea typeface="Calibri" panose="020F0502020204030204" pitchFamily="34" charset="0"/>
              </a:rPr>
              <a:t>Объем НИОКР, тыс. руб. </a:t>
            </a:r>
            <a:endParaRPr lang="ru-RU" sz="1600" b="1" dirty="0">
              <a:latin typeface="+mj-lt"/>
            </a:endParaRPr>
          </a:p>
        </p:txBody>
      </p:sp>
      <p:graphicFrame>
        <p:nvGraphicFramePr>
          <p:cNvPr id="9" name="Диаграмма 8"/>
          <p:cNvGraphicFramePr/>
          <p:nvPr>
            <p:extLst>
              <p:ext uri="{D42A27DB-BD31-4B8C-83A1-F6EECF244321}">
                <p14:modId xmlns:p14="http://schemas.microsoft.com/office/powerpoint/2010/main" val="312417323"/>
              </p:ext>
            </p:extLst>
          </p:nvPr>
        </p:nvGraphicFramePr>
        <p:xfrm>
          <a:off x="847725" y="2774706"/>
          <a:ext cx="6267450" cy="36385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Диаграмма 7"/>
          <p:cNvGraphicFramePr>
            <a:graphicFrameLocks/>
          </p:cNvGraphicFramePr>
          <p:nvPr>
            <p:extLst>
              <p:ext uri="{D42A27DB-BD31-4B8C-83A1-F6EECF244321}">
                <p14:modId xmlns:p14="http://schemas.microsoft.com/office/powerpoint/2010/main" val="1279578493"/>
              </p:ext>
            </p:extLst>
          </p:nvPr>
        </p:nvGraphicFramePr>
        <p:xfrm>
          <a:off x="3719265" y="811588"/>
          <a:ext cx="5068177" cy="28096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Диаграмма 12"/>
          <p:cNvGraphicFramePr>
            <a:graphicFrameLocks/>
          </p:cNvGraphicFramePr>
          <p:nvPr>
            <p:extLst>
              <p:ext uri="{D42A27DB-BD31-4B8C-83A1-F6EECF244321}">
                <p14:modId xmlns:p14="http://schemas.microsoft.com/office/powerpoint/2010/main" val="4093865172"/>
              </p:ext>
            </p:extLst>
          </p:nvPr>
        </p:nvGraphicFramePr>
        <p:xfrm>
          <a:off x="847725" y="4001984"/>
          <a:ext cx="5743080" cy="27342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0735239"/>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161999"/>
            <a:ext cx="9128306" cy="646331"/>
          </a:xfrm>
          <a:prstGeom prst="rect">
            <a:avLst/>
          </a:prstGeom>
        </p:spPr>
        <p:txBody>
          <a:bodyPr wrap="square">
            <a:spAutoFit/>
          </a:bodyPr>
          <a:lstStyle/>
          <a:p>
            <a:pPr algn="ctr"/>
            <a:r>
              <a:rPr lang="ru-RU" b="1" dirty="0">
                <a:solidFill>
                  <a:schemeClr val="accent4"/>
                </a:solidFill>
              </a:rPr>
              <a:t>Финансирование отдельных направлений развития </a:t>
            </a:r>
          </a:p>
          <a:p>
            <a:pPr algn="ctr"/>
            <a:r>
              <a:rPr lang="ru-RU" b="1" dirty="0">
                <a:solidFill>
                  <a:schemeClr val="accent4"/>
                </a:solidFill>
              </a:rPr>
              <a:t>науки в кампусе 201</a:t>
            </a:r>
            <a:r>
              <a:rPr lang="en-US" b="1" dirty="0">
                <a:solidFill>
                  <a:schemeClr val="accent4"/>
                </a:solidFill>
              </a:rPr>
              <a:t>8</a:t>
            </a:r>
            <a:r>
              <a:rPr lang="ru-RU" b="1" dirty="0">
                <a:solidFill>
                  <a:schemeClr val="accent4"/>
                </a:solidFill>
              </a:rPr>
              <a:t> – 2019 гг.</a:t>
            </a:r>
          </a:p>
        </p:txBody>
      </p:sp>
      <p:graphicFrame>
        <p:nvGraphicFramePr>
          <p:cNvPr id="10" name="Диаграмма 9">
            <a:extLst>
              <a:ext uri="{FF2B5EF4-FFF2-40B4-BE49-F238E27FC236}">
                <a16:creationId xmlns:a16="http://schemas.microsoft.com/office/drawing/2014/main" id="{03BFE707-5F47-624C-A758-50F96C064999}"/>
              </a:ext>
            </a:extLst>
          </p:cNvPr>
          <p:cNvGraphicFramePr/>
          <p:nvPr>
            <p:extLst>
              <p:ext uri="{D42A27DB-BD31-4B8C-83A1-F6EECF244321}">
                <p14:modId xmlns:p14="http://schemas.microsoft.com/office/powerpoint/2010/main" val="4136218685"/>
              </p:ext>
            </p:extLst>
          </p:nvPr>
        </p:nvGraphicFramePr>
        <p:xfrm>
          <a:off x="1255363" y="2991173"/>
          <a:ext cx="6067684" cy="3638227"/>
        </p:xfrm>
        <a:graphic>
          <a:graphicData uri="http://schemas.openxmlformats.org/drawingml/2006/chart">
            <c:chart xmlns:c="http://schemas.openxmlformats.org/drawingml/2006/chart" xmlns:r="http://schemas.openxmlformats.org/officeDocument/2006/relationships" r:id="rId2"/>
          </a:graphicData>
        </a:graphic>
      </p:graphicFrame>
      <p:sp>
        <p:nvSpPr>
          <p:cNvPr id="2" name="Прямоугольник 1">
            <a:extLst>
              <a:ext uri="{FF2B5EF4-FFF2-40B4-BE49-F238E27FC236}">
                <a16:creationId xmlns:a16="http://schemas.microsoft.com/office/drawing/2014/main" id="{6C71ADAA-1262-6B49-90D8-DF2DBD98E75E}"/>
              </a:ext>
            </a:extLst>
          </p:cNvPr>
          <p:cNvSpPr/>
          <p:nvPr/>
        </p:nvSpPr>
        <p:spPr>
          <a:xfrm>
            <a:off x="4044863" y="669830"/>
            <a:ext cx="5269424" cy="2308324"/>
          </a:xfrm>
          <a:prstGeom prst="rect">
            <a:avLst/>
          </a:prstGeom>
        </p:spPr>
        <p:txBody>
          <a:bodyPr wrap="square">
            <a:spAutoFit/>
          </a:bodyPr>
          <a:lstStyle/>
          <a:p>
            <a:pPr>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ru-RU" b="1" dirty="0">
                <a:latin typeface="Calibri" panose="020F0502020204030204" pitchFamily="34" charset="0"/>
                <a:ea typeface="Calibri" panose="020F0502020204030204" pitchFamily="34" charset="0"/>
                <a:cs typeface="Times New Roman" panose="02020603050405020304" pitchFamily="18" charset="0"/>
              </a:rPr>
              <a:t>2019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Международные лаборатории: 21 004 (</a:t>
            </a:r>
            <a:r>
              <a:rPr lang="ru-RU" b="1" dirty="0">
                <a:solidFill>
                  <a:schemeClr val="accent4"/>
                </a:solidFill>
              </a:rPr>
              <a:t>рост 131 %</a:t>
            </a:r>
            <a:r>
              <a:rPr lang="ru-RU"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Конференции и семинары 5 545 (</a:t>
            </a:r>
            <a:r>
              <a:rPr lang="ru-RU" b="1" dirty="0">
                <a:solidFill>
                  <a:schemeClr val="accent4"/>
                </a:solidFill>
              </a:rPr>
              <a:t>рост 227 %)</a:t>
            </a:r>
          </a:p>
          <a:p>
            <a:pPr>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ФАР 6 921  (</a:t>
            </a:r>
            <a:r>
              <a:rPr lang="ru-RU" b="1" dirty="0">
                <a:solidFill>
                  <a:schemeClr val="accent4"/>
                </a:solidFill>
              </a:rPr>
              <a:t>рост 276 %) </a:t>
            </a:r>
          </a:p>
          <a:p>
            <a:pPr>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Акад. надбавки: 100 120 </a:t>
            </a:r>
          </a:p>
          <a:p>
            <a:r>
              <a:rPr lang="ru-RU" dirty="0">
                <a:latin typeface="Calibri" panose="020F0502020204030204" pitchFamily="34" charset="0"/>
                <a:ea typeface="Calibri" panose="020F0502020204030204" pitchFamily="34" charset="0"/>
                <a:cs typeface="Times New Roman" panose="02020603050405020304" pitchFamily="18" charset="0"/>
              </a:rPr>
              <a:t>Кластер цифровых исследований: 8 000</a:t>
            </a:r>
          </a:p>
          <a:p>
            <a:r>
              <a:rPr lang="ru-RU" dirty="0">
                <a:latin typeface="Calibri" panose="020F0502020204030204" pitchFamily="34" charset="0"/>
                <a:ea typeface="Calibri" panose="020F0502020204030204" pitchFamily="34" charset="0"/>
                <a:cs typeface="Times New Roman" panose="02020603050405020304" pitchFamily="18" charset="0"/>
              </a:rPr>
              <a:t>ВСЕГО: 187 213 (</a:t>
            </a:r>
            <a:r>
              <a:rPr lang="ru-RU" b="1" dirty="0">
                <a:solidFill>
                  <a:schemeClr val="accent4"/>
                </a:solidFill>
              </a:rPr>
              <a:t>рост 141,7</a:t>
            </a:r>
            <a:r>
              <a:rPr lang="en-US" b="1" dirty="0">
                <a:solidFill>
                  <a:schemeClr val="accent4"/>
                </a:solidFill>
              </a:rPr>
              <a:t> </a:t>
            </a:r>
            <a:r>
              <a:rPr lang="en-US" b="1" dirty="0">
                <a:solidFill>
                  <a:schemeClr val="accent4"/>
                </a:solidFill>
                <a:sym typeface="Wingdings" pitchFamily="2" charset="2"/>
              </a:rPr>
              <a:t>%)  </a:t>
            </a:r>
            <a:endParaRPr lang="ru-RU" b="1" dirty="0">
              <a:solidFill>
                <a:schemeClr val="accent4"/>
              </a:solidFill>
            </a:endParaRPr>
          </a:p>
        </p:txBody>
      </p:sp>
      <p:sp>
        <p:nvSpPr>
          <p:cNvPr id="3" name="Прямоугольник 2">
            <a:extLst>
              <a:ext uri="{FF2B5EF4-FFF2-40B4-BE49-F238E27FC236}">
                <a16:creationId xmlns:a16="http://schemas.microsoft.com/office/drawing/2014/main" id="{17F5AA57-1ED0-3746-8DF0-AFBADD5F3D17}"/>
              </a:ext>
            </a:extLst>
          </p:cNvPr>
          <p:cNvSpPr/>
          <p:nvPr/>
        </p:nvSpPr>
        <p:spPr>
          <a:xfrm>
            <a:off x="61994" y="946829"/>
            <a:ext cx="3982869" cy="1754326"/>
          </a:xfrm>
          <a:prstGeom prst="rect">
            <a:avLst/>
          </a:prstGeom>
        </p:spPr>
        <p:txBody>
          <a:bodyPr wrap="square">
            <a:spAutoFit/>
          </a:bodyPr>
          <a:lstStyle/>
          <a:p>
            <a:pPr>
              <a:spcAft>
                <a:spcPts val="0"/>
              </a:spcAft>
            </a:pPr>
            <a:r>
              <a:rPr lang="ru-RU" b="1" dirty="0">
                <a:latin typeface="Calibri" panose="020F0502020204030204" pitchFamily="34" charset="0"/>
                <a:ea typeface="Calibri" panose="020F0502020204030204" pitchFamily="34" charset="0"/>
                <a:cs typeface="Times New Roman" panose="02020603050405020304" pitchFamily="18" charset="0"/>
              </a:rPr>
              <a:t>2018</a:t>
            </a:r>
            <a:endParaRPr lang="ru-RU"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Международные лаборатории: 16 000 </a:t>
            </a:r>
          </a:p>
          <a:p>
            <a:pPr>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Конференции и семинары 2 440</a:t>
            </a:r>
          </a:p>
          <a:p>
            <a:pPr>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ФАР 2 500 </a:t>
            </a:r>
          </a:p>
          <a:p>
            <a:pPr>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Акад. надбавки: 71 118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ВСЕГО: 132 029</a:t>
            </a:r>
          </a:p>
        </p:txBody>
      </p:sp>
    </p:spTree>
    <p:extLst>
      <p:ext uri="{BB962C8B-B14F-4D97-AF65-F5344CB8AC3E}">
        <p14:creationId xmlns:p14="http://schemas.microsoft.com/office/powerpoint/2010/main" val="3730793845"/>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4775" y="135495"/>
            <a:ext cx="9128306" cy="369332"/>
          </a:xfrm>
          <a:prstGeom prst="rect">
            <a:avLst/>
          </a:prstGeom>
        </p:spPr>
        <p:txBody>
          <a:bodyPr wrap="square">
            <a:spAutoFit/>
          </a:bodyPr>
          <a:lstStyle/>
          <a:p>
            <a:pPr algn="ctr"/>
            <a:r>
              <a:rPr lang="ru-RU" b="1" dirty="0">
                <a:solidFill>
                  <a:schemeClr val="accent4"/>
                </a:solidFill>
              </a:rPr>
              <a:t>Ключевые мероприятия 2018 года</a:t>
            </a:r>
          </a:p>
        </p:txBody>
      </p:sp>
      <p:sp>
        <p:nvSpPr>
          <p:cNvPr id="3" name="Прямоугольник 2"/>
          <p:cNvSpPr/>
          <p:nvPr/>
        </p:nvSpPr>
        <p:spPr>
          <a:xfrm>
            <a:off x="361949" y="504827"/>
            <a:ext cx="8661581" cy="8525411"/>
          </a:xfrm>
          <a:prstGeom prst="rect">
            <a:avLst/>
          </a:prstGeom>
        </p:spPr>
        <p:txBody>
          <a:bodyPr wrap="square">
            <a:spAutoFit/>
          </a:bodyPr>
          <a:lstStyle/>
          <a:p>
            <a:pPr algn="ctr"/>
            <a:r>
              <a:rPr lang="ru-RU" sz="1600" b="1" u="sng" dirty="0"/>
              <a:t>Крупные международные научные мероприятия</a:t>
            </a:r>
          </a:p>
          <a:p>
            <a:pPr algn="ctr"/>
            <a:endParaRPr lang="ru-RU" sz="1600" b="1" dirty="0">
              <a:ea typeface="Calibri" panose="020F0502020204030204" pitchFamily="34" charset="0"/>
              <a:cs typeface="Times New Roman" panose="02020603050405020304" pitchFamily="18" charset="0"/>
            </a:endParaRPr>
          </a:p>
          <a:p>
            <a:pPr marL="285750" lvl="0" indent="-285750">
              <a:buFont typeface="Wingdings" pitchFamily="2" charset="2"/>
              <a:buChar char="ü"/>
            </a:pPr>
            <a:r>
              <a:rPr lang="ru-RU" sz="1600" dirty="0"/>
              <a:t>продолжение работы международной </a:t>
            </a:r>
            <a:r>
              <a:rPr lang="ru-RU" sz="1600" dirty="0" err="1"/>
              <a:t>общекампусной</a:t>
            </a:r>
            <a:r>
              <a:rPr lang="ru-RU" sz="1600" dirty="0"/>
              <a:t> конференции </a:t>
            </a:r>
            <a:r>
              <a:rPr lang="ru-RU" sz="1600" b="1" dirty="0">
                <a:solidFill>
                  <a:schemeClr val="accent5"/>
                </a:solidFill>
              </a:rPr>
              <a:t>«Образование и мировые города»</a:t>
            </a:r>
            <a:r>
              <a:rPr lang="ru-RU" sz="1600" dirty="0"/>
              <a:t>, тема 2018 года: «Новые технологии развития» </a:t>
            </a:r>
            <a:r>
              <a:rPr lang="ru-RU" sz="1600" i="1" dirty="0"/>
              <a:t>(17 – 18 мая 2018 года</a:t>
            </a:r>
            <a:r>
              <a:rPr lang="ru-RU" sz="1600" dirty="0"/>
              <a:t>);</a:t>
            </a:r>
          </a:p>
          <a:p>
            <a:pPr marL="285750" lvl="0" indent="-285750">
              <a:buFont typeface="Wingdings" pitchFamily="2" charset="2"/>
              <a:buChar char="ü"/>
            </a:pPr>
            <a:r>
              <a:rPr lang="ru-RU" sz="1600" dirty="0"/>
              <a:t>проведение впервые в истории кампуса международной конференции по социальной информатике </a:t>
            </a:r>
            <a:r>
              <a:rPr lang="en-US" sz="1600" b="1" dirty="0" err="1">
                <a:solidFill>
                  <a:schemeClr val="accent5"/>
                </a:solidFill>
              </a:rPr>
              <a:t>SocInfo</a:t>
            </a:r>
            <a:r>
              <a:rPr lang="en-US" sz="1600" dirty="0"/>
              <a:t> </a:t>
            </a:r>
            <a:r>
              <a:rPr lang="ru-RU" sz="1600" i="1" dirty="0"/>
              <a:t>(25-28 сентября 2018 года</a:t>
            </a:r>
            <a:r>
              <a:rPr lang="ru-RU" sz="1600" dirty="0"/>
              <a:t>);</a:t>
            </a:r>
          </a:p>
          <a:p>
            <a:pPr marL="285750" lvl="0" indent="-285750">
              <a:buFont typeface="Wingdings" pitchFamily="2" charset="2"/>
              <a:buChar char="ü"/>
            </a:pPr>
            <a:r>
              <a:rPr lang="ru-RU" sz="1600" dirty="0"/>
              <a:t>продолжение работы международной конференции </a:t>
            </a:r>
            <a:r>
              <a:rPr lang="en-US" sz="1600" b="1" i="1" dirty="0">
                <a:solidFill>
                  <a:schemeClr val="accent5"/>
                </a:solidFill>
              </a:rPr>
              <a:t>Analytics for Management and Economics Conference</a:t>
            </a:r>
            <a:r>
              <a:rPr lang="en-US" sz="1600" dirty="0"/>
              <a:t> </a:t>
            </a:r>
            <a:r>
              <a:rPr lang="en-US" sz="1600" i="1" dirty="0"/>
              <a:t>(19 – 22 </a:t>
            </a:r>
            <a:r>
              <a:rPr lang="en-US" sz="1600" i="1" dirty="0" err="1"/>
              <a:t>сентября</a:t>
            </a:r>
            <a:r>
              <a:rPr lang="en-US" sz="1600" i="1" dirty="0"/>
              <a:t> 2018 </a:t>
            </a:r>
            <a:r>
              <a:rPr lang="en-US" sz="1600" i="1" dirty="0" err="1"/>
              <a:t>года</a:t>
            </a:r>
            <a:r>
              <a:rPr lang="en-US" sz="1600" i="1" dirty="0"/>
              <a:t>)</a:t>
            </a:r>
            <a:endParaRPr lang="ru-RU" sz="1600" i="1" dirty="0"/>
          </a:p>
          <a:p>
            <a:pPr algn="ctr"/>
            <a:endParaRPr lang="ru-RU" sz="1600" b="1" u="sng" dirty="0"/>
          </a:p>
          <a:p>
            <a:pPr algn="ctr"/>
            <a:r>
              <a:rPr lang="ru-RU" sz="1600" b="1" u="sng" dirty="0"/>
              <a:t>Значимые научные и публичные мероприятия</a:t>
            </a:r>
            <a:endParaRPr lang="ru-RU" sz="1600" b="1" dirty="0"/>
          </a:p>
          <a:p>
            <a:pPr marL="285750" indent="-285750" algn="just">
              <a:buFont typeface="Arial" pitchFamily="34" charset="0"/>
              <a:buChar char="•"/>
            </a:pPr>
            <a:endParaRPr lang="ru-RU" sz="1600" b="1" dirty="0"/>
          </a:p>
          <a:p>
            <a:pPr marL="285750" indent="-285750" algn="just">
              <a:buFont typeface="Wingdings" pitchFamily="2" charset="2"/>
              <a:buChar char="ü"/>
            </a:pPr>
            <a:r>
              <a:rPr lang="ru-RU" sz="1600" dirty="0"/>
              <a:t>14 открытых лекций, приуроченных к юбилею кампуса</a:t>
            </a:r>
          </a:p>
          <a:p>
            <a:pPr marL="285750" indent="-285750" algn="just">
              <a:buFont typeface="Wingdings" pitchFamily="2" charset="2"/>
              <a:buChar char="ü"/>
            </a:pPr>
            <a:r>
              <a:rPr lang="ru-RU" sz="1600" dirty="0"/>
              <a:t>впервые в истории и при поддержке кампуса состоялось </a:t>
            </a:r>
            <a:r>
              <a:rPr lang="ru-RU" sz="1600" b="1" dirty="0">
                <a:solidFill>
                  <a:schemeClr val="accent5"/>
                </a:solidFill>
              </a:rPr>
              <a:t>вручение премии журнала “</a:t>
            </a:r>
            <a:r>
              <a:rPr lang="en-US" sz="1600" b="1" dirty="0" err="1">
                <a:solidFill>
                  <a:schemeClr val="accent5"/>
                </a:solidFill>
              </a:rPr>
              <a:t>Ab</a:t>
            </a:r>
            <a:r>
              <a:rPr lang="en-US" sz="1600" b="1" dirty="0">
                <a:solidFill>
                  <a:schemeClr val="accent5"/>
                </a:solidFill>
              </a:rPr>
              <a:t> </a:t>
            </a:r>
            <a:r>
              <a:rPr lang="en-US" sz="1600" b="1" dirty="0" err="1">
                <a:solidFill>
                  <a:schemeClr val="accent5"/>
                </a:solidFill>
              </a:rPr>
              <a:t>Imperio</a:t>
            </a:r>
            <a:r>
              <a:rPr lang="en-US" sz="1600" b="1" dirty="0">
                <a:solidFill>
                  <a:schemeClr val="accent5"/>
                </a:solidFill>
              </a:rPr>
              <a:t>” (“</a:t>
            </a:r>
            <a:r>
              <a:rPr lang="en-US" sz="1600" b="1" dirty="0" err="1">
                <a:solidFill>
                  <a:schemeClr val="accent5"/>
                </a:solidFill>
              </a:rPr>
              <a:t>Ab</a:t>
            </a:r>
            <a:r>
              <a:rPr lang="en-US" sz="1600" b="1" dirty="0">
                <a:solidFill>
                  <a:schemeClr val="accent5"/>
                </a:solidFill>
              </a:rPr>
              <a:t> </a:t>
            </a:r>
            <a:r>
              <a:rPr lang="en-US" sz="1600" b="1" dirty="0" err="1">
                <a:solidFill>
                  <a:schemeClr val="accent5"/>
                </a:solidFill>
              </a:rPr>
              <a:t>Imperio</a:t>
            </a:r>
            <a:r>
              <a:rPr lang="en-US" sz="1600" b="1" dirty="0">
                <a:solidFill>
                  <a:schemeClr val="accent5"/>
                </a:solidFill>
              </a:rPr>
              <a:t> Award”)</a:t>
            </a:r>
            <a:r>
              <a:rPr lang="en-US" sz="1600" dirty="0"/>
              <a:t>, </a:t>
            </a:r>
            <a:r>
              <a:rPr lang="ru-RU" sz="1600" dirty="0"/>
              <a:t>проведены публичные лекции лауреатов премии (</a:t>
            </a:r>
            <a:r>
              <a:rPr lang="en-US" sz="1600" dirty="0"/>
              <a:t>Choi </a:t>
            </a:r>
            <a:r>
              <a:rPr lang="en-US" sz="1600" dirty="0" err="1"/>
              <a:t>Chatterjee</a:t>
            </a:r>
            <a:r>
              <a:rPr lang="en-US" sz="1600" dirty="0"/>
              <a:t>, California State University </a:t>
            </a:r>
            <a:r>
              <a:rPr lang="ru-RU" sz="1600" dirty="0"/>
              <a:t>и </a:t>
            </a:r>
            <a:r>
              <a:rPr lang="en-US" sz="1600" dirty="0" err="1"/>
              <a:t>Krishan</a:t>
            </a:r>
            <a:r>
              <a:rPr lang="en-US" sz="1600" dirty="0"/>
              <a:t> Kumar, University of Virginia)</a:t>
            </a:r>
            <a:r>
              <a:rPr lang="ru-RU" sz="1600" dirty="0"/>
              <a:t> </a:t>
            </a:r>
            <a:r>
              <a:rPr lang="ru-RU" sz="1600" i="1" dirty="0"/>
              <a:t>(сентябрь - октябрь 2018 года)</a:t>
            </a:r>
          </a:p>
          <a:p>
            <a:pPr marL="285750" indent="-285750" algn="just">
              <a:buFont typeface="Wingdings" pitchFamily="2" charset="2"/>
              <a:buChar char="ü"/>
            </a:pPr>
            <a:r>
              <a:rPr lang="en-US" sz="1600" b="1" dirty="0">
                <a:solidFill>
                  <a:schemeClr val="accent5"/>
                </a:solidFill>
              </a:rPr>
              <a:t>2nd Annual IPSA – HSE Summer School for Methods of Political and Social Research </a:t>
            </a:r>
            <a:r>
              <a:rPr lang="en-US" sz="1600" i="1" dirty="0"/>
              <a:t>(26 </a:t>
            </a:r>
            <a:r>
              <a:rPr lang="en-US" sz="1600" i="1" dirty="0" err="1"/>
              <a:t>июля</a:t>
            </a:r>
            <a:r>
              <a:rPr lang="en-US" sz="1600" i="1" dirty="0"/>
              <a:t> – 10 августа 2018 г</a:t>
            </a:r>
            <a:r>
              <a:rPr lang="ru-RU" sz="1600" i="1" dirty="0"/>
              <a:t>ода</a:t>
            </a:r>
            <a:r>
              <a:rPr lang="en-US" sz="1600" i="1" dirty="0"/>
              <a:t>)</a:t>
            </a:r>
            <a:endParaRPr lang="ru-RU" sz="1600" i="1" dirty="0"/>
          </a:p>
          <a:p>
            <a:pPr marL="285750" indent="-285750" algn="just">
              <a:buFont typeface="Wingdings" pitchFamily="2" charset="2"/>
              <a:buChar char="ü"/>
            </a:pPr>
            <a:r>
              <a:rPr lang="ru-RU" sz="1600" dirty="0"/>
              <a:t> III международная конференция </a:t>
            </a:r>
            <a:r>
              <a:rPr lang="ru-RU" sz="1600" b="1" dirty="0">
                <a:solidFill>
                  <a:schemeClr val="accent5"/>
                </a:solidFill>
              </a:rPr>
              <a:t>«Цифровые трансформации и глобальное общество» </a:t>
            </a:r>
            <a:r>
              <a:rPr lang="ru-RU" sz="1600" dirty="0"/>
              <a:t>(</a:t>
            </a:r>
            <a:r>
              <a:rPr lang="ru-RU" sz="1600" dirty="0" err="1"/>
              <a:t>Digital</a:t>
            </a:r>
            <a:r>
              <a:rPr lang="ru-RU" sz="1600" dirty="0"/>
              <a:t> </a:t>
            </a:r>
            <a:r>
              <a:rPr lang="ru-RU" sz="1600" dirty="0" err="1"/>
              <a:t>Transformation</a:t>
            </a:r>
            <a:r>
              <a:rPr lang="ru-RU" sz="1600" dirty="0"/>
              <a:t> </a:t>
            </a:r>
            <a:r>
              <a:rPr lang="ru-RU" sz="1600" dirty="0" err="1"/>
              <a:t>and</a:t>
            </a:r>
            <a:r>
              <a:rPr lang="ru-RU" sz="1600" dirty="0"/>
              <a:t> </a:t>
            </a:r>
            <a:r>
              <a:rPr lang="ru-RU" sz="1600" dirty="0" err="1"/>
              <a:t>Global</a:t>
            </a:r>
            <a:r>
              <a:rPr lang="ru-RU" sz="1600" dirty="0"/>
              <a:t> </a:t>
            </a:r>
            <a:r>
              <a:rPr lang="ru-RU" sz="1600" dirty="0" err="1"/>
              <a:t>Society</a:t>
            </a:r>
            <a:r>
              <a:rPr lang="ru-RU" sz="1600" dirty="0"/>
              <a:t>, DTGS 2018) </a:t>
            </a:r>
            <a:r>
              <a:rPr lang="ru-RU" sz="1600" i="1" dirty="0"/>
              <a:t>(30 мая – 01 июня 2018 года)</a:t>
            </a:r>
          </a:p>
          <a:p>
            <a:pPr marL="285750" indent="-285750" algn="just">
              <a:buFont typeface="Wingdings" pitchFamily="2" charset="2"/>
              <a:buChar char="ü"/>
            </a:pPr>
            <a:r>
              <a:rPr lang="ru-RU" sz="1600" dirty="0"/>
              <a:t>I международные </a:t>
            </a:r>
            <a:r>
              <a:rPr lang="ru-RU" sz="1600" b="1" dirty="0" err="1">
                <a:solidFill>
                  <a:schemeClr val="accent5"/>
                </a:solidFill>
              </a:rPr>
              <a:t>Кочубеевские</a:t>
            </a:r>
            <a:r>
              <a:rPr lang="ru-RU" sz="1600" b="1" dirty="0">
                <a:solidFill>
                  <a:schemeClr val="accent5"/>
                </a:solidFill>
              </a:rPr>
              <a:t> чтения </a:t>
            </a:r>
            <a:r>
              <a:rPr lang="ru-RU" sz="1600" i="1" dirty="0"/>
              <a:t>(11–12 октября 2018 года)</a:t>
            </a:r>
          </a:p>
          <a:p>
            <a:pPr marL="285750" lvl="0" indent="-285750" algn="just">
              <a:buFont typeface="Wingdings" pitchFamily="2" charset="2"/>
              <a:buChar char="ü"/>
            </a:pPr>
            <a:r>
              <a:rPr lang="ru-RU" sz="1600" b="1" dirty="0">
                <a:solidFill>
                  <a:schemeClr val="accent5"/>
                </a:solidFill>
              </a:rPr>
              <a:t>День науки </a:t>
            </a:r>
            <a:r>
              <a:rPr lang="ru-RU" sz="1600" dirty="0"/>
              <a:t>НИУ ВШЭ – Санкт-Петербург </a:t>
            </a:r>
            <a:r>
              <a:rPr lang="ru-RU" sz="1600" i="1" dirty="0"/>
              <a:t>(20 апреля 2018 года)</a:t>
            </a:r>
          </a:p>
          <a:p>
            <a:pPr marL="285750" lvl="0" indent="-285750" algn="just">
              <a:buFont typeface="Wingdings" pitchFamily="2" charset="2"/>
              <a:buChar char="ü"/>
            </a:pPr>
            <a:r>
              <a:rPr lang="ru-RU" sz="1600" b="1" dirty="0">
                <a:solidFill>
                  <a:schemeClr val="accent5"/>
                </a:solidFill>
              </a:rPr>
              <a:t>открытый лекторий </a:t>
            </a:r>
            <a:r>
              <a:rPr lang="ru-RU" sz="1600" dirty="0"/>
              <a:t>НИУ ВШЭ – Санкт-Петербург в «Новой Голландии»</a:t>
            </a:r>
          </a:p>
          <a:p>
            <a:pPr marL="285750" indent="-285750" algn="just">
              <a:buFont typeface="Arial" pitchFamily="34" charset="0"/>
              <a:buChar char="•"/>
            </a:pPr>
            <a:endParaRPr lang="ru-RU" sz="1600" b="1" dirty="0"/>
          </a:p>
          <a:p>
            <a:pPr marL="285750" indent="-285750" algn="just">
              <a:buFont typeface="Arial" pitchFamily="34" charset="0"/>
              <a:buChar char="•"/>
            </a:pPr>
            <a:endParaRPr lang="ru-RU" sz="1600" b="1" dirty="0">
              <a:solidFill>
                <a:schemeClr val="accent5"/>
              </a:solidFill>
            </a:endParaRPr>
          </a:p>
          <a:p>
            <a:pPr algn="just"/>
            <a:endParaRPr lang="ru-RU" sz="1600" b="1" dirty="0"/>
          </a:p>
          <a:p>
            <a:pPr marL="285750" indent="-285750" algn="just">
              <a:buFont typeface="Arial" pitchFamily="34" charset="0"/>
              <a:buChar char="•"/>
            </a:pPr>
            <a:endParaRPr lang="ru-RU" sz="1600" dirty="0"/>
          </a:p>
          <a:p>
            <a:pPr algn="just"/>
            <a:endParaRPr lang="ru-RU" sz="1600" b="1" u="sng" dirty="0">
              <a:ea typeface="Calibri" panose="020F0502020204030204" pitchFamily="34" charset="0"/>
              <a:cs typeface="Times New Roman" panose="02020603050405020304" pitchFamily="18" charset="0"/>
            </a:endParaRPr>
          </a:p>
          <a:p>
            <a:pPr algn="ctr"/>
            <a:endParaRPr lang="ru-RU" sz="1600" b="1" dirty="0">
              <a:solidFill>
                <a:srgbClr val="C00000"/>
              </a:solidFill>
            </a:endParaRPr>
          </a:p>
          <a:p>
            <a:pPr marL="285750" indent="-285750">
              <a:buFont typeface="Arial" pitchFamily="34" charset="0"/>
              <a:buChar char="•"/>
            </a:pPr>
            <a:endParaRPr lang="ru-RU" sz="1600" b="1" dirty="0"/>
          </a:p>
          <a:p>
            <a:pPr marL="285750" indent="-285750">
              <a:buFont typeface="Arial" pitchFamily="34" charset="0"/>
              <a:buChar char="•"/>
            </a:pPr>
            <a:endParaRPr lang="ru-RU" sz="1600" dirty="0"/>
          </a:p>
          <a:p>
            <a:pPr marL="285750" indent="-285750" algn="ctr">
              <a:buFont typeface="Arial" pitchFamily="34" charset="0"/>
              <a:buChar char="•"/>
            </a:pPr>
            <a:endParaRPr lang="ru-RU" sz="1600" dirty="0"/>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7705439"/>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46231" y="2"/>
            <a:ext cx="9128306" cy="6878806"/>
          </a:xfrm>
          <a:prstGeom prst="rect">
            <a:avLst/>
          </a:prstGeom>
        </p:spPr>
        <p:txBody>
          <a:bodyPr wrap="square">
            <a:spAutoFit/>
          </a:bodyPr>
          <a:lstStyle/>
          <a:p>
            <a:pPr algn="ctr"/>
            <a:endParaRPr lang="ru-RU" b="1" dirty="0"/>
          </a:p>
          <a:p>
            <a:pPr algn="ctr"/>
            <a:r>
              <a:rPr lang="ru-RU" b="1" dirty="0">
                <a:solidFill>
                  <a:schemeClr val="accent4"/>
                </a:solidFill>
              </a:rPr>
              <a:t>СОДЕРЖАНИЕ ПРЕЗЕНТАЦИИ</a:t>
            </a:r>
          </a:p>
          <a:p>
            <a:pPr marL="630238">
              <a:lnSpc>
                <a:spcPct val="150000"/>
              </a:lnSpc>
              <a:buFont typeface="+mj-lt"/>
              <a:buAutoNum type="arabicPeriod"/>
            </a:pPr>
            <a:r>
              <a:rPr lang="en-US" sz="2000" b="1" dirty="0">
                <a:solidFill>
                  <a:schemeClr val="accent5"/>
                </a:solidFill>
              </a:rPr>
              <a:t> </a:t>
            </a:r>
            <a:r>
              <a:rPr lang="ru-RU" b="1" dirty="0">
                <a:solidFill>
                  <a:schemeClr val="accent5"/>
                </a:solidFill>
              </a:rPr>
              <a:t>Основные достижения 2018 года</a:t>
            </a:r>
          </a:p>
          <a:p>
            <a:pPr marL="630238">
              <a:lnSpc>
                <a:spcPct val="150000"/>
              </a:lnSpc>
              <a:buFont typeface="+mj-lt"/>
              <a:buAutoNum type="arabicPeriod"/>
            </a:pPr>
            <a:r>
              <a:rPr lang="ru-RU" b="1" dirty="0">
                <a:solidFill>
                  <a:schemeClr val="accent4"/>
                </a:solidFill>
              </a:rPr>
              <a:t> Итоги ОПА-2018</a:t>
            </a:r>
          </a:p>
          <a:p>
            <a:pPr marL="630238">
              <a:lnSpc>
                <a:spcPct val="150000"/>
              </a:lnSpc>
              <a:buFont typeface="+mj-lt"/>
              <a:buAutoNum type="arabicPeriod"/>
            </a:pPr>
            <a:r>
              <a:rPr lang="ru-RU" b="1" dirty="0">
                <a:solidFill>
                  <a:schemeClr val="accent4"/>
                </a:solidFill>
              </a:rPr>
              <a:t>  Ключевые показатели Программы развития НИУ ВШЭ – Санкт-Петербург</a:t>
            </a:r>
          </a:p>
          <a:p>
            <a:pPr marL="630238">
              <a:lnSpc>
                <a:spcPct val="150000"/>
              </a:lnSpc>
              <a:buFont typeface="+mj-lt"/>
              <a:buAutoNum type="arabicPeriod"/>
            </a:pPr>
            <a:r>
              <a:rPr lang="ru-RU" b="1" dirty="0">
                <a:solidFill>
                  <a:schemeClr val="accent5"/>
                </a:solidFill>
              </a:rPr>
              <a:t>  Финансирование научных исследований</a:t>
            </a:r>
          </a:p>
          <a:p>
            <a:pPr marL="630238">
              <a:lnSpc>
                <a:spcPct val="150000"/>
              </a:lnSpc>
              <a:buFont typeface="+mj-lt"/>
              <a:buAutoNum type="arabicPeriod"/>
            </a:pPr>
            <a:r>
              <a:rPr lang="ru-RU" b="1" dirty="0">
                <a:solidFill>
                  <a:schemeClr val="accent4"/>
                </a:solidFill>
              </a:rPr>
              <a:t>  Ключевые научные мероприятия 2018 года</a:t>
            </a:r>
          </a:p>
          <a:p>
            <a:pPr marL="630238">
              <a:lnSpc>
                <a:spcPct val="150000"/>
              </a:lnSpc>
              <a:buFontTx/>
              <a:buAutoNum type="arabicPeriod"/>
            </a:pPr>
            <a:r>
              <a:rPr lang="ru-RU" b="1" dirty="0">
                <a:solidFill>
                  <a:schemeClr val="accent5"/>
                </a:solidFill>
              </a:rPr>
              <a:t>  Инструменты мониторинга и развития НИР</a:t>
            </a:r>
          </a:p>
          <a:p>
            <a:pPr marL="630238">
              <a:lnSpc>
                <a:spcPct val="150000"/>
              </a:lnSpc>
              <a:buAutoNum type="arabicPeriod"/>
            </a:pPr>
            <a:r>
              <a:rPr lang="ru-RU" b="1" dirty="0">
                <a:solidFill>
                  <a:schemeClr val="accent4"/>
                </a:solidFill>
              </a:rPr>
              <a:t>  Оценка эффективности деятельности  научно-исследовательских  	подразделений НИУ ВШЭ – Санкт-Петербург в </a:t>
            </a:r>
            <a:r>
              <a:rPr lang="ru-RU" sz="1600" b="1" dirty="0">
                <a:solidFill>
                  <a:schemeClr val="accent4"/>
                </a:solidFill>
              </a:rPr>
              <a:t>2018 году </a:t>
            </a:r>
          </a:p>
          <a:p>
            <a:pPr marL="630238">
              <a:lnSpc>
                <a:spcPct val="150000"/>
              </a:lnSpc>
              <a:buFontTx/>
              <a:buAutoNum type="arabicPeriod"/>
            </a:pPr>
            <a:r>
              <a:rPr lang="ru-RU" b="1" dirty="0">
                <a:solidFill>
                  <a:schemeClr val="accent6"/>
                </a:solidFill>
              </a:rPr>
              <a:t>  Оценка научной продуктивности департаментов НИУ ВШЭ – Санкт-Петербург </a:t>
            </a:r>
            <a:r>
              <a:rPr lang="ru-RU" sz="1600" b="1" dirty="0">
                <a:solidFill>
                  <a:schemeClr val="accent6"/>
                </a:solidFill>
              </a:rPr>
              <a:t>в 2018 году</a:t>
            </a:r>
          </a:p>
          <a:p>
            <a:pPr marL="630238">
              <a:lnSpc>
                <a:spcPct val="150000"/>
              </a:lnSpc>
              <a:buFontTx/>
              <a:buAutoNum type="arabicPeriod"/>
            </a:pPr>
            <a:r>
              <a:rPr lang="ru-RU" b="1" dirty="0">
                <a:solidFill>
                  <a:schemeClr val="accent2">
                    <a:lumMod val="50000"/>
                  </a:schemeClr>
                </a:solidFill>
              </a:rPr>
              <a:t>  Академические надбавки</a:t>
            </a:r>
          </a:p>
          <a:p>
            <a:pPr marL="630238">
              <a:lnSpc>
                <a:spcPct val="150000"/>
              </a:lnSpc>
              <a:buFontTx/>
              <a:buAutoNum type="arabicPeriod"/>
            </a:pPr>
            <a:r>
              <a:rPr lang="ru-RU" b="1" dirty="0">
                <a:solidFill>
                  <a:srgbClr val="216BAB"/>
                </a:solidFill>
              </a:rPr>
              <a:t>  Отчет ФАР за 2018 год</a:t>
            </a:r>
          </a:p>
          <a:p>
            <a:pPr marL="630238">
              <a:lnSpc>
                <a:spcPct val="150000"/>
              </a:lnSpc>
              <a:buFontTx/>
              <a:buAutoNum type="arabicPeriod"/>
            </a:pPr>
            <a:r>
              <a:rPr lang="ru-RU" b="1" dirty="0">
                <a:solidFill>
                  <a:schemeClr val="accent3"/>
                </a:solidFill>
              </a:rPr>
              <a:t> План по фундаментальной науке на 2019 год</a:t>
            </a:r>
          </a:p>
          <a:p>
            <a:pPr algn="ctr"/>
            <a:endParaRPr lang="ru-RU" b="1" dirty="0">
              <a:solidFill>
                <a:schemeClr val="accent4"/>
              </a:solidFill>
            </a:endParaRPr>
          </a:p>
          <a:p>
            <a:endParaRPr lang="ru-RU" b="1" dirty="0">
              <a:solidFill>
                <a:schemeClr val="accent5"/>
              </a:solidFill>
            </a:endParaRPr>
          </a:p>
          <a:p>
            <a:endParaRPr lang="ru-RU" dirty="0"/>
          </a:p>
        </p:txBody>
      </p:sp>
    </p:spTree>
    <p:extLst>
      <p:ext uri="{BB962C8B-B14F-4D97-AF65-F5344CB8AC3E}">
        <p14:creationId xmlns:p14="http://schemas.microsoft.com/office/powerpoint/2010/main" val="3209138114"/>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23925" y="472923"/>
            <a:ext cx="7381875" cy="5693866"/>
          </a:xfrm>
          <a:prstGeom prst="rect">
            <a:avLst/>
          </a:prstGeom>
        </p:spPr>
        <p:txBody>
          <a:bodyPr wrap="square">
            <a:spAutoFit/>
          </a:bodyPr>
          <a:lstStyle/>
          <a:p>
            <a:pPr algn="ctr"/>
            <a:r>
              <a:rPr lang="ru-RU" b="1" dirty="0"/>
              <a:t>Ключевые международные мероприятия, организованные международными лабораториями кампуса</a:t>
            </a:r>
            <a:endParaRPr lang="ru-RU" b="1" dirty="0">
              <a:ea typeface="Calibri" panose="020F0502020204030204" pitchFamily="34" charset="0"/>
              <a:cs typeface="Times New Roman" panose="02020603050405020304" pitchFamily="18" charset="0"/>
            </a:endParaRPr>
          </a:p>
          <a:p>
            <a:pPr algn="ctr"/>
            <a:endParaRPr lang="ru-RU" sz="1600" b="1" u="sng" dirty="0"/>
          </a:p>
          <a:p>
            <a:pPr algn="ctr"/>
            <a:endParaRPr lang="ru-RU" sz="1600" b="1" u="sng" dirty="0"/>
          </a:p>
          <a:p>
            <a:pPr>
              <a:lnSpc>
                <a:spcPct val="150000"/>
              </a:lnSpc>
            </a:pPr>
            <a:r>
              <a:rPr lang="ru-RU" sz="1600" b="1" i="1" dirty="0"/>
              <a:t>Лаборатория сравнительных социальных исследований</a:t>
            </a:r>
            <a:endParaRPr lang="ru-RU" sz="1600" dirty="0"/>
          </a:p>
          <a:p>
            <a:pPr>
              <a:lnSpc>
                <a:spcPct val="150000"/>
              </a:lnSpc>
            </a:pPr>
            <a:r>
              <a:rPr lang="ru-RU" sz="1600" dirty="0"/>
              <a:t>Семинар </a:t>
            </a:r>
            <a:r>
              <a:rPr lang="ru-RU" sz="1600" b="1" dirty="0">
                <a:solidFill>
                  <a:schemeClr val="accent5"/>
                </a:solidFill>
              </a:rPr>
              <a:t>“</a:t>
            </a:r>
            <a:r>
              <a:rPr lang="en-US" sz="1600" b="1" dirty="0">
                <a:solidFill>
                  <a:schemeClr val="accent5"/>
                </a:solidFill>
              </a:rPr>
              <a:t>Values and SociPolitical Processes</a:t>
            </a:r>
            <a:r>
              <a:rPr lang="ru-RU" sz="1600" b="1" dirty="0">
                <a:solidFill>
                  <a:schemeClr val="accent5"/>
                </a:solidFill>
              </a:rPr>
              <a:t>: </a:t>
            </a:r>
            <a:r>
              <a:rPr lang="en-US" sz="1600" b="1" dirty="0">
                <a:solidFill>
                  <a:schemeClr val="accent5"/>
                </a:solidFill>
              </a:rPr>
              <a:t>A Quantitative Perspective</a:t>
            </a:r>
            <a:r>
              <a:rPr lang="ru-RU" sz="1600" dirty="0"/>
              <a:t>” (8-9 ноября 2018 г.)</a:t>
            </a:r>
          </a:p>
          <a:p>
            <a:pPr>
              <a:lnSpc>
                <a:spcPct val="150000"/>
              </a:lnSpc>
            </a:pPr>
            <a:endParaRPr lang="ru-RU" sz="1600" dirty="0"/>
          </a:p>
          <a:p>
            <a:pPr>
              <a:lnSpc>
                <a:spcPct val="150000"/>
              </a:lnSpc>
            </a:pPr>
            <a:r>
              <a:rPr lang="ru-RU" sz="1600" b="1" i="1" dirty="0"/>
              <a:t>Лаборатория теории рынков и пространственной экономики</a:t>
            </a:r>
            <a:endParaRPr lang="ru-RU" sz="1600" dirty="0"/>
          </a:p>
          <a:p>
            <a:pPr>
              <a:lnSpc>
                <a:spcPct val="150000"/>
              </a:lnSpc>
            </a:pPr>
            <a:r>
              <a:rPr lang="en-US" sz="1600" dirty="0"/>
              <a:t>7th International Conference </a:t>
            </a:r>
            <a:r>
              <a:rPr lang="en-US" sz="1600" b="1" dirty="0">
                <a:solidFill>
                  <a:schemeClr val="accent5"/>
                </a:solidFill>
              </a:rPr>
              <a:t>“Industrial Organization and Spatial Economics” </a:t>
            </a:r>
            <a:r>
              <a:rPr lang="en-US" sz="1600" dirty="0"/>
              <a:t>(18-19 </a:t>
            </a:r>
            <a:r>
              <a:rPr lang="ru-RU" sz="1600" dirty="0"/>
              <a:t>июня</a:t>
            </a:r>
            <a:r>
              <a:rPr lang="en-US" sz="1600" dirty="0"/>
              <a:t> 2018 </a:t>
            </a:r>
            <a:r>
              <a:rPr lang="ru-RU" sz="1600" dirty="0"/>
              <a:t>г</a:t>
            </a:r>
            <a:r>
              <a:rPr lang="en-US" sz="1600" dirty="0"/>
              <a:t>.)</a:t>
            </a:r>
            <a:endParaRPr lang="ru-RU" sz="1600" dirty="0"/>
          </a:p>
          <a:p>
            <a:pPr>
              <a:lnSpc>
                <a:spcPct val="150000"/>
              </a:lnSpc>
            </a:pPr>
            <a:endParaRPr lang="ru-RU" sz="1600" dirty="0"/>
          </a:p>
          <a:p>
            <a:pPr>
              <a:lnSpc>
                <a:spcPct val="150000"/>
              </a:lnSpc>
            </a:pPr>
            <a:r>
              <a:rPr lang="ru-RU" sz="1600" b="1" i="1" dirty="0"/>
              <a:t>Международная лаборатория теории игр и принятия решений</a:t>
            </a:r>
            <a:endParaRPr lang="ru-RU" sz="1600" dirty="0"/>
          </a:p>
          <a:p>
            <a:pPr>
              <a:lnSpc>
                <a:spcPct val="150000"/>
              </a:lnSpc>
            </a:pPr>
            <a:r>
              <a:rPr lang="ru-RU" sz="1600" dirty="0"/>
              <a:t>М</a:t>
            </a:r>
            <a:r>
              <a:rPr lang="en-US" sz="1600" dirty="0"/>
              <a:t>еждународная конференция </a:t>
            </a:r>
            <a:r>
              <a:rPr lang="en-US" sz="1600" b="1" dirty="0">
                <a:solidFill>
                  <a:schemeClr val="accent5"/>
                </a:solidFill>
              </a:rPr>
              <a:t>«Algorithmic Aspects of Social Choice and Auction Design» </a:t>
            </a:r>
            <a:r>
              <a:rPr lang="en-US" sz="1600" dirty="0"/>
              <a:t>(09-10 августа 2018 </a:t>
            </a:r>
            <a:r>
              <a:rPr lang="en-US" sz="1600" dirty="0" err="1"/>
              <a:t>года</a:t>
            </a:r>
            <a:r>
              <a:rPr lang="en-US" sz="1600" dirty="0"/>
              <a:t>)</a:t>
            </a:r>
            <a:endParaRPr lang="ru-RU" sz="1600" dirty="0"/>
          </a:p>
          <a:p>
            <a:pPr marL="285750" indent="-285750">
              <a:buFont typeface="Arial" pitchFamily="34" charset="0"/>
              <a:buChar char="•"/>
            </a:pPr>
            <a:endParaRPr lang="ru-RU" sz="1600" dirty="0"/>
          </a:p>
          <a:p>
            <a:pPr marL="285750" indent="-285750" algn="ctr">
              <a:buFont typeface="Arial" pitchFamily="34" charset="0"/>
              <a:buChar char="•"/>
            </a:pPr>
            <a:endParaRPr lang="ru-RU" sz="1600" dirty="0"/>
          </a:p>
        </p:txBody>
      </p:sp>
    </p:spTree>
    <p:extLst>
      <p:ext uri="{BB962C8B-B14F-4D97-AF65-F5344CB8AC3E}">
        <p14:creationId xmlns:p14="http://schemas.microsoft.com/office/powerpoint/2010/main" val="790229036"/>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Инструменты мониторинга и развития НИР</a:t>
            </a:r>
          </a:p>
          <a:p>
            <a:pPr algn="ctr"/>
            <a:endParaRPr lang="ru-RU" b="1" dirty="0"/>
          </a:p>
        </p:txBody>
      </p:sp>
      <p:sp>
        <p:nvSpPr>
          <p:cNvPr id="4" name="Прямоугольник 3"/>
          <p:cNvSpPr/>
          <p:nvPr/>
        </p:nvSpPr>
        <p:spPr>
          <a:xfrm>
            <a:off x="629392" y="1127562"/>
            <a:ext cx="7932717" cy="3831818"/>
          </a:xfrm>
          <a:prstGeom prst="rect">
            <a:avLst/>
          </a:prstGeom>
        </p:spPr>
        <p:txBody>
          <a:bodyPr wrap="square">
            <a:spAutoFit/>
          </a:bodyPr>
          <a:lstStyle/>
          <a:p>
            <a:pPr marL="285750" indent="-285750">
              <a:lnSpc>
                <a:spcPct val="150000"/>
              </a:lnSpc>
              <a:buFont typeface="Arial" pitchFamily="34" charset="0"/>
              <a:buChar char="•"/>
            </a:pPr>
            <a:r>
              <a:rPr lang="ru-RU" b="1" dirty="0">
                <a:solidFill>
                  <a:schemeClr val="accent5"/>
                </a:solidFill>
              </a:rPr>
              <a:t>Оценка эффективности деятельности научно-исследовательских подразделений </a:t>
            </a:r>
            <a:r>
              <a:rPr lang="ru-RU" b="1" dirty="0"/>
              <a:t>(март 2018 года);</a:t>
            </a:r>
          </a:p>
          <a:p>
            <a:pPr marL="285750" indent="-285750">
              <a:lnSpc>
                <a:spcPct val="150000"/>
              </a:lnSpc>
              <a:buFont typeface="Arial" pitchFamily="34" charset="0"/>
              <a:buChar char="•"/>
            </a:pPr>
            <a:r>
              <a:rPr lang="ru-RU" b="1" dirty="0">
                <a:solidFill>
                  <a:schemeClr val="accent5"/>
                </a:solidFill>
              </a:rPr>
              <a:t>Оценка научной продуктивности департаментов </a:t>
            </a:r>
            <a:r>
              <a:rPr lang="ru-RU" b="1" dirty="0"/>
              <a:t>(март-апрель 2018 года);</a:t>
            </a:r>
          </a:p>
          <a:p>
            <a:pPr marL="285750" indent="-285750">
              <a:lnSpc>
                <a:spcPct val="150000"/>
              </a:lnSpc>
              <a:buFont typeface="Arial" pitchFamily="34" charset="0"/>
              <a:buChar char="•"/>
            </a:pPr>
            <a:r>
              <a:rPr lang="ru-RU" b="1" dirty="0">
                <a:solidFill>
                  <a:schemeClr val="accent5"/>
                </a:solidFill>
              </a:rPr>
              <a:t>Академические надбавки </a:t>
            </a:r>
            <a:r>
              <a:rPr lang="ru-RU" b="1" dirty="0"/>
              <a:t>(ежегодное назначение в сентябре);</a:t>
            </a:r>
          </a:p>
          <a:p>
            <a:pPr marL="285750" indent="-285750">
              <a:lnSpc>
                <a:spcPct val="150000"/>
              </a:lnSpc>
              <a:buFont typeface="Arial" pitchFamily="34" charset="0"/>
              <a:buChar char="•"/>
            </a:pPr>
            <a:r>
              <a:rPr lang="ru-RU" b="1" dirty="0">
                <a:solidFill>
                  <a:schemeClr val="accent5"/>
                </a:solidFill>
              </a:rPr>
              <a:t>Деятельность научной комиссии, конкурс </a:t>
            </a:r>
            <a:r>
              <a:rPr lang="ru-RU" b="1" dirty="0" err="1">
                <a:solidFill>
                  <a:schemeClr val="accent5"/>
                </a:solidFill>
              </a:rPr>
              <a:t>тревел</a:t>
            </a:r>
            <a:r>
              <a:rPr lang="ru-RU" b="1" dirty="0">
                <a:solidFill>
                  <a:schemeClr val="accent5"/>
                </a:solidFill>
              </a:rPr>
              <a:t>-грантов, софинансирования научных мероприятий и международных партнерств </a:t>
            </a:r>
            <a:r>
              <a:rPr lang="ru-RU" b="1" dirty="0"/>
              <a:t>(в течение года);</a:t>
            </a:r>
          </a:p>
          <a:p>
            <a:pPr marL="285750" indent="-285750">
              <a:lnSpc>
                <a:spcPct val="150000"/>
              </a:lnSpc>
              <a:buFont typeface="Arial" pitchFamily="34" charset="0"/>
              <a:buChar char="•"/>
            </a:pPr>
            <a:r>
              <a:rPr lang="ru-RU" b="1" dirty="0">
                <a:solidFill>
                  <a:schemeClr val="accent5"/>
                </a:solidFill>
              </a:rPr>
              <a:t>Ежегодный отчет по науке </a:t>
            </a:r>
            <a:r>
              <a:rPr lang="ru-RU" b="1" dirty="0"/>
              <a:t>(промежуточный в июне, итоговый в марте – апреле каждого года).</a:t>
            </a:r>
          </a:p>
        </p:txBody>
      </p:sp>
    </p:spTree>
    <p:extLst>
      <p:ext uri="{BB962C8B-B14F-4D97-AF65-F5344CB8AC3E}">
        <p14:creationId xmlns:p14="http://schemas.microsoft.com/office/powerpoint/2010/main" val="3185710308"/>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257910"/>
            <a:ext cx="9128306" cy="2277547"/>
          </a:xfrm>
          <a:prstGeom prst="rect">
            <a:avLst/>
          </a:prstGeom>
        </p:spPr>
        <p:txBody>
          <a:bodyPr wrap="square">
            <a:spAutoFit/>
          </a:bodyPr>
          <a:lstStyle/>
          <a:p>
            <a:pPr algn="ctr"/>
            <a:r>
              <a:rPr lang="ru-RU" b="1" dirty="0">
                <a:solidFill>
                  <a:schemeClr val="accent4"/>
                </a:solidFill>
              </a:rPr>
              <a:t>Критерии оценки эффективности деятельности</a:t>
            </a:r>
            <a:endParaRPr lang="en-US" b="1" dirty="0">
              <a:solidFill>
                <a:schemeClr val="accent4"/>
              </a:solidFill>
            </a:endParaRPr>
          </a:p>
          <a:p>
            <a:pPr algn="ctr"/>
            <a:r>
              <a:rPr lang="ru-RU" b="1" dirty="0">
                <a:solidFill>
                  <a:schemeClr val="accent4"/>
                </a:solidFill>
              </a:rPr>
              <a:t> научно-исследовательских подразделений НИУ ВШЭ – Санкт-Петербург</a:t>
            </a:r>
          </a:p>
          <a:p>
            <a:pPr algn="ctr"/>
            <a:r>
              <a:rPr lang="ru-RU" sz="1600" b="1" dirty="0">
                <a:solidFill>
                  <a:schemeClr val="accent4"/>
                </a:solidFill>
              </a:rPr>
              <a:t>в 2018 году</a:t>
            </a:r>
          </a:p>
          <a:p>
            <a:pPr algn="ctr"/>
            <a:endParaRPr lang="ru-RU" b="1" dirty="0"/>
          </a:p>
          <a:p>
            <a:pPr algn="ctr"/>
            <a:endParaRPr lang="ru-RU" b="1" dirty="0"/>
          </a:p>
          <a:p>
            <a:pPr algn="ctr"/>
            <a:endParaRPr lang="ru-RU" b="1" dirty="0"/>
          </a:p>
          <a:p>
            <a:pPr algn="ctr"/>
            <a:endParaRPr lang="ru-RU" dirty="0"/>
          </a:p>
          <a:p>
            <a:endParaRPr lang="ru-RU" dirty="0"/>
          </a:p>
        </p:txBody>
      </p:sp>
      <p:sp>
        <p:nvSpPr>
          <p:cNvPr id="5" name="Прямоугольник 4"/>
          <p:cNvSpPr/>
          <p:nvPr/>
        </p:nvSpPr>
        <p:spPr>
          <a:xfrm>
            <a:off x="787309" y="1396682"/>
            <a:ext cx="7934660" cy="5109091"/>
          </a:xfrm>
          <a:prstGeom prst="rect">
            <a:avLst/>
          </a:prstGeom>
        </p:spPr>
        <p:txBody>
          <a:bodyPr wrap="square">
            <a:spAutoFit/>
          </a:bodyPr>
          <a:lstStyle/>
          <a:p>
            <a:r>
              <a:rPr lang="ru-RU" sz="1700" dirty="0">
                <a:ea typeface="Calibri" panose="020F0502020204030204" pitchFamily="34" charset="0"/>
                <a:cs typeface="Times New Roman" panose="02020603050405020304" pitchFamily="18" charset="0"/>
              </a:rPr>
              <a:t>Критерии оценки эффективности деятельности научных подразделений, включая международные (в форме ежегодного мониторинга):</a:t>
            </a:r>
          </a:p>
          <a:p>
            <a:r>
              <a:rPr lang="x-none" sz="1700" dirty="0"/>
              <a:t>1. </a:t>
            </a:r>
            <a:r>
              <a:rPr lang="x-none" sz="1700" b="1" dirty="0">
                <a:solidFill>
                  <a:schemeClr val="accent5"/>
                </a:solidFill>
              </a:rPr>
              <a:t>Публикационная активность</a:t>
            </a:r>
            <a:r>
              <a:rPr lang="ru-RU" sz="1700" b="1" dirty="0">
                <a:solidFill>
                  <a:schemeClr val="accent5"/>
                </a:solidFill>
              </a:rPr>
              <a:t> </a:t>
            </a:r>
            <a:r>
              <a:rPr lang="ru-RU" sz="1700" dirty="0"/>
              <a:t>(публикации в </a:t>
            </a:r>
            <a:r>
              <a:rPr lang="en-US" sz="1700" dirty="0"/>
              <a:t>Web of Science Core Collection</a:t>
            </a:r>
            <a:r>
              <a:rPr lang="ru-RU" sz="1700" dirty="0"/>
              <a:t> и </a:t>
            </a:r>
            <a:r>
              <a:rPr lang="en-US" sz="1700" dirty="0"/>
              <a:t>Russian Science Citation Index, Scopus)</a:t>
            </a:r>
            <a:r>
              <a:rPr lang="ru-RU" sz="1700" dirty="0"/>
              <a:t>. Единица измерения – публикации (число публикаций и число публикаций на 1 НПР)</a:t>
            </a:r>
            <a:r>
              <a:rPr lang="x-none" sz="1700"/>
              <a:t>:</a:t>
            </a:r>
            <a:endParaRPr lang="ru-RU" sz="1700" dirty="0"/>
          </a:p>
          <a:p>
            <a:r>
              <a:rPr lang="ru-RU" sz="1700" dirty="0"/>
              <a:t>- учитывается </a:t>
            </a:r>
            <a:r>
              <a:rPr lang="x-none" sz="1700" dirty="0"/>
              <a:t>вклад научного подразделения в показатель публикационной активности кампуса</a:t>
            </a:r>
            <a:r>
              <a:rPr lang="ru-RU" sz="1700" dirty="0"/>
              <a:t>;</a:t>
            </a:r>
          </a:p>
          <a:p>
            <a:r>
              <a:rPr lang="ru-RU" sz="1700" dirty="0"/>
              <a:t>- соответствие критериям оценки, предъявляемым к научным проектам, финансируемым из средств ПФИ (за год 3 материала, из них 2 статьи, опубликованные или принятые к печати в зарубежном </a:t>
            </a:r>
            <a:r>
              <a:rPr lang="ru-RU" sz="1700" dirty="0" err="1"/>
              <a:t>рец</a:t>
            </a:r>
            <a:r>
              <a:rPr lang="ru-RU" sz="1700" dirty="0"/>
              <a:t>. журнале для долгосрочного проекта, 2 материала, из них 1 статья, опубликованная или принятая к печати в зарубежном </a:t>
            </a:r>
            <a:r>
              <a:rPr lang="ru-RU" sz="1700" dirty="0" err="1"/>
              <a:t>рец</a:t>
            </a:r>
            <a:r>
              <a:rPr lang="ru-RU" sz="1700" dirty="0"/>
              <a:t>. журнале - для проекта научно-ученой лаборатории);</a:t>
            </a:r>
          </a:p>
          <a:p>
            <a:r>
              <a:rPr lang="x-none" sz="1700" dirty="0"/>
              <a:t>2. </a:t>
            </a:r>
            <a:r>
              <a:rPr lang="x-none" sz="1700" b="1" dirty="0">
                <a:solidFill>
                  <a:schemeClr val="accent5"/>
                </a:solidFill>
              </a:rPr>
              <a:t>Информация о привлечении внешнего финансирования</a:t>
            </a:r>
            <a:r>
              <a:rPr lang="x-none" sz="1700" dirty="0"/>
              <a:t>: выполнение прикладных НИР, оказание услуг</a:t>
            </a:r>
            <a:r>
              <a:rPr lang="en-US" sz="1700" dirty="0"/>
              <a:t> </a:t>
            </a:r>
            <a:r>
              <a:rPr lang="ru-RU" sz="1700" dirty="0"/>
              <a:t>(не менее 1 гранта или 1 </a:t>
            </a:r>
            <a:r>
              <a:rPr lang="ru-RU" sz="1700" dirty="0" err="1"/>
              <a:t>НИРа</a:t>
            </a:r>
            <a:r>
              <a:rPr lang="ru-RU" sz="1700" dirty="0"/>
              <a:t> в год)</a:t>
            </a:r>
            <a:r>
              <a:rPr lang="x-none" sz="1700" dirty="0"/>
              <a:t>;</a:t>
            </a:r>
            <a:endParaRPr lang="ru-RU" sz="1700" dirty="0"/>
          </a:p>
          <a:p>
            <a:r>
              <a:rPr lang="x-none" sz="1700" dirty="0"/>
              <a:t>3. </a:t>
            </a:r>
            <a:r>
              <a:rPr lang="x-none" sz="1700" b="1" dirty="0">
                <a:solidFill>
                  <a:schemeClr val="accent5"/>
                </a:solidFill>
              </a:rPr>
              <a:t>Наличие регулярного </a:t>
            </a:r>
            <a:r>
              <a:rPr lang="ru-RU" sz="1700" b="1" dirty="0">
                <a:solidFill>
                  <a:schemeClr val="accent5"/>
                </a:solidFill>
              </a:rPr>
              <a:t>научного </a:t>
            </a:r>
            <a:r>
              <a:rPr lang="x-none" sz="1700" b="1" dirty="0">
                <a:solidFill>
                  <a:schemeClr val="accent5"/>
                </a:solidFill>
              </a:rPr>
              <a:t>семинара </a:t>
            </a:r>
            <a:r>
              <a:rPr lang="x-none" sz="1700" dirty="0"/>
              <a:t>(или проведение секции в рамках общекампусных конференций)</a:t>
            </a:r>
            <a:r>
              <a:rPr lang="ru-RU" sz="1700" dirty="0"/>
              <a:t>;</a:t>
            </a:r>
          </a:p>
          <a:p>
            <a:r>
              <a:rPr lang="ru-RU" sz="1700" dirty="0"/>
              <a:t>4. </a:t>
            </a:r>
            <a:r>
              <a:rPr lang="ru-RU" sz="1700" b="1" dirty="0">
                <a:solidFill>
                  <a:schemeClr val="accent5"/>
                </a:solidFill>
              </a:rPr>
              <a:t>Наличие обновляемого сайта на русском и английском языках</a:t>
            </a:r>
            <a:r>
              <a:rPr lang="ru-RU" sz="1700" dirty="0"/>
              <a:t>.</a:t>
            </a:r>
          </a:p>
          <a:p>
            <a:endParaRPr lang="ru-RU"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7149231"/>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2"/>
            <a:ext cx="9128306" cy="2308324"/>
          </a:xfrm>
          <a:prstGeom prst="rect">
            <a:avLst/>
          </a:prstGeom>
        </p:spPr>
        <p:txBody>
          <a:bodyPr wrap="square">
            <a:spAutoFit/>
          </a:bodyPr>
          <a:lstStyle/>
          <a:p>
            <a:pPr algn="ctr"/>
            <a:r>
              <a:rPr lang="ru-RU" b="1" dirty="0">
                <a:solidFill>
                  <a:schemeClr val="accent4"/>
                </a:solidFill>
              </a:rPr>
              <a:t>Оценка эффективности деятельности</a:t>
            </a:r>
            <a:endParaRPr lang="en-US" b="1" dirty="0">
              <a:solidFill>
                <a:schemeClr val="accent4"/>
              </a:solidFill>
            </a:endParaRPr>
          </a:p>
          <a:p>
            <a:pPr algn="ctr"/>
            <a:r>
              <a:rPr lang="ru-RU" b="1" dirty="0">
                <a:solidFill>
                  <a:schemeClr val="accent4"/>
                </a:solidFill>
              </a:rPr>
              <a:t> научно-исследовательских подразделений </a:t>
            </a:r>
            <a:endParaRPr lang="en-US" b="1" dirty="0">
              <a:solidFill>
                <a:schemeClr val="accent4"/>
              </a:solidFill>
            </a:endParaRPr>
          </a:p>
          <a:p>
            <a:pPr algn="ctr"/>
            <a:r>
              <a:rPr lang="ru-RU" b="1" dirty="0">
                <a:solidFill>
                  <a:schemeClr val="accent4"/>
                </a:solidFill>
              </a:rPr>
              <a:t>НИУ ВШЭ – Санкт-Петербург в </a:t>
            </a:r>
            <a:r>
              <a:rPr lang="ru-RU" sz="1600" b="1" dirty="0">
                <a:solidFill>
                  <a:schemeClr val="accent4"/>
                </a:solidFill>
              </a:rPr>
              <a:t>2018 году</a:t>
            </a:r>
          </a:p>
          <a:p>
            <a:pPr algn="ctr"/>
            <a:endParaRPr lang="ru-RU" b="1" dirty="0"/>
          </a:p>
          <a:p>
            <a:pPr algn="ctr"/>
            <a:endParaRPr lang="ru-RU" b="1" dirty="0"/>
          </a:p>
          <a:p>
            <a:pPr algn="ctr"/>
            <a:endParaRPr lang="ru-RU" b="1" dirty="0"/>
          </a:p>
          <a:p>
            <a:pPr algn="ctr"/>
            <a:endParaRPr lang="ru-RU" dirty="0"/>
          </a:p>
          <a:p>
            <a:endParaRPr lang="ru-RU" dirty="0"/>
          </a:p>
        </p:txBody>
      </p:sp>
      <p:sp>
        <p:nvSpPr>
          <p:cNvPr id="6" name="Rectangle 2"/>
          <p:cNvSpPr>
            <a:spLocks noChangeArrowheads="1"/>
          </p:cNvSpPr>
          <p:nvPr/>
        </p:nvSpPr>
        <p:spPr bwMode="auto">
          <a:xfrm>
            <a:off x="2497138"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423677071"/>
              </p:ext>
            </p:extLst>
          </p:nvPr>
        </p:nvGraphicFramePr>
        <p:xfrm>
          <a:off x="406606" y="1077964"/>
          <a:ext cx="8533493" cy="5149268"/>
        </p:xfrm>
        <a:graphic>
          <a:graphicData uri="http://schemas.openxmlformats.org/drawingml/2006/table">
            <a:tbl>
              <a:tblPr firstRow="1" firstCol="1" bandRow="1">
                <a:tableStyleId>{FABFCF23-3B69-468F-B69F-88F6DE6A72F2}</a:tableStyleId>
              </a:tblPr>
              <a:tblGrid>
                <a:gridCol w="1634750">
                  <a:extLst>
                    <a:ext uri="{9D8B030D-6E8A-4147-A177-3AD203B41FA5}">
                      <a16:colId xmlns:a16="http://schemas.microsoft.com/office/drawing/2014/main" val="20000"/>
                    </a:ext>
                  </a:extLst>
                </a:gridCol>
                <a:gridCol w="1913476">
                  <a:extLst>
                    <a:ext uri="{9D8B030D-6E8A-4147-A177-3AD203B41FA5}">
                      <a16:colId xmlns:a16="http://schemas.microsoft.com/office/drawing/2014/main" val="20001"/>
                    </a:ext>
                  </a:extLst>
                </a:gridCol>
                <a:gridCol w="3066330">
                  <a:extLst>
                    <a:ext uri="{9D8B030D-6E8A-4147-A177-3AD203B41FA5}">
                      <a16:colId xmlns:a16="http://schemas.microsoft.com/office/drawing/2014/main" val="20002"/>
                    </a:ext>
                  </a:extLst>
                </a:gridCol>
                <a:gridCol w="1172448">
                  <a:extLst>
                    <a:ext uri="{9D8B030D-6E8A-4147-A177-3AD203B41FA5}">
                      <a16:colId xmlns:a16="http://schemas.microsoft.com/office/drawing/2014/main" val="20003"/>
                    </a:ext>
                  </a:extLst>
                </a:gridCol>
                <a:gridCol w="746489">
                  <a:extLst>
                    <a:ext uri="{9D8B030D-6E8A-4147-A177-3AD203B41FA5}">
                      <a16:colId xmlns:a16="http://schemas.microsoft.com/office/drawing/2014/main" val="20004"/>
                    </a:ext>
                  </a:extLst>
                </a:gridCol>
              </a:tblGrid>
              <a:tr h="1469890">
                <a:tc>
                  <a:txBody>
                    <a:bodyPr/>
                    <a:lstStyle/>
                    <a:p>
                      <a:pPr algn="ctr">
                        <a:lnSpc>
                          <a:spcPct val="115000"/>
                        </a:lnSpc>
                        <a:spcAft>
                          <a:spcPts val="0"/>
                        </a:spcAft>
                      </a:pPr>
                      <a:r>
                        <a:rPr lang="ru-RU" sz="1200" dirty="0">
                          <a:effectLst/>
                        </a:rPr>
                        <a:t>Название научного подразделения</a:t>
                      </a: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dirty="0">
                          <a:effectLst/>
                        </a:rPr>
                        <a:t>Публикации (не </a:t>
                      </a:r>
                      <a:r>
                        <a:rPr lang="ru-RU" sz="1200" baseline="0" dirty="0">
                          <a:effectLst/>
                        </a:rPr>
                        <a:t> </a:t>
                      </a:r>
                      <a:r>
                        <a:rPr lang="en-US" sz="1200" baseline="0" dirty="0">
                          <a:effectLst/>
                        </a:rPr>
                        <a:t>&lt; 2 </a:t>
                      </a:r>
                      <a:r>
                        <a:rPr lang="ru-RU" sz="1200" baseline="0" dirty="0">
                          <a:effectLst/>
                        </a:rPr>
                        <a:t>публикаций </a:t>
                      </a:r>
                      <a:r>
                        <a:rPr lang="en-US" sz="1200" dirty="0" err="1">
                          <a:effectLst/>
                        </a:rPr>
                        <a:t>WoS</a:t>
                      </a:r>
                      <a:r>
                        <a:rPr lang="en-US" sz="1200" dirty="0">
                          <a:effectLst/>
                        </a:rPr>
                        <a:t>/Scopus)</a:t>
                      </a:r>
                      <a:r>
                        <a:rPr lang="ru-RU" sz="1200" dirty="0">
                          <a:effectLst/>
                        </a:rPr>
                        <a:t>: число публикаций в </a:t>
                      </a:r>
                      <a:r>
                        <a:rPr lang="en-US" sz="1200" dirty="0" err="1">
                          <a:effectLst/>
                        </a:rPr>
                        <a:t>WoS</a:t>
                      </a:r>
                      <a:r>
                        <a:rPr lang="en-US" sz="1200" dirty="0">
                          <a:effectLst/>
                        </a:rPr>
                        <a:t>/Scopus</a:t>
                      </a:r>
                      <a:r>
                        <a:rPr lang="ru-RU" sz="1200" dirty="0">
                          <a:effectLst/>
                        </a:rPr>
                        <a:t> в 2018 году</a:t>
                      </a:r>
                      <a:r>
                        <a:rPr lang="en-US" sz="1200" dirty="0">
                          <a:effectLst/>
                        </a:rPr>
                        <a:t>,</a:t>
                      </a:r>
                      <a:r>
                        <a:rPr lang="en-US" sz="1200" baseline="0" dirty="0">
                          <a:effectLst/>
                        </a:rPr>
                        <a:t> </a:t>
                      </a:r>
                      <a:r>
                        <a:rPr lang="ru-RU" sz="1200" baseline="0" dirty="0" err="1">
                          <a:effectLst/>
                        </a:rPr>
                        <a:t>проиндексировавшихся</a:t>
                      </a:r>
                      <a:r>
                        <a:rPr lang="ru-RU" sz="1200" baseline="0" dirty="0">
                          <a:effectLst/>
                        </a:rPr>
                        <a:t> на день составления отчета</a:t>
                      </a:r>
                      <a:r>
                        <a:rPr lang="ru-RU" sz="1200" dirty="0">
                          <a:effectLst/>
                        </a:rPr>
                        <a:t> 01.03.2018)</a:t>
                      </a: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dirty="0">
                          <a:effectLst/>
                        </a:rPr>
                        <a:t>Привлечение финансирования</a:t>
                      </a: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a:effectLst/>
                        </a:rPr>
                        <a:t>Наличие регулярного семинара/конференции</a:t>
                      </a:r>
                      <a:endParaRPr lang="ru-RU" sz="120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a:effectLst/>
                        </a:rPr>
                        <a:t>Сайт</a:t>
                      </a:r>
                      <a:endParaRPr lang="ru-RU" sz="1200">
                        <a:effectLst/>
                        <a:latin typeface="Calibri"/>
                        <a:ea typeface="Calibri"/>
                        <a:cs typeface="Times New Roman"/>
                      </a:endParaRPr>
                    </a:p>
                  </a:txBody>
                  <a:tcPr marL="19419" marR="19419" marT="0" marB="0"/>
                </a:tc>
                <a:extLst>
                  <a:ext uri="{0D108BD9-81ED-4DB2-BD59-A6C34878D82A}">
                    <a16:rowId xmlns:a16="http://schemas.microsoft.com/office/drawing/2014/main" val="10000"/>
                  </a:ext>
                </a:extLst>
              </a:tr>
              <a:tr h="1182938">
                <a:tc>
                  <a:txBody>
                    <a:bodyPr/>
                    <a:lstStyle/>
                    <a:p>
                      <a:pPr algn="ctr">
                        <a:lnSpc>
                          <a:spcPct val="115000"/>
                        </a:lnSpc>
                        <a:spcAft>
                          <a:spcPts val="0"/>
                        </a:spcAft>
                      </a:pPr>
                      <a:r>
                        <a:rPr lang="ru-RU" sz="1200" dirty="0">
                          <a:effectLst/>
                        </a:rPr>
                        <a:t>Научно-учебная лаборатория «Социология образования и науки»</a:t>
                      </a: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en-US" sz="1200" dirty="0">
                          <a:effectLst/>
                        </a:rPr>
                        <a:t>C</a:t>
                      </a:r>
                      <a:r>
                        <a:rPr lang="ru-RU" sz="1200" dirty="0" err="1">
                          <a:effectLst/>
                        </a:rPr>
                        <a:t>оответствует</a:t>
                      </a:r>
                      <a:endParaRPr lang="ru-RU" sz="1200" dirty="0">
                        <a:effectLst/>
                      </a:endParaRPr>
                    </a:p>
                    <a:p>
                      <a:pPr algn="ctr">
                        <a:lnSpc>
                          <a:spcPct val="115000"/>
                        </a:lnSpc>
                        <a:spcAft>
                          <a:spcPts val="0"/>
                        </a:spcAft>
                      </a:pPr>
                      <a:r>
                        <a:rPr lang="ru-RU" sz="1200" b="1" dirty="0">
                          <a:solidFill>
                            <a:srgbClr val="FF0000"/>
                          </a:solidFill>
                          <a:effectLst/>
                        </a:rPr>
                        <a:t> (13 публикаций)</a:t>
                      </a:r>
                      <a:endParaRPr lang="ru-RU" sz="1200" b="1" dirty="0">
                        <a:solidFill>
                          <a:srgbClr val="FF0000"/>
                        </a:solidFill>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dirty="0">
                          <a:effectLst/>
                        </a:rPr>
                        <a:t>Грант РФФИ, рук. Александров Д.А. (450 000)</a:t>
                      </a:r>
                    </a:p>
                    <a:p>
                      <a:pPr algn="ctr">
                        <a:lnSpc>
                          <a:spcPct val="115000"/>
                        </a:lnSpc>
                        <a:spcAft>
                          <a:spcPts val="0"/>
                        </a:spcAft>
                      </a:pPr>
                      <a:r>
                        <a:rPr lang="ru-RU" sz="1200" dirty="0">
                          <a:effectLst/>
                        </a:rPr>
                        <a:t>Грант РФФИ, рук. Иванюшина В.А. (300 000)</a:t>
                      </a:r>
                    </a:p>
                    <a:p>
                      <a:pPr algn="ctr">
                        <a:lnSpc>
                          <a:spcPct val="115000"/>
                        </a:lnSpc>
                        <a:spcAft>
                          <a:spcPts val="0"/>
                        </a:spcAft>
                      </a:pPr>
                      <a:r>
                        <a:rPr lang="ru-RU" sz="1200" dirty="0">
                          <a:effectLst/>
                        </a:rPr>
                        <a:t>Пожертвование</a:t>
                      </a:r>
                      <a:r>
                        <a:rPr lang="ru-RU" sz="1200" baseline="0" dirty="0">
                          <a:effectLst/>
                        </a:rPr>
                        <a:t> </a:t>
                      </a:r>
                      <a:r>
                        <a:rPr lang="en-US" sz="1200" dirty="0">
                          <a:effectLst/>
                        </a:rPr>
                        <a:t>ACM</a:t>
                      </a:r>
                      <a:r>
                        <a:rPr lang="ru-RU" sz="1200" dirty="0">
                          <a:effectLst/>
                        </a:rPr>
                        <a:t>,</a:t>
                      </a:r>
                      <a:r>
                        <a:rPr lang="ru-RU" sz="1200" baseline="0" dirty="0">
                          <a:effectLst/>
                        </a:rPr>
                        <a:t> рук. Иванюшина В.А., Суворова А.В. (761 600)</a:t>
                      </a:r>
                    </a:p>
                    <a:p>
                      <a:pPr algn="ctr">
                        <a:lnSpc>
                          <a:spcPct val="115000"/>
                        </a:lnSpc>
                        <a:spcAft>
                          <a:spcPts val="0"/>
                        </a:spcAft>
                      </a:pPr>
                      <a:r>
                        <a:rPr lang="ru-RU" sz="1200" baseline="0" dirty="0">
                          <a:effectLst/>
                        </a:rPr>
                        <a:t>Грант КНВШ, рук. Мусабиров И.Л. (50 000)</a:t>
                      </a:r>
                      <a:endParaRPr lang="ru-RU" sz="1200" dirty="0">
                        <a:effectLst/>
                      </a:endParaRPr>
                    </a:p>
                  </a:txBody>
                  <a:tcPr marL="19419" marR="19419" marT="0" marB="0"/>
                </a:tc>
                <a:tc>
                  <a:txBody>
                    <a:bodyPr/>
                    <a:lstStyle/>
                    <a:p>
                      <a:pPr algn="ctr">
                        <a:lnSpc>
                          <a:spcPct val="115000"/>
                        </a:lnSpc>
                        <a:spcAft>
                          <a:spcPts val="0"/>
                        </a:spcAft>
                      </a:pPr>
                      <a:r>
                        <a:rPr lang="ru-RU" sz="1200">
                          <a:effectLst/>
                        </a:rPr>
                        <a:t>есть</a:t>
                      </a:r>
                      <a:endParaRPr lang="ru-RU" sz="120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a:effectLst/>
                        </a:rPr>
                        <a:t>есть</a:t>
                      </a:r>
                      <a:endParaRPr lang="ru-RU" sz="1200">
                        <a:effectLst/>
                        <a:latin typeface="Calibri"/>
                        <a:ea typeface="Calibri"/>
                        <a:cs typeface="Times New Roman"/>
                      </a:endParaRPr>
                    </a:p>
                  </a:txBody>
                  <a:tcPr marL="19419" marR="19419" marT="0" marB="0"/>
                </a:tc>
                <a:extLst>
                  <a:ext uri="{0D108BD9-81ED-4DB2-BD59-A6C34878D82A}">
                    <a16:rowId xmlns:a16="http://schemas.microsoft.com/office/drawing/2014/main" val="10001"/>
                  </a:ext>
                </a:extLst>
              </a:tr>
              <a:tr h="827637">
                <a:tc>
                  <a:txBody>
                    <a:bodyPr/>
                    <a:lstStyle/>
                    <a:p>
                      <a:pPr algn="ctr">
                        <a:lnSpc>
                          <a:spcPct val="115000"/>
                        </a:lnSpc>
                        <a:spcAft>
                          <a:spcPts val="0"/>
                        </a:spcAft>
                      </a:pPr>
                      <a:r>
                        <a:rPr lang="ru-RU" sz="1200">
                          <a:effectLst/>
                        </a:rPr>
                        <a:t>Центр молодежных исследований</a:t>
                      </a:r>
                      <a:endParaRPr lang="ru-RU" sz="120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dirty="0">
                          <a:effectLst/>
                        </a:rPr>
                        <a:t>Соответствует</a:t>
                      </a:r>
                    </a:p>
                    <a:p>
                      <a:pPr algn="ctr">
                        <a:lnSpc>
                          <a:spcPct val="115000"/>
                        </a:lnSpc>
                        <a:spcAft>
                          <a:spcPts val="0"/>
                        </a:spcAft>
                      </a:pPr>
                      <a:r>
                        <a:rPr lang="ru-RU" sz="1200" dirty="0">
                          <a:effectLst/>
                        </a:rPr>
                        <a:t> (9 публикаций) </a:t>
                      </a: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dirty="0">
                          <a:effectLst/>
                        </a:rPr>
                        <a:t>Грант РНФ, рук. Омельченко Е.Л. (5</a:t>
                      </a:r>
                      <a:r>
                        <a:rPr lang="ru-RU" sz="1200" baseline="0" dirty="0">
                          <a:effectLst/>
                        </a:rPr>
                        <a:t> 4</a:t>
                      </a:r>
                      <a:r>
                        <a:rPr lang="ru-RU" sz="1200" dirty="0">
                          <a:effectLst/>
                        </a:rPr>
                        <a:t>00 000)</a:t>
                      </a:r>
                    </a:p>
                    <a:p>
                      <a:pPr algn="ctr">
                        <a:lnSpc>
                          <a:spcPct val="115000"/>
                        </a:lnSpc>
                        <a:spcAft>
                          <a:spcPts val="0"/>
                        </a:spcAft>
                      </a:pPr>
                      <a:r>
                        <a:rPr lang="ru-RU" sz="1200" dirty="0">
                          <a:effectLst/>
                        </a:rPr>
                        <a:t>НИР, рук. Омельченко Е.Л. (520 295,97)</a:t>
                      </a:r>
                    </a:p>
                    <a:p>
                      <a:pPr algn="ctr">
                        <a:lnSpc>
                          <a:spcPct val="115000"/>
                        </a:lnSpc>
                        <a:spcAft>
                          <a:spcPts val="0"/>
                        </a:spcAft>
                      </a:pPr>
                      <a:r>
                        <a:rPr lang="ru-RU" sz="1200" dirty="0">
                          <a:effectLst/>
                        </a:rPr>
                        <a:t> </a:t>
                      </a: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dirty="0">
                          <a:effectLst/>
                        </a:rPr>
                        <a:t>есть</a:t>
                      </a: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a:effectLst/>
                        </a:rPr>
                        <a:t>есть</a:t>
                      </a:r>
                      <a:endParaRPr lang="ru-RU" sz="1200">
                        <a:effectLst/>
                        <a:latin typeface="Calibri"/>
                        <a:ea typeface="Calibri"/>
                        <a:cs typeface="Times New Roman"/>
                      </a:endParaRPr>
                    </a:p>
                  </a:txBody>
                  <a:tcPr marL="19419" marR="19419" marT="0" marB="0"/>
                </a:tc>
                <a:extLst>
                  <a:ext uri="{0D108BD9-81ED-4DB2-BD59-A6C34878D82A}">
                    <a16:rowId xmlns:a16="http://schemas.microsoft.com/office/drawing/2014/main" val="10002"/>
                  </a:ext>
                </a:extLst>
              </a:tr>
              <a:tr h="827637">
                <a:tc>
                  <a:txBody>
                    <a:bodyPr/>
                    <a:lstStyle/>
                    <a:p>
                      <a:pPr algn="ctr">
                        <a:lnSpc>
                          <a:spcPct val="115000"/>
                        </a:lnSpc>
                        <a:spcAft>
                          <a:spcPts val="0"/>
                        </a:spcAft>
                      </a:pPr>
                      <a:r>
                        <a:rPr lang="ru-RU" sz="1200" dirty="0">
                          <a:effectLst/>
                        </a:rPr>
                        <a:t>Лаборатория экономики культуры</a:t>
                      </a:r>
                    </a:p>
                    <a:p>
                      <a:pPr algn="ctr">
                        <a:lnSpc>
                          <a:spcPct val="115000"/>
                        </a:lnSpc>
                        <a:spcAft>
                          <a:spcPts val="0"/>
                        </a:spcAft>
                      </a:pPr>
                      <a:r>
                        <a:rPr lang="ru-RU" sz="1200" dirty="0">
                          <a:effectLst/>
                        </a:rPr>
                        <a:t> </a:t>
                      </a:r>
                    </a:p>
                    <a:p>
                      <a:pPr algn="ctr">
                        <a:lnSpc>
                          <a:spcPct val="115000"/>
                        </a:lnSpc>
                        <a:spcAft>
                          <a:spcPts val="0"/>
                        </a:spcAft>
                      </a:pPr>
                      <a:r>
                        <a:rPr lang="ru-RU" sz="1200" dirty="0">
                          <a:effectLst/>
                        </a:rPr>
                        <a:t> </a:t>
                      </a:r>
                      <a:endParaRPr lang="ru-RU" sz="1200" dirty="0">
                        <a:effectLst/>
                        <a:latin typeface="Calibri"/>
                        <a:ea typeface="Calibri"/>
                        <a:cs typeface="Times New Roman"/>
                      </a:endParaRPr>
                    </a:p>
                  </a:txBody>
                  <a:tcPr marL="19419" marR="19419" marT="0" marB="0"/>
                </a:tc>
                <a:tc>
                  <a:txBody>
                    <a:bodyPr/>
                    <a:lstStyle/>
                    <a:p>
                      <a:pPr marL="0" algn="ctr" defTabSz="457200" rtl="0" eaLnBrk="1" latinLnBrk="0" hangingPunct="1">
                        <a:lnSpc>
                          <a:spcPct val="115000"/>
                        </a:lnSpc>
                        <a:spcAft>
                          <a:spcPts val="0"/>
                        </a:spcAft>
                      </a:pPr>
                      <a:r>
                        <a:rPr lang="ru-RU" sz="1200" kern="1200" dirty="0">
                          <a:solidFill>
                            <a:schemeClr val="dk1"/>
                          </a:solidFill>
                          <a:effectLst/>
                          <a:latin typeface="+mn-lt"/>
                          <a:ea typeface="+mn-ea"/>
                          <a:cs typeface="+mn-cs"/>
                        </a:rPr>
                        <a:t>Не соответствует  (</a:t>
                      </a:r>
                      <a:r>
                        <a:rPr lang="en-US" sz="1200" kern="1200" dirty="0">
                          <a:solidFill>
                            <a:schemeClr val="dk1"/>
                          </a:solidFill>
                          <a:effectLst/>
                          <a:latin typeface="+mn-lt"/>
                          <a:ea typeface="+mn-ea"/>
                          <a:cs typeface="+mn-cs"/>
                        </a:rPr>
                        <a:t>0</a:t>
                      </a:r>
                      <a:r>
                        <a:rPr lang="ru-RU" sz="1200" kern="1200" dirty="0">
                          <a:solidFill>
                            <a:schemeClr val="dk1"/>
                          </a:solidFill>
                          <a:effectLst/>
                          <a:latin typeface="+mn-lt"/>
                          <a:ea typeface="+mn-ea"/>
                          <a:cs typeface="+mn-cs"/>
                        </a:rPr>
                        <a:t> публикаций)</a:t>
                      </a:r>
                    </a:p>
                  </a:txBody>
                  <a:tcPr marL="19419" marR="19419" marT="0" marB="0"/>
                </a:tc>
                <a:tc>
                  <a:txBody>
                    <a:bodyPr/>
                    <a:lstStyle/>
                    <a:p>
                      <a:pPr algn="ctr">
                        <a:lnSpc>
                          <a:spcPct val="115000"/>
                        </a:lnSpc>
                        <a:spcAft>
                          <a:spcPts val="0"/>
                        </a:spcAft>
                      </a:pPr>
                      <a:r>
                        <a:rPr lang="ru-RU" sz="1200" dirty="0">
                          <a:effectLst/>
                        </a:rPr>
                        <a:t>-</a:t>
                      </a: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dirty="0">
                          <a:effectLst/>
                        </a:rPr>
                        <a:t>есть </a:t>
                      </a: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a:effectLst/>
                        </a:rPr>
                        <a:t>есть </a:t>
                      </a:r>
                      <a:endParaRPr lang="ru-RU" sz="1200">
                        <a:effectLst/>
                        <a:latin typeface="Calibri"/>
                        <a:ea typeface="Calibri"/>
                        <a:cs typeface="Times New Roman"/>
                      </a:endParaRPr>
                    </a:p>
                  </a:txBody>
                  <a:tcPr marL="19419" marR="19419" marT="0" marB="0"/>
                </a:tc>
                <a:extLst>
                  <a:ext uri="{0D108BD9-81ED-4DB2-BD59-A6C34878D82A}">
                    <a16:rowId xmlns:a16="http://schemas.microsoft.com/office/drawing/2014/main" val="10003"/>
                  </a:ext>
                </a:extLst>
              </a:tr>
              <a:tr h="839937">
                <a:tc>
                  <a:txBody>
                    <a:bodyPr/>
                    <a:lstStyle/>
                    <a:p>
                      <a:pPr algn="ctr">
                        <a:lnSpc>
                          <a:spcPct val="115000"/>
                        </a:lnSpc>
                        <a:spcAft>
                          <a:spcPts val="0"/>
                        </a:spcAft>
                      </a:pPr>
                      <a:r>
                        <a:rPr lang="ru-RU" sz="1200">
                          <a:effectLst/>
                        </a:rPr>
                        <a:t>Лаборатория Интернет-исследований</a:t>
                      </a:r>
                    </a:p>
                    <a:p>
                      <a:pPr algn="ctr">
                        <a:lnSpc>
                          <a:spcPct val="115000"/>
                        </a:lnSpc>
                        <a:spcAft>
                          <a:spcPts val="0"/>
                        </a:spcAft>
                      </a:pPr>
                      <a:r>
                        <a:rPr lang="ru-RU" sz="1200">
                          <a:effectLst/>
                        </a:rPr>
                        <a:t> </a:t>
                      </a:r>
                      <a:endParaRPr lang="ru-RU" sz="120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dirty="0">
                          <a:effectLst/>
                        </a:rPr>
                        <a:t>Соответствует</a:t>
                      </a:r>
                    </a:p>
                    <a:p>
                      <a:pPr algn="ctr">
                        <a:lnSpc>
                          <a:spcPct val="115000"/>
                        </a:lnSpc>
                        <a:spcAft>
                          <a:spcPts val="0"/>
                        </a:spcAft>
                      </a:pPr>
                      <a:r>
                        <a:rPr lang="ru-RU" sz="1200" b="1" dirty="0">
                          <a:solidFill>
                            <a:srgbClr val="FF0000"/>
                          </a:solidFill>
                          <a:effectLst/>
                        </a:rPr>
                        <a:t> (14 публикаций) </a:t>
                      </a:r>
                      <a:endParaRPr lang="ru-RU" sz="1200" b="1" dirty="0">
                        <a:solidFill>
                          <a:srgbClr val="FF0000"/>
                        </a:solidFill>
                        <a:effectLst/>
                        <a:latin typeface="Calibri"/>
                        <a:ea typeface="Calibri"/>
                        <a:cs typeface="Times New Roman"/>
                      </a:endParaRPr>
                    </a:p>
                  </a:txBody>
                  <a:tcPr marL="19419" marR="19419"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200" dirty="0">
                          <a:effectLst/>
                        </a:rPr>
                        <a:t>Грант РФФИ, рук. Кольцов</a:t>
                      </a:r>
                      <a:r>
                        <a:rPr lang="ru-RU" sz="1200" baseline="0" dirty="0">
                          <a:effectLst/>
                        </a:rPr>
                        <a:t> С.Н.</a:t>
                      </a:r>
                      <a:r>
                        <a:rPr lang="ru-RU" sz="1200" dirty="0">
                          <a:effectLst/>
                        </a:rPr>
                        <a:t> (700 000)</a:t>
                      </a:r>
                    </a:p>
                    <a:p>
                      <a:pPr marL="0" marR="0" indent="0" algn="ctr" defTabSz="457200" rtl="0" eaLnBrk="1" fontAlgn="auto" latinLnBrk="0" hangingPunct="1">
                        <a:lnSpc>
                          <a:spcPct val="115000"/>
                        </a:lnSpc>
                        <a:spcBef>
                          <a:spcPts val="0"/>
                        </a:spcBef>
                        <a:spcAft>
                          <a:spcPts val="0"/>
                        </a:spcAft>
                        <a:buClrTx/>
                        <a:buSzTx/>
                        <a:buFontTx/>
                        <a:buNone/>
                        <a:tabLst/>
                        <a:defRPr/>
                      </a:pPr>
                      <a:r>
                        <a:rPr lang="ru-RU" sz="1200" dirty="0">
                          <a:effectLst/>
                        </a:rPr>
                        <a:t>Грант РФФИ, рук. Кольцов</a:t>
                      </a:r>
                      <a:r>
                        <a:rPr lang="ru-RU" sz="1200" baseline="0" dirty="0">
                          <a:effectLst/>
                        </a:rPr>
                        <a:t> С.Н.</a:t>
                      </a:r>
                      <a:r>
                        <a:rPr lang="ru-RU" sz="1200" dirty="0">
                          <a:effectLst/>
                        </a:rPr>
                        <a:t> (200 000)</a:t>
                      </a:r>
                    </a:p>
                    <a:p>
                      <a:pPr algn="ctr">
                        <a:lnSpc>
                          <a:spcPct val="115000"/>
                        </a:lnSpc>
                        <a:spcAft>
                          <a:spcPts val="0"/>
                        </a:spcAft>
                      </a:pP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dirty="0">
                          <a:effectLst/>
                        </a:rPr>
                        <a:t>есть</a:t>
                      </a:r>
                      <a:endParaRPr lang="ru-RU" sz="120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200" dirty="0">
                          <a:effectLst/>
                        </a:rPr>
                        <a:t>есть</a:t>
                      </a:r>
                      <a:endParaRPr lang="ru-RU" sz="1200" dirty="0">
                        <a:effectLst/>
                        <a:latin typeface="Calibri"/>
                        <a:ea typeface="Calibri"/>
                        <a:cs typeface="Times New Roman"/>
                      </a:endParaRPr>
                    </a:p>
                  </a:txBody>
                  <a:tcPr marL="19419" marR="19419"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50131723"/>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2"/>
            <a:ext cx="9128306" cy="2308324"/>
          </a:xfrm>
          <a:prstGeom prst="rect">
            <a:avLst/>
          </a:prstGeom>
        </p:spPr>
        <p:txBody>
          <a:bodyPr wrap="square">
            <a:spAutoFit/>
          </a:bodyPr>
          <a:lstStyle/>
          <a:p>
            <a:pPr algn="ctr"/>
            <a:r>
              <a:rPr lang="ru-RU" b="1" dirty="0">
                <a:solidFill>
                  <a:schemeClr val="accent4"/>
                </a:solidFill>
              </a:rPr>
              <a:t>Оценка эффективности деятельности</a:t>
            </a:r>
            <a:endParaRPr lang="en-US" b="1" dirty="0">
              <a:solidFill>
                <a:schemeClr val="accent4"/>
              </a:solidFill>
            </a:endParaRPr>
          </a:p>
          <a:p>
            <a:pPr algn="ctr"/>
            <a:r>
              <a:rPr lang="ru-RU" b="1" dirty="0">
                <a:solidFill>
                  <a:schemeClr val="accent4"/>
                </a:solidFill>
              </a:rPr>
              <a:t> научно-исследовательских подразделений </a:t>
            </a:r>
            <a:endParaRPr lang="en-US" b="1" dirty="0">
              <a:solidFill>
                <a:schemeClr val="accent4"/>
              </a:solidFill>
            </a:endParaRPr>
          </a:p>
          <a:p>
            <a:pPr algn="ctr"/>
            <a:r>
              <a:rPr lang="ru-RU" b="1" dirty="0">
                <a:solidFill>
                  <a:schemeClr val="accent4"/>
                </a:solidFill>
              </a:rPr>
              <a:t>НИУ ВШЭ – Санкт-Петербург в </a:t>
            </a:r>
            <a:r>
              <a:rPr lang="ru-RU" sz="1600" b="1" dirty="0">
                <a:solidFill>
                  <a:schemeClr val="accent4"/>
                </a:solidFill>
              </a:rPr>
              <a:t>2018 году</a:t>
            </a:r>
          </a:p>
          <a:p>
            <a:pPr algn="ctr"/>
            <a:endParaRPr lang="ru-RU" b="1" dirty="0"/>
          </a:p>
          <a:p>
            <a:pPr algn="ctr"/>
            <a:endParaRPr lang="ru-RU" b="1" dirty="0"/>
          </a:p>
          <a:p>
            <a:pPr algn="ctr"/>
            <a:endParaRPr lang="ru-RU" b="1" dirty="0"/>
          </a:p>
          <a:p>
            <a:pPr algn="ctr"/>
            <a:endParaRPr lang="ru-RU" dirty="0"/>
          </a:p>
          <a:p>
            <a:endParaRPr lang="ru-RU" dirty="0"/>
          </a:p>
        </p:txBody>
      </p:sp>
      <p:sp>
        <p:nvSpPr>
          <p:cNvPr id="6" name="Rectangle 2"/>
          <p:cNvSpPr>
            <a:spLocks noChangeArrowheads="1"/>
          </p:cNvSpPr>
          <p:nvPr/>
        </p:nvSpPr>
        <p:spPr bwMode="auto">
          <a:xfrm>
            <a:off x="2497138"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12232619"/>
              </p:ext>
            </p:extLst>
          </p:nvPr>
        </p:nvGraphicFramePr>
        <p:xfrm>
          <a:off x="400569" y="964158"/>
          <a:ext cx="8358555" cy="5317586"/>
        </p:xfrm>
        <a:graphic>
          <a:graphicData uri="http://schemas.openxmlformats.org/drawingml/2006/table">
            <a:tbl>
              <a:tblPr firstRow="1" firstCol="1" bandRow="1">
                <a:tableStyleId>{FABFCF23-3B69-468F-B69F-88F6DE6A72F2}</a:tableStyleId>
              </a:tblPr>
              <a:tblGrid>
                <a:gridCol w="1475123">
                  <a:extLst>
                    <a:ext uri="{9D8B030D-6E8A-4147-A177-3AD203B41FA5}">
                      <a16:colId xmlns:a16="http://schemas.microsoft.com/office/drawing/2014/main" val="20000"/>
                    </a:ext>
                  </a:extLst>
                </a:gridCol>
                <a:gridCol w="1817077">
                  <a:extLst>
                    <a:ext uri="{9D8B030D-6E8A-4147-A177-3AD203B41FA5}">
                      <a16:colId xmlns:a16="http://schemas.microsoft.com/office/drawing/2014/main" val="20001"/>
                    </a:ext>
                  </a:extLst>
                </a:gridCol>
                <a:gridCol w="3669323">
                  <a:extLst>
                    <a:ext uri="{9D8B030D-6E8A-4147-A177-3AD203B41FA5}">
                      <a16:colId xmlns:a16="http://schemas.microsoft.com/office/drawing/2014/main" val="20002"/>
                    </a:ext>
                  </a:extLst>
                </a:gridCol>
                <a:gridCol w="867508">
                  <a:extLst>
                    <a:ext uri="{9D8B030D-6E8A-4147-A177-3AD203B41FA5}">
                      <a16:colId xmlns:a16="http://schemas.microsoft.com/office/drawing/2014/main" val="20003"/>
                    </a:ext>
                  </a:extLst>
                </a:gridCol>
                <a:gridCol w="529524">
                  <a:extLst>
                    <a:ext uri="{9D8B030D-6E8A-4147-A177-3AD203B41FA5}">
                      <a16:colId xmlns:a16="http://schemas.microsoft.com/office/drawing/2014/main" val="20004"/>
                    </a:ext>
                  </a:extLst>
                </a:gridCol>
              </a:tblGrid>
              <a:tr h="862205">
                <a:tc>
                  <a:txBody>
                    <a:bodyPr/>
                    <a:lstStyle/>
                    <a:p>
                      <a:pPr algn="ctr">
                        <a:lnSpc>
                          <a:spcPct val="115000"/>
                        </a:lnSpc>
                        <a:spcAft>
                          <a:spcPts val="0"/>
                        </a:spcAft>
                      </a:pPr>
                      <a:r>
                        <a:rPr lang="ru-RU" sz="1050" dirty="0">
                          <a:effectLst/>
                        </a:rPr>
                        <a:t>Название научного подразделения</a:t>
                      </a:r>
                      <a:endParaRPr lang="ru-RU" sz="105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050" dirty="0">
                          <a:effectLst/>
                        </a:rPr>
                        <a:t>Публикации (не </a:t>
                      </a:r>
                      <a:r>
                        <a:rPr lang="ru-RU" sz="1050" baseline="0" dirty="0">
                          <a:effectLst/>
                        </a:rPr>
                        <a:t> </a:t>
                      </a:r>
                      <a:r>
                        <a:rPr lang="en-US" sz="1050" baseline="0" dirty="0">
                          <a:effectLst/>
                        </a:rPr>
                        <a:t>&lt; 2 </a:t>
                      </a:r>
                      <a:r>
                        <a:rPr lang="ru-RU" sz="1050" baseline="0" dirty="0">
                          <a:effectLst/>
                        </a:rPr>
                        <a:t>публикаций </a:t>
                      </a:r>
                      <a:r>
                        <a:rPr lang="en-US" sz="1050" dirty="0" err="1">
                          <a:effectLst/>
                        </a:rPr>
                        <a:t>WoS</a:t>
                      </a:r>
                      <a:r>
                        <a:rPr lang="en-US" sz="1050" dirty="0">
                          <a:effectLst/>
                        </a:rPr>
                        <a:t>/Scopus)</a:t>
                      </a:r>
                      <a:r>
                        <a:rPr lang="ru-RU" sz="1050" dirty="0">
                          <a:effectLst/>
                        </a:rPr>
                        <a:t>: число публикаций в </a:t>
                      </a:r>
                      <a:r>
                        <a:rPr lang="en-US" sz="1050" dirty="0" err="1">
                          <a:effectLst/>
                        </a:rPr>
                        <a:t>WoS</a:t>
                      </a:r>
                      <a:r>
                        <a:rPr lang="en-US" sz="1050" dirty="0">
                          <a:effectLst/>
                        </a:rPr>
                        <a:t>/Scopus</a:t>
                      </a:r>
                      <a:r>
                        <a:rPr lang="ru-RU" sz="1050" dirty="0">
                          <a:effectLst/>
                        </a:rPr>
                        <a:t> в 2017 году</a:t>
                      </a:r>
                      <a:r>
                        <a:rPr lang="en-US" sz="1050" dirty="0">
                          <a:effectLst/>
                        </a:rPr>
                        <a:t>,</a:t>
                      </a:r>
                      <a:r>
                        <a:rPr lang="en-US" sz="1050" baseline="0" dirty="0">
                          <a:effectLst/>
                        </a:rPr>
                        <a:t> </a:t>
                      </a:r>
                      <a:r>
                        <a:rPr lang="ru-RU" sz="1050" baseline="0" dirty="0" err="1">
                          <a:effectLst/>
                        </a:rPr>
                        <a:t>проиндексировавшихся</a:t>
                      </a:r>
                      <a:r>
                        <a:rPr lang="ru-RU" sz="1050" baseline="0" dirty="0">
                          <a:effectLst/>
                        </a:rPr>
                        <a:t> на день составления отчета</a:t>
                      </a:r>
                      <a:r>
                        <a:rPr lang="ru-RU" sz="1050" dirty="0">
                          <a:effectLst/>
                        </a:rPr>
                        <a:t> 07.03.2017)</a:t>
                      </a:r>
                      <a:endParaRPr lang="ru-RU" sz="1050" dirty="0">
                        <a:effectLst/>
                        <a:latin typeface="+mn-lt"/>
                        <a:ea typeface="Calibri"/>
                        <a:cs typeface="Times New Roman"/>
                      </a:endParaRPr>
                    </a:p>
                  </a:txBody>
                  <a:tcPr marL="19419" marR="19419" marT="0" marB="0"/>
                </a:tc>
                <a:tc>
                  <a:txBody>
                    <a:bodyPr/>
                    <a:lstStyle/>
                    <a:p>
                      <a:pPr algn="ctr">
                        <a:lnSpc>
                          <a:spcPct val="115000"/>
                        </a:lnSpc>
                        <a:spcAft>
                          <a:spcPts val="0"/>
                        </a:spcAft>
                      </a:pPr>
                      <a:r>
                        <a:rPr lang="ru-RU" sz="1050" dirty="0">
                          <a:effectLst/>
                        </a:rPr>
                        <a:t>Привлечение финансирования</a:t>
                      </a:r>
                      <a:endParaRPr lang="ru-RU" sz="105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050" dirty="0">
                          <a:effectLst/>
                        </a:rPr>
                        <a:t>Наличие регулярного семинара/</a:t>
                      </a:r>
                      <a:r>
                        <a:rPr lang="ru-RU" sz="1050" dirty="0" err="1">
                          <a:effectLst/>
                        </a:rPr>
                        <a:t>конференци</a:t>
                      </a:r>
                      <a:endParaRPr lang="ru-RU" sz="1050" dirty="0">
                        <a:effectLst/>
                        <a:latin typeface="Calibri"/>
                        <a:ea typeface="Calibri"/>
                        <a:cs typeface="Times New Roman"/>
                      </a:endParaRPr>
                    </a:p>
                  </a:txBody>
                  <a:tcPr marL="19419" marR="19419" marT="0" marB="0"/>
                </a:tc>
                <a:tc>
                  <a:txBody>
                    <a:bodyPr/>
                    <a:lstStyle/>
                    <a:p>
                      <a:pPr algn="ctr">
                        <a:lnSpc>
                          <a:spcPct val="115000"/>
                        </a:lnSpc>
                        <a:spcAft>
                          <a:spcPts val="0"/>
                        </a:spcAft>
                      </a:pPr>
                      <a:r>
                        <a:rPr lang="ru-RU" sz="1050">
                          <a:effectLst/>
                        </a:rPr>
                        <a:t>Сайт</a:t>
                      </a:r>
                      <a:endParaRPr lang="ru-RU" sz="1050">
                        <a:effectLst/>
                        <a:latin typeface="Calibri"/>
                        <a:ea typeface="Calibri"/>
                        <a:cs typeface="Times New Roman"/>
                      </a:endParaRPr>
                    </a:p>
                  </a:txBody>
                  <a:tcPr marL="19419" marR="19419" marT="0" marB="0"/>
                </a:tc>
                <a:extLst>
                  <a:ext uri="{0D108BD9-81ED-4DB2-BD59-A6C34878D82A}">
                    <a16:rowId xmlns:a16="http://schemas.microsoft.com/office/drawing/2014/main" val="10000"/>
                  </a:ext>
                </a:extLst>
              </a:tr>
              <a:tr h="597758">
                <a:tc>
                  <a:txBody>
                    <a:bodyPr/>
                    <a:lstStyle/>
                    <a:p>
                      <a:pPr algn="ctr">
                        <a:lnSpc>
                          <a:spcPct val="115000"/>
                        </a:lnSpc>
                        <a:spcAft>
                          <a:spcPts val="0"/>
                        </a:spcAft>
                      </a:pPr>
                      <a:r>
                        <a:rPr lang="ru-RU" sz="1050" dirty="0">
                          <a:effectLst/>
                          <a:latin typeface="+mn-lt"/>
                          <a:ea typeface="Calibri"/>
                          <a:cs typeface="Times New Roman"/>
                        </a:rPr>
                        <a:t>Центр исторических исследований  </a:t>
                      </a:r>
                    </a:p>
                  </a:txBody>
                  <a:tcPr marL="68580" marR="68580" marT="0" marB="0"/>
                </a:tc>
                <a:tc>
                  <a:txBody>
                    <a:bodyPr/>
                    <a:lstStyle/>
                    <a:p>
                      <a:pPr algn="ctr">
                        <a:lnSpc>
                          <a:spcPct val="115000"/>
                        </a:lnSpc>
                        <a:spcAft>
                          <a:spcPts val="0"/>
                        </a:spcAft>
                      </a:pPr>
                      <a:r>
                        <a:rPr lang="en-US" sz="1050" dirty="0">
                          <a:effectLst/>
                          <a:latin typeface="+mn-lt"/>
                          <a:ea typeface="Calibri"/>
                          <a:cs typeface="Times New Roman"/>
                        </a:rPr>
                        <a:t>C</a:t>
                      </a:r>
                      <a:r>
                        <a:rPr lang="ru-RU" sz="1050" dirty="0" err="1">
                          <a:effectLst/>
                          <a:latin typeface="+mn-lt"/>
                          <a:ea typeface="Calibri"/>
                          <a:cs typeface="Times New Roman"/>
                        </a:rPr>
                        <a:t>оответствует</a:t>
                      </a:r>
                      <a:endParaRPr lang="ru-RU" sz="1050" dirty="0">
                        <a:effectLst/>
                        <a:latin typeface="+mn-lt"/>
                        <a:ea typeface="Calibri"/>
                        <a:cs typeface="Times New Roman"/>
                      </a:endParaRPr>
                    </a:p>
                    <a:p>
                      <a:pPr algn="ctr">
                        <a:lnSpc>
                          <a:spcPct val="115000"/>
                        </a:lnSpc>
                        <a:spcAft>
                          <a:spcPts val="0"/>
                        </a:spcAft>
                      </a:pPr>
                      <a:r>
                        <a:rPr lang="ru-RU" sz="1050" dirty="0">
                          <a:effectLst/>
                          <a:latin typeface="+mn-lt"/>
                          <a:ea typeface="Calibri"/>
                          <a:cs typeface="Times New Roman"/>
                        </a:rPr>
                        <a:t> (7 публикаций, без учета ЛЭТИ)</a:t>
                      </a:r>
                    </a:p>
                  </a:txBody>
                  <a:tcPr marL="68580" marR="68580" marT="0" marB="0"/>
                </a:tc>
                <a:tc>
                  <a:txBody>
                    <a:bodyPr/>
                    <a:lstStyle/>
                    <a:p>
                      <a:pPr algn="ctr">
                        <a:lnSpc>
                          <a:spcPct val="115000"/>
                        </a:lnSpc>
                        <a:spcAft>
                          <a:spcPts val="0"/>
                        </a:spcAft>
                      </a:pPr>
                      <a:r>
                        <a:rPr lang="ru-RU" sz="1050" dirty="0">
                          <a:solidFill>
                            <a:srgbClr val="000000"/>
                          </a:solidFill>
                          <a:effectLst/>
                          <a:latin typeface="+mn-lt"/>
                          <a:ea typeface="Times New Roman"/>
                          <a:cs typeface="Times New Roman"/>
                        </a:rPr>
                        <a:t>Грант РФФИ, рук. Семенов</a:t>
                      </a:r>
                      <a:r>
                        <a:rPr lang="ru-RU" sz="1050" baseline="0" dirty="0">
                          <a:solidFill>
                            <a:srgbClr val="000000"/>
                          </a:solidFill>
                          <a:effectLst/>
                          <a:latin typeface="+mn-lt"/>
                          <a:ea typeface="Times New Roman"/>
                          <a:cs typeface="Times New Roman"/>
                        </a:rPr>
                        <a:t> А.М.</a:t>
                      </a:r>
                      <a:r>
                        <a:rPr lang="ru-RU" sz="1050" dirty="0">
                          <a:solidFill>
                            <a:srgbClr val="000000"/>
                          </a:solidFill>
                          <a:effectLst/>
                          <a:latin typeface="+mn-lt"/>
                          <a:ea typeface="Times New Roman"/>
                          <a:cs typeface="Times New Roman"/>
                        </a:rPr>
                        <a:t> (3 000 000)</a:t>
                      </a:r>
                    </a:p>
                    <a:p>
                      <a:pPr marL="0" marR="0" indent="0" algn="ctr" defTabSz="457200" rtl="0" eaLnBrk="1" fontAlgn="auto" latinLnBrk="0" hangingPunct="1">
                        <a:lnSpc>
                          <a:spcPct val="115000"/>
                        </a:lnSpc>
                        <a:spcBef>
                          <a:spcPts val="0"/>
                        </a:spcBef>
                        <a:spcAft>
                          <a:spcPts val="0"/>
                        </a:spcAft>
                        <a:buClrTx/>
                        <a:buSzTx/>
                        <a:buFontTx/>
                        <a:buNone/>
                        <a:tabLst/>
                        <a:defRPr/>
                      </a:pPr>
                      <a:r>
                        <a:rPr lang="ru-RU" sz="1050" dirty="0">
                          <a:solidFill>
                            <a:srgbClr val="000000"/>
                          </a:solidFill>
                          <a:effectLst/>
                          <a:latin typeface="+mn-lt"/>
                          <a:ea typeface="Times New Roman"/>
                          <a:cs typeface="Times New Roman"/>
                        </a:rPr>
                        <a:t>Грант РФФИ, рук. </a:t>
                      </a:r>
                      <a:r>
                        <a:rPr lang="ru-RU" sz="1050" dirty="0" err="1">
                          <a:solidFill>
                            <a:srgbClr val="000000"/>
                          </a:solidFill>
                          <a:effectLst/>
                          <a:latin typeface="+mn-lt"/>
                          <a:ea typeface="Times New Roman"/>
                          <a:cs typeface="Times New Roman"/>
                        </a:rPr>
                        <a:t>Лукоянов</a:t>
                      </a:r>
                      <a:r>
                        <a:rPr lang="ru-RU" sz="1050" baseline="0" dirty="0">
                          <a:solidFill>
                            <a:srgbClr val="000000"/>
                          </a:solidFill>
                          <a:effectLst/>
                          <a:latin typeface="+mn-lt"/>
                          <a:ea typeface="Times New Roman"/>
                          <a:cs typeface="Times New Roman"/>
                        </a:rPr>
                        <a:t> И.В.</a:t>
                      </a:r>
                      <a:r>
                        <a:rPr lang="ru-RU" sz="1050" dirty="0">
                          <a:solidFill>
                            <a:srgbClr val="000000"/>
                          </a:solidFill>
                          <a:effectLst/>
                          <a:latin typeface="+mn-lt"/>
                          <a:ea typeface="Times New Roman"/>
                          <a:cs typeface="Times New Roman"/>
                        </a:rPr>
                        <a:t> (700 000)</a:t>
                      </a:r>
                      <a:endParaRPr lang="ru-RU" sz="1050" dirty="0">
                        <a:effectLst/>
                        <a:latin typeface="+mn-lt"/>
                        <a:ea typeface="Calibri"/>
                        <a:cs typeface="Times New Roman"/>
                      </a:endParaRPr>
                    </a:p>
                    <a:p>
                      <a:pPr algn="ctr">
                        <a:lnSpc>
                          <a:spcPct val="115000"/>
                        </a:lnSpc>
                        <a:spcAft>
                          <a:spcPts val="0"/>
                        </a:spcAft>
                      </a:pPr>
                      <a:endParaRPr lang="ru-RU" sz="1050" dirty="0">
                        <a:effectLst/>
                        <a:latin typeface="+mn-lt"/>
                        <a:ea typeface="Calibri"/>
                        <a:cs typeface="Times New Roman"/>
                      </a:endParaRP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есть</a:t>
                      </a: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есть</a:t>
                      </a:r>
                    </a:p>
                  </a:txBody>
                  <a:tcPr marL="68580" marR="68580" marT="0" marB="0"/>
                </a:tc>
                <a:extLst>
                  <a:ext uri="{0D108BD9-81ED-4DB2-BD59-A6C34878D82A}">
                    <a16:rowId xmlns:a16="http://schemas.microsoft.com/office/drawing/2014/main" val="10001"/>
                  </a:ext>
                </a:extLst>
              </a:tr>
              <a:tr h="721798">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050" dirty="0">
                          <a:effectLst/>
                          <a:latin typeface="+mn-lt"/>
                          <a:ea typeface="Calibri"/>
                          <a:cs typeface="Times New Roman"/>
                        </a:rPr>
                        <a:t>Лаборатория экологической и технологической истории</a:t>
                      </a: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050" dirty="0">
                          <a:effectLst/>
                          <a:latin typeface="+mn-lt"/>
                          <a:ea typeface="Calibri"/>
                          <a:cs typeface="Times New Roman"/>
                        </a:rPr>
                        <a:t>C</a:t>
                      </a:r>
                      <a:r>
                        <a:rPr lang="ru-RU" sz="1050" dirty="0" err="1">
                          <a:effectLst/>
                          <a:latin typeface="+mn-lt"/>
                          <a:ea typeface="Calibri"/>
                          <a:cs typeface="Times New Roman"/>
                        </a:rPr>
                        <a:t>оответствует</a:t>
                      </a:r>
                      <a:endParaRPr lang="ru-RU" sz="1050" dirty="0">
                        <a:effectLst/>
                        <a:latin typeface="+mn-lt"/>
                        <a:ea typeface="Calibri"/>
                        <a:cs typeface="Times New Roman"/>
                      </a:endParaRPr>
                    </a:p>
                    <a:p>
                      <a:pPr marL="0" marR="0" indent="0" algn="ctr" defTabSz="457200" rtl="0" eaLnBrk="1" fontAlgn="auto" latinLnBrk="0" hangingPunct="1">
                        <a:lnSpc>
                          <a:spcPct val="115000"/>
                        </a:lnSpc>
                        <a:spcBef>
                          <a:spcPts val="0"/>
                        </a:spcBef>
                        <a:spcAft>
                          <a:spcPts val="0"/>
                        </a:spcAft>
                        <a:buClrTx/>
                        <a:buSzTx/>
                        <a:buFontTx/>
                        <a:buNone/>
                        <a:tabLst/>
                        <a:defRPr/>
                      </a:pPr>
                      <a:r>
                        <a:rPr lang="ru-RU" sz="1050" dirty="0">
                          <a:effectLst/>
                          <a:latin typeface="+mn-lt"/>
                          <a:ea typeface="Calibri"/>
                          <a:cs typeface="Times New Roman"/>
                        </a:rPr>
                        <a:t> (5 публикаций)</a:t>
                      </a:r>
                    </a:p>
                    <a:p>
                      <a:pPr algn="ctr">
                        <a:lnSpc>
                          <a:spcPct val="115000"/>
                        </a:lnSpc>
                        <a:spcAft>
                          <a:spcPts val="0"/>
                        </a:spcAft>
                      </a:pPr>
                      <a:endParaRPr lang="ru-RU" sz="1050" dirty="0">
                        <a:effectLst/>
                        <a:latin typeface="+mn-lt"/>
                        <a:ea typeface="Calibri"/>
                        <a:cs typeface="Times New Roman"/>
                      </a:endParaRP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Грант РНФ, рук. Лайус Ю.А. (5 884 871,07)</a:t>
                      </a:r>
                    </a:p>
                    <a:p>
                      <a:pPr marL="0" marR="0" indent="0" algn="ctr" defTabSz="457200" rtl="0" eaLnBrk="1" fontAlgn="auto" latinLnBrk="0" hangingPunct="1">
                        <a:lnSpc>
                          <a:spcPct val="115000"/>
                        </a:lnSpc>
                        <a:spcBef>
                          <a:spcPts val="0"/>
                        </a:spcBef>
                        <a:spcAft>
                          <a:spcPts val="0"/>
                        </a:spcAft>
                        <a:buClrTx/>
                        <a:buSzTx/>
                        <a:buFontTx/>
                        <a:buNone/>
                        <a:tabLst/>
                        <a:defRPr/>
                      </a:pPr>
                      <a:r>
                        <a:rPr lang="ru-RU" sz="1050" dirty="0">
                          <a:solidFill>
                            <a:srgbClr val="000000"/>
                          </a:solidFill>
                          <a:effectLst/>
                          <a:latin typeface="+mn-lt"/>
                          <a:ea typeface="Times New Roman"/>
                          <a:cs typeface="Times New Roman"/>
                        </a:rPr>
                        <a:t>Грант РФФИ, рук. Дадыкина</a:t>
                      </a:r>
                      <a:r>
                        <a:rPr lang="ru-RU" sz="1050" baseline="0" dirty="0">
                          <a:solidFill>
                            <a:srgbClr val="000000"/>
                          </a:solidFill>
                          <a:effectLst/>
                          <a:latin typeface="+mn-lt"/>
                          <a:ea typeface="Times New Roman"/>
                          <a:cs typeface="Times New Roman"/>
                        </a:rPr>
                        <a:t> М.М.</a:t>
                      </a:r>
                      <a:r>
                        <a:rPr lang="ru-RU" sz="1050" dirty="0">
                          <a:solidFill>
                            <a:srgbClr val="000000"/>
                          </a:solidFill>
                          <a:effectLst/>
                          <a:latin typeface="+mn-lt"/>
                          <a:ea typeface="Times New Roman"/>
                          <a:cs typeface="Times New Roman"/>
                        </a:rPr>
                        <a:t> (700 000)</a:t>
                      </a:r>
                      <a:endParaRPr lang="ru-RU" sz="1050" dirty="0">
                        <a:effectLst/>
                        <a:latin typeface="+mn-lt"/>
                        <a:ea typeface="Calibri"/>
                        <a:cs typeface="Times New Roman"/>
                      </a:endParaRPr>
                    </a:p>
                    <a:p>
                      <a:pPr algn="ctr">
                        <a:lnSpc>
                          <a:spcPct val="115000"/>
                        </a:lnSpc>
                        <a:spcAft>
                          <a:spcPts val="0"/>
                        </a:spcAft>
                      </a:pPr>
                      <a:endParaRPr lang="ru-RU" sz="1050" dirty="0">
                        <a:effectLst/>
                        <a:latin typeface="+mn-lt"/>
                        <a:ea typeface="Calibri"/>
                        <a:cs typeface="Times New Roman"/>
                      </a:endParaRP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есть</a:t>
                      </a: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есть</a:t>
                      </a:r>
                    </a:p>
                  </a:txBody>
                  <a:tcPr marL="68580" marR="68580" marT="0" marB="0"/>
                </a:tc>
                <a:extLst>
                  <a:ext uri="{0D108BD9-81ED-4DB2-BD59-A6C34878D82A}">
                    <a16:rowId xmlns:a16="http://schemas.microsoft.com/office/drawing/2014/main" val="10002"/>
                  </a:ext>
                </a:extLst>
              </a:tr>
              <a:tr h="392526">
                <a:tc>
                  <a:txBody>
                    <a:bodyPr/>
                    <a:lstStyle/>
                    <a:p>
                      <a:pPr algn="ctr">
                        <a:lnSpc>
                          <a:spcPct val="115000"/>
                        </a:lnSpc>
                        <a:spcAft>
                          <a:spcPts val="0"/>
                        </a:spcAft>
                      </a:pPr>
                      <a:r>
                        <a:rPr lang="ru-RU" sz="1050" dirty="0">
                          <a:effectLst/>
                          <a:latin typeface="+mn-lt"/>
                          <a:ea typeface="Calibri"/>
                          <a:cs typeface="Times New Roman"/>
                        </a:rPr>
                        <a:t>Научная лаборатория исследований в области логистики</a:t>
                      </a: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Соответствует</a:t>
                      </a:r>
                    </a:p>
                    <a:p>
                      <a:pPr algn="ctr">
                        <a:lnSpc>
                          <a:spcPct val="115000"/>
                        </a:lnSpc>
                        <a:spcAft>
                          <a:spcPts val="0"/>
                        </a:spcAft>
                      </a:pPr>
                      <a:r>
                        <a:rPr lang="ru-RU" sz="1050" dirty="0">
                          <a:effectLst/>
                          <a:latin typeface="+mn-lt"/>
                          <a:ea typeface="Calibri"/>
                          <a:cs typeface="Times New Roman"/>
                        </a:rPr>
                        <a:t> (3 публикации)</a:t>
                      </a: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НИР, рук. Лукинский В.С. ( )</a:t>
                      </a:r>
                    </a:p>
                  </a:txBody>
                  <a:tcPr marL="68580" marR="68580" marT="0" marB="0"/>
                </a:tc>
                <a:tc>
                  <a:txBody>
                    <a:bodyPr/>
                    <a:lstStyle/>
                    <a:p>
                      <a:pPr algn="ctr">
                        <a:lnSpc>
                          <a:spcPct val="115000"/>
                        </a:lnSpc>
                        <a:spcAft>
                          <a:spcPts val="0"/>
                        </a:spcAft>
                      </a:pPr>
                      <a:r>
                        <a:rPr lang="ru-RU" sz="1050">
                          <a:effectLst/>
                          <a:latin typeface="+mn-lt"/>
                          <a:ea typeface="Calibri"/>
                          <a:cs typeface="Times New Roman"/>
                        </a:rPr>
                        <a:t>есть</a:t>
                      </a:r>
                    </a:p>
                  </a:txBody>
                  <a:tcPr marL="68580" marR="68580" marT="0" marB="0"/>
                </a:tc>
                <a:tc>
                  <a:txBody>
                    <a:bodyPr/>
                    <a:lstStyle/>
                    <a:p>
                      <a:pPr algn="ctr">
                        <a:lnSpc>
                          <a:spcPct val="115000"/>
                        </a:lnSpc>
                        <a:spcAft>
                          <a:spcPts val="0"/>
                        </a:spcAft>
                      </a:pPr>
                      <a:r>
                        <a:rPr lang="ru-RU" sz="1050">
                          <a:effectLst/>
                          <a:latin typeface="+mn-lt"/>
                          <a:ea typeface="Calibri"/>
                          <a:cs typeface="Times New Roman"/>
                        </a:rPr>
                        <a:t>есть</a:t>
                      </a:r>
                    </a:p>
                  </a:txBody>
                  <a:tcPr marL="68580" marR="68580" marT="0" marB="0"/>
                </a:tc>
                <a:extLst>
                  <a:ext uri="{0D108BD9-81ED-4DB2-BD59-A6C34878D82A}">
                    <a16:rowId xmlns:a16="http://schemas.microsoft.com/office/drawing/2014/main" val="10003"/>
                  </a:ext>
                </a:extLst>
              </a:tr>
              <a:tr h="327105">
                <a:tc>
                  <a:txBody>
                    <a:bodyPr/>
                    <a:lstStyle/>
                    <a:p>
                      <a:pPr algn="ctr">
                        <a:lnSpc>
                          <a:spcPct val="115000"/>
                        </a:lnSpc>
                        <a:spcAft>
                          <a:spcPts val="0"/>
                        </a:spcAft>
                      </a:pPr>
                      <a:r>
                        <a:rPr lang="ru-RU" sz="1050" dirty="0">
                          <a:effectLst/>
                          <a:latin typeface="+mn-lt"/>
                          <a:ea typeface="Calibri"/>
                          <a:cs typeface="Times New Roman"/>
                        </a:rPr>
                        <a:t>Центр междисциплинарных фундаментальных исследований</a:t>
                      </a:r>
                    </a:p>
                  </a:txBody>
                  <a:tcPr marL="68580" marR="68580" marT="0" marB="0"/>
                </a:tc>
                <a:tc>
                  <a:txBody>
                    <a:bodyPr/>
                    <a:lstStyle/>
                    <a:p>
                      <a:pPr algn="ctr">
                        <a:lnSpc>
                          <a:spcPct val="115000"/>
                        </a:lnSpc>
                        <a:spcAft>
                          <a:spcPts val="0"/>
                        </a:spcAft>
                      </a:pPr>
                      <a:r>
                        <a:rPr lang="en-US" sz="1050" dirty="0">
                          <a:effectLst/>
                          <a:latin typeface="+mn-lt"/>
                          <a:ea typeface="Calibri"/>
                          <a:cs typeface="Times New Roman"/>
                        </a:rPr>
                        <a:t>C</a:t>
                      </a:r>
                      <a:r>
                        <a:rPr lang="ru-RU" sz="1050" dirty="0" err="1">
                          <a:effectLst/>
                          <a:latin typeface="+mn-lt"/>
                          <a:ea typeface="Calibri"/>
                          <a:cs typeface="Times New Roman"/>
                        </a:rPr>
                        <a:t>оответствует</a:t>
                      </a:r>
                      <a:r>
                        <a:rPr lang="ru-RU" sz="1050" dirty="0">
                          <a:effectLst/>
                          <a:latin typeface="+mn-lt"/>
                          <a:ea typeface="Calibri"/>
                          <a:cs typeface="Times New Roman"/>
                        </a:rPr>
                        <a:t> </a:t>
                      </a:r>
                    </a:p>
                    <a:p>
                      <a:pPr algn="ctr">
                        <a:lnSpc>
                          <a:spcPct val="115000"/>
                        </a:lnSpc>
                        <a:spcAft>
                          <a:spcPts val="0"/>
                        </a:spcAft>
                      </a:pPr>
                      <a:r>
                        <a:rPr lang="ru-RU" sz="1050" b="1" dirty="0">
                          <a:solidFill>
                            <a:srgbClr val="FF0000"/>
                          </a:solidFill>
                          <a:effectLst/>
                          <a:latin typeface="+mn-lt"/>
                          <a:ea typeface="Calibri"/>
                          <a:cs typeface="Times New Roman"/>
                        </a:rPr>
                        <a:t>(24 публикации)</a:t>
                      </a: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Грант РНФ, рук. Казарцев Е.В. (5 381 805,19)</a:t>
                      </a:r>
                    </a:p>
                    <a:p>
                      <a:pPr marL="0" marR="0" indent="0" algn="ctr" defTabSz="457200" rtl="0" eaLnBrk="1" fontAlgn="auto" latinLnBrk="0" hangingPunct="1">
                        <a:lnSpc>
                          <a:spcPct val="115000"/>
                        </a:lnSpc>
                        <a:spcBef>
                          <a:spcPts val="0"/>
                        </a:spcBef>
                        <a:spcAft>
                          <a:spcPts val="0"/>
                        </a:spcAft>
                        <a:buClrTx/>
                        <a:buSzTx/>
                        <a:buFontTx/>
                        <a:buNone/>
                        <a:tabLst/>
                        <a:defRPr/>
                      </a:pPr>
                      <a:r>
                        <a:rPr lang="ru-RU" sz="1050" dirty="0">
                          <a:effectLst/>
                          <a:latin typeface="+mn-lt"/>
                          <a:ea typeface="Calibri"/>
                          <a:cs typeface="Times New Roman"/>
                        </a:rPr>
                        <a:t>Грант РНФ, рук. Тисс</a:t>
                      </a:r>
                      <a:r>
                        <a:rPr lang="ru-RU" sz="1050" baseline="0" dirty="0">
                          <a:effectLst/>
                          <a:latin typeface="+mn-lt"/>
                          <a:ea typeface="Calibri"/>
                          <a:cs typeface="Times New Roman"/>
                        </a:rPr>
                        <a:t> Ж.-Фр.</a:t>
                      </a:r>
                      <a:r>
                        <a:rPr lang="ru-RU" sz="1050" dirty="0">
                          <a:effectLst/>
                          <a:latin typeface="+mn-lt"/>
                          <a:ea typeface="Calibri"/>
                          <a:cs typeface="Times New Roman"/>
                        </a:rPr>
                        <a:t> (5 400 000,00)</a:t>
                      </a:r>
                    </a:p>
                    <a:p>
                      <a:pPr algn="ctr">
                        <a:lnSpc>
                          <a:spcPct val="115000"/>
                        </a:lnSpc>
                        <a:spcAft>
                          <a:spcPts val="0"/>
                        </a:spcAft>
                      </a:pPr>
                      <a:r>
                        <a:rPr lang="ru-RU" sz="1050" dirty="0">
                          <a:effectLst/>
                          <a:latin typeface="+mn-lt"/>
                          <a:ea typeface="Calibri"/>
                          <a:cs typeface="Times New Roman"/>
                        </a:rPr>
                        <a:t>Грант РФФИ, рук. Кичко</a:t>
                      </a:r>
                      <a:r>
                        <a:rPr lang="ru-RU" sz="1050" baseline="0" dirty="0">
                          <a:effectLst/>
                          <a:latin typeface="+mn-lt"/>
                          <a:ea typeface="Calibri"/>
                          <a:cs typeface="Times New Roman"/>
                        </a:rPr>
                        <a:t> С.И.</a:t>
                      </a:r>
                      <a:r>
                        <a:rPr lang="ru-RU" sz="1050" dirty="0">
                          <a:effectLst/>
                          <a:latin typeface="+mn-lt"/>
                          <a:ea typeface="Calibri"/>
                          <a:cs typeface="Times New Roman"/>
                        </a:rPr>
                        <a:t> (700 000</a:t>
                      </a:r>
                      <a:r>
                        <a:rPr lang="ru-RU" sz="1050" dirty="0">
                          <a:solidFill>
                            <a:srgbClr val="000000"/>
                          </a:solidFill>
                          <a:effectLst/>
                          <a:latin typeface="+mn-lt"/>
                          <a:ea typeface="Times New Roman"/>
                          <a:cs typeface="Times New Roman"/>
                        </a:rPr>
                        <a:t>)</a:t>
                      </a:r>
                    </a:p>
                    <a:p>
                      <a:pPr algn="ctr">
                        <a:lnSpc>
                          <a:spcPct val="115000"/>
                        </a:lnSpc>
                        <a:spcAft>
                          <a:spcPts val="0"/>
                        </a:spcAft>
                      </a:pPr>
                      <a:r>
                        <a:rPr lang="ru-RU" sz="1050" dirty="0">
                          <a:solidFill>
                            <a:srgbClr val="000000"/>
                          </a:solidFill>
                          <a:effectLst/>
                          <a:latin typeface="+mn-lt"/>
                          <a:ea typeface="Calibri"/>
                          <a:cs typeface="Times New Roman"/>
                        </a:rPr>
                        <a:t>Грант КНВШ,</a:t>
                      </a:r>
                      <a:r>
                        <a:rPr lang="ru-RU" sz="1050" baseline="0" dirty="0">
                          <a:solidFill>
                            <a:srgbClr val="000000"/>
                          </a:solidFill>
                          <a:effectLst/>
                          <a:latin typeface="+mn-lt"/>
                          <a:ea typeface="Calibri"/>
                          <a:cs typeface="Times New Roman"/>
                        </a:rPr>
                        <a:t> рук. Шарапудинов Ш.Ш. (50 000)</a:t>
                      </a:r>
                      <a:endParaRPr lang="ru-RU" sz="1050" dirty="0">
                        <a:effectLst/>
                        <a:latin typeface="+mn-lt"/>
                        <a:ea typeface="Calibri"/>
                        <a:cs typeface="Times New Roman"/>
                      </a:endParaRPr>
                    </a:p>
                  </a:txBody>
                  <a:tcPr marL="68580" marR="68580" marT="0" marB="0"/>
                </a:tc>
                <a:tc>
                  <a:txBody>
                    <a:bodyPr/>
                    <a:lstStyle/>
                    <a:p>
                      <a:pPr algn="ctr">
                        <a:lnSpc>
                          <a:spcPct val="115000"/>
                        </a:lnSpc>
                        <a:spcAft>
                          <a:spcPts val="0"/>
                        </a:spcAft>
                      </a:pPr>
                      <a:r>
                        <a:rPr lang="ru-RU" sz="1050">
                          <a:effectLst/>
                          <a:latin typeface="+mn-lt"/>
                          <a:ea typeface="Calibri"/>
                          <a:cs typeface="Times New Roman"/>
                        </a:rPr>
                        <a:t>есть</a:t>
                      </a:r>
                    </a:p>
                  </a:txBody>
                  <a:tcPr marL="68580" marR="68580" marT="0" marB="0"/>
                </a:tc>
                <a:tc>
                  <a:txBody>
                    <a:bodyPr/>
                    <a:lstStyle/>
                    <a:p>
                      <a:pPr algn="ctr">
                        <a:lnSpc>
                          <a:spcPct val="115000"/>
                        </a:lnSpc>
                        <a:spcAft>
                          <a:spcPts val="0"/>
                        </a:spcAft>
                      </a:pPr>
                      <a:r>
                        <a:rPr lang="ru-RU" sz="1050">
                          <a:effectLst/>
                          <a:latin typeface="+mn-lt"/>
                          <a:ea typeface="Calibri"/>
                          <a:cs typeface="Times New Roman"/>
                        </a:rPr>
                        <a:t>-</a:t>
                      </a:r>
                    </a:p>
                  </a:txBody>
                  <a:tcPr marL="68580" marR="68580" marT="0" marB="0"/>
                </a:tc>
                <a:extLst>
                  <a:ext uri="{0D108BD9-81ED-4DB2-BD59-A6C34878D82A}">
                    <a16:rowId xmlns:a16="http://schemas.microsoft.com/office/drawing/2014/main" val="10004"/>
                  </a:ext>
                </a:extLst>
              </a:tr>
              <a:tr h="261685">
                <a:tc>
                  <a:txBody>
                    <a:bodyPr/>
                    <a:lstStyle/>
                    <a:p>
                      <a:pPr algn="ctr">
                        <a:lnSpc>
                          <a:spcPct val="115000"/>
                        </a:lnSpc>
                        <a:spcAft>
                          <a:spcPts val="0"/>
                        </a:spcAft>
                      </a:pPr>
                      <a:r>
                        <a:rPr lang="ru-RU" sz="1050" dirty="0">
                          <a:effectLst/>
                          <a:latin typeface="+mn-lt"/>
                          <a:ea typeface="Calibri"/>
                          <a:cs typeface="Times New Roman"/>
                        </a:rPr>
                        <a:t>Международный центр экономики, управления и политики в области здоровья</a:t>
                      </a: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Соответствует </a:t>
                      </a:r>
                    </a:p>
                    <a:p>
                      <a:pPr algn="ctr">
                        <a:lnSpc>
                          <a:spcPct val="115000"/>
                        </a:lnSpc>
                        <a:spcAft>
                          <a:spcPts val="0"/>
                        </a:spcAft>
                      </a:pPr>
                      <a:r>
                        <a:rPr lang="ru-RU" sz="1050" dirty="0">
                          <a:effectLst/>
                          <a:latin typeface="+mn-lt"/>
                          <a:ea typeface="Calibri"/>
                          <a:cs typeface="Times New Roman"/>
                        </a:rPr>
                        <a:t>(10 публикаций) </a:t>
                      </a:r>
                    </a:p>
                  </a:txBody>
                  <a:tcPr marL="68580" marR="68580" marT="0" marB="0"/>
                </a:tc>
                <a:tc>
                  <a:txBody>
                    <a:bodyPr/>
                    <a:lstStyle/>
                    <a:p>
                      <a:pPr marL="457200" algn="ctr">
                        <a:lnSpc>
                          <a:spcPct val="115000"/>
                        </a:lnSpc>
                        <a:spcAft>
                          <a:spcPts val="0"/>
                        </a:spcAft>
                      </a:pPr>
                      <a:r>
                        <a:rPr lang="ru-RU" sz="1050" kern="1200" dirty="0">
                          <a:solidFill>
                            <a:schemeClr val="dk1"/>
                          </a:solidFill>
                          <a:effectLst/>
                          <a:latin typeface="+mn-lt"/>
                          <a:ea typeface="Calibri"/>
                          <a:cs typeface="Times New Roman"/>
                        </a:rPr>
                        <a:t>НИР, рук. Александрова Е.А. (234 000,00) </a:t>
                      </a:r>
                    </a:p>
                  </a:txBody>
                  <a:tcPr marL="68580" marR="68580" marT="0" marB="0"/>
                </a:tc>
                <a:tc>
                  <a:txBody>
                    <a:bodyPr/>
                    <a:lstStyle/>
                    <a:p>
                      <a:pPr algn="ctr">
                        <a:lnSpc>
                          <a:spcPct val="115000"/>
                        </a:lnSpc>
                        <a:spcAft>
                          <a:spcPts val="0"/>
                        </a:spcAft>
                      </a:pPr>
                      <a:r>
                        <a:rPr lang="ru-RU" sz="1050">
                          <a:effectLst/>
                          <a:latin typeface="+mn-lt"/>
                          <a:ea typeface="Calibri"/>
                          <a:cs typeface="Times New Roman"/>
                        </a:rPr>
                        <a:t>есть</a:t>
                      </a:r>
                    </a:p>
                  </a:txBody>
                  <a:tcPr marL="68580" marR="68580" marT="0" marB="0"/>
                </a:tc>
                <a:tc>
                  <a:txBody>
                    <a:bodyPr/>
                    <a:lstStyle/>
                    <a:p>
                      <a:pPr algn="ctr">
                        <a:lnSpc>
                          <a:spcPct val="115000"/>
                        </a:lnSpc>
                        <a:spcAft>
                          <a:spcPts val="0"/>
                        </a:spcAft>
                      </a:pPr>
                      <a:r>
                        <a:rPr lang="ru-RU" sz="1050">
                          <a:effectLst/>
                          <a:latin typeface="+mn-lt"/>
                          <a:ea typeface="Calibri"/>
                          <a:cs typeface="Times New Roman"/>
                        </a:rPr>
                        <a:t>есть</a:t>
                      </a:r>
                    </a:p>
                  </a:txBody>
                  <a:tcPr marL="68580" marR="68580" marT="0" marB="0"/>
                </a:tc>
                <a:extLst>
                  <a:ext uri="{0D108BD9-81ED-4DB2-BD59-A6C34878D82A}">
                    <a16:rowId xmlns:a16="http://schemas.microsoft.com/office/drawing/2014/main" val="10005"/>
                  </a:ext>
                </a:extLst>
              </a:tr>
              <a:tr h="261685">
                <a:tc>
                  <a:txBody>
                    <a:bodyPr/>
                    <a:lstStyle/>
                    <a:p>
                      <a:pPr algn="ctr">
                        <a:lnSpc>
                          <a:spcPct val="115000"/>
                        </a:lnSpc>
                        <a:spcAft>
                          <a:spcPts val="0"/>
                        </a:spcAft>
                      </a:pPr>
                      <a:r>
                        <a:rPr lang="ru-RU" sz="1050" dirty="0">
                          <a:effectLst/>
                          <a:latin typeface="+mn-lt"/>
                          <a:ea typeface="Calibri"/>
                          <a:cs typeface="Times New Roman"/>
                        </a:rPr>
                        <a:t>Международный центр теории игр и принятия решений</a:t>
                      </a: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Соответствует</a:t>
                      </a:r>
                    </a:p>
                    <a:p>
                      <a:pPr algn="ctr">
                        <a:lnSpc>
                          <a:spcPct val="115000"/>
                        </a:lnSpc>
                        <a:spcAft>
                          <a:spcPts val="0"/>
                        </a:spcAft>
                      </a:pPr>
                      <a:r>
                        <a:rPr lang="ru-RU" sz="1050" b="1" dirty="0">
                          <a:solidFill>
                            <a:srgbClr val="FF0000"/>
                          </a:solidFill>
                          <a:effectLst/>
                          <a:latin typeface="+mn-lt"/>
                          <a:ea typeface="Calibri"/>
                          <a:cs typeface="Times New Roman"/>
                        </a:rPr>
                        <a:t>(15 публикаций)</a:t>
                      </a: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Грант РФФИ, рук. Крепс В.Л. (700 000</a:t>
                      </a:r>
                      <a:r>
                        <a:rPr lang="ru-RU" sz="1050" dirty="0">
                          <a:solidFill>
                            <a:srgbClr val="000000"/>
                          </a:solidFill>
                          <a:effectLst/>
                          <a:latin typeface="+mn-lt"/>
                          <a:ea typeface="Times New Roman"/>
                          <a:cs typeface="Times New Roman"/>
                        </a:rPr>
                        <a:t> )</a:t>
                      </a:r>
                      <a:endParaRPr lang="ru-RU" sz="1050" dirty="0">
                        <a:effectLst/>
                        <a:latin typeface="+mn-lt"/>
                        <a:ea typeface="Calibri"/>
                        <a:cs typeface="Times New Roman"/>
                      </a:endParaRPr>
                    </a:p>
                    <a:p>
                      <a:pPr algn="ctr">
                        <a:lnSpc>
                          <a:spcPct val="115000"/>
                        </a:lnSpc>
                        <a:spcAft>
                          <a:spcPts val="0"/>
                        </a:spcAft>
                      </a:pPr>
                      <a:r>
                        <a:rPr lang="ru-RU" sz="1050" dirty="0">
                          <a:solidFill>
                            <a:srgbClr val="000000"/>
                          </a:solidFill>
                          <a:effectLst/>
                          <a:latin typeface="+mn-lt"/>
                          <a:ea typeface="Times New Roman"/>
                          <a:cs typeface="Times New Roman"/>
                        </a:rPr>
                        <a:t>Грант РФФИ, рук. Сандомирский Ф.А. (700 000)</a:t>
                      </a:r>
                      <a:endParaRPr lang="ru-RU" sz="1050" dirty="0">
                        <a:effectLst/>
                        <a:latin typeface="+mn-lt"/>
                        <a:ea typeface="Calibri"/>
                        <a:cs typeface="Times New Roman"/>
                      </a:endParaRPr>
                    </a:p>
                  </a:txBody>
                  <a:tcPr marL="68580" marR="68580" marT="0" marB="0"/>
                </a:tc>
                <a:tc>
                  <a:txBody>
                    <a:bodyPr/>
                    <a:lstStyle/>
                    <a:p>
                      <a:pPr algn="ctr">
                        <a:lnSpc>
                          <a:spcPct val="115000"/>
                        </a:lnSpc>
                        <a:spcAft>
                          <a:spcPts val="0"/>
                        </a:spcAft>
                      </a:pPr>
                      <a:r>
                        <a:rPr lang="ru-RU" sz="1050">
                          <a:effectLst/>
                          <a:latin typeface="+mn-lt"/>
                          <a:ea typeface="Calibri"/>
                          <a:cs typeface="Times New Roman"/>
                        </a:rPr>
                        <a:t>есть</a:t>
                      </a:r>
                    </a:p>
                  </a:txBody>
                  <a:tcPr marL="68580" marR="68580" marT="0" marB="0"/>
                </a:tc>
                <a:tc>
                  <a:txBody>
                    <a:bodyPr/>
                    <a:lstStyle/>
                    <a:p>
                      <a:pPr algn="ctr">
                        <a:lnSpc>
                          <a:spcPct val="115000"/>
                        </a:lnSpc>
                        <a:spcAft>
                          <a:spcPts val="0"/>
                        </a:spcAft>
                      </a:pPr>
                      <a:r>
                        <a:rPr lang="ru-RU" sz="1050" dirty="0">
                          <a:effectLst/>
                          <a:latin typeface="+mn-lt"/>
                          <a:ea typeface="Calibri"/>
                          <a:cs typeface="Times New Roman"/>
                        </a:rPr>
                        <a:t>есть</a:t>
                      </a: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40955684"/>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42591" y="11670"/>
            <a:ext cx="9128306" cy="369332"/>
          </a:xfrm>
          <a:prstGeom prst="rect">
            <a:avLst/>
          </a:prstGeom>
        </p:spPr>
        <p:txBody>
          <a:bodyPr wrap="square">
            <a:spAutoFit/>
          </a:bodyPr>
          <a:lstStyle/>
          <a:p>
            <a:pPr algn="ctr"/>
            <a:r>
              <a:rPr lang="ru-RU" b="1" dirty="0">
                <a:solidFill>
                  <a:schemeClr val="accent2">
                    <a:lumMod val="50000"/>
                  </a:schemeClr>
                </a:solidFill>
              </a:rPr>
              <a:t>Оценка научной продуктивности департаментов: публикационная активность </a:t>
            </a:r>
            <a:r>
              <a:rPr lang="en-US" b="1" dirty="0">
                <a:solidFill>
                  <a:schemeClr val="accent2">
                    <a:lumMod val="50000"/>
                  </a:schemeClr>
                </a:solidFill>
              </a:rPr>
              <a:t>(I)</a:t>
            </a:r>
            <a:endParaRPr lang="ru-RU" b="1" dirty="0">
              <a:solidFill>
                <a:schemeClr val="accent2">
                  <a:lumMod val="50000"/>
                </a:schemeClr>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033340915"/>
              </p:ext>
            </p:extLst>
          </p:nvPr>
        </p:nvGraphicFramePr>
        <p:xfrm>
          <a:off x="372881" y="537359"/>
          <a:ext cx="8467725" cy="6191165"/>
        </p:xfrm>
        <a:graphic>
          <a:graphicData uri="http://schemas.openxmlformats.org/drawingml/2006/table">
            <a:tbl>
              <a:tblPr firstRow="1" firstCol="1" bandRow="1"/>
              <a:tblGrid>
                <a:gridCol w="1428750">
                  <a:extLst>
                    <a:ext uri="{9D8B030D-6E8A-4147-A177-3AD203B41FA5}">
                      <a16:colId xmlns:a16="http://schemas.microsoft.com/office/drawing/2014/main" val="20000"/>
                    </a:ext>
                  </a:extLst>
                </a:gridCol>
                <a:gridCol w="2543175">
                  <a:extLst>
                    <a:ext uri="{9D8B030D-6E8A-4147-A177-3AD203B41FA5}">
                      <a16:colId xmlns:a16="http://schemas.microsoft.com/office/drawing/2014/main" val="20001"/>
                    </a:ext>
                  </a:extLst>
                </a:gridCol>
                <a:gridCol w="674869">
                  <a:extLst>
                    <a:ext uri="{9D8B030D-6E8A-4147-A177-3AD203B41FA5}">
                      <a16:colId xmlns:a16="http://schemas.microsoft.com/office/drawing/2014/main" val="20002"/>
                    </a:ext>
                  </a:extLst>
                </a:gridCol>
                <a:gridCol w="733425">
                  <a:extLst>
                    <a:ext uri="{9D8B030D-6E8A-4147-A177-3AD203B41FA5}">
                      <a16:colId xmlns:a16="http://schemas.microsoft.com/office/drawing/2014/main" val="20003"/>
                    </a:ext>
                  </a:extLst>
                </a:gridCol>
                <a:gridCol w="868181">
                  <a:extLst>
                    <a:ext uri="{9D8B030D-6E8A-4147-A177-3AD203B41FA5}">
                      <a16:colId xmlns:a16="http://schemas.microsoft.com/office/drawing/2014/main" val="20004"/>
                    </a:ext>
                  </a:extLst>
                </a:gridCol>
                <a:gridCol w="933450">
                  <a:extLst>
                    <a:ext uri="{9D8B030D-6E8A-4147-A177-3AD203B41FA5}">
                      <a16:colId xmlns:a16="http://schemas.microsoft.com/office/drawing/2014/main" val="20005"/>
                    </a:ext>
                  </a:extLst>
                </a:gridCol>
                <a:gridCol w="1285875">
                  <a:extLst>
                    <a:ext uri="{9D8B030D-6E8A-4147-A177-3AD203B41FA5}">
                      <a16:colId xmlns:a16="http://schemas.microsoft.com/office/drawing/2014/main" val="20006"/>
                    </a:ext>
                  </a:extLst>
                </a:gridCol>
              </a:tblGrid>
              <a:tr h="252070">
                <a:tc rowSpan="2">
                  <a:txBody>
                    <a:bodyPr/>
                    <a:lstStyle/>
                    <a:p>
                      <a:pPr marL="0" algn="ctr" defTabSz="457200" rtl="0" eaLnBrk="1" fontAlgn="ctr" latinLnBrk="0" hangingPunct="1">
                        <a:lnSpc>
                          <a:spcPct val="115000"/>
                        </a:lnSpc>
                        <a:spcAft>
                          <a:spcPts val="0"/>
                        </a:spcAft>
                      </a:pPr>
                      <a:r>
                        <a:rPr lang="ru-RU" sz="1050" b="1" kern="1200" dirty="0">
                          <a:solidFill>
                            <a:schemeClr val="tx1"/>
                          </a:solidFill>
                          <a:effectLst/>
                          <a:latin typeface="+mn-lt"/>
                          <a:ea typeface="+mn-ea"/>
                          <a:cs typeface="+mn-cs"/>
                        </a:rPr>
                        <a:t>Факультет</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marL="0" algn="ctr" defTabSz="457200" rtl="0" eaLnBrk="1" fontAlgn="ctr" latinLnBrk="0" hangingPunct="1">
                        <a:lnSpc>
                          <a:spcPct val="115000"/>
                        </a:lnSpc>
                        <a:spcAft>
                          <a:spcPts val="0"/>
                        </a:spcAft>
                      </a:pPr>
                      <a:r>
                        <a:rPr lang="ru-RU" sz="1050" b="1" kern="1200" dirty="0">
                          <a:solidFill>
                            <a:schemeClr val="tx1"/>
                          </a:solidFill>
                          <a:effectLst/>
                          <a:latin typeface="+mn-lt"/>
                          <a:ea typeface="+mn-ea"/>
                          <a:cs typeface="+mn-cs"/>
                        </a:rPr>
                        <a:t>Название департамента</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3">
                  <a:txBody>
                    <a:bodyPr/>
                    <a:lstStyle/>
                    <a:p>
                      <a:pPr marL="0" algn="ctr" defTabSz="457200" rtl="0" eaLnBrk="1" fontAlgn="ctr" latinLnBrk="0" hangingPunct="1">
                        <a:lnSpc>
                          <a:spcPct val="115000"/>
                        </a:lnSpc>
                        <a:spcAft>
                          <a:spcPts val="0"/>
                        </a:spcAft>
                      </a:pPr>
                      <a:r>
                        <a:rPr lang="ru-RU" sz="1050" b="1" kern="1200" dirty="0">
                          <a:solidFill>
                            <a:schemeClr val="tx1"/>
                          </a:solidFill>
                          <a:effectLst/>
                          <a:latin typeface="+mn-lt"/>
                          <a:ea typeface="+mn-ea"/>
                          <a:cs typeface="+mn-cs"/>
                        </a:rPr>
                        <a:t>Количество публикаций НПР департаментов</a:t>
                      </a:r>
                    </a:p>
                  </a:txBody>
                  <a:tcPr marL="5916" marR="5916" marT="591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ctr" rtl="0" fontAlgn="ctr"/>
                      <a:endParaRPr lang="ru-RU" sz="1000" b="1" i="0" u="none" strike="noStrike" dirty="0">
                        <a:solidFill>
                          <a:srgbClr val="FFFFFF"/>
                        </a:solidFill>
                        <a:effectLst/>
                        <a:latin typeface="+mn-lt"/>
                      </a:endParaRPr>
                    </a:p>
                  </a:txBody>
                  <a:tcPr marL="5916" marR="5916" marT="591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A99DD"/>
                    </a:solidFill>
                  </a:tcPr>
                </a:tc>
                <a:tc hMerge="1">
                  <a:txBody>
                    <a:bodyPr/>
                    <a:lstStyle/>
                    <a:p>
                      <a:pPr algn="ctr" rtl="0" fontAlgn="ctr"/>
                      <a:endParaRPr lang="ru-RU" sz="1000" b="1" i="0" u="none" strike="noStrike" dirty="0">
                        <a:solidFill>
                          <a:srgbClr val="FFFFFF"/>
                        </a:solidFill>
                        <a:effectLst/>
                        <a:latin typeface="+mn-lt"/>
                      </a:endParaRPr>
                    </a:p>
                  </a:txBody>
                  <a:tcPr marL="5916" marR="5916" marT="591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A99DD"/>
                    </a:solidFill>
                  </a:tcPr>
                </a:tc>
                <a:tc>
                  <a:txBody>
                    <a:bodyPr/>
                    <a:lstStyle/>
                    <a:p>
                      <a:pPr marL="0" algn="ctr" defTabSz="457200" rtl="0" eaLnBrk="1" fontAlgn="ctr" latinLnBrk="0" hangingPunct="1">
                        <a:lnSpc>
                          <a:spcPct val="115000"/>
                        </a:lnSpc>
                        <a:spcAft>
                          <a:spcPts val="0"/>
                        </a:spcAft>
                      </a:pPr>
                      <a:r>
                        <a:rPr lang="ru-RU" sz="1050" b="1" kern="1200" dirty="0">
                          <a:solidFill>
                            <a:schemeClr val="tx1"/>
                          </a:solidFill>
                          <a:effectLst/>
                          <a:latin typeface="+mn-lt"/>
                          <a:ea typeface="+mn-ea"/>
                          <a:cs typeface="+mn-cs"/>
                        </a:rPr>
                        <a:t>Число НПР департамента </a:t>
                      </a:r>
                    </a:p>
                  </a:txBody>
                  <a:tcPr marL="5916" marR="5916" marT="591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lnSpc>
                          <a:spcPct val="115000"/>
                        </a:lnSpc>
                        <a:spcAft>
                          <a:spcPts val="0"/>
                        </a:spcAft>
                      </a:pPr>
                      <a:r>
                        <a:rPr lang="ru-RU" sz="1050" b="1" kern="1200" dirty="0">
                          <a:solidFill>
                            <a:schemeClr val="tx1"/>
                          </a:solidFill>
                          <a:effectLst/>
                          <a:latin typeface="+mn-lt"/>
                          <a:ea typeface="+mn-ea"/>
                          <a:cs typeface="+mn-cs"/>
                        </a:rPr>
                        <a:t>Публикационная активность на 1  НПР департамента </a:t>
                      </a:r>
                    </a:p>
                  </a:txBody>
                  <a:tcPr marL="5916" marR="5916" marT="591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164046">
                <a:tc vMerge="1">
                  <a:txBody>
                    <a:bodyPr/>
                    <a:lstStyle/>
                    <a:p>
                      <a:pPr algn="ctr" rtl="0" fontAlgn="ctr"/>
                      <a:endParaRPr lang="ru-RU" sz="1000" b="1" i="0" u="none" strike="noStrike" dirty="0">
                        <a:solidFill>
                          <a:srgbClr val="FFFFFF"/>
                        </a:solidFill>
                        <a:effectLst/>
                        <a:latin typeface="+mn-lt"/>
                      </a:endParaRPr>
                    </a:p>
                  </a:txBody>
                  <a:tcPr marL="5916" marR="5916" marT="591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A99DD"/>
                    </a:solidFill>
                  </a:tcPr>
                </a:tc>
                <a:tc vMerge="1">
                  <a:txBody>
                    <a:bodyPr/>
                    <a:lstStyle/>
                    <a:p>
                      <a:pPr algn="ctr" rtl="0" fontAlgn="ctr"/>
                      <a:endParaRPr lang="ru-RU" sz="1000" b="1" i="0" u="none" strike="noStrike" dirty="0">
                        <a:solidFill>
                          <a:srgbClr val="FFFFFF"/>
                        </a:solidFill>
                        <a:effectLst/>
                        <a:latin typeface="+mn-lt"/>
                      </a:endParaRPr>
                    </a:p>
                  </a:txBody>
                  <a:tcPr marL="5916" marR="5916" marT="591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A99DD"/>
                    </a:solidFill>
                  </a:tcPr>
                </a:tc>
                <a:tc>
                  <a:txBody>
                    <a:bodyPr/>
                    <a:lstStyle/>
                    <a:p>
                      <a:pPr marL="0" algn="ctr" defTabSz="457200" rtl="0" eaLnBrk="1" fontAlgn="ctr" latinLnBrk="0" hangingPunct="1">
                        <a:lnSpc>
                          <a:spcPct val="115000"/>
                        </a:lnSpc>
                        <a:spcAft>
                          <a:spcPts val="0"/>
                        </a:spcAft>
                      </a:pPr>
                      <a:r>
                        <a:rPr lang="en-US" sz="1050" b="1" kern="1200" dirty="0">
                          <a:solidFill>
                            <a:schemeClr val="tx1"/>
                          </a:solidFill>
                          <a:effectLst/>
                          <a:latin typeface="+mn-lt"/>
                          <a:ea typeface="+mn-ea"/>
                          <a:cs typeface="+mn-cs"/>
                        </a:rPr>
                        <a:t>2016</a:t>
                      </a:r>
                      <a:endParaRPr lang="ru-RU" sz="1050" b="1" kern="1200" dirty="0">
                        <a:solidFill>
                          <a:schemeClr val="tx1"/>
                        </a:solidFill>
                        <a:effectLst/>
                        <a:latin typeface="+mn-lt"/>
                        <a:ea typeface="+mn-ea"/>
                        <a:cs typeface="+mn-cs"/>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lnSpc>
                          <a:spcPct val="115000"/>
                        </a:lnSpc>
                        <a:spcAft>
                          <a:spcPts val="0"/>
                        </a:spcAft>
                      </a:pPr>
                      <a:r>
                        <a:rPr lang="ru-RU" sz="1050" b="1" kern="1200" dirty="0">
                          <a:solidFill>
                            <a:schemeClr val="tx1"/>
                          </a:solidFill>
                          <a:effectLst/>
                          <a:latin typeface="+mn-lt"/>
                          <a:ea typeface="+mn-ea"/>
                          <a:cs typeface="+mn-cs"/>
                        </a:rPr>
                        <a:t>2017</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lnSpc>
                          <a:spcPct val="115000"/>
                        </a:lnSpc>
                        <a:spcAft>
                          <a:spcPts val="0"/>
                        </a:spcAft>
                      </a:pPr>
                      <a:r>
                        <a:rPr lang="ru-RU" sz="1050" b="1" kern="1200" dirty="0">
                          <a:solidFill>
                            <a:schemeClr val="tx1"/>
                          </a:solidFill>
                          <a:effectLst/>
                          <a:latin typeface="+mn-lt"/>
                          <a:ea typeface="+mn-ea"/>
                          <a:cs typeface="+mn-cs"/>
                        </a:rPr>
                        <a:t>2018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lnSpc>
                          <a:spcPct val="115000"/>
                        </a:lnSpc>
                        <a:spcAft>
                          <a:spcPts val="0"/>
                        </a:spcAft>
                      </a:pPr>
                      <a:r>
                        <a:rPr lang="ru-RU" sz="1050" b="1" kern="1200" dirty="0">
                          <a:solidFill>
                            <a:schemeClr val="tx1"/>
                          </a:solidFill>
                          <a:effectLst/>
                          <a:latin typeface="+mn-lt"/>
                          <a:ea typeface="+mn-ea"/>
                          <a:cs typeface="+mn-cs"/>
                        </a:rPr>
                        <a:t>2018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lnSpc>
                          <a:spcPct val="115000"/>
                        </a:lnSpc>
                        <a:spcAft>
                          <a:spcPts val="0"/>
                        </a:spcAft>
                      </a:pPr>
                      <a:r>
                        <a:rPr lang="ru-RU" sz="1050" b="1" kern="1200" dirty="0">
                          <a:solidFill>
                            <a:schemeClr val="tx1"/>
                          </a:solidFill>
                          <a:effectLst/>
                          <a:latin typeface="+mn-lt"/>
                          <a:ea typeface="+mn-ea"/>
                          <a:cs typeface="+mn-cs"/>
                        </a:rPr>
                        <a:t>2018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276225">
                <a:tc>
                  <a:txBody>
                    <a:bodyPr/>
                    <a:lstStyle/>
                    <a:p>
                      <a:pPr algn="ctr" rtl="0" fontAlgn="ctr"/>
                      <a:r>
                        <a:rPr lang="ru-RU" sz="1050" b="1" i="0" u="none" strike="noStrike" dirty="0" err="1">
                          <a:solidFill>
                            <a:schemeClr val="tx2">
                              <a:lumMod val="75000"/>
                              <a:lumOff val="25000"/>
                            </a:schemeClr>
                          </a:solidFill>
                          <a:effectLst/>
                          <a:latin typeface="+mn-lt"/>
                        </a:rPr>
                        <a:t>СШЭиМ</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прикладной математики и бизнес-информатики</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1050" b="0" i="0" u="none" strike="noStrike" dirty="0">
                          <a:solidFill>
                            <a:schemeClr val="tx2">
                              <a:lumMod val="75000"/>
                              <a:lumOff val="25000"/>
                            </a:schemeClr>
                          </a:solidFill>
                          <a:effectLst/>
                          <a:latin typeface="+mn-lt"/>
                        </a:rPr>
                        <a:t>32</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42</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50" b="1" i="0" u="none" strike="noStrike" kern="1200" dirty="0">
                          <a:solidFill>
                            <a:srgbClr val="FF0000"/>
                          </a:solidFill>
                          <a:effectLst/>
                          <a:latin typeface="+mn-lt"/>
                          <a:ea typeface="+mn-ea"/>
                          <a:cs typeface="+mn-cs"/>
                        </a:rPr>
                        <a:t>25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14,9</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50" b="1" i="0" u="none" strike="noStrike" kern="1200" dirty="0">
                          <a:solidFill>
                            <a:srgbClr val="FF0000"/>
                          </a:solidFill>
                          <a:effectLst/>
                          <a:latin typeface="+mn-lt"/>
                          <a:ea typeface="+mn-ea"/>
                          <a:cs typeface="+mn-cs"/>
                        </a:rPr>
                        <a:t>6,64</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171450">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1050" b="1" i="0" u="none" strike="noStrike" dirty="0" err="1">
                          <a:solidFill>
                            <a:schemeClr val="tx2">
                              <a:lumMod val="75000"/>
                              <a:lumOff val="25000"/>
                            </a:schemeClr>
                          </a:solidFill>
                          <a:effectLst/>
                          <a:latin typeface="+mn-lt"/>
                        </a:rPr>
                        <a:t>СШЭиМ</a:t>
                      </a:r>
                      <a:endParaRPr lang="ru-RU" sz="1050" b="1" i="0" u="none" strike="noStrike" dirty="0">
                        <a:solidFill>
                          <a:schemeClr val="tx2">
                            <a:lumMod val="75000"/>
                            <a:lumOff val="25000"/>
                          </a:schemeClr>
                        </a:solidFill>
                        <a:effectLst/>
                        <a:latin typeface="+mn-lt"/>
                      </a:endParaRPr>
                    </a:p>
                    <a:p>
                      <a:pPr algn="ctr" rtl="0" fontAlgn="ct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a:t>
                      </a:r>
                      <a:r>
                        <a:rPr lang="ru-RU" sz="1050" b="1" i="0" u="none" strike="noStrike" baseline="0" dirty="0">
                          <a:solidFill>
                            <a:schemeClr val="tx2">
                              <a:lumMod val="75000"/>
                              <a:lumOff val="25000"/>
                            </a:schemeClr>
                          </a:solidFill>
                          <a:effectLst/>
                          <a:latin typeface="+mn-lt"/>
                        </a:rPr>
                        <a:t> информатики</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1050" b="0" i="0" u="none" strike="noStrike" dirty="0">
                          <a:solidFill>
                            <a:schemeClr val="tx2">
                              <a:lumMod val="75000"/>
                              <a:lumOff val="25000"/>
                            </a:schemeClr>
                          </a:solidFill>
                          <a:effectLst/>
                          <a:latin typeface="+mn-lt"/>
                        </a:rPr>
                        <a:t>-</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9</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11,3</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3"/>
                  </a:ext>
                </a:extLst>
              </a:tr>
              <a:tr h="245544">
                <a:tc>
                  <a:txBody>
                    <a:bodyPr/>
                    <a:lstStyle/>
                    <a:p>
                      <a:pPr algn="ctr" rtl="0" fontAlgn="ctr"/>
                      <a:r>
                        <a:rPr lang="ru-RU" sz="1050" b="1" i="0" u="none" strike="noStrike" dirty="0" err="1">
                          <a:solidFill>
                            <a:schemeClr val="tx2">
                              <a:lumMod val="75000"/>
                              <a:lumOff val="25000"/>
                            </a:schemeClr>
                          </a:solidFill>
                          <a:effectLst/>
                          <a:latin typeface="+mn-lt"/>
                        </a:rPr>
                        <a:t>СШСНиВ</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социологии</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50" b="0" i="0" u="none" strike="noStrike" dirty="0">
                          <a:solidFill>
                            <a:schemeClr val="tx2">
                              <a:lumMod val="75000"/>
                              <a:lumOff val="25000"/>
                            </a:schemeClr>
                          </a:solidFill>
                          <a:effectLst/>
                          <a:latin typeface="+mn-lt"/>
                        </a:rPr>
                        <a:t>45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46</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1" i="0" u="none" strike="noStrike" kern="1200" dirty="0">
                          <a:solidFill>
                            <a:srgbClr val="FF0000"/>
                          </a:solidFill>
                          <a:effectLst/>
                          <a:latin typeface="+mn-lt"/>
                          <a:ea typeface="+mn-ea"/>
                          <a:cs typeface="+mn-cs"/>
                        </a:rPr>
                        <a:t>40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25,5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1" i="0" u="none" strike="noStrike" kern="1200" dirty="0">
                          <a:solidFill>
                            <a:srgbClr val="FF0000"/>
                          </a:solidFill>
                          <a:effectLst/>
                          <a:latin typeface="+mn-lt"/>
                          <a:ea typeface="+mn-ea"/>
                          <a:cs typeface="+mn-cs"/>
                        </a:rPr>
                        <a:t>5,12</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extLst>
                  <a:ext uri="{0D108BD9-81ED-4DB2-BD59-A6C34878D82A}">
                    <a16:rowId xmlns:a16="http://schemas.microsoft.com/office/drawing/2014/main" val="10004"/>
                  </a:ext>
                </a:extLst>
              </a:tr>
              <a:tr h="226144">
                <a:tc>
                  <a:txBody>
                    <a:bodyPr/>
                    <a:lstStyle/>
                    <a:p>
                      <a:pPr algn="ctr" rtl="0" fontAlgn="ctr"/>
                      <a:r>
                        <a:rPr lang="ru-RU" sz="1050" b="1" i="0" u="none" strike="noStrike" dirty="0" err="1">
                          <a:solidFill>
                            <a:schemeClr val="tx2">
                              <a:lumMod val="75000"/>
                              <a:lumOff val="25000"/>
                            </a:schemeClr>
                          </a:solidFill>
                          <a:effectLst/>
                          <a:latin typeface="+mn-lt"/>
                        </a:rPr>
                        <a:t>СШСНиВ</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прикладной политологии</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50" b="0" i="0" u="none" strike="noStrike" dirty="0">
                          <a:solidFill>
                            <a:schemeClr val="tx2">
                              <a:lumMod val="75000"/>
                              <a:lumOff val="25000"/>
                            </a:schemeClr>
                          </a:solidFill>
                          <a:effectLst/>
                          <a:latin typeface="+mn-lt"/>
                        </a:rPr>
                        <a:t>22</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21</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19,45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1" i="0" u="none" strike="noStrike" kern="1200" dirty="0">
                          <a:solidFill>
                            <a:srgbClr val="FF0000"/>
                          </a:solidFill>
                          <a:effectLst/>
                          <a:latin typeface="+mn-lt"/>
                          <a:ea typeface="+mn-ea"/>
                          <a:cs typeface="+mn-cs"/>
                        </a:rPr>
                        <a:t>3,5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extLst>
                  <a:ext uri="{0D108BD9-81ED-4DB2-BD59-A6C34878D82A}">
                    <a16:rowId xmlns:a16="http://schemas.microsoft.com/office/drawing/2014/main" val="10005"/>
                  </a:ext>
                </a:extLst>
              </a:tr>
              <a:tr h="294925">
                <a:tc>
                  <a:txBody>
                    <a:bodyPr/>
                    <a:lstStyle/>
                    <a:p>
                      <a:pPr algn="ctr" rtl="0" fontAlgn="ctr"/>
                      <a:r>
                        <a:rPr lang="ru-RU" sz="1050" b="1" i="0" u="none" strike="noStrike" dirty="0" err="1">
                          <a:solidFill>
                            <a:schemeClr val="tx2">
                              <a:lumMod val="75000"/>
                              <a:lumOff val="25000"/>
                            </a:schemeClr>
                          </a:solidFill>
                          <a:effectLst/>
                          <a:latin typeface="+mn-lt"/>
                        </a:rPr>
                        <a:t>СШСНиВ</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государственного администрирования</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9</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3</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12,45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1,6</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extLst>
                  <a:ext uri="{0D108BD9-81ED-4DB2-BD59-A6C34878D82A}">
                    <a16:rowId xmlns:a16="http://schemas.microsoft.com/office/drawing/2014/main" val="10006"/>
                  </a:ext>
                </a:extLst>
              </a:tr>
              <a:tr h="238475">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1050" b="1" i="0" u="none" strike="noStrike" dirty="0" err="1">
                          <a:solidFill>
                            <a:schemeClr val="tx2">
                              <a:lumMod val="75000"/>
                              <a:lumOff val="25000"/>
                            </a:schemeClr>
                          </a:solidFill>
                          <a:effectLst/>
                          <a:latin typeface="+mn-lt"/>
                        </a:rPr>
                        <a:t>СШСНиВ</a:t>
                      </a:r>
                      <a:endParaRPr lang="ru-RU" sz="1050" b="1" i="0" u="none" strike="noStrike" dirty="0">
                        <a:solidFill>
                          <a:schemeClr val="tx2">
                            <a:lumMod val="75000"/>
                            <a:lumOff val="25000"/>
                          </a:schemeClr>
                        </a:solidFill>
                        <a:effectLst/>
                        <a:latin typeface="+mn-lt"/>
                      </a:endParaRPr>
                    </a:p>
                    <a:p>
                      <a:pPr algn="ctr" rtl="0" fontAlgn="ct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востоковедения и африканистики</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6</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26,25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0,38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extLst>
                  <a:ext uri="{0D108BD9-81ED-4DB2-BD59-A6C34878D82A}">
                    <a16:rowId xmlns:a16="http://schemas.microsoft.com/office/drawing/2014/main" val="10007"/>
                  </a:ext>
                </a:extLst>
              </a:tr>
              <a:tr h="282833">
                <a:tc>
                  <a:txBody>
                    <a:bodyPr/>
                    <a:lstStyle/>
                    <a:p>
                      <a:pPr algn="ctr" rtl="0" fontAlgn="ctr"/>
                      <a:r>
                        <a:rPr lang="ru-RU" sz="1050" b="1" i="0" u="none" strike="noStrike" dirty="0" err="1">
                          <a:solidFill>
                            <a:schemeClr val="tx2">
                              <a:lumMod val="75000"/>
                              <a:lumOff val="25000"/>
                            </a:schemeClr>
                          </a:solidFill>
                          <a:effectLst/>
                          <a:latin typeface="+mn-lt"/>
                        </a:rPr>
                        <a:t>СШЭиМ</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финансов</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22,75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1,98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extLst>
                  <a:ext uri="{0D108BD9-81ED-4DB2-BD59-A6C34878D82A}">
                    <a16:rowId xmlns:a16="http://schemas.microsoft.com/office/drawing/2014/main" val="10008"/>
                  </a:ext>
                </a:extLst>
              </a:tr>
              <a:tr h="282833">
                <a:tc>
                  <a:txBody>
                    <a:bodyPr/>
                    <a:lstStyle/>
                    <a:p>
                      <a:pPr algn="ctr" rtl="0" fontAlgn="ctr"/>
                      <a:r>
                        <a:rPr lang="ru-RU" sz="1050" b="1" i="0" u="none" strike="noStrike" dirty="0" err="1">
                          <a:solidFill>
                            <a:schemeClr val="tx2">
                              <a:lumMod val="75000"/>
                              <a:lumOff val="25000"/>
                            </a:schemeClr>
                          </a:solidFill>
                          <a:effectLst/>
                          <a:latin typeface="+mn-lt"/>
                        </a:rPr>
                        <a:t>СШЭиМ</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экономики</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1" i="0" u="none" strike="noStrike" kern="1200" dirty="0">
                          <a:solidFill>
                            <a:srgbClr val="FF0000"/>
                          </a:solidFill>
                          <a:effectLst/>
                          <a:latin typeface="+mn-lt"/>
                          <a:ea typeface="+mn-ea"/>
                          <a:cs typeface="+mn-cs"/>
                        </a:rPr>
                        <a:t>30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23,5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1"/>
                          </a:solidFill>
                          <a:effectLst/>
                          <a:latin typeface="+mn-lt"/>
                          <a:ea typeface="+mn-ea"/>
                          <a:cs typeface="+mn-cs"/>
                        </a:rPr>
                        <a:t>2,68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extLst>
                  <a:ext uri="{0D108BD9-81ED-4DB2-BD59-A6C34878D82A}">
                    <a16:rowId xmlns:a16="http://schemas.microsoft.com/office/drawing/2014/main" val="10009"/>
                  </a:ext>
                </a:extLst>
              </a:tr>
              <a:tr h="282833">
                <a:tc>
                  <a:txBody>
                    <a:bodyPr/>
                    <a:lstStyle/>
                    <a:p>
                      <a:pPr algn="ctr" rtl="0" fontAlgn="ctr"/>
                      <a:r>
                        <a:rPr lang="ru-RU" sz="1050" b="1" i="0" u="none" strike="noStrike">
                          <a:solidFill>
                            <a:schemeClr val="tx2">
                              <a:lumMod val="75000"/>
                              <a:lumOff val="25000"/>
                            </a:schemeClr>
                          </a:solidFill>
                          <a:effectLst/>
                          <a:latin typeface="+mn-lt"/>
                        </a:rPr>
                        <a:t>СШЭиМ</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менеджмента</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12</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23</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27,15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1,95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extLst>
                  <a:ext uri="{0D108BD9-81ED-4DB2-BD59-A6C34878D82A}">
                    <a16:rowId xmlns:a16="http://schemas.microsoft.com/office/drawing/2014/main" val="10010"/>
                  </a:ext>
                </a:extLst>
              </a:tr>
              <a:tr h="273189">
                <a:tc>
                  <a:txBody>
                    <a:bodyPr/>
                    <a:lstStyle/>
                    <a:p>
                      <a:pPr algn="ctr" rtl="0" fontAlgn="ctr"/>
                      <a:r>
                        <a:rPr lang="ru-RU" sz="1050" b="1" i="0" u="none" strike="noStrike" dirty="0" err="1">
                          <a:solidFill>
                            <a:schemeClr val="tx2">
                              <a:lumMod val="75000"/>
                              <a:lumOff val="25000"/>
                            </a:schemeClr>
                          </a:solidFill>
                          <a:effectLst/>
                          <a:latin typeface="+mn-lt"/>
                        </a:rPr>
                        <a:t>СШЭиМ</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логистики и</a:t>
                      </a:r>
                      <a:r>
                        <a:rPr lang="ru-RU" sz="1050" b="1" i="0" u="none" strike="noStrike" baseline="0" dirty="0">
                          <a:solidFill>
                            <a:schemeClr val="tx2">
                              <a:lumMod val="75000"/>
                              <a:lumOff val="25000"/>
                            </a:schemeClr>
                          </a:solidFill>
                          <a:effectLst/>
                          <a:latin typeface="+mn-lt"/>
                        </a:rPr>
                        <a:t> УЦП</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11,5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1,74</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extLst>
                  <a:ext uri="{0D108BD9-81ED-4DB2-BD59-A6C34878D82A}">
                    <a16:rowId xmlns:a16="http://schemas.microsoft.com/office/drawing/2014/main" val="10011"/>
                  </a:ext>
                </a:extLst>
              </a:tr>
              <a:tr h="219821">
                <a:tc>
                  <a:txBody>
                    <a:bodyPr/>
                    <a:lstStyle/>
                    <a:p>
                      <a:pPr algn="ctr" rtl="0" fontAlgn="ctr"/>
                      <a:r>
                        <a:rPr lang="ru-RU" sz="1050" b="1" i="0" u="none" strike="noStrike" dirty="0" err="1">
                          <a:solidFill>
                            <a:schemeClr val="tx2">
                              <a:lumMod val="75000"/>
                              <a:lumOff val="25000"/>
                            </a:schemeClr>
                          </a:solidFill>
                          <a:effectLst/>
                          <a:latin typeface="+mn-lt"/>
                        </a:rPr>
                        <a:t>СШГНиИ</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истории</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14</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14</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17,6</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2,44</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12"/>
                  </a:ext>
                </a:extLst>
              </a:tr>
              <a:tr h="282833">
                <a:tc>
                  <a:txBody>
                    <a:bodyPr/>
                    <a:lstStyle/>
                    <a:p>
                      <a:pPr algn="ctr" rtl="0" fontAlgn="ctr"/>
                      <a:r>
                        <a:rPr lang="ru-RU" sz="1050" b="1" i="0" u="none" strike="noStrike" dirty="0" err="1">
                          <a:solidFill>
                            <a:schemeClr val="tx2">
                              <a:lumMod val="75000"/>
                              <a:lumOff val="25000"/>
                            </a:schemeClr>
                          </a:solidFill>
                          <a:effectLst/>
                          <a:latin typeface="+mn-lt"/>
                        </a:rPr>
                        <a:t>СШГНиИ</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50" b="1" i="0" u="none" strike="noStrike" dirty="0">
                          <a:solidFill>
                            <a:schemeClr val="tx2">
                              <a:lumMod val="75000"/>
                              <a:lumOff val="25000"/>
                            </a:schemeClr>
                          </a:solidFill>
                          <a:effectLst/>
                          <a:latin typeface="+mn-lt"/>
                        </a:rPr>
                        <a:t>Департамент иностранных языков</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3</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3</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34,75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0,17</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13"/>
                  </a:ext>
                </a:extLst>
              </a:tr>
              <a:tr h="284656">
                <a:tc>
                  <a:txBody>
                    <a:bodyPr/>
                    <a:lstStyle/>
                    <a:p>
                      <a:pPr algn="ctr" rtl="0" fontAlgn="ctr"/>
                      <a:r>
                        <a:rPr lang="ru-RU" sz="1050" b="1" i="0" u="none" strike="noStrike" dirty="0" err="1">
                          <a:solidFill>
                            <a:schemeClr val="tx2">
                              <a:lumMod val="75000"/>
                              <a:lumOff val="25000"/>
                            </a:schemeClr>
                          </a:solidFill>
                          <a:effectLst/>
                          <a:latin typeface="+mn-lt"/>
                        </a:rPr>
                        <a:t>СШГНиИ</a:t>
                      </a: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50" b="1" i="0" u="none" strike="noStrike" dirty="0">
                          <a:solidFill>
                            <a:schemeClr val="tx2">
                              <a:lumMod val="75000"/>
                              <a:lumOff val="25000"/>
                            </a:schemeClr>
                          </a:solidFill>
                          <a:effectLst/>
                          <a:latin typeface="+mn-lt"/>
                        </a:rPr>
                        <a:t>Кафедра сравнительного литературоведения и лингвистики</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14</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16,39</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1,4</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14"/>
                  </a:ext>
                </a:extLst>
              </a:tr>
              <a:tr h="342900">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1050" b="1" i="0" u="none" strike="noStrike" dirty="0" err="1">
                          <a:solidFill>
                            <a:schemeClr val="tx2">
                              <a:lumMod val="75000"/>
                              <a:lumOff val="25000"/>
                            </a:schemeClr>
                          </a:solidFill>
                          <a:effectLst/>
                          <a:latin typeface="+mn-lt"/>
                        </a:rPr>
                        <a:t>СШГНиИ</a:t>
                      </a:r>
                      <a:endParaRPr lang="ru-RU" sz="1050" b="1" i="0" u="none" strike="noStrike" dirty="0">
                        <a:solidFill>
                          <a:schemeClr val="tx2">
                            <a:lumMod val="75000"/>
                            <a:lumOff val="25000"/>
                          </a:schemeClr>
                        </a:solidFill>
                        <a:effectLst/>
                        <a:latin typeface="+mn-lt"/>
                      </a:endParaRPr>
                    </a:p>
                    <a:p>
                      <a:pPr algn="ctr" rtl="0" fontAlgn="ctr"/>
                      <a:endParaRPr lang="ru-RU" sz="1050" b="1" i="0" u="none" strike="noStrike" dirty="0">
                        <a:solidFill>
                          <a:schemeClr val="tx2">
                            <a:lumMod val="75000"/>
                            <a:lumOff val="25000"/>
                          </a:schemeClr>
                        </a:solidFill>
                        <a:effectLst/>
                        <a:latin typeface="+mn-lt"/>
                      </a:endParaRP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50" b="1" i="0" u="none" strike="noStrike" dirty="0">
                          <a:solidFill>
                            <a:schemeClr val="tx2">
                              <a:lumMod val="75000"/>
                              <a:lumOff val="25000"/>
                            </a:schemeClr>
                          </a:solidFill>
                          <a:effectLst/>
                          <a:latin typeface="+mn-lt"/>
                        </a:rPr>
                        <a:t>Отделение современного искусства и дизайна</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1,3</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15"/>
                  </a:ext>
                </a:extLst>
              </a:tr>
              <a:tr h="361950">
                <a:tc>
                  <a:txBody>
                    <a:bodyPr/>
                    <a:lstStyle/>
                    <a:p>
                      <a:pPr algn="ctr" rtl="0" fontAlgn="ctr"/>
                      <a:r>
                        <a:rPr lang="ru-RU" sz="1050" b="1" i="0" u="none" strike="noStrike" dirty="0">
                          <a:solidFill>
                            <a:schemeClr val="tx2">
                              <a:lumMod val="75000"/>
                              <a:lumOff val="25000"/>
                            </a:schemeClr>
                          </a:solidFill>
                          <a:effectLst/>
                          <a:latin typeface="+mn-lt"/>
                        </a:rPr>
                        <a:t>Юридический факультет</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50" b="1" i="0" u="none" strike="noStrike" dirty="0">
                          <a:solidFill>
                            <a:schemeClr val="tx2">
                              <a:lumMod val="75000"/>
                              <a:lumOff val="25000"/>
                            </a:schemeClr>
                          </a:solidFill>
                          <a:effectLst/>
                          <a:latin typeface="+mn-lt"/>
                        </a:rPr>
                        <a:t>Кафедра теории и истории права и государства</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50" b="0" i="0" u="none" strike="noStrike" dirty="0">
                          <a:solidFill>
                            <a:schemeClr val="tx2">
                              <a:lumMod val="75000"/>
                              <a:lumOff val="25000"/>
                            </a:schemeClr>
                          </a:solidFill>
                          <a:effectLst/>
                          <a:latin typeface="+mn-lt"/>
                        </a:rPr>
                        <a:t>6</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5,4</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2,4</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extLst>
                  <a:ext uri="{0D108BD9-81ED-4DB2-BD59-A6C34878D82A}">
                    <a16:rowId xmlns:a16="http://schemas.microsoft.com/office/drawing/2014/main" val="10016"/>
                  </a:ext>
                </a:extLst>
              </a:tr>
              <a:tr h="341794">
                <a:tc>
                  <a:txBody>
                    <a:bodyPr/>
                    <a:lstStyle/>
                    <a:p>
                      <a:pPr algn="ctr" rtl="0" fontAlgn="ctr"/>
                      <a:r>
                        <a:rPr lang="ru-RU" sz="1050" b="1" i="0" u="none" strike="noStrike" dirty="0">
                          <a:solidFill>
                            <a:schemeClr val="tx2">
                              <a:lumMod val="75000"/>
                              <a:lumOff val="25000"/>
                            </a:schemeClr>
                          </a:solidFill>
                          <a:effectLst/>
                          <a:latin typeface="+mn-lt"/>
                        </a:rPr>
                        <a:t>Юридический факультет</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50" b="1" i="0" u="none" strike="noStrike" dirty="0">
                          <a:solidFill>
                            <a:schemeClr val="tx2">
                              <a:lumMod val="75000"/>
                              <a:lumOff val="25000"/>
                            </a:schemeClr>
                          </a:solidFill>
                          <a:effectLst/>
                          <a:latin typeface="+mn-lt"/>
                        </a:rPr>
                        <a:t>Кафедра конституционного и административного права</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50" b="0" i="0" u="none" strike="noStrike" dirty="0">
                          <a:solidFill>
                            <a:schemeClr val="tx2">
                              <a:lumMod val="75000"/>
                              <a:lumOff val="25000"/>
                            </a:schemeClr>
                          </a:solidFill>
                          <a:effectLst/>
                          <a:latin typeface="+mn-lt"/>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8,8</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extLst>
                  <a:ext uri="{0D108BD9-81ED-4DB2-BD59-A6C34878D82A}">
                    <a16:rowId xmlns:a16="http://schemas.microsoft.com/office/drawing/2014/main" val="10017"/>
                  </a:ext>
                </a:extLst>
              </a:tr>
              <a:tr h="344831">
                <a:tc>
                  <a:txBody>
                    <a:bodyPr/>
                    <a:lstStyle/>
                    <a:p>
                      <a:pPr algn="ctr" rtl="0" fontAlgn="ctr"/>
                      <a:r>
                        <a:rPr lang="ru-RU" sz="1050" b="1" i="0" u="none" strike="noStrike">
                          <a:solidFill>
                            <a:schemeClr val="tx2">
                              <a:lumMod val="75000"/>
                              <a:lumOff val="25000"/>
                            </a:schemeClr>
                          </a:solidFill>
                          <a:effectLst/>
                          <a:latin typeface="+mn-lt"/>
                        </a:rPr>
                        <a:t>Юридический факультет</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50" b="1" i="0" u="none" strike="noStrike" dirty="0">
                          <a:solidFill>
                            <a:schemeClr val="tx2">
                              <a:lumMod val="75000"/>
                              <a:lumOff val="25000"/>
                            </a:schemeClr>
                          </a:solidFill>
                          <a:effectLst/>
                          <a:latin typeface="+mn-lt"/>
                        </a:rPr>
                        <a:t>Кафедра гражданского права и процесса</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50" b="0" i="0" u="none" strike="noStrike" dirty="0">
                          <a:solidFill>
                            <a:schemeClr val="tx2">
                              <a:lumMod val="75000"/>
                              <a:lumOff val="25000"/>
                            </a:schemeClr>
                          </a:solidFill>
                          <a:effectLst/>
                          <a:latin typeface="+mn-lt"/>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12,5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extLst>
                  <a:ext uri="{0D108BD9-81ED-4DB2-BD59-A6C34878D82A}">
                    <a16:rowId xmlns:a16="http://schemas.microsoft.com/office/drawing/2014/main" val="10018"/>
                  </a:ext>
                </a:extLst>
              </a:tr>
              <a:tr h="282833">
                <a:tc>
                  <a:txBody>
                    <a:bodyPr/>
                    <a:lstStyle/>
                    <a:p>
                      <a:pPr algn="ctr" rtl="0" fontAlgn="ctr"/>
                      <a:r>
                        <a:rPr lang="ru-RU" sz="1050" b="1" i="0" u="none" strike="noStrike">
                          <a:solidFill>
                            <a:schemeClr val="tx2">
                              <a:lumMod val="75000"/>
                              <a:lumOff val="25000"/>
                            </a:schemeClr>
                          </a:solidFill>
                          <a:effectLst/>
                          <a:latin typeface="+mn-lt"/>
                        </a:rPr>
                        <a:t>Юридический факультет</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50" b="1" i="0" u="none" strike="noStrike">
                          <a:solidFill>
                            <a:schemeClr val="tx2">
                              <a:lumMod val="75000"/>
                              <a:lumOff val="25000"/>
                            </a:schemeClr>
                          </a:solidFill>
                          <a:effectLst/>
                          <a:latin typeface="+mn-lt"/>
                        </a:rPr>
                        <a:t>Кафедра финансового права</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50" b="0" i="0" u="none" strike="noStrike" dirty="0">
                          <a:solidFill>
                            <a:schemeClr val="tx2">
                              <a:lumMod val="75000"/>
                              <a:lumOff val="25000"/>
                            </a:schemeClr>
                          </a:solidFill>
                          <a:effectLst/>
                          <a:latin typeface="+mn-lt"/>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6,35</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50" b="0" i="0" u="none" strike="noStrike" kern="1200" dirty="0">
                          <a:solidFill>
                            <a:schemeClr val="tx2">
                              <a:lumMod val="75000"/>
                              <a:lumOff val="25000"/>
                            </a:schemeClr>
                          </a:solidFill>
                          <a:effectLst/>
                          <a:latin typeface="+mn-lt"/>
                          <a:ea typeface="+mn-ea"/>
                          <a:cs typeface="+mn-cs"/>
                        </a:rPr>
                        <a:t>0</a:t>
                      </a:r>
                    </a:p>
                  </a:txBody>
                  <a:tcPr marL="5916" marR="5916" marT="5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2673303070"/>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Оценка научной продуктивности департаментов:</a:t>
            </a:r>
          </a:p>
          <a:p>
            <a:pPr algn="ctr"/>
            <a:r>
              <a:rPr lang="ru-RU" b="1" dirty="0">
                <a:solidFill>
                  <a:schemeClr val="accent4"/>
                </a:solidFill>
              </a:rPr>
              <a:t>публикационная активность</a:t>
            </a:r>
            <a:r>
              <a:rPr lang="en-US" b="1" dirty="0">
                <a:solidFill>
                  <a:schemeClr val="accent4"/>
                </a:solidFill>
              </a:rPr>
              <a:t> (II)</a:t>
            </a:r>
            <a:endParaRPr lang="ru-RU" b="1" dirty="0"/>
          </a:p>
        </p:txBody>
      </p:sp>
      <p:graphicFrame>
        <p:nvGraphicFramePr>
          <p:cNvPr id="4" name="Таблица 3"/>
          <p:cNvGraphicFramePr>
            <a:graphicFrameLocks noGrp="1"/>
          </p:cNvGraphicFramePr>
          <p:nvPr>
            <p:extLst>
              <p:ext uri="{D42A27DB-BD31-4B8C-83A1-F6EECF244321}">
                <p14:modId xmlns:p14="http://schemas.microsoft.com/office/powerpoint/2010/main" val="3350698443"/>
              </p:ext>
            </p:extLst>
          </p:nvPr>
        </p:nvGraphicFramePr>
        <p:xfrm>
          <a:off x="704850" y="983015"/>
          <a:ext cx="8109909" cy="5272232"/>
        </p:xfrm>
        <a:graphic>
          <a:graphicData uri="http://schemas.openxmlformats.org/drawingml/2006/table">
            <a:tbl>
              <a:tblPr firstRow="1" firstCol="1" bandRow="1"/>
              <a:tblGrid>
                <a:gridCol w="2042069">
                  <a:extLst>
                    <a:ext uri="{9D8B030D-6E8A-4147-A177-3AD203B41FA5}">
                      <a16:colId xmlns:a16="http://schemas.microsoft.com/office/drawing/2014/main" val="20000"/>
                    </a:ext>
                  </a:extLst>
                </a:gridCol>
                <a:gridCol w="4236040">
                  <a:extLst>
                    <a:ext uri="{9D8B030D-6E8A-4147-A177-3AD203B41FA5}">
                      <a16:colId xmlns:a16="http://schemas.microsoft.com/office/drawing/2014/main" val="20001"/>
                    </a:ext>
                  </a:extLst>
                </a:gridCol>
                <a:gridCol w="1831800">
                  <a:extLst>
                    <a:ext uri="{9D8B030D-6E8A-4147-A177-3AD203B41FA5}">
                      <a16:colId xmlns:a16="http://schemas.microsoft.com/office/drawing/2014/main" val="20002"/>
                    </a:ext>
                  </a:extLst>
                </a:gridCol>
              </a:tblGrid>
              <a:tr h="46251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457200" rtl="0" eaLnBrk="1" latinLnBrk="0" hangingPunct="1">
                        <a:lnSpc>
                          <a:spcPct val="115000"/>
                        </a:lnSpc>
                        <a:spcAft>
                          <a:spcPts val="0"/>
                        </a:spcAft>
                      </a:pPr>
                      <a:r>
                        <a:rPr lang="ru-RU" sz="1100" b="1" kern="1200" dirty="0">
                          <a:solidFill>
                            <a:schemeClr val="tx1"/>
                          </a:solidFill>
                          <a:effectLst/>
                          <a:latin typeface="+mn-lt"/>
                          <a:ea typeface="+mn-ea"/>
                          <a:cs typeface="+mn-cs"/>
                        </a:rPr>
                        <a:t>Факультет</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457200" rtl="0" eaLnBrk="1" latinLnBrk="0" hangingPunct="1">
                        <a:lnSpc>
                          <a:spcPct val="115000"/>
                        </a:lnSpc>
                        <a:spcAft>
                          <a:spcPts val="0"/>
                        </a:spcAft>
                      </a:pPr>
                      <a:r>
                        <a:rPr lang="ru-RU" sz="1100" b="1" kern="1200" dirty="0">
                          <a:solidFill>
                            <a:schemeClr val="tx1"/>
                          </a:solidFill>
                          <a:effectLst/>
                          <a:latin typeface="+mn-lt"/>
                          <a:ea typeface="+mn-ea"/>
                          <a:cs typeface="+mn-cs"/>
                        </a:rPr>
                        <a:t>Название департамента</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457200" rtl="0" eaLnBrk="1" latinLnBrk="0" hangingPunct="1">
                        <a:lnSpc>
                          <a:spcPct val="115000"/>
                        </a:lnSpc>
                        <a:spcAft>
                          <a:spcPts val="0"/>
                        </a:spcAft>
                      </a:pPr>
                      <a:r>
                        <a:rPr lang="en-US" sz="1100" b="1" kern="1200" dirty="0">
                          <a:solidFill>
                            <a:schemeClr val="tx1"/>
                          </a:solidFill>
                          <a:effectLst/>
                          <a:latin typeface="+mn-lt"/>
                          <a:ea typeface="+mn-ea"/>
                          <a:cs typeface="+mn-cs"/>
                        </a:rPr>
                        <a:t>%</a:t>
                      </a:r>
                      <a:r>
                        <a:rPr lang="en-US" sz="1100" b="1" kern="1200" baseline="0" dirty="0">
                          <a:solidFill>
                            <a:schemeClr val="tx1"/>
                          </a:solidFill>
                          <a:effectLst/>
                          <a:latin typeface="+mn-lt"/>
                          <a:ea typeface="+mn-ea"/>
                          <a:cs typeface="+mn-cs"/>
                        </a:rPr>
                        <a:t> </a:t>
                      </a:r>
                      <a:r>
                        <a:rPr lang="ru-RU" sz="1100" b="1" kern="1200" baseline="0" dirty="0">
                          <a:solidFill>
                            <a:schemeClr val="tx1"/>
                          </a:solidFill>
                          <a:effectLst/>
                          <a:latin typeface="+mn-lt"/>
                          <a:ea typeface="+mn-ea"/>
                          <a:cs typeface="+mn-cs"/>
                        </a:rPr>
                        <a:t>от общего числа публикаций в 2018 году</a:t>
                      </a:r>
                      <a:endParaRPr lang="ru-RU" sz="1100" b="1" kern="1200" dirty="0">
                        <a:solidFill>
                          <a:schemeClr val="tx1"/>
                        </a:solidFill>
                        <a:effectLst/>
                        <a:latin typeface="+mn-lt"/>
                        <a:ea typeface="+mn-ea"/>
                        <a:cs typeface="+mn-cs"/>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296014">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err="1">
                          <a:solidFill>
                            <a:schemeClr val="tx1"/>
                          </a:solidFill>
                          <a:effectLst/>
                        </a:rPr>
                        <a:t>СШСНиВ</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Департамент социологии</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p>
                      <a:pPr marL="0" algn="ctr" defTabSz="457200" rtl="0" eaLnBrk="1" fontAlgn="ctr" latinLnBrk="0" hangingPunct="1">
                        <a:lnSpc>
                          <a:spcPct val="115000"/>
                        </a:lnSpc>
                        <a:spcAft>
                          <a:spcPts val="0"/>
                        </a:spcAft>
                      </a:pPr>
                      <a:r>
                        <a:rPr lang="ru-RU" sz="1100" b="1" kern="1200" dirty="0">
                          <a:solidFill>
                            <a:srgbClr val="FF0000"/>
                          </a:solidFill>
                          <a:effectLst/>
                          <a:latin typeface="+mn-lt"/>
                          <a:ea typeface="+mn-ea"/>
                          <a:cs typeface="+mn-cs"/>
                        </a:rPr>
                        <a:t>17,3</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extLst>
                  <a:ext uri="{0D108BD9-81ED-4DB2-BD59-A6C34878D82A}">
                    <a16:rowId xmlns:a16="http://schemas.microsoft.com/office/drawing/2014/main" val="10001"/>
                  </a:ext>
                </a:extLst>
              </a:tr>
              <a:tr h="224964">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100" b="1" dirty="0" err="1">
                          <a:solidFill>
                            <a:schemeClr val="tx1"/>
                          </a:solidFill>
                          <a:effectLst/>
                        </a:rPr>
                        <a:t>СШСНиВ</a:t>
                      </a:r>
                      <a:endParaRPr lang="ru-RU" sz="1100" b="1" dirty="0">
                        <a:solidFill>
                          <a:schemeClr val="tx1"/>
                        </a:solidFill>
                        <a:effectLst/>
                        <a:latin typeface="+mn-lt"/>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Департамент востоковедения и африканистики</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0,9</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extLst>
                  <a:ext uri="{0D108BD9-81ED-4DB2-BD59-A6C34878D82A}">
                    <a16:rowId xmlns:a16="http://schemas.microsoft.com/office/drawing/2014/main" val="10002"/>
                  </a:ext>
                </a:extLst>
              </a:tr>
              <a:tr h="327161">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100" b="1" dirty="0" err="1">
                          <a:solidFill>
                            <a:schemeClr val="tx1"/>
                          </a:solidFill>
                          <a:effectLst/>
                        </a:rPr>
                        <a:t>СШСНиВ</a:t>
                      </a:r>
                      <a:endParaRPr lang="ru-RU" sz="1100" b="1" dirty="0">
                        <a:solidFill>
                          <a:schemeClr val="tx1"/>
                        </a:solidFill>
                        <a:effectLst/>
                        <a:latin typeface="+mn-lt"/>
                        <a:ea typeface="Calibri"/>
                        <a:cs typeface="Times New Roman"/>
                      </a:endParaRPr>
                    </a:p>
                    <a:p>
                      <a:pPr algn="ctr">
                        <a:lnSpc>
                          <a:spcPct val="115000"/>
                        </a:lnSpc>
                        <a:spcAft>
                          <a:spcPts val="0"/>
                        </a:spcAft>
                      </a:pP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Департамент прикладной политологии</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9,1</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extLst>
                  <a:ext uri="{0D108BD9-81ED-4DB2-BD59-A6C34878D82A}">
                    <a16:rowId xmlns:a16="http://schemas.microsoft.com/office/drawing/2014/main" val="10003"/>
                  </a:ext>
                </a:extLst>
              </a:tr>
              <a:tr h="224964">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100" b="1" kern="1200" dirty="0" err="1">
                          <a:solidFill>
                            <a:schemeClr val="tx1"/>
                          </a:solidFill>
                          <a:effectLst/>
                          <a:latin typeface="+mn-lt"/>
                          <a:ea typeface="+mn-ea"/>
                          <a:cs typeface="+mn-cs"/>
                        </a:rPr>
                        <a:t>СШСНиВ</a:t>
                      </a:r>
                      <a:endParaRPr lang="ru-RU" sz="1100" b="1" kern="1200" dirty="0">
                        <a:solidFill>
                          <a:schemeClr val="tx1"/>
                        </a:solidFill>
                        <a:effectLst/>
                        <a:latin typeface="+mn-lt"/>
                        <a:ea typeface="+mn-ea"/>
                        <a:cs typeface="+mn-cs"/>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457200" rtl="0" eaLnBrk="1" latinLnBrk="0" hangingPunct="1">
                        <a:lnSpc>
                          <a:spcPct val="115000"/>
                        </a:lnSpc>
                        <a:spcAft>
                          <a:spcPts val="0"/>
                        </a:spcAft>
                      </a:pPr>
                      <a:r>
                        <a:rPr lang="ru-RU" sz="1100" b="1" kern="1200" dirty="0">
                          <a:solidFill>
                            <a:schemeClr val="tx1"/>
                          </a:solidFill>
                          <a:effectLst/>
                          <a:latin typeface="+mn-lt"/>
                          <a:ea typeface="+mn-ea"/>
                          <a:cs typeface="+mn-cs"/>
                        </a:rPr>
                        <a:t>Департамент государственного администрирования</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1,3</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extLst>
                  <a:ext uri="{0D108BD9-81ED-4DB2-BD59-A6C34878D82A}">
                    <a16:rowId xmlns:a16="http://schemas.microsoft.com/office/drawing/2014/main" val="10004"/>
                  </a:ext>
                </a:extLst>
              </a:tr>
              <a:tr h="224964">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err="1">
                          <a:solidFill>
                            <a:schemeClr val="tx1"/>
                          </a:solidFill>
                          <a:effectLst/>
                        </a:rPr>
                        <a:t>СШГНиИ</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Департамент истории</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6,06</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5"/>
                  </a:ext>
                </a:extLst>
              </a:tr>
              <a:tr h="224964">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err="1">
                          <a:solidFill>
                            <a:schemeClr val="tx1"/>
                          </a:solidFill>
                          <a:effectLst/>
                        </a:rPr>
                        <a:t>СШГНиИ</a:t>
                      </a:r>
                      <a:endParaRPr lang="ru-RU" sz="1100" b="1" dirty="0">
                        <a:solidFill>
                          <a:schemeClr val="tx1"/>
                        </a:solidFill>
                        <a:effectLst/>
                        <a:latin typeface="+mn-lt"/>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Департамент иностранных языков</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0</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6"/>
                  </a:ext>
                </a:extLst>
              </a:tr>
              <a:tr h="242686">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err="1">
                          <a:solidFill>
                            <a:schemeClr val="tx1"/>
                          </a:solidFill>
                          <a:effectLst/>
                        </a:rPr>
                        <a:t>СШГНиИ</a:t>
                      </a:r>
                      <a:endParaRPr lang="ru-RU" sz="1100" b="1" dirty="0">
                        <a:solidFill>
                          <a:schemeClr val="tx1"/>
                        </a:solidFill>
                        <a:effectLst/>
                        <a:latin typeface="+mn-lt"/>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Кафедра сравнительного литературоведения и лингвистики</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6,06</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7"/>
                  </a:ext>
                </a:extLst>
              </a:tr>
              <a:tr h="242686">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100" b="1" dirty="0" err="1">
                          <a:solidFill>
                            <a:schemeClr val="tx1"/>
                          </a:solidFill>
                          <a:effectLst/>
                        </a:rPr>
                        <a:t>СШГНиИ</a:t>
                      </a:r>
                      <a:endParaRPr lang="ru-RU" sz="1100" b="1" dirty="0">
                        <a:solidFill>
                          <a:schemeClr val="tx1"/>
                        </a:solidFill>
                        <a:effectLst/>
                        <a:latin typeface="+mn-lt"/>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ru-RU" sz="1100" b="1" dirty="0">
                          <a:effectLst/>
                          <a:latin typeface="+mn-lt"/>
                          <a:ea typeface="Calibri"/>
                          <a:cs typeface="Times New Roman"/>
                        </a:rPr>
                        <a:t>Отделение современного искусства и дизайна</a:t>
                      </a:r>
                    </a:p>
                    <a:p>
                      <a:pPr algn="ctr">
                        <a:lnSpc>
                          <a:spcPct val="115000"/>
                        </a:lnSpc>
                        <a:spcAft>
                          <a:spcPts val="0"/>
                        </a:spcAft>
                      </a:pP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0,9</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8"/>
                  </a:ext>
                </a:extLst>
              </a:tr>
              <a:tr h="224964">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a:solidFill>
                            <a:schemeClr val="tx1"/>
                          </a:solidFill>
                          <a:effectLst/>
                        </a:rPr>
                        <a:t>СШЭиМ</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Департамент экономики</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p>
                      <a:pPr marL="0" algn="ctr" defTabSz="457200" rtl="0" eaLnBrk="1" fontAlgn="ctr" latinLnBrk="0" hangingPunct="1">
                        <a:lnSpc>
                          <a:spcPct val="115000"/>
                        </a:lnSpc>
                        <a:spcAft>
                          <a:spcPts val="0"/>
                        </a:spcAft>
                      </a:pPr>
                      <a:r>
                        <a:rPr lang="ru-RU" sz="1100" b="1" kern="1200" dirty="0">
                          <a:solidFill>
                            <a:srgbClr val="FF0000"/>
                          </a:solidFill>
                          <a:effectLst/>
                          <a:latin typeface="+mn-lt"/>
                          <a:ea typeface="+mn-ea"/>
                          <a:cs typeface="+mn-cs"/>
                        </a:rPr>
                        <a:t>13</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extLst>
                  <a:ext uri="{0D108BD9-81ED-4DB2-BD59-A6C34878D82A}">
                    <a16:rowId xmlns:a16="http://schemas.microsoft.com/office/drawing/2014/main" val="10009"/>
                  </a:ext>
                </a:extLst>
              </a:tr>
              <a:tr h="224964">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a:solidFill>
                            <a:schemeClr val="tx1"/>
                          </a:solidFill>
                          <a:effectLst/>
                        </a:rPr>
                        <a:t>СШЭиМ</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Департамент финансов</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8,7</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extLst>
                  <a:ext uri="{0D108BD9-81ED-4DB2-BD59-A6C34878D82A}">
                    <a16:rowId xmlns:a16="http://schemas.microsoft.com/office/drawing/2014/main" val="10010"/>
                  </a:ext>
                </a:extLst>
              </a:tr>
              <a:tr h="224964">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a:solidFill>
                            <a:schemeClr val="tx1"/>
                          </a:solidFill>
                          <a:effectLst/>
                        </a:rPr>
                        <a:t>СШЭиМ</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Департамент менеджмента</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10</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extLst>
                  <a:ext uri="{0D108BD9-81ED-4DB2-BD59-A6C34878D82A}">
                    <a16:rowId xmlns:a16="http://schemas.microsoft.com/office/drawing/2014/main" val="10011"/>
                  </a:ext>
                </a:extLst>
              </a:tr>
              <a:tr h="302148">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a:solidFill>
                            <a:schemeClr val="tx1"/>
                          </a:solidFill>
                          <a:effectLst/>
                        </a:rPr>
                        <a:t>СШЭиМ</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Департамент логистики и управления цепями поставок</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3,5</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extLst>
                  <a:ext uri="{0D108BD9-81ED-4DB2-BD59-A6C34878D82A}">
                    <a16:rowId xmlns:a16="http://schemas.microsoft.com/office/drawing/2014/main" val="10012"/>
                  </a:ext>
                </a:extLst>
              </a:tr>
              <a:tr h="318567">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a:solidFill>
                            <a:schemeClr val="tx1"/>
                          </a:solidFill>
                          <a:effectLst/>
                        </a:rPr>
                        <a:t>СШФМН</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Департамент прикладной математики и бизнес-информатики</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algn="ctr" defTabSz="457200" rtl="0" eaLnBrk="1" fontAlgn="ctr" latinLnBrk="0" hangingPunct="1">
                        <a:lnSpc>
                          <a:spcPct val="115000"/>
                        </a:lnSpc>
                        <a:spcAft>
                          <a:spcPts val="0"/>
                        </a:spcAft>
                      </a:pPr>
                      <a:r>
                        <a:rPr lang="ru-RU" sz="1100" b="1" kern="1200" dirty="0">
                          <a:solidFill>
                            <a:srgbClr val="FF0000"/>
                          </a:solidFill>
                          <a:effectLst/>
                          <a:latin typeface="+mn-lt"/>
                          <a:ea typeface="+mn-ea"/>
                          <a:cs typeface="+mn-cs"/>
                        </a:rPr>
                        <a:t>10,8</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13"/>
                  </a:ext>
                </a:extLst>
              </a:tr>
              <a:tr h="327161">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100" b="1" dirty="0">
                          <a:solidFill>
                            <a:schemeClr val="tx1"/>
                          </a:solidFill>
                          <a:effectLst/>
                        </a:rPr>
                        <a:t>СШФМН</a:t>
                      </a:r>
                      <a:endParaRPr lang="ru-RU" sz="1100" b="1" dirty="0">
                        <a:solidFill>
                          <a:schemeClr val="tx1"/>
                        </a:solidFill>
                        <a:effectLst/>
                        <a:latin typeface="+mn-lt"/>
                        <a:ea typeface="Calibri"/>
                        <a:cs typeface="Times New Roman"/>
                      </a:endParaRPr>
                    </a:p>
                    <a:p>
                      <a:pPr algn="ctr">
                        <a:lnSpc>
                          <a:spcPct val="115000"/>
                        </a:lnSpc>
                        <a:spcAft>
                          <a:spcPts val="0"/>
                        </a:spcAft>
                      </a:pP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15000"/>
                        </a:lnSpc>
                        <a:spcAft>
                          <a:spcPts val="0"/>
                        </a:spcAft>
                      </a:pPr>
                      <a:r>
                        <a:rPr lang="ru-RU" sz="1100" b="1" dirty="0">
                          <a:effectLst/>
                          <a:latin typeface="Calibri"/>
                          <a:ea typeface="Calibri"/>
                          <a:cs typeface="Times New Roman"/>
                        </a:rPr>
                        <a:t>Департамент информатики</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3,9</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14"/>
                  </a:ext>
                </a:extLst>
              </a:tr>
              <a:tr h="147857">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a:solidFill>
                            <a:schemeClr val="tx1"/>
                          </a:solidFill>
                          <a:effectLst/>
                        </a:rPr>
                        <a:t>Юридический факультет</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Кафедра теории и истории права и государства</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0,9</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extLst>
                  <a:ext uri="{0D108BD9-81ED-4DB2-BD59-A6C34878D82A}">
                    <a16:rowId xmlns:a16="http://schemas.microsoft.com/office/drawing/2014/main" val="10015"/>
                  </a:ext>
                </a:extLst>
              </a:tr>
              <a:tr h="221742">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a:solidFill>
                            <a:schemeClr val="tx1"/>
                          </a:solidFill>
                          <a:effectLst/>
                        </a:rPr>
                        <a:t>Юридический факультет</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Кафедра конституционного и административного права</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0</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extLst>
                  <a:ext uri="{0D108BD9-81ED-4DB2-BD59-A6C34878D82A}">
                    <a16:rowId xmlns:a16="http://schemas.microsoft.com/office/drawing/2014/main" val="10016"/>
                  </a:ext>
                </a:extLst>
              </a:tr>
              <a:tr h="227105">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a:solidFill>
                            <a:schemeClr val="tx1"/>
                          </a:solidFill>
                          <a:effectLst/>
                        </a:rPr>
                        <a:t>Юридический факультет</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Кафедра гражданского права и процесса</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0</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extLst>
                  <a:ext uri="{0D108BD9-81ED-4DB2-BD59-A6C34878D82A}">
                    <a16:rowId xmlns:a16="http://schemas.microsoft.com/office/drawing/2014/main" val="10017"/>
                  </a:ext>
                </a:extLst>
              </a:tr>
              <a:tr h="31129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100" b="1" dirty="0">
                          <a:solidFill>
                            <a:schemeClr val="tx1"/>
                          </a:solidFill>
                          <a:effectLst/>
                        </a:rPr>
                        <a:t>Юридический факультет</a:t>
                      </a:r>
                      <a:endParaRPr lang="ru-RU" sz="11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100" b="1" dirty="0">
                          <a:effectLst/>
                        </a:rPr>
                        <a:t>Кафедра финансового права</a:t>
                      </a:r>
                      <a:endParaRPr lang="ru-RU" sz="11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p>
                      <a:pPr marL="0" algn="ctr" defTabSz="457200" rtl="0" eaLnBrk="1" fontAlgn="ctr" latinLnBrk="0" hangingPunct="1">
                        <a:lnSpc>
                          <a:spcPct val="115000"/>
                        </a:lnSpc>
                        <a:spcAft>
                          <a:spcPts val="0"/>
                        </a:spcAft>
                      </a:pPr>
                      <a:r>
                        <a:rPr lang="ru-RU" sz="1100" b="1" kern="1200" dirty="0">
                          <a:solidFill>
                            <a:schemeClr val="tx1"/>
                          </a:solidFill>
                          <a:effectLst/>
                          <a:latin typeface="+mn-lt"/>
                          <a:ea typeface="+mn-ea"/>
                          <a:cs typeface="+mn-cs"/>
                        </a:rPr>
                        <a:t>0</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3832537192"/>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Оценка научной продуктивности департаментов:</a:t>
            </a:r>
          </a:p>
          <a:p>
            <a:pPr algn="ctr"/>
            <a:r>
              <a:rPr lang="ru-RU" b="1" dirty="0">
                <a:solidFill>
                  <a:schemeClr val="accent4"/>
                </a:solidFill>
              </a:rPr>
              <a:t>публикационная активность</a:t>
            </a:r>
            <a:r>
              <a:rPr lang="en-US" b="1" dirty="0">
                <a:solidFill>
                  <a:schemeClr val="accent4"/>
                </a:solidFill>
              </a:rPr>
              <a:t> (II)</a:t>
            </a:r>
            <a:endParaRPr lang="ru-RU" b="1" dirty="0"/>
          </a:p>
        </p:txBody>
      </p:sp>
      <p:graphicFrame>
        <p:nvGraphicFramePr>
          <p:cNvPr id="2" name="Таблица 1"/>
          <p:cNvGraphicFramePr>
            <a:graphicFrameLocks noGrp="1"/>
          </p:cNvGraphicFramePr>
          <p:nvPr>
            <p:extLst>
              <p:ext uri="{D42A27DB-BD31-4B8C-83A1-F6EECF244321}">
                <p14:modId xmlns:p14="http://schemas.microsoft.com/office/powerpoint/2010/main" val="1950320382"/>
              </p:ext>
            </p:extLst>
          </p:nvPr>
        </p:nvGraphicFramePr>
        <p:xfrm>
          <a:off x="948364" y="1105676"/>
          <a:ext cx="7652710" cy="4851730"/>
        </p:xfrm>
        <a:graphic>
          <a:graphicData uri="http://schemas.openxmlformats.org/drawingml/2006/table">
            <a:tbl>
              <a:tblPr firstRow="1" firstCol="1" bandRow="1"/>
              <a:tblGrid>
                <a:gridCol w="2448156">
                  <a:extLst>
                    <a:ext uri="{9D8B030D-6E8A-4147-A177-3AD203B41FA5}">
                      <a16:colId xmlns:a16="http://schemas.microsoft.com/office/drawing/2014/main" val="20000"/>
                    </a:ext>
                  </a:extLst>
                </a:gridCol>
                <a:gridCol w="1922433">
                  <a:extLst>
                    <a:ext uri="{9D8B030D-6E8A-4147-A177-3AD203B41FA5}">
                      <a16:colId xmlns:a16="http://schemas.microsoft.com/office/drawing/2014/main" val="20001"/>
                    </a:ext>
                  </a:extLst>
                </a:gridCol>
                <a:gridCol w="1428092">
                  <a:extLst>
                    <a:ext uri="{9D8B030D-6E8A-4147-A177-3AD203B41FA5}">
                      <a16:colId xmlns:a16="http://schemas.microsoft.com/office/drawing/2014/main" val="20002"/>
                    </a:ext>
                  </a:extLst>
                </a:gridCol>
                <a:gridCol w="1126220">
                  <a:extLst>
                    <a:ext uri="{9D8B030D-6E8A-4147-A177-3AD203B41FA5}">
                      <a16:colId xmlns:a16="http://schemas.microsoft.com/office/drawing/2014/main" val="20003"/>
                    </a:ext>
                  </a:extLst>
                </a:gridCol>
                <a:gridCol w="727809">
                  <a:extLst>
                    <a:ext uri="{9D8B030D-6E8A-4147-A177-3AD203B41FA5}">
                      <a16:colId xmlns:a16="http://schemas.microsoft.com/office/drawing/2014/main" val="20004"/>
                    </a:ext>
                  </a:extLst>
                </a:gridCol>
              </a:tblGrid>
              <a:tr h="1734231">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457200" rtl="0" eaLnBrk="1" latinLnBrk="0" hangingPunct="1">
                        <a:lnSpc>
                          <a:spcPct val="115000"/>
                        </a:lnSpc>
                        <a:spcAft>
                          <a:spcPts val="0"/>
                        </a:spcAft>
                      </a:pPr>
                      <a:r>
                        <a:rPr lang="ru-RU" sz="1400" b="1" kern="1200" dirty="0">
                          <a:solidFill>
                            <a:schemeClr val="tx1"/>
                          </a:solidFill>
                          <a:effectLst/>
                          <a:latin typeface="+mn-lt"/>
                          <a:ea typeface="+mn-ea"/>
                          <a:cs typeface="+mn-cs"/>
                        </a:rPr>
                        <a:t>Факультет</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457200" rtl="0" eaLnBrk="1" latinLnBrk="0" hangingPunct="1">
                        <a:lnSpc>
                          <a:spcPct val="115000"/>
                        </a:lnSpc>
                        <a:spcAft>
                          <a:spcPts val="0"/>
                        </a:spcAft>
                      </a:pPr>
                      <a:r>
                        <a:rPr lang="ru-RU" sz="1400" b="1" kern="1200" dirty="0">
                          <a:solidFill>
                            <a:schemeClr val="tx1"/>
                          </a:solidFill>
                          <a:effectLst/>
                          <a:latin typeface="+mn-lt"/>
                          <a:ea typeface="+mn-ea"/>
                          <a:cs typeface="+mn-cs"/>
                        </a:rPr>
                        <a:t>Количество</a:t>
                      </a:r>
                      <a:r>
                        <a:rPr lang="ru-RU" sz="1400" b="1" kern="1200" baseline="0" dirty="0">
                          <a:solidFill>
                            <a:schemeClr val="tx1"/>
                          </a:solidFill>
                          <a:effectLst/>
                          <a:latin typeface="+mn-lt"/>
                          <a:ea typeface="+mn-ea"/>
                          <a:cs typeface="+mn-cs"/>
                        </a:rPr>
                        <a:t> публикаций в 2018 году (выполнено ППС)</a:t>
                      </a:r>
                      <a:endParaRPr lang="ru-RU" sz="1400" b="1" kern="1200" dirty="0">
                        <a:solidFill>
                          <a:schemeClr val="tx1"/>
                        </a:solidFill>
                        <a:effectLst/>
                        <a:latin typeface="+mn-lt"/>
                        <a:ea typeface="+mn-ea"/>
                        <a:cs typeface="+mn-cs"/>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400" b="1" kern="1200" dirty="0">
                          <a:solidFill>
                            <a:schemeClr val="tx1"/>
                          </a:solidFill>
                          <a:effectLst/>
                          <a:latin typeface="+mn-lt"/>
                          <a:ea typeface="+mn-ea"/>
                          <a:cs typeface="+mn-cs"/>
                        </a:rPr>
                        <a:t>Количество</a:t>
                      </a:r>
                      <a:r>
                        <a:rPr lang="ru-RU" sz="1400" b="1" kern="1200" baseline="0" dirty="0">
                          <a:solidFill>
                            <a:schemeClr val="tx1"/>
                          </a:solidFill>
                          <a:effectLst/>
                          <a:latin typeface="+mn-lt"/>
                          <a:ea typeface="+mn-ea"/>
                          <a:cs typeface="+mn-cs"/>
                        </a:rPr>
                        <a:t> публикаций в 2018 году (выполнено сотрудниками только со ставками НР)</a:t>
                      </a:r>
                      <a:endParaRPr lang="ru-RU" sz="1400" b="1" kern="1200" dirty="0">
                        <a:solidFill>
                          <a:schemeClr val="tx1"/>
                        </a:solidFill>
                        <a:effectLst/>
                        <a:latin typeface="+mn-lt"/>
                        <a:ea typeface="+mn-ea"/>
                        <a:cs typeface="+mn-cs"/>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457200" rtl="0" eaLnBrk="1" latinLnBrk="0" hangingPunct="1">
                        <a:lnSpc>
                          <a:spcPct val="115000"/>
                        </a:lnSpc>
                        <a:spcAft>
                          <a:spcPts val="0"/>
                        </a:spcAft>
                      </a:pPr>
                      <a:r>
                        <a:rPr lang="ru-RU" sz="1400" b="1" kern="1200" dirty="0">
                          <a:solidFill>
                            <a:schemeClr val="tx1"/>
                          </a:solidFill>
                          <a:effectLst/>
                          <a:latin typeface="+mn-lt"/>
                          <a:ea typeface="+mn-ea"/>
                          <a:cs typeface="+mn-cs"/>
                        </a:rPr>
                        <a:t>Итого</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457200" rtl="0" eaLnBrk="1" latinLnBrk="0" hangingPunct="1">
                        <a:lnSpc>
                          <a:spcPct val="115000"/>
                        </a:lnSpc>
                        <a:spcAft>
                          <a:spcPts val="0"/>
                        </a:spcAft>
                      </a:pPr>
                      <a:r>
                        <a:rPr lang="ru-RU" sz="1400" b="1" kern="1200" dirty="0">
                          <a:solidFill>
                            <a:schemeClr val="tx1"/>
                          </a:solidFill>
                          <a:effectLst/>
                          <a:latin typeface="+mn-lt"/>
                          <a:ea typeface="+mn-ea"/>
                          <a:cs typeface="+mn-cs"/>
                        </a:rPr>
                        <a:t>%</a:t>
                      </a:r>
                      <a:r>
                        <a:rPr lang="ru-RU" sz="1400" b="1" kern="1200" baseline="0" dirty="0">
                          <a:solidFill>
                            <a:schemeClr val="tx1"/>
                          </a:solidFill>
                          <a:effectLst/>
                          <a:latin typeface="+mn-lt"/>
                          <a:ea typeface="+mn-ea"/>
                          <a:cs typeface="+mn-cs"/>
                        </a:rPr>
                        <a:t> от общего числа публикаций</a:t>
                      </a:r>
                      <a:endParaRPr lang="ru-RU" sz="1400" b="1" kern="1200" dirty="0">
                        <a:solidFill>
                          <a:schemeClr val="tx1"/>
                        </a:solidFill>
                        <a:effectLst/>
                        <a:latin typeface="+mn-lt"/>
                        <a:ea typeface="+mn-ea"/>
                        <a:cs typeface="+mn-cs"/>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718773">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400" b="0" dirty="0">
                          <a:solidFill>
                            <a:schemeClr val="tx1"/>
                          </a:solidFill>
                          <a:effectLst/>
                        </a:rPr>
                        <a:t>Санкт-Петербургская</a:t>
                      </a:r>
                      <a:r>
                        <a:rPr lang="ru-RU" sz="1400" b="0" baseline="0" dirty="0">
                          <a:solidFill>
                            <a:schemeClr val="tx1"/>
                          </a:solidFill>
                          <a:effectLst/>
                        </a:rPr>
                        <a:t> школа социальных наук и востоковедения</a:t>
                      </a:r>
                      <a:endParaRPr lang="ru-RU" sz="1400" b="0"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64</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3</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67</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29</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extLst>
                  <a:ext uri="{0D108BD9-81ED-4DB2-BD59-A6C34878D82A}">
                    <a16:rowId xmlns:a16="http://schemas.microsoft.com/office/drawing/2014/main" val="10001"/>
                  </a:ext>
                </a:extLst>
              </a:tr>
              <a:tr h="479183">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400" b="0" dirty="0">
                          <a:solidFill>
                            <a:schemeClr val="tx1"/>
                          </a:solidFill>
                          <a:effectLst/>
                        </a:rPr>
                        <a:t>Санкт-Петербургская</a:t>
                      </a:r>
                      <a:r>
                        <a:rPr lang="ru-RU" sz="1400" b="0" baseline="0" dirty="0">
                          <a:solidFill>
                            <a:schemeClr val="tx1"/>
                          </a:solidFill>
                          <a:effectLst/>
                        </a:rPr>
                        <a:t> школа гуманитарных наук и искусств</a:t>
                      </a:r>
                      <a:endParaRPr lang="ru-RU" sz="1400" b="0"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30</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4</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34</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14,71</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479183">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400" b="0" dirty="0">
                          <a:solidFill>
                            <a:schemeClr val="tx1"/>
                          </a:solidFill>
                          <a:effectLst/>
                        </a:rPr>
                        <a:t>Санкт-Петербургская</a:t>
                      </a:r>
                      <a:r>
                        <a:rPr lang="ru-RU" sz="1400" b="0" baseline="0" dirty="0">
                          <a:solidFill>
                            <a:schemeClr val="tx1"/>
                          </a:solidFill>
                          <a:effectLst/>
                        </a:rPr>
                        <a:t> школа экономики и менеджмента</a:t>
                      </a:r>
                      <a:endParaRPr lang="ru-RU" sz="1400" b="0"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80</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12</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92</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39,83</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extLst>
                  <a:ext uri="{0D108BD9-81ED-4DB2-BD59-A6C34878D82A}">
                    <a16:rowId xmlns:a16="http://schemas.microsoft.com/office/drawing/2014/main" val="10003"/>
                  </a:ext>
                </a:extLst>
              </a:tr>
              <a:tr h="718773">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400" b="0" dirty="0">
                          <a:solidFill>
                            <a:schemeClr val="tx1"/>
                          </a:solidFill>
                          <a:effectLst/>
                        </a:rPr>
                        <a:t>Санкт-Петербургская</a:t>
                      </a:r>
                      <a:r>
                        <a:rPr lang="ru-RU" sz="1400" b="0" baseline="0" dirty="0">
                          <a:solidFill>
                            <a:schemeClr val="tx1"/>
                          </a:solidFill>
                          <a:effectLst/>
                        </a:rPr>
                        <a:t> школа физико-математических и компьютерных наук</a:t>
                      </a:r>
                      <a:endParaRPr lang="ru-RU" sz="1400" b="0"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34</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0</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34</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14,72</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4"/>
                  </a:ext>
                </a:extLst>
              </a:tr>
              <a:tr h="239591">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400" b="0" dirty="0">
                          <a:solidFill>
                            <a:schemeClr val="tx1"/>
                          </a:solidFill>
                          <a:effectLst/>
                        </a:rPr>
                        <a:t>Юридический факультет</a:t>
                      </a:r>
                      <a:endParaRPr lang="ru-RU" sz="1400" b="0"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2</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0</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2</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0,87</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extLst>
                  <a:ext uri="{0D108BD9-81ED-4DB2-BD59-A6C34878D82A}">
                    <a16:rowId xmlns:a16="http://schemas.microsoft.com/office/drawing/2014/main" val="10005"/>
                  </a:ext>
                </a:extLst>
              </a:tr>
              <a:tr h="239591">
                <a:tc>
                  <a:txBody>
                    <a:bodyPr/>
                    <a:lstStyle/>
                    <a:p>
                      <a:pPr algn="ctr">
                        <a:lnSpc>
                          <a:spcPct val="115000"/>
                        </a:lnSpc>
                        <a:spcAft>
                          <a:spcPts val="0"/>
                        </a:spcAft>
                      </a:pPr>
                      <a:r>
                        <a:rPr lang="ru-RU" sz="1400" b="0" i="1" dirty="0">
                          <a:solidFill>
                            <a:schemeClr val="tx1"/>
                          </a:solidFill>
                          <a:effectLst/>
                          <a:latin typeface="Calibri"/>
                          <a:ea typeface="Calibri"/>
                          <a:cs typeface="Times New Roman"/>
                        </a:rPr>
                        <a:t>ЦМФИ (не входит в структуру</a:t>
                      </a:r>
                      <a:r>
                        <a:rPr lang="ru-RU" sz="1400" b="0" i="1" baseline="0" dirty="0">
                          <a:solidFill>
                            <a:schemeClr val="tx1"/>
                          </a:solidFill>
                          <a:effectLst/>
                          <a:latin typeface="Calibri"/>
                          <a:ea typeface="Calibri"/>
                          <a:cs typeface="Times New Roman"/>
                        </a:rPr>
                        <a:t> факультетов)</a:t>
                      </a:r>
                      <a:endParaRPr lang="ru-RU" sz="1400" b="0" i="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457200" rtl="0" eaLnBrk="1" latinLnBrk="0" hangingPunct="1">
                        <a:lnSpc>
                          <a:spcPct val="115000"/>
                        </a:lnSpc>
                        <a:spcAft>
                          <a:spcPts val="0"/>
                        </a:spcAft>
                      </a:pPr>
                      <a:endParaRPr lang="ru-RU" sz="1400" b="0" kern="1200" dirty="0">
                        <a:solidFill>
                          <a:schemeClr val="tx1"/>
                        </a:solidFill>
                        <a:effectLst/>
                        <a:latin typeface="+mn-lt"/>
                        <a:ea typeface="+mn-ea"/>
                        <a:cs typeface="+mn-cs"/>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14</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457200" rtl="0" eaLnBrk="1" latinLnBrk="0" hangingPunct="1">
                        <a:lnSpc>
                          <a:spcPct val="115000"/>
                        </a:lnSpc>
                        <a:spcAft>
                          <a:spcPts val="0"/>
                        </a:spcAft>
                      </a:pPr>
                      <a:endParaRPr lang="ru-RU" sz="1400" b="0" kern="1200" dirty="0">
                        <a:solidFill>
                          <a:schemeClr val="tx1"/>
                        </a:solidFill>
                        <a:effectLst/>
                        <a:latin typeface="+mn-lt"/>
                        <a:ea typeface="+mn-ea"/>
                        <a:cs typeface="+mn-cs"/>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457200" rtl="0" eaLnBrk="1" latinLnBrk="0" hangingPunct="1">
                        <a:lnSpc>
                          <a:spcPct val="115000"/>
                        </a:lnSpc>
                        <a:spcAft>
                          <a:spcPts val="0"/>
                        </a:spcAft>
                      </a:pPr>
                      <a:r>
                        <a:rPr lang="ru-RU" sz="1400" b="0" kern="1200" dirty="0">
                          <a:solidFill>
                            <a:schemeClr val="tx1"/>
                          </a:solidFill>
                          <a:effectLst/>
                          <a:latin typeface="+mn-lt"/>
                          <a:ea typeface="+mn-ea"/>
                          <a:cs typeface="+mn-cs"/>
                        </a:rPr>
                        <a:t>6,06</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20995197"/>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2145"/>
            <a:ext cx="9128306" cy="861774"/>
          </a:xfrm>
          <a:prstGeom prst="rect">
            <a:avLst/>
          </a:prstGeom>
        </p:spPr>
        <p:txBody>
          <a:bodyPr wrap="square">
            <a:spAutoFit/>
          </a:bodyPr>
          <a:lstStyle/>
          <a:p>
            <a:pPr algn="ctr"/>
            <a:r>
              <a:rPr lang="ru-RU" sz="1600" b="1" dirty="0">
                <a:solidFill>
                  <a:schemeClr val="accent4"/>
                </a:solidFill>
              </a:rPr>
              <a:t>Оценка научной продуктивности департаментов: привлечение внешнего финансирования</a:t>
            </a:r>
            <a:r>
              <a:rPr lang="en-US" sz="1600" b="1" dirty="0">
                <a:solidFill>
                  <a:schemeClr val="accent4"/>
                </a:solidFill>
              </a:rPr>
              <a:t> </a:t>
            </a:r>
            <a:r>
              <a:rPr lang="ru-RU" sz="1600" b="1" dirty="0">
                <a:solidFill>
                  <a:schemeClr val="accent4"/>
                </a:solidFill>
              </a:rPr>
              <a:t>(договоры о выполнении прикладных НИР, пожертвования,  гранты РФФИ, РНФ и др.) (</a:t>
            </a:r>
            <a:r>
              <a:rPr lang="en-US" sz="1600" b="1" dirty="0">
                <a:solidFill>
                  <a:schemeClr val="accent4"/>
                </a:solidFill>
              </a:rPr>
              <a:t>I)</a:t>
            </a:r>
            <a:endParaRPr lang="ru-RU" sz="1600" b="1" dirty="0">
              <a:solidFill>
                <a:schemeClr val="accent4"/>
              </a:solidFill>
            </a:endParaRPr>
          </a:p>
          <a:p>
            <a:pPr algn="ctr"/>
            <a:endParaRPr lang="ru-RU" b="1" dirty="0"/>
          </a:p>
        </p:txBody>
      </p:sp>
      <p:graphicFrame>
        <p:nvGraphicFramePr>
          <p:cNvPr id="3" name="Таблица 2"/>
          <p:cNvGraphicFramePr>
            <a:graphicFrameLocks noGrp="1"/>
          </p:cNvGraphicFramePr>
          <p:nvPr>
            <p:extLst>
              <p:ext uri="{D42A27DB-BD31-4B8C-83A1-F6EECF244321}">
                <p14:modId xmlns:p14="http://schemas.microsoft.com/office/powerpoint/2010/main" val="3456532252"/>
              </p:ext>
            </p:extLst>
          </p:nvPr>
        </p:nvGraphicFramePr>
        <p:xfrm>
          <a:off x="368381" y="666749"/>
          <a:ext cx="8527970" cy="6223854"/>
        </p:xfrm>
        <a:graphic>
          <a:graphicData uri="http://schemas.openxmlformats.org/drawingml/2006/table">
            <a:tbl>
              <a:tblPr firstRow="1" firstCol="1" bandRow="1"/>
              <a:tblGrid>
                <a:gridCol w="970820">
                  <a:extLst>
                    <a:ext uri="{9D8B030D-6E8A-4147-A177-3AD203B41FA5}">
                      <a16:colId xmlns:a16="http://schemas.microsoft.com/office/drawing/2014/main" val="20000"/>
                    </a:ext>
                  </a:extLst>
                </a:gridCol>
                <a:gridCol w="2092507">
                  <a:extLst>
                    <a:ext uri="{9D8B030D-6E8A-4147-A177-3AD203B41FA5}">
                      <a16:colId xmlns:a16="http://schemas.microsoft.com/office/drawing/2014/main" val="20001"/>
                    </a:ext>
                  </a:extLst>
                </a:gridCol>
                <a:gridCol w="1037997">
                  <a:extLst>
                    <a:ext uri="{9D8B030D-6E8A-4147-A177-3AD203B41FA5}">
                      <a16:colId xmlns:a16="http://schemas.microsoft.com/office/drawing/2014/main" val="20002"/>
                    </a:ext>
                  </a:extLst>
                </a:gridCol>
                <a:gridCol w="955853">
                  <a:extLst>
                    <a:ext uri="{9D8B030D-6E8A-4147-A177-3AD203B41FA5}">
                      <a16:colId xmlns:a16="http://schemas.microsoft.com/office/drawing/2014/main" val="20003"/>
                    </a:ext>
                  </a:extLst>
                </a:gridCol>
                <a:gridCol w="824914">
                  <a:extLst>
                    <a:ext uri="{9D8B030D-6E8A-4147-A177-3AD203B41FA5}">
                      <a16:colId xmlns:a16="http://schemas.microsoft.com/office/drawing/2014/main" val="20004"/>
                    </a:ext>
                  </a:extLst>
                </a:gridCol>
                <a:gridCol w="1041987">
                  <a:extLst>
                    <a:ext uri="{9D8B030D-6E8A-4147-A177-3AD203B41FA5}">
                      <a16:colId xmlns:a16="http://schemas.microsoft.com/office/drawing/2014/main" val="20005"/>
                    </a:ext>
                  </a:extLst>
                </a:gridCol>
                <a:gridCol w="801946">
                  <a:extLst>
                    <a:ext uri="{9D8B030D-6E8A-4147-A177-3AD203B41FA5}">
                      <a16:colId xmlns:a16="http://schemas.microsoft.com/office/drawing/2014/main" val="20006"/>
                    </a:ext>
                  </a:extLst>
                </a:gridCol>
                <a:gridCol w="801946">
                  <a:extLst>
                    <a:ext uri="{9D8B030D-6E8A-4147-A177-3AD203B41FA5}">
                      <a16:colId xmlns:a16="http://schemas.microsoft.com/office/drawing/2014/main" val="20007"/>
                    </a:ext>
                  </a:extLst>
                </a:gridCol>
              </a:tblGrid>
              <a:tr h="526029">
                <a:tc rowSpan="2">
                  <a:txBody>
                    <a:bodyPr/>
                    <a:lstStyle/>
                    <a:p>
                      <a:pPr marL="0" algn="ctr" defTabSz="457200" rtl="0" eaLnBrk="1" fontAlgn="ctr" latinLnBrk="0" hangingPunct="1">
                        <a:lnSpc>
                          <a:spcPct val="115000"/>
                        </a:lnSpc>
                        <a:spcAft>
                          <a:spcPts val="0"/>
                        </a:spcAft>
                      </a:pPr>
                      <a:r>
                        <a:rPr lang="ru-RU" sz="1000" b="1" kern="1200" dirty="0">
                          <a:solidFill>
                            <a:schemeClr val="tx1"/>
                          </a:solidFill>
                          <a:effectLst/>
                          <a:latin typeface="+mn-lt"/>
                          <a:ea typeface="+mn-ea"/>
                          <a:cs typeface="+mn-cs"/>
                        </a:rPr>
                        <a:t>Факультет</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marL="0" algn="ctr" defTabSz="457200" rtl="0" eaLnBrk="1" fontAlgn="ctr" latinLnBrk="0" hangingPunct="1">
                        <a:lnSpc>
                          <a:spcPct val="115000"/>
                        </a:lnSpc>
                        <a:spcAft>
                          <a:spcPts val="0"/>
                        </a:spcAft>
                      </a:pPr>
                      <a:r>
                        <a:rPr lang="ru-RU" sz="1000" b="1" kern="1200" dirty="0">
                          <a:solidFill>
                            <a:schemeClr val="tx1"/>
                          </a:solidFill>
                          <a:effectLst/>
                          <a:latin typeface="+mn-lt"/>
                          <a:ea typeface="+mn-ea"/>
                          <a:cs typeface="+mn-cs"/>
                        </a:rPr>
                        <a:t>Название департамента</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3">
                  <a:txBody>
                    <a:bodyPr/>
                    <a:lstStyle/>
                    <a:p>
                      <a:pPr marL="0" algn="ctr" defTabSz="457200" rtl="0" eaLnBrk="1" fontAlgn="ctr" latinLnBrk="0" hangingPunct="1">
                        <a:lnSpc>
                          <a:spcPct val="115000"/>
                        </a:lnSpc>
                        <a:spcAft>
                          <a:spcPts val="0"/>
                        </a:spcAft>
                      </a:pPr>
                      <a:r>
                        <a:rPr lang="ru-RU" sz="1000" b="1" kern="1200" dirty="0">
                          <a:solidFill>
                            <a:schemeClr val="tx1"/>
                          </a:solidFill>
                          <a:effectLst/>
                          <a:latin typeface="+mn-lt"/>
                          <a:ea typeface="+mn-ea"/>
                          <a:cs typeface="+mn-cs"/>
                        </a:rPr>
                        <a:t>Объем привлеченного финансирования (руб.) (по принадлежности руководителей проектов и работ)</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ru-RU"/>
                    </a:p>
                  </a:txBody>
                  <a:tcPr/>
                </a:tc>
                <a:tc hMerge="1">
                  <a:txBody>
                    <a:bodyPr/>
                    <a:lstStyle/>
                    <a:p>
                      <a:pPr algn="ctr" rtl="0" fontAlgn="ctr"/>
                      <a:endParaRPr lang="ru-RU" sz="1000" b="1" i="0" u="none" strike="noStrike" dirty="0">
                        <a:solidFill>
                          <a:srgbClr val="FFFFFF"/>
                        </a:solidFill>
                        <a:effectLst/>
                        <a:latin typeface="+mn-lt"/>
                      </a:endParaRPr>
                    </a:p>
                  </a:txBody>
                  <a:tcPr marL="8507" marR="8507" marT="85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A99DD"/>
                    </a:solidFill>
                  </a:tcPr>
                </a:tc>
                <a:tc gridSpan="3">
                  <a:txBody>
                    <a:bodyPr/>
                    <a:lstStyle/>
                    <a:p>
                      <a:pPr marL="0" algn="ctr" defTabSz="457200" rtl="0" eaLnBrk="1" fontAlgn="ctr" latinLnBrk="0" hangingPunct="1">
                        <a:lnSpc>
                          <a:spcPct val="115000"/>
                        </a:lnSpc>
                        <a:spcAft>
                          <a:spcPts val="0"/>
                        </a:spcAft>
                      </a:pPr>
                      <a:r>
                        <a:rPr lang="ru-RU" sz="1000" b="1" kern="1200" dirty="0">
                          <a:solidFill>
                            <a:schemeClr val="tx1"/>
                          </a:solidFill>
                          <a:effectLst/>
                          <a:latin typeface="+mn-lt"/>
                          <a:ea typeface="+mn-ea"/>
                          <a:cs typeface="+mn-cs"/>
                        </a:rPr>
                        <a:t>Объем привлеченного финансирования (руб.)  на 1  НПР департамента</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ru-RU"/>
                    </a:p>
                  </a:txBody>
                  <a:tcPr/>
                </a:tc>
                <a:tc hMerge="1">
                  <a:txBody>
                    <a:bodyPr/>
                    <a:lstStyle/>
                    <a:p>
                      <a:pPr algn="ctr" rtl="0" fontAlgn="ctr"/>
                      <a:endParaRPr lang="ru-RU" sz="1000" b="1" i="0" u="none" strike="noStrike" dirty="0">
                        <a:solidFill>
                          <a:srgbClr val="FFFFFF"/>
                        </a:solidFill>
                        <a:effectLst/>
                        <a:latin typeface="+mn-lt"/>
                      </a:endParaRPr>
                    </a:p>
                  </a:txBody>
                  <a:tcPr marL="8507" marR="8507" marT="85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A99DD"/>
                    </a:solidFill>
                  </a:tcPr>
                </a:tc>
                <a:extLst>
                  <a:ext uri="{0D108BD9-81ED-4DB2-BD59-A6C34878D82A}">
                    <a16:rowId xmlns:a16="http://schemas.microsoft.com/office/drawing/2014/main" val="10000"/>
                  </a:ext>
                </a:extLst>
              </a:tr>
              <a:tr h="218047">
                <a:tc vMerge="1">
                  <a:txBody>
                    <a:bodyPr/>
                    <a:lstStyle/>
                    <a:p>
                      <a:endParaRPr lang="ru-RU"/>
                    </a:p>
                  </a:txBody>
                  <a:tcPr/>
                </a:tc>
                <a:tc vMerge="1">
                  <a:txBody>
                    <a:bodyPr/>
                    <a:lstStyle/>
                    <a:p>
                      <a:endParaRPr lang="ru-RU"/>
                    </a:p>
                  </a:txBody>
                  <a:tcPr/>
                </a:tc>
                <a:tc>
                  <a:txBody>
                    <a:bodyPr/>
                    <a:lstStyle/>
                    <a:p>
                      <a:pPr marL="0" algn="ctr" defTabSz="457200" rtl="0" eaLnBrk="1" fontAlgn="ctr" latinLnBrk="0" hangingPunct="1">
                        <a:lnSpc>
                          <a:spcPct val="115000"/>
                        </a:lnSpc>
                        <a:spcAft>
                          <a:spcPts val="0"/>
                        </a:spcAft>
                      </a:pPr>
                      <a:r>
                        <a:rPr lang="en-US" sz="1000" b="1" kern="1200" dirty="0">
                          <a:solidFill>
                            <a:schemeClr val="tx1"/>
                          </a:solidFill>
                          <a:effectLst/>
                          <a:latin typeface="+mn-lt"/>
                          <a:ea typeface="+mn-ea"/>
                          <a:cs typeface="+mn-cs"/>
                        </a:rPr>
                        <a:t>201</a:t>
                      </a:r>
                      <a:r>
                        <a:rPr lang="ru-RU" sz="1000" b="1" kern="1200" dirty="0">
                          <a:solidFill>
                            <a:schemeClr val="tx1"/>
                          </a:solidFill>
                          <a:effectLst/>
                          <a:latin typeface="+mn-lt"/>
                          <a:ea typeface="+mn-ea"/>
                          <a:cs typeface="+mn-cs"/>
                        </a:rPr>
                        <a:t>6</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lnSpc>
                          <a:spcPct val="115000"/>
                        </a:lnSpc>
                        <a:spcAft>
                          <a:spcPts val="0"/>
                        </a:spcAft>
                      </a:pPr>
                      <a:r>
                        <a:rPr lang="en-US" sz="1000" b="1" kern="1200" dirty="0">
                          <a:solidFill>
                            <a:schemeClr val="tx1"/>
                          </a:solidFill>
                          <a:effectLst/>
                          <a:latin typeface="+mn-lt"/>
                          <a:ea typeface="+mn-ea"/>
                          <a:cs typeface="+mn-cs"/>
                        </a:rPr>
                        <a:t>201</a:t>
                      </a:r>
                      <a:r>
                        <a:rPr lang="ru-RU" sz="1000" b="1" kern="1200" dirty="0">
                          <a:solidFill>
                            <a:schemeClr val="tx1"/>
                          </a:solidFill>
                          <a:effectLst/>
                          <a:latin typeface="+mn-lt"/>
                          <a:ea typeface="+mn-ea"/>
                          <a:cs typeface="+mn-cs"/>
                        </a:rPr>
                        <a:t>7</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lnSpc>
                          <a:spcPct val="115000"/>
                        </a:lnSpc>
                        <a:spcAft>
                          <a:spcPts val="0"/>
                        </a:spcAft>
                      </a:pPr>
                      <a:r>
                        <a:rPr lang="ru-RU" sz="1000" b="1" kern="1200" dirty="0">
                          <a:solidFill>
                            <a:schemeClr val="tx1"/>
                          </a:solidFill>
                          <a:effectLst/>
                          <a:latin typeface="+mn-lt"/>
                          <a:ea typeface="+mn-ea"/>
                          <a:cs typeface="+mn-cs"/>
                        </a:rPr>
                        <a:t>2018</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lnSpc>
                          <a:spcPct val="115000"/>
                        </a:lnSpc>
                        <a:spcAft>
                          <a:spcPts val="0"/>
                        </a:spcAft>
                      </a:pPr>
                      <a:r>
                        <a:rPr lang="en-US" sz="1000" b="1" kern="1200" dirty="0">
                          <a:solidFill>
                            <a:schemeClr val="tx1"/>
                          </a:solidFill>
                          <a:effectLst/>
                          <a:latin typeface="+mn-lt"/>
                          <a:ea typeface="+mn-ea"/>
                          <a:cs typeface="+mn-cs"/>
                        </a:rPr>
                        <a:t>201</a:t>
                      </a:r>
                      <a:r>
                        <a:rPr lang="ru-RU" sz="1000" b="1" kern="1200" dirty="0">
                          <a:solidFill>
                            <a:schemeClr val="tx1"/>
                          </a:solidFill>
                          <a:effectLst/>
                          <a:latin typeface="+mn-lt"/>
                          <a:ea typeface="+mn-ea"/>
                          <a:cs typeface="+mn-cs"/>
                        </a:rPr>
                        <a:t>6</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lnSpc>
                          <a:spcPct val="115000"/>
                        </a:lnSpc>
                        <a:spcAft>
                          <a:spcPts val="0"/>
                        </a:spcAft>
                      </a:pPr>
                      <a:r>
                        <a:rPr lang="en-US" sz="1000" b="1" kern="1200" dirty="0">
                          <a:solidFill>
                            <a:schemeClr val="tx1"/>
                          </a:solidFill>
                          <a:effectLst/>
                          <a:latin typeface="+mn-lt"/>
                          <a:ea typeface="+mn-ea"/>
                          <a:cs typeface="+mn-cs"/>
                        </a:rPr>
                        <a:t>201</a:t>
                      </a:r>
                      <a:r>
                        <a:rPr lang="ru-RU" sz="1000" b="1" kern="1200" dirty="0">
                          <a:solidFill>
                            <a:schemeClr val="tx1"/>
                          </a:solidFill>
                          <a:effectLst/>
                          <a:latin typeface="+mn-lt"/>
                          <a:ea typeface="+mn-ea"/>
                          <a:cs typeface="+mn-cs"/>
                        </a:rPr>
                        <a:t>7</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lnSpc>
                          <a:spcPct val="115000"/>
                        </a:lnSpc>
                        <a:spcAft>
                          <a:spcPts val="0"/>
                        </a:spcAft>
                      </a:pPr>
                      <a:r>
                        <a:rPr lang="ru-RU" sz="1000" b="1" kern="1200" dirty="0">
                          <a:solidFill>
                            <a:schemeClr val="tx1"/>
                          </a:solidFill>
                          <a:effectLst/>
                          <a:latin typeface="+mn-lt"/>
                          <a:ea typeface="+mn-ea"/>
                          <a:cs typeface="+mn-cs"/>
                        </a:rPr>
                        <a:t>2018</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308465">
                <a:tc>
                  <a:txBody>
                    <a:bodyPr/>
                    <a:lstStyle/>
                    <a:p>
                      <a:pPr algn="ctr">
                        <a:lnSpc>
                          <a:spcPct val="115000"/>
                        </a:lnSpc>
                        <a:spcAft>
                          <a:spcPts val="0"/>
                        </a:spcAft>
                      </a:pPr>
                      <a:r>
                        <a:rPr lang="ru-RU" sz="1000" b="1" dirty="0" err="1">
                          <a:solidFill>
                            <a:schemeClr val="tx1"/>
                          </a:solidFill>
                          <a:effectLst/>
                        </a:rPr>
                        <a:t>СШГНиИ</a:t>
                      </a:r>
                      <a:endParaRPr lang="ru-RU" sz="900" b="1" dirty="0">
                        <a:solidFill>
                          <a:schemeClr val="tx1"/>
                        </a:solidFill>
                        <a:effectLst/>
                        <a:latin typeface="+mn-lt"/>
                        <a:ea typeface="Calibri"/>
                        <a:cs typeface="Times New Roman"/>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истории</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15 118 314,04</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1" i="0" u="none" strike="noStrike" dirty="0">
                          <a:solidFill>
                            <a:schemeClr val="tx2">
                              <a:lumMod val="75000"/>
                              <a:lumOff val="25000"/>
                            </a:schemeClr>
                          </a:solidFill>
                          <a:effectLst/>
                          <a:latin typeface="+mn-lt"/>
                        </a:rPr>
                        <a:t>17 541 161,5</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1" i="0" u="none" strike="noStrike" kern="1200" dirty="0">
                          <a:solidFill>
                            <a:srgbClr val="FF0000"/>
                          </a:solidFill>
                          <a:effectLst/>
                          <a:latin typeface="+mn-lt"/>
                          <a:ea typeface="+mn-ea"/>
                          <a:cs typeface="+mn-cs"/>
                        </a:rPr>
                        <a:t>10 284 871,07</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1 141 004,83</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1 150 240,09</a:t>
                      </a:r>
                    </a:p>
                    <a:p>
                      <a:pPr marL="0" algn="ctr" defTabSz="457200" rtl="0" eaLnBrk="1" fontAlgn="ctr" latinLnBrk="0" hangingPunct="1"/>
                      <a:endParaRPr lang="ru-RU" sz="1000" b="0" i="0" u="none" strike="noStrike" kern="1200" dirty="0">
                        <a:solidFill>
                          <a:schemeClr val="tx2">
                            <a:lumMod val="75000"/>
                            <a:lumOff val="25000"/>
                          </a:schemeClr>
                        </a:solidFill>
                        <a:effectLst/>
                        <a:latin typeface="+mn-lt"/>
                        <a:ea typeface="+mn-ea"/>
                        <a:cs typeface="+mn-cs"/>
                      </a:endParaRP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100" b="1" i="0" u="none" strike="noStrike" kern="1200" dirty="0">
                          <a:solidFill>
                            <a:srgbClr val="FF0000"/>
                          </a:solidFill>
                          <a:effectLst/>
                          <a:latin typeface="+mn-lt"/>
                          <a:ea typeface="+mn-ea"/>
                          <a:cs typeface="+mn-cs"/>
                        </a:rPr>
                        <a:t>584</a:t>
                      </a:r>
                      <a:r>
                        <a:rPr lang="ru-RU" sz="1100" b="1" i="0" u="none" strike="noStrike" kern="1200" baseline="0" dirty="0">
                          <a:solidFill>
                            <a:srgbClr val="FF0000"/>
                          </a:solidFill>
                          <a:effectLst/>
                          <a:latin typeface="+mn-lt"/>
                          <a:ea typeface="+mn-ea"/>
                          <a:cs typeface="+mn-cs"/>
                        </a:rPr>
                        <a:t> 367,67</a:t>
                      </a:r>
                      <a:endParaRPr lang="ru-RU" sz="1100" b="1" i="0" u="none" strike="noStrike" kern="1200" dirty="0">
                        <a:solidFill>
                          <a:srgbClr val="FF0000"/>
                        </a:solidFill>
                        <a:effectLst/>
                        <a:latin typeface="+mn-lt"/>
                        <a:ea typeface="+mn-ea"/>
                        <a:cs typeface="+mn-cs"/>
                      </a:endParaRP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15168">
                <a:tc>
                  <a:txBody>
                    <a:bodyPr/>
                    <a:lstStyle/>
                    <a:p>
                      <a:pPr algn="ctr">
                        <a:lnSpc>
                          <a:spcPct val="115000"/>
                        </a:lnSpc>
                        <a:spcAft>
                          <a:spcPts val="0"/>
                        </a:spcAft>
                      </a:pPr>
                      <a:r>
                        <a:rPr lang="ru-RU" sz="1000" b="1" dirty="0" err="1">
                          <a:solidFill>
                            <a:schemeClr val="tx1"/>
                          </a:solidFill>
                          <a:effectLst/>
                        </a:rPr>
                        <a:t>СШГНиИ</a:t>
                      </a:r>
                      <a:endParaRPr lang="ru-RU" sz="900" b="1" dirty="0">
                        <a:solidFill>
                          <a:schemeClr val="tx1"/>
                        </a:solidFill>
                        <a:effectLst/>
                        <a:latin typeface="+mn-lt"/>
                        <a:ea typeface="Calibri"/>
                        <a:cs typeface="Times New Roman"/>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1" i="0" u="none" strike="noStrike" dirty="0">
                          <a:solidFill>
                            <a:schemeClr val="tx2">
                              <a:lumMod val="75000"/>
                              <a:lumOff val="25000"/>
                            </a:schemeClr>
                          </a:solidFill>
                          <a:effectLst/>
                          <a:latin typeface="+mn-lt"/>
                        </a:rPr>
                        <a:t>Кафедра сравнительного литературоведения и лингвистики</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4 770 000,00</a:t>
                      </a:r>
                    </a:p>
                  </a:txBody>
                  <a:tcPr marL="8507" marR="85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5 270 000</a:t>
                      </a:r>
                    </a:p>
                  </a:txBody>
                  <a:tcPr marL="8507" marR="85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50" b="1" i="0" u="none" strike="noStrike" kern="1200" dirty="0">
                          <a:solidFill>
                            <a:srgbClr val="FF0000"/>
                          </a:solidFill>
                          <a:effectLst/>
                          <a:latin typeface="+mn-lt"/>
                          <a:ea typeface="+mn-ea"/>
                          <a:cs typeface="+mn-cs"/>
                        </a:rPr>
                        <a:t>5 381 805,19</a:t>
                      </a:r>
                    </a:p>
                  </a:txBody>
                  <a:tcPr marL="8507" marR="85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377 075,09</a:t>
                      </a:r>
                    </a:p>
                  </a:txBody>
                  <a:tcPr marL="8507" marR="85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327 329,19</a:t>
                      </a:r>
                    </a:p>
                  </a:txBody>
                  <a:tcPr marL="8507" marR="85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1" i="0" u="none" strike="noStrike" kern="1200" dirty="0">
                          <a:solidFill>
                            <a:srgbClr val="FF0000"/>
                          </a:solidFill>
                          <a:effectLst/>
                          <a:latin typeface="+mn-lt"/>
                          <a:ea typeface="+mn-ea"/>
                          <a:cs typeface="+mn-cs"/>
                        </a:rPr>
                        <a:t>328 359,07</a:t>
                      </a:r>
                    </a:p>
                  </a:txBody>
                  <a:tcPr marL="8507" marR="85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r h="278456">
                <a:tc>
                  <a:txBody>
                    <a:bodyPr/>
                    <a:lstStyle/>
                    <a:p>
                      <a:pPr algn="ctr">
                        <a:lnSpc>
                          <a:spcPct val="115000"/>
                        </a:lnSpc>
                        <a:spcAft>
                          <a:spcPts val="0"/>
                        </a:spcAft>
                      </a:pPr>
                      <a:r>
                        <a:rPr lang="ru-RU" sz="1000" b="1" dirty="0" err="1">
                          <a:solidFill>
                            <a:schemeClr val="tx1"/>
                          </a:solidFill>
                          <a:effectLst/>
                        </a:rPr>
                        <a:t>СШГНиИ</a:t>
                      </a:r>
                      <a:endParaRPr lang="ru-RU" sz="900" b="1" dirty="0">
                        <a:solidFill>
                          <a:schemeClr val="tx1"/>
                        </a:solidFill>
                        <a:effectLst/>
                        <a:latin typeface="+mn-lt"/>
                        <a:ea typeface="Calibri"/>
                        <a:cs typeface="Times New Roman"/>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иностранных языков</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309840">
                <a:tc>
                  <a:txBody>
                    <a:bodyPr/>
                    <a:lstStyle/>
                    <a:p>
                      <a:pPr algn="ctr">
                        <a:lnSpc>
                          <a:spcPct val="115000"/>
                        </a:lnSpc>
                        <a:spcAft>
                          <a:spcPts val="0"/>
                        </a:spcAft>
                      </a:pPr>
                      <a:r>
                        <a:rPr lang="ru-RU" sz="900" b="1" dirty="0" err="1">
                          <a:solidFill>
                            <a:schemeClr val="tx1"/>
                          </a:solidFill>
                          <a:effectLst/>
                        </a:rPr>
                        <a:t>СШГНиИ</a:t>
                      </a:r>
                      <a:endParaRPr lang="ru-RU" sz="800" b="1" dirty="0">
                        <a:solidFill>
                          <a:schemeClr val="tx1"/>
                        </a:solidFill>
                        <a:effectLst/>
                        <a:latin typeface="+mn-lt"/>
                        <a:ea typeface="Calibri"/>
                        <a:cs typeface="Times New Roman"/>
                      </a:endParaRPr>
                    </a:p>
                    <a:p>
                      <a:pPr algn="ctr">
                        <a:lnSpc>
                          <a:spcPct val="115000"/>
                        </a:lnSpc>
                        <a:spcAft>
                          <a:spcPts val="0"/>
                        </a:spcAft>
                      </a:pPr>
                      <a:endParaRPr lang="ru-RU" sz="900" b="1" dirty="0">
                        <a:solidFill>
                          <a:schemeClr val="tx1"/>
                        </a:solidFill>
                        <a:effectLst/>
                        <a:latin typeface="+mn-lt"/>
                        <a:ea typeface="Calibri"/>
                        <a:cs typeface="Times New Roman"/>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1" i="0" u="none" strike="noStrike" dirty="0">
                          <a:solidFill>
                            <a:schemeClr val="tx2">
                              <a:lumMod val="75000"/>
                              <a:lumOff val="25000"/>
                            </a:schemeClr>
                          </a:solidFill>
                          <a:effectLst/>
                          <a:latin typeface="+mn-lt"/>
                        </a:rPr>
                        <a:t>Отделение</a:t>
                      </a:r>
                      <a:r>
                        <a:rPr lang="ru-RU" sz="1000" b="1" i="0" u="none" strike="noStrike" baseline="0" dirty="0">
                          <a:solidFill>
                            <a:schemeClr val="tx2">
                              <a:lumMod val="75000"/>
                              <a:lumOff val="25000"/>
                            </a:schemeClr>
                          </a:solidFill>
                          <a:effectLst/>
                          <a:latin typeface="+mn-lt"/>
                        </a:rPr>
                        <a:t> дизайна и современного искусства</a:t>
                      </a:r>
                      <a:endParaRPr lang="ru-RU" sz="1000" b="1" i="0" u="none" strike="noStrike" dirty="0">
                        <a:solidFill>
                          <a:schemeClr val="tx2">
                            <a:lumMod val="75000"/>
                            <a:lumOff val="25000"/>
                          </a:schemeClr>
                        </a:solidFill>
                        <a:effectLst/>
                        <a:latin typeface="+mn-lt"/>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1 191 880,16</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defTabSz="457200" rtl="0" eaLnBrk="1" fontAlgn="ctr" latinLnBrk="0" hangingPunct="1"/>
                      <a:r>
                        <a:rPr lang="ru-RU" sz="1100" b="1" i="0" u="none" strike="noStrike" kern="1200">
                          <a:solidFill>
                            <a:srgbClr val="FF0000"/>
                          </a:solidFill>
                          <a:effectLst/>
                          <a:latin typeface="+mn-lt"/>
                          <a:ea typeface="+mn-ea"/>
                          <a:cs typeface="+mn-cs"/>
                        </a:rPr>
                        <a:t>794 586,77</a:t>
                      </a:r>
                      <a:endParaRPr lang="ru-RU" sz="1100" b="1" i="0" u="none" strike="noStrike" kern="1200" dirty="0">
                        <a:solidFill>
                          <a:srgbClr val="FF0000"/>
                        </a:solidFill>
                        <a:effectLst/>
                        <a:latin typeface="+mn-lt"/>
                        <a:ea typeface="+mn-ea"/>
                        <a:cs typeface="+mn-cs"/>
                      </a:endParaRP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5"/>
                  </a:ext>
                </a:extLst>
              </a:tr>
              <a:tr h="270080">
                <a:tc>
                  <a:txBody>
                    <a:bodyPr/>
                    <a:lstStyle/>
                    <a:p>
                      <a:pPr algn="ctr" rtl="0" fontAlgn="ctr"/>
                      <a:r>
                        <a:rPr lang="ru-RU" sz="1000" b="1" i="0" u="none" strike="noStrike" dirty="0" err="1">
                          <a:solidFill>
                            <a:schemeClr val="tx2">
                              <a:lumMod val="75000"/>
                              <a:lumOff val="25000"/>
                            </a:schemeClr>
                          </a:solidFill>
                          <a:effectLst/>
                          <a:latin typeface="+mn-lt"/>
                        </a:rPr>
                        <a:t>СШЭиМ</a:t>
                      </a:r>
                      <a:endParaRPr lang="ru-RU" sz="1000" b="1" i="0" u="none" strike="noStrike" dirty="0">
                        <a:solidFill>
                          <a:schemeClr val="tx2">
                            <a:lumMod val="75000"/>
                            <a:lumOff val="25000"/>
                          </a:schemeClr>
                        </a:solidFill>
                        <a:effectLst/>
                        <a:latin typeface="+mn-lt"/>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менеджмента</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lnSpc>
                          <a:spcPct val="100000"/>
                        </a:lnSpc>
                      </a:pPr>
                      <a:r>
                        <a:rPr lang="ru-RU" sz="1000" b="0" i="0" u="none" strike="noStrike" dirty="0">
                          <a:solidFill>
                            <a:schemeClr val="tx2">
                              <a:lumMod val="75000"/>
                              <a:lumOff val="25000"/>
                            </a:schemeClr>
                          </a:solidFill>
                          <a:effectLst/>
                          <a:latin typeface="+mn-lt"/>
                        </a:rPr>
                        <a:t>4 111 744,94</a:t>
                      </a:r>
                    </a:p>
                  </a:txBody>
                  <a:tcPr marL="8507" marR="8507"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algn="ctr" rtl="0" fontAlgn="ctr">
                        <a:lnSpc>
                          <a:spcPct val="100000"/>
                        </a:lnSpc>
                      </a:pPr>
                      <a:r>
                        <a:rPr lang="ru-RU" sz="1000" b="0" i="0" u="none" strike="noStrike" dirty="0">
                          <a:solidFill>
                            <a:schemeClr val="tx2">
                              <a:lumMod val="75000"/>
                              <a:lumOff val="25000"/>
                            </a:schemeClr>
                          </a:solidFill>
                          <a:effectLst/>
                          <a:latin typeface="+mn-lt"/>
                        </a:rPr>
                        <a:t>500 000</a:t>
                      </a:r>
                    </a:p>
                  </a:txBody>
                  <a:tcPr marL="8507" marR="8507"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2 211 600</a:t>
                      </a:r>
                    </a:p>
                  </a:txBody>
                  <a:tcPr marL="8507" marR="8507"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lnSpc>
                          <a:spcPct val="100000"/>
                        </a:lnSpc>
                      </a:pPr>
                      <a:r>
                        <a:rPr lang="ru-RU" sz="1000" b="0" i="0" u="none" strike="noStrike" kern="1200" dirty="0">
                          <a:solidFill>
                            <a:schemeClr val="tx2">
                              <a:lumMod val="75000"/>
                              <a:lumOff val="25000"/>
                            </a:schemeClr>
                          </a:solidFill>
                          <a:effectLst/>
                          <a:latin typeface="+mn-lt"/>
                          <a:ea typeface="+mn-ea"/>
                          <a:cs typeface="+mn-cs"/>
                        </a:rPr>
                        <a:t>148 706,86</a:t>
                      </a:r>
                    </a:p>
                  </a:txBody>
                  <a:tcPr marL="8507" marR="8507"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15 015,01</a:t>
                      </a:r>
                    </a:p>
                  </a:txBody>
                  <a:tcPr marL="8507" marR="8507"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81 458, 56</a:t>
                      </a:r>
                    </a:p>
                  </a:txBody>
                  <a:tcPr marL="8507" marR="8507"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extLst>
                  <a:ext uri="{0D108BD9-81ED-4DB2-BD59-A6C34878D82A}">
                    <a16:rowId xmlns:a16="http://schemas.microsoft.com/office/drawing/2014/main" val="10006"/>
                  </a:ext>
                </a:extLst>
              </a:tr>
              <a:tr h="279705">
                <a:tc>
                  <a:txBody>
                    <a:bodyPr/>
                    <a:lstStyle/>
                    <a:p>
                      <a:pPr algn="ctr" rtl="0" fontAlgn="ctr"/>
                      <a:r>
                        <a:rPr lang="ru-RU" sz="1000" b="1" i="0" u="none" strike="noStrike" dirty="0" err="1">
                          <a:solidFill>
                            <a:schemeClr val="tx2">
                              <a:lumMod val="75000"/>
                              <a:lumOff val="25000"/>
                            </a:schemeClr>
                          </a:solidFill>
                          <a:effectLst/>
                          <a:latin typeface="+mn-lt"/>
                        </a:rPr>
                        <a:t>СШЭиМ</a:t>
                      </a:r>
                      <a:endParaRPr lang="ru-RU" sz="1000" b="1" i="0" u="none" strike="noStrike" dirty="0">
                        <a:solidFill>
                          <a:schemeClr val="tx2">
                            <a:lumMod val="75000"/>
                            <a:lumOff val="25000"/>
                          </a:schemeClr>
                        </a:solidFill>
                        <a:effectLst/>
                        <a:latin typeface="+mn-lt"/>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логистики и УЦП</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00" b="0" i="0" u="none" strike="noStrike" dirty="0">
                          <a:solidFill>
                            <a:schemeClr val="tx2">
                              <a:lumMod val="75000"/>
                              <a:lumOff val="25000"/>
                            </a:schemeClr>
                          </a:solidFill>
                          <a:effectLst/>
                          <a:latin typeface="+mn-lt"/>
                        </a:rPr>
                        <a:t>240 000,00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algn="ctr" rtl="0" fontAlgn="ctr"/>
                      <a:r>
                        <a:rPr lang="ru-RU" sz="1000" b="0" i="0" u="none" strike="noStrike" dirty="0">
                          <a:solidFill>
                            <a:schemeClr val="tx2">
                              <a:lumMod val="75000"/>
                              <a:lumOff val="25000"/>
                            </a:schemeClr>
                          </a:solidFill>
                          <a:effectLst/>
                          <a:latin typeface="+mn-lt"/>
                        </a:rPr>
                        <a:t>248 000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20 000,00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16 262,29</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extLst>
                  <a:ext uri="{0D108BD9-81ED-4DB2-BD59-A6C34878D82A}">
                    <a16:rowId xmlns:a16="http://schemas.microsoft.com/office/drawing/2014/main" val="10007"/>
                  </a:ext>
                </a:extLst>
              </a:tr>
              <a:tr h="279705">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1000" b="1" i="0" u="none" strike="noStrike" dirty="0" err="1">
                          <a:solidFill>
                            <a:schemeClr val="tx2">
                              <a:lumMod val="75000"/>
                              <a:lumOff val="25000"/>
                            </a:schemeClr>
                          </a:solidFill>
                          <a:effectLst/>
                          <a:latin typeface="+mn-lt"/>
                        </a:rPr>
                        <a:t>СШЭиМ</a:t>
                      </a:r>
                      <a:endParaRPr lang="ru-RU" sz="1000" b="1" i="0" u="none" strike="noStrike" dirty="0">
                        <a:solidFill>
                          <a:schemeClr val="tx2">
                            <a:lumMod val="75000"/>
                            <a:lumOff val="25000"/>
                          </a:schemeClr>
                        </a:solidFill>
                        <a:effectLst/>
                        <a:latin typeface="+mn-lt"/>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экономики</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00" b="0" i="0" u="none" strike="noStrike" dirty="0">
                          <a:solidFill>
                            <a:schemeClr val="tx2">
                              <a:lumMod val="75000"/>
                              <a:lumOff val="25000"/>
                            </a:schemeClr>
                          </a:solidFill>
                          <a:effectLst/>
                          <a:latin typeface="+mn-lt"/>
                        </a:rPr>
                        <a:t>195 607,15</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algn="ctr" rtl="0" fontAlgn="ctr"/>
                      <a:r>
                        <a:rPr lang="ru-RU" sz="1000" b="0" i="0" u="none" strike="noStrike" dirty="0">
                          <a:solidFill>
                            <a:schemeClr val="tx2">
                              <a:lumMod val="75000"/>
                              <a:lumOff val="25000"/>
                            </a:schemeClr>
                          </a:solidFill>
                          <a:effectLst/>
                          <a:latin typeface="+mn-lt"/>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934 000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8 006,84</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39 744,68</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extLst>
                  <a:ext uri="{0D108BD9-81ED-4DB2-BD59-A6C34878D82A}">
                    <a16:rowId xmlns:a16="http://schemas.microsoft.com/office/drawing/2014/main" val="10008"/>
                  </a:ext>
                </a:extLst>
              </a:tr>
              <a:tr h="279705">
                <a:tc>
                  <a:txBody>
                    <a:bodyPr/>
                    <a:lstStyle/>
                    <a:p>
                      <a:pPr algn="ctr" rtl="0" fontAlgn="ctr"/>
                      <a:r>
                        <a:rPr lang="ru-RU" sz="1000" b="1" i="0" u="none" strike="noStrike" dirty="0" err="1">
                          <a:solidFill>
                            <a:schemeClr val="tx2">
                              <a:lumMod val="75000"/>
                              <a:lumOff val="25000"/>
                            </a:schemeClr>
                          </a:solidFill>
                          <a:effectLst/>
                          <a:latin typeface="+mn-lt"/>
                        </a:rPr>
                        <a:t>СШЭиМ</a:t>
                      </a:r>
                      <a:endParaRPr lang="ru-RU" sz="1000" b="1" i="0" u="none" strike="noStrike" dirty="0">
                        <a:solidFill>
                          <a:schemeClr val="tx2">
                            <a:lumMod val="75000"/>
                            <a:lumOff val="25000"/>
                          </a:schemeClr>
                        </a:solidFill>
                        <a:effectLst/>
                        <a:latin typeface="+mn-lt"/>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финансов</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algn="ctr" rtl="0" fontAlgn="ctr"/>
                      <a:r>
                        <a:rPr lang="ru-RU" sz="1000" b="0" i="0" u="none" strike="noStrike" dirty="0">
                          <a:solidFill>
                            <a:schemeClr val="tx2">
                              <a:lumMod val="75000"/>
                              <a:lumOff val="25000"/>
                            </a:schemeClr>
                          </a:solidFill>
                          <a:effectLst/>
                          <a:latin typeface="+mn-lt"/>
                        </a:rPr>
                        <a:t>5747,13</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algn="ctr" rtl="0" fontAlgn="ctr"/>
                      <a:r>
                        <a:rPr lang="ru-RU" sz="1000" b="0" i="0" u="none" strike="noStrike" dirty="0">
                          <a:solidFill>
                            <a:schemeClr val="tx2">
                              <a:lumMod val="75000"/>
                              <a:lumOff val="25000"/>
                            </a:schemeClr>
                          </a:solidFill>
                          <a:effectLst/>
                          <a:latin typeface="+mn-lt"/>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500 000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en-US" sz="1000" b="0" i="0" u="none" strike="noStrike" kern="1200" dirty="0">
                          <a:solidFill>
                            <a:schemeClr val="tx2">
                              <a:lumMod val="75000"/>
                              <a:lumOff val="25000"/>
                            </a:schemeClr>
                          </a:solidFill>
                          <a:effectLst/>
                          <a:latin typeface="+mn-lt"/>
                          <a:ea typeface="+mn-ea"/>
                          <a:cs typeface="+mn-cs"/>
                        </a:rPr>
                        <a:t>396,35</a:t>
                      </a:r>
                      <a:endParaRPr lang="ru-RU" sz="1000" b="0" i="0" u="none" strike="noStrike" kern="1200" dirty="0">
                        <a:solidFill>
                          <a:schemeClr val="tx2">
                            <a:lumMod val="75000"/>
                            <a:lumOff val="25000"/>
                          </a:schemeClr>
                        </a:solidFill>
                        <a:effectLst/>
                        <a:latin typeface="+mn-lt"/>
                        <a:ea typeface="+mn-ea"/>
                        <a:cs typeface="+mn-cs"/>
                      </a:endParaRP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21 978,02</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C743"/>
                    </a:solidFill>
                  </a:tcPr>
                </a:tc>
                <a:extLst>
                  <a:ext uri="{0D108BD9-81ED-4DB2-BD59-A6C34878D82A}">
                    <a16:rowId xmlns:a16="http://schemas.microsoft.com/office/drawing/2014/main" val="10009"/>
                  </a:ext>
                </a:extLst>
              </a:tr>
              <a:tr h="279705">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000" b="1" kern="1200" dirty="0" err="1">
                          <a:solidFill>
                            <a:schemeClr val="tx1"/>
                          </a:solidFill>
                          <a:effectLst/>
                          <a:latin typeface="+mn-lt"/>
                          <a:ea typeface="+mn-ea"/>
                          <a:cs typeface="+mn-cs"/>
                        </a:rPr>
                        <a:t>СШСНиВ</a:t>
                      </a:r>
                      <a:endParaRPr lang="ru-RU" sz="1000" b="1" kern="1200" dirty="0">
                        <a:solidFill>
                          <a:schemeClr val="tx1"/>
                        </a:solidFill>
                        <a:effectLst/>
                        <a:latin typeface="+mn-lt"/>
                        <a:ea typeface="+mn-ea"/>
                        <a:cs typeface="+mn-cs"/>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социологии</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00" b="0" i="0" u="none" strike="noStrike" dirty="0">
                          <a:solidFill>
                            <a:schemeClr val="tx2">
                              <a:lumMod val="75000"/>
                              <a:lumOff val="25000"/>
                            </a:schemeClr>
                          </a:solidFill>
                          <a:effectLst/>
                          <a:latin typeface="+mn-lt"/>
                        </a:rPr>
                        <a:t>10 990 893,20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1000"/>
                      </a:srgbClr>
                    </a:solidFill>
                  </a:tcPr>
                </a:tc>
                <a:tc>
                  <a:txBody>
                    <a:bodyPr/>
                    <a:lstStyle/>
                    <a:p>
                      <a:pPr marL="0" algn="ctr" defTabSz="457200" rtl="0" eaLnBrk="1" fontAlgn="ctr" latinLnBrk="0" hangingPunct="1"/>
                      <a:r>
                        <a:rPr lang="ru-RU" sz="1000" b="1" i="0" u="none" strike="noStrike" kern="1200" dirty="0">
                          <a:solidFill>
                            <a:schemeClr val="tx2">
                              <a:lumMod val="75000"/>
                              <a:lumOff val="25000"/>
                            </a:schemeClr>
                          </a:solidFill>
                          <a:effectLst/>
                          <a:latin typeface="+mn-lt"/>
                          <a:ea typeface="+mn-ea"/>
                          <a:cs typeface="+mn-cs"/>
                        </a:rPr>
                        <a:t>9 519 901,63</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50" b="1" i="0" u="none" strike="noStrike" kern="1200" dirty="0">
                          <a:solidFill>
                            <a:srgbClr val="FF0000"/>
                          </a:solidFill>
                          <a:effectLst/>
                          <a:latin typeface="+mn-lt"/>
                          <a:ea typeface="+mn-ea"/>
                          <a:cs typeface="+mn-cs"/>
                        </a:rPr>
                        <a:t>8 262 176,13</a:t>
                      </a:r>
                    </a:p>
                    <a:p>
                      <a:pPr marL="0" algn="ctr" defTabSz="457200" rtl="0" eaLnBrk="1" fontAlgn="ctr" latinLnBrk="0" hangingPunct="1"/>
                      <a:endParaRPr lang="ru-RU" sz="1000" b="0" i="0" u="none" strike="noStrike" kern="1200" dirty="0">
                        <a:solidFill>
                          <a:schemeClr val="tx2">
                            <a:lumMod val="75000"/>
                            <a:lumOff val="25000"/>
                          </a:schemeClr>
                        </a:solidFill>
                        <a:effectLst/>
                        <a:latin typeface="+mn-lt"/>
                        <a:ea typeface="+mn-ea"/>
                        <a:cs typeface="+mn-cs"/>
                      </a:endParaRP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472 726,58</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381 559,18</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324 006,9</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extLst>
                  <a:ext uri="{0D108BD9-81ED-4DB2-BD59-A6C34878D82A}">
                    <a16:rowId xmlns:a16="http://schemas.microsoft.com/office/drawing/2014/main" val="10010"/>
                  </a:ext>
                </a:extLst>
              </a:tr>
              <a:tr h="308465">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000" b="1" kern="1200" dirty="0" err="1">
                          <a:solidFill>
                            <a:schemeClr val="tx1"/>
                          </a:solidFill>
                          <a:effectLst/>
                          <a:latin typeface="+mn-lt"/>
                          <a:ea typeface="+mn-ea"/>
                          <a:cs typeface="+mn-cs"/>
                        </a:rPr>
                        <a:t>СШСНиВ</a:t>
                      </a:r>
                      <a:endParaRPr lang="ru-RU" sz="1000" b="1" kern="1200" dirty="0">
                        <a:solidFill>
                          <a:schemeClr val="tx1"/>
                        </a:solidFill>
                        <a:effectLst/>
                        <a:latin typeface="+mn-lt"/>
                        <a:ea typeface="+mn-ea"/>
                        <a:cs typeface="+mn-cs"/>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прикладной политологии</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00" b="0" i="0" u="none" strike="noStrike" dirty="0">
                          <a:solidFill>
                            <a:schemeClr val="tx2">
                              <a:lumMod val="75000"/>
                              <a:lumOff val="25000"/>
                            </a:schemeClr>
                          </a:solidFill>
                          <a:effectLst/>
                          <a:latin typeface="+mn-lt"/>
                        </a:rPr>
                        <a:t>315 000,00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1000"/>
                      </a:srgbClr>
                    </a:solidFill>
                  </a:tcPr>
                </a:tc>
                <a:tc>
                  <a:txBody>
                    <a:bodyPr/>
                    <a:lstStyle/>
                    <a:p>
                      <a:pPr algn="ctr" rtl="0" fontAlgn="ctr"/>
                      <a:r>
                        <a:rPr lang="ru-RU" sz="1000" b="0" i="0" u="none" strike="noStrike" dirty="0">
                          <a:solidFill>
                            <a:schemeClr val="tx2">
                              <a:lumMod val="75000"/>
                              <a:lumOff val="25000"/>
                            </a:schemeClr>
                          </a:solidFill>
                          <a:effectLst/>
                          <a:latin typeface="+mn-lt"/>
                        </a:rPr>
                        <a:t>300 000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300 000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19 207,31</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16 262,29</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15 424,16</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extLst>
                  <a:ext uri="{0D108BD9-81ED-4DB2-BD59-A6C34878D82A}">
                    <a16:rowId xmlns:a16="http://schemas.microsoft.com/office/drawing/2014/main" val="10011"/>
                  </a:ext>
                </a:extLst>
              </a:tr>
              <a:tr h="308465">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000" b="1" kern="1200" dirty="0" err="1">
                          <a:solidFill>
                            <a:schemeClr val="tx1"/>
                          </a:solidFill>
                          <a:effectLst/>
                          <a:latin typeface="+mn-lt"/>
                          <a:ea typeface="+mn-ea"/>
                          <a:cs typeface="+mn-cs"/>
                        </a:rPr>
                        <a:t>СШСНиВ</a:t>
                      </a:r>
                      <a:endParaRPr lang="ru-RU" sz="1000" b="1" kern="1200" dirty="0">
                        <a:solidFill>
                          <a:schemeClr val="tx1"/>
                        </a:solidFill>
                        <a:effectLst/>
                        <a:latin typeface="+mn-lt"/>
                        <a:ea typeface="+mn-ea"/>
                        <a:cs typeface="+mn-cs"/>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востоковедения и африканистики</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00" b="0" i="0" u="none" strike="noStrike" dirty="0">
                          <a:solidFill>
                            <a:schemeClr val="tx2">
                              <a:lumMod val="75000"/>
                              <a:lumOff val="25000"/>
                            </a:schemeClr>
                          </a:solidFill>
                          <a:effectLst/>
                          <a:latin typeface="+mn-lt"/>
                        </a:rPr>
                        <a:t>330 000,00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1000"/>
                      </a:srgbClr>
                    </a:solidFill>
                  </a:tcPr>
                </a:tc>
                <a:tc>
                  <a:txBody>
                    <a:bodyPr/>
                    <a:lstStyle/>
                    <a:p>
                      <a:pPr algn="ctr" rtl="0" fontAlgn="ctr"/>
                      <a:r>
                        <a:rPr lang="ru-RU" sz="1000" b="0" i="0" u="none" strike="noStrike" dirty="0">
                          <a:solidFill>
                            <a:schemeClr val="tx2">
                              <a:lumMod val="75000"/>
                              <a:lumOff val="25000"/>
                            </a:schemeClr>
                          </a:solidFill>
                          <a:effectLst/>
                          <a:latin typeface="+mn-lt"/>
                        </a:rPr>
                        <a:t>330 000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420 000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15 348,83</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11 282,05</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16 000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extLst>
                  <a:ext uri="{0D108BD9-81ED-4DB2-BD59-A6C34878D82A}">
                    <a16:rowId xmlns:a16="http://schemas.microsoft.com/office/drawing/2014/main" val="10012"/>
                  </a:ext>
                </a:extLst>
              </a:tr>
              <a:tr h="308465">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000" b="1" kern="1200" dirty="0" err="1">
                          <a:solidFill>
                            <a:schemeClr val="tx1"/>
                          </a:solidFill>
                          <a:effectLst/>
                          <a:latin typeface="+mn-lt"/>
                          <a:ea typeface="+mn-ea"/>
                          <a:cs typeface="+mn-cs"/>
                        </a:rPr>
                        <a:t>СШСНиВ</a:t>
                      </a:r>
                      <a:endParaRPr lang="ru-RU" sz="1000" b="1" kern="1200" dirty="0">
                        <a:solidFill>
                          <a:schemeClr val="tx1"/>
                        </a:solidFill>
                        <a:effectLst/>
                        <a:latin typeface="+mn-lt"/>
                        <a:ea typeface="+mn-ea"/>
                        <a:cs typeface="+mn-cs"/>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государственного администрирования</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algn="ctr" rtl="0" fontAlgn="ctr"/>
                      <a:r>
                        <a:rPr lang="ru-RU" sz="1000" b="0" i="0" u="none" strike="noStrike" dirty="0">
                          <a:solidFill>
                            <a:schemeClr val="tx2">
                              <a:lumMod val="75000"/>
                              <a:lumOff val="25000"/>
                            </a:schemeClr>
                          </a:solidFill>
                          <a:effectLst/>
                          <a:latin typeface="+mn-lt"/>
                        </a:rPr>
                        <a:t>450 000,00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1000"/>
                      </a:srgbClr>
                    </a:solidFill>
                  </a:tcPr>
                </a:tc>
                <a:tc>
                  <a:txBody>
                    <a:bodyPr/>
                    <a:lstStyle/>
                    <a:p>
                      <a:pPr algn="ctr" rtl="0" fontAlgn="ctr"/>
                      <a:r>
                        <a:rPr lang="ru-RU" sz="1000" b="0" i="0" u="none" strike="noStrike" dirty="0">
                          <a:solidFill>
                            <a:schemeClr val="tx2">
                              <a:lumMod val="75000"/>
                              <a:lumOff val="25000"/>
                            </a:schemeClr>
                          </a:solidFill>
                          <a:effectLst/>
                          <a:latin typeface="+mn-lt"/>
                        </a:rPr>
                        <a:t>1 440 000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700 000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29 900,33</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96 000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56 224,9</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34"/>
                    </a:solidFill>
                  </a:tcPr>
                </a:tc>
                <a:extLst>
                  <a:ext uri="{0D108BD9-81ED-4DB2-BD59-A6C34878D82A}">
                    <a16:rowId xmlns:a16="http://schemas.microsoft.com/office/drawing/2014/main" val="10013"/>
                  </a:ext>
                </a:extLst>
              </a:tr>
              <a:tr h="308465">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1000" b="1" dirty="0">
                          <a:solidFill>
                            <a:schemeClr val="tx1"/>
                          </a:solidFill>
                          <a:effectLst/>
                        </a:rPr>
                        <a:t>СШФМН</a:t>
                      </a:r>
                      <a:endParaRPr lang="ru-RU" sz="900" b="1" dirty="0">
                        <a:solidFill>
                          <a:schemeClr val="tx1"/>
                        </a:solidFill>
                        <a:effectLst/>
                        <a:latin typeface="+mn-lt"/>
                        <a:ea typeface="Calibri"/>
                        <a:cs typeface="Times New Roman"/>
                      </a:endParaRPr>
                    </a:p>
                    <a:p>
                      <a:pPr algn="ctr" rtl="0" fontAlgn="ctr"/>
                      <a:endParaRPr lang="ru-RU" sz="1000" b="1" i="0" u="none" strike="noStrike" dirty="0">
                        <a:solidFill>
                          <a:schemeClr val="tx2">
                            <a:lumMod val="75000"/>
                            <a:lumOff val="25000"/>
                          </a:schemeClr>
                        </a:solidFill>
                        <a:effectLst/>
                        <a:latin typeface="+mn-lt"/>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 прикладной математики и бизнес-информатики</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400 000,00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900</a:t>
                      </a:r>
                      <a:r>
                        <a:rPr lang="ru-RU" sz="1000" b="0" i="0" u="none" strike="noStrike" kern="1200" baseline="0" dirty="0">
                          <a:solidFill>
                            <a:schemeClr val="tx2">
                              <a:lumMod val="75000"/>
                              <a:lumOff val="25000"/>
                            </a:schemeClr>
                          </a:solidFill>
                          <a:effectLst/>
                          <a:latin typeface="+mn-lt"/>
                          <a:ea typeface="+mn-ea"/>
                          <a:cs typeface="+mn-cs"/>
                        </a:rPr>
                        <a:t> 000</a:t>
                      </a:r>
                      <a:endParaRPr lang="ru-RU" sz="1000" b="0" i="0" u="none" strike="noStrike" kern="1200" dirty="0">
                        <a:solidFill>
                          <a:schemeClr val="tx2">
                            <a:lumMod val="75000"/>
                            <a:lumOff val="25000"/>
                          </a:schemeClr>
                        </a:solidFill>
                        <a:effectLst/>
                        <a:latin typeface="+mn-lt"/>
                        <a:ea typeface="+mn-ea"/>
                        <a:cs typeface="+mn-cs"/>
                      </a:endParaRP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31 372,54</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60 402,68</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4"/>
                  </a:ext>
                </a:extLst>
              </a:tr>
              <a:tr h="308465">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ru-RU" sz="1000" b="1" dirty="0">
                          <a:solidFill>
                            <a:schemeClr val="tx1"/>
                          </a:solidFill>
                          <a:effectLst/>
                        </a:rPr>
                        <a:t>СШФМН</a:t>
                      </a:r>
                      <a:endParaRPr lang="ru-RU" sz="900" b="1" dirty="0">
                        <a:solidFill>
                          <a:schemeClr val="tx1"/>
                        </a:solidFill>
                        <a:effectLst/>
                        <a:latin typeface="+mn-lt"/>
                        <a:ea typeface="Calibri"/>
                        <a:cs typeface="Times New Roman"/>
                      </a:endParaRPr>
                    </a:p>
                    <a:p>
                      <a:pPr algn="ctr" rtl="0" fontAlgn="ctr"/>
                      <a:endParaRPr lang="ru-RU" sz="1000" b="1" i="0" u="none" strike="noStrike" dirty="0">
                        <a:solidFill>
                          <a:schemeClr val="tx2">
                            <a:lumMod val="75000"/>
                            <a:lumOff val="25000"/>
                          </a:schemeClr>
                        </a:solidFill>
                        <a:effectLst/>
                        <a:latin typeface="+mn-lt"/>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1000" b="1" i="0" u="none" strike="noStrike" dirty="0">
                          <a:solidFill>
                            <a:schemeClr val="tx2">
                              <a:lumMod val="75000"/>
                              <a:lumOff val="25000"/>
                            </a:schemeClr>
                          </a:solidFill>
                          <a:effectLst/>
                          <a:latin typeface="+mn-lt"/>
                        </a:rPr>
                        <a:t>Департамент</a:t>
                      </a:r>
                      <a:r>
                        <a:rPr lang="ru-RU" sz="1000" b="1" i="0" u="none" strike="noStrike" baseline="0" dirty="0">
                          <a:solidFill>
                            <a:schemeClr val="tx2">
                              <a:lumMod val="75000"/>
                              <a:lumOff val="25000"/>
                            </a:schemeClr>
                          </a:solidFill>
                          <a:effectLst/>
                          <a:latin typeface="+mn-lt"/>
                        </a:rPr>
                        <a:t> информатики</a:t>
                      </a:r>
                      <a:endParaRPr lang="ru-RU" sz="1000" b="1" i="0" u="none" strike="noStrike" dirty="0">
                        <a:solidFill>
                          <a:schemeClr val="tx2">
                            <a:lumMod val="75000"/>
                            <a:lumOff val="25000"/>
                          </a:schemeClr>
                        </a:solidFill>
                        <a:effectLst/>
                        <a:latin typeface="+mn-lt"/>
                      </a:endParaRP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1000" b="0" i="0" u="none" strike="noStrike" dirty="0">
                          <a:solidFill>
                            <a:schemeClr val="tx2">
                              <a:lumMod val="75000"/>
                              <a:lumOff val="25000"/>
                            </a:schemeClr>
                          </a:solidFill>
                          <a:effectLst/>
                          <a:latin typeface="+mn-lt"/>
                        </a:rPr>
                        <a:t>-</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831 600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73 592,92</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5"/>
                  </a:ext>
                </a:extLst>
              </a:tr>
              <a:tr h="308465">
                <a:tc>
                  <a:txBody>
                    <a:bodyPr/>
                    <a:lstStyle/>
                    <a:p>
                      <a:pPr algn="ctr" rtl="0" fontAlgn="ctr"/>
                      <a:r>
                        <a:rPr lang="ru-RU" sz="1000" b="1" i="0" u="none" strike="noStrike" dirty="0">
                          <a:solidFill>
                            <a:schemeClr val="tx2">
                              <a:lumMod val="75000"/>
                              <a:lumOff val="25000"/>
                            </a:schemeClr>
                          </a:solidFill>
                          <a:effectLst/>
                          <a:latin typeface="+mn-lt"/>
                        </a:rPr>
                        <a:t>Юридический факультет</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00" b="1" i="0" u="none" strike="noStrike" dirty="0">
                          <a:solidFill>
                            <a:schemeClr val="tx2">
                              <a:lumMod val="75000"/>
                              <a:lumOff val="25000"/>
                            </a:schemeClr>
                          </a:solidFill>
                          <a:effectLst/>
                          <a:latin typeface="+mn-lt"/>
                        </a:rPr>
                        <a:t>Кафедра теории и истории права и государства</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00" b="0" i="0" u="none" strike="noStrike" dirty="0">
                          <a:solidFill>
                            <a:schemeClr val="tx2">
                              <a:lumMod val="75000"/>
                              <a:lumOff val="25000"/>
                            </a:schemeClr>
                          </a:solidFill>
                          <a:effectLst/>
                          <a:latin typeface="+mn-lt"/>
                        </a:rPr>
                        <a:t>450 000,00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algn="ctr" rtl="0" fontAlgn="ctr"/>
                      <a:r>
                        <a:rPr lang="ru-RU" sz="1000" b="0" i="0" u="none" strike="noStrike" dirty="0">
                          <a:solidFill>
                            <a:schemeClr val="tx2">
                              <a:lumMod val="75000"/>
                              <a:lumOff val="25000"/>
                            </a:schemeClr>
                          </a:solidFill>
                          <a:effectLst/>
                          <a:latin typeface="+mn-lt"/>
                        </a:rPr>
                        <a:t>225 000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79 646,01</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34 615,38</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extLst>
                  <a:ext uri="{0D108BD9-81ED-4DB2-BD59-A6C34878D82A}">
                    <a16:rowId xmlns:a16="http://schemas.microsoft.com/office/drawing/2014/main" val="10016"/>
                  </a:ext>
                </a:extLst>
              </a:tr>
              <a:tr h="308465">
                <a:tc>
                  <a:txBody>
                    <a:bodyPr/>
                    <a:lstStyle/>
                    <a:p>
                      <a:pPr algn="ctr" rtl="0" fontAlgn="ctr"/>
                      <a:r>
                        <a:rPr lang="ru-RU" sz="1000" b="1" i="0" u="none" strike="noStrike" dirty="0">
                          <a:solidFill>
                            <a:schemeClr val="tx2">
                              <a:lumMod val="75000"/>
                              <a:lumOff val="25000"/>
                            </a:schemeClr>
                          </a:solidFill>
                          <a:effectLst/>
                          <a:latin typeface="+mn-lt"/>
                        </a:rPr>
                        <a:t>Юридический факультет</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00" b="1" i="0" u="none" strike="noStrike" dirty="0">
                          <a:solidFill>
                            <a:schemeClr val="tx2">
                              <a:lumMod val="75000"/>
                              <a:lumOff val="25000"/>
                            </a:schemeClr>
                          </a:solidFill>
                          <a:effectLst/>
                          <a:latin typeface="+mn-lt"/>
                        </a:rPr>
                        <a:t>Кафедра финансового права</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fontAlgn="b"/>
                      <a:r>
                        <a:rPr lang="ru-RU" sz="1000" b="0" i="0" u="none" strike="noStrike" dirty="0">
                          <a:solidFill>
                            <a:schemeClr val="tx2">
                              <a:lumMod val="75000"/>
                              <a:lumOff val="25000"/>
                            </a:schemeClr>
                          </a:solidFill>
                          <a:effectLst/>
                          <a:latin typeface="+mn-lt"/>
                        </a:rPr>
                        <a:t>48 850,00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algn="ctr" fontAlgn="b"/>
                      <a:r>
                        <a:rPr lang="ru-RU" sz="1000" b="0" i="0" u="none" strike="noStrike" dirty="0">
                          <a:solidFill>
                            <a:schemeClr val="tx2">
                              <a:lumMod val="75000"/>
                              <a:lumOff val="25000"/>
                            </a:schemeClr>
                          </a:solidFill>
                          <a:effectLst/>
                          <a:latin typeface="+mn-lt"/>
                        </a:rPr>
                        <a:t>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196 000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en-US" sz="1000" b="0" i="0" u="none" strike="noStrike" kern="1200" dirty="0">
                          <a:solidFill>
                            <a:schemeClr val="tx2">
                              <a:lumMod val="75000"/>
                              <a:lumOff val="25000"/>
                            </a:schemeClr>
                          </a:solidFill>
                          <a:effectLst/>
                          <a:latin typeface="+mn-lt"/>
                          <a:ea typeface="+mn-ea"/>
                          <a:cs typeface="+mn-cs"/>
                        </a:rPr>
                        <a:t>7 237,03</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30 866,14</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extLst>
                  <a:ext uri="{0D108BD9-81ED-4DB2-BD59-A6C34878D82A}">
                    <a16:rowId xmlns:a16="http://schemas.microsoft.com/office/drawing/2014/main" val="10017"/>
                  </a:ext>
                </a:extLst>
              </a:tr>
              <a:tr h="308465">
                <a:tc>
                  <a:txBody>
                    <a:bodyPr/>
                    <a:lstStyle/>
                    <a:p>
                      <a:pPr algn="ctr" rtl="0" fontAlgn="ctr"/>
                      <a:r>
                        <a:rPr lang="ru-RU" sz="1000" b="1" i="0" u="none" strike="noStrike" dirty="0">
                          <a:solidFill>
                            <a:schemeClr val="tx2">
                              <a:lumMod val="75000"/>
                              <a:lumOff val="25000"/>
                            </a:schemeClr>
                          </a:solidFill>
                          <a:effectLst/>
                          <a:latin typeface="+mn-lt"/>
                        </a:rPr>
                        <a:t>Юридический факультет</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00" b="1" i="0" u="none" strike="noStrike" dirty="0">
                          <a:solidFill>
                            <a:schemeClr val="tx2">
                              <a:lumMod val="75000"/>
                              <a:lumOff val="25000"/>
                            </a:schemeClr>
                          </a:solidFill>
                          <a:effectLst/>
                          <a:latin typeface="+mn-lt"/>
                        </a:rPr>
                        <a:t>Кафедра конституционного и административного права</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00" b="0" i="0" u="none" strike="noStrike" dirty="0">
                          <a:solidFill>
                            <a:schemeClr val="tx2">
                              <a:lumMod val="75000"/>
                              <a:lumOff val="25000"/>
                            </a:schemeClr>
                          </a:solidFill>
                          <a:effectLst/>
                          <a:latin typeface="+mn-lt"/>
                        </a:rPr>
                        <a:t>48 850,00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algn="ctr" rtl="0" fontAlgn="ctr"/>
                      <a:r>
                        <a:rPr lang="ru-RU" sz="1000" b="0" i="0" u="none" strike="noStrike" dirty="0">
                          <a:solidFill>
                            <a:schemeClr val="tx2">
                              <a:lumMod val="75000"/>
                              <a:lumOff val="25000"/>
                            </a:schemeClr>
                          </a:solidFill>
                          <a:effectLst/>
                          <a:latin typeface="+mn-lt"/>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en-US" sz="1000" b="0" i="0" u="none" strike="noStrike" kern="1200" dirty="0">
                          <a:solidFill>
                            <a:schemeClr val="tx2">
                              <a:lumMod val="75000"/>
                              <a:lumOff val="25000"/>
                            </a:schemeClr>
                          </a:solidFill>
                          <a:effectLst/>
                          <a:latin typeface="+mn-lt"/>
                          <a:ea typeface="+mn-ea"/>
                          <a:cs typeface="+mn-cs"/>
                        </a:rPr>
                        <a:t>4652,38</a:t>
                      </a:r>
                      <a:endParaRPr lang="ru-RU" sz="1000" b="0" i="0" u="none" strike="noStrike" kern="1200" dirty="0">
                        <a:solidFill>
                          <a:schemeClr val="tx2">
                            <a:lumMod val="75000"/>
                            <a:lumOff val="25000"/>
                          </a:schemeClr>
                        </a:solidFill>
                        <a:effectLst/>
                        <a:latin typeface="+mn-lt"/>
                        <a:ea typeface="+mn-ea"/>
                        <a:cs typeface="+mn-cs"/>
                      </a:endParaRP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extLst>
                  <a:ext uri="{0D108BD9-81ED-4DB2-BD59-A6C34878D82A}">
                    <a16:rowId xmlns:a16="http://schemas.microsoft.com/office/drawing/2014/main" val="10018"/>
                  </a:ext>
                </a:extLst>
              </a:tr>
              <a:tr h="308465">
                <a:tc>
                  <a:txBody>
                    <a:bodyPr/>
                    <a:lstStyle/>
                    <a:p>
                      <a:pPr algn="ctr" rtl="0" fontAlgn="ctr"/>
                      <a:r>
                        <a:rPr lang="ru-RU" sz="1000" b="1" i="0" u="none" strike="noStrike" dirty="0">
                          <a:solidFill>
                            <a:schemeClr val="tx2">
                              <a:lumMod val="75000"/>
                              <a:lumOff val="25000"/>
                            </a:schemeClr>
                          </a:solidFill>
                          <a:effectLst/>
                          <a:latin typeface="+mn-lt"/>
                        </a:rPr>
                        <a:t>Юридический факультет</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00" b="1" i="0" u="none" strike="noStrike" dirty="0">
                          <a:solidFill>
                            <a:schemeClr val="tx2">
                              <a:lumMod val="75000"/>
                              <a:lumOff val="25000"/>
                            </a:schemeClr>
                          </a:solidFill>
                          <a:effectLst/>
                          <a:latin typeface="+mn-lt"/>
                        </a:rPr>
                        <a:t>Кафедра гражданского права и процесса</a:t>
                      </a:r>
                    </a:p>
                  </a:txBody>
                  <a:tcPr marL="8507" marR="8507" marT="8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algn="ctr" rtl="0" fontAlgn="ctr"/>
                      <a:r>
                        <a:rPr lang="ru-RU" sz="1000" b="0" i="0" u="none" strike="noStrike" dirty="0">
                          <a:solidFill>
                            <a:schemeClr val="tx2">
                              <a:lumMod val="75000"/>
                              <a:lumOff val="25000"/>
                            </a:schemeClr>
                          </a:solidFill>
                          <a:effectLst/>
                          <a:latin typeface="+mn-lt"/>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algn="ctr" rtl="0" fontAlgn="ctr"/>
                      <a:r>
                        <a:rPr lang="ru-RU" sz="1000" b="0" i="0" u="none" strike="noStrike" dirty="0">
                          <a:solidFill>
                            <a:schemeClr val="tx2">
                              <a:lumMod val="75000"/>
                              <a:lumOff val="25000"/>
                            </a:schemeClr>
                          </a:solidFill>
                          <a:effectLst/>
                          <a:latin typeface="+mn-lt"/>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alpha val="50000"/>
                      </a:srgbClr>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tc>
                  <a:txBody>
                    <a:bodyPr/>
                    <a:lstStyle/>
                    <a:p>
                      <a:pPr marL="0" algn="ctr" defTabSz="457200" rtl="0" eaLnBrk="1" fontAlgn="ctr" latinLnBrk="0" hangingPunct="1"/>
                      <a:r>
                        <a:rPr lang="ru-RU" sz="1000" b="0" i="0" u="none" strike="noStrike" kern="1200" dirty="0">
                          <a:solidFill>
                            <a:schemeClr val="tx2">
                              <a:lumMod val="75000"/>
                              <a:lumOff val="25000"/>
                            </a:schemeClr>
                          </a:solidFill>
                          <a:effectLst/>
                          <a:latin typeface="+mn-lt"/>
                          <a:ea typeface="+mn-ea"/>
                          <a:cs typeface="+mn-cs"/>
                        </a:rPr>
                        <a:t>0</a:t>
                      </a:r>
                    </a:p>
                  </a:txBody>
                  <a:tcPr marL="8507" marR="8507" marT="85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6BD5"/>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122681992"/>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Оценка научной продуктивности департаментов: </a:t>
            </a:r>
          </a:p>
          <a:p>
            <a:pPr algn="ctr"/>
            <a:r>
              <a:rPr lang="ru-RU" b="1" dirty="0">
                <a:solidFill>
                  <a:schemeClr val="accent4"/>
                </a:solidFill>
              </a:rPr>
              <a:t>наличие регулярного научного семинара</a:t>
            </a:r>
            <a:endParaRPr lang="ru-RU" b="1" dirty="0"/>
          </a:p>
        </p:txBody>
      </p:sp>
      <p:graphicFrame>
        <p:nvGraphicFramePr>
          <p:cNvPr id="6" name="Таблица 5"/>
          <p:cNvGraphicFramePr>
            <a:graphicFrameLocks noGrp="1"/>
          </p:cNvGraphicFramePr>
          <p:nvPr>
            <p:extLst>
              <p:ext uri="{D42A27DB-BD31-4B8C-83A1-F6EECF244321}">
                <p14:modId xmlns:p14="http://schemas.microsoft.com/office/powerpoint/2010/main" val="3501239381"/>
              </p:ext>
            </p:extLst>
          </p:nvPr>
        </p:nvGraphicFramePr>
        <p:xfrm>
          <a:off x="619125" y="1076327"/>
          <a:ext cx="8062283" cy="4969248"/>
        </p:xfrm>
        <a:graphic>
          <a:graphicData uri="http://schemas.openxmlformats.org/drawingml/2006/table">
            <a:tbl>
              <a:tblPr firstRow="1" firstCol="1" bandRow="1"/>
              <a:tblGrid>
                <a:gridCol w="2195449">
                  <a:extLst>
                    <a:ext uri="{9D8B030D-6E8A-4147-A177-3AD203B41FA5}">
                      <a16:colId xmlns:a16="http://schemas.microsoft.com/office/drawing/2014/main" val="20000"/>
                    </a:ext>
                  </a:extLst>
                </a:gridCol>
                <a:gridCol w="3938651">
                  <a:extLst>
                    <a:ext uri="{9D8B030D-6E8A-4147-A177-3AD203B41FA5}">
                      <a16:colId xmlns:a16="http://schemas.microsoft.com/office/drawing/2014/main" val="20001"/>
                    </a:ext>
                  </a:extLst>
                </a:gridCol>
                <a:gridCol w="1928183">
                  <a:extLst>
                    <a:ext uri="{9D8B030D-6E8A-4147-A177-3AD203B41FA5}">
                      <a16:colId xmlns:a16="http://schemas.microsoft.com/office/drawing/2014/main" val="20002"/>
                    </a:ext>
                  </a:extLst>
                </a:gridCol>
              </a:tblGrid>
              <a:tr h="247648">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457200" rtl="0" eaLnBrk="1" latinLnBrk="0" hangingPunct="1">
                        <a:lnSpc>
                          <a:spcPct val="115000"/>
                        </a:lnSpc>
                        <a:spcAft>
                          <a:spcPts val="0"/>
                        </a:spcAft>
                      </a:pPr>
                      <a:r>
                        <a:rPr lang="ru-RU" sz="1000" b="1" kern="1200" dirty="0">
                          <a:solidFill>
                            <a:schemeClr val="tx1"/>
                          </a:solidFill>
                          <a:effectLst/>
                          <a:latin typeface="+mn-lt"/>
                          <a:ea typeface="+mn-ea"/>
                          <a:cs typeface="+mn-cs"/>
                        </a:rPr>
                        <a:t>Факультет</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457200" rtl="0" eaLnBrk="1" latinLnBrk="0" hangingPunct="1">
                        <a:lnSpc>
                          <a:spcPct val="115000"/>
                        </a:lnSpc>
                        <a:spcAft>
                          <a:spcPts val="0"/>
                        </a:spcAft>
                      </a:pPr>
                      <a:r>
                        <a:rPr lang="ru-RU" sz="1000" b="1" kern="1200" dirty="0">
                          <a:solidFill>
                            <a:schemeClr val="tx1"/>
                          </a:solidFill>
                          <a:effectLst/>
                          <a:latin typeface="+mn-lt"/>
                          <a:ea typeface="+mn-ea"/>
                          <a:cs typeface="+mn-cs"/>
                        </a:rPr>
                        <a:t>Название департамента</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457200" rtl="0" eaLnBrk="1" latinLnBrk="0" hangingPunct="1">
                        <a:lnSpc>
                          <a:spcPct val="115000"/>
                        </a:lnSpc>
                        <a:spcAft>
                          <a:spcPts val="0"/>
                        </a:spcAft>
                      </a:pPr>
                      <a:r>
                        <a:rPr lang="ru-RU" sz="1000" b="1" kern="1200" dirty="0">
                          <a:solidFill>
                            <a:schemeClr val="tx1"/>
                          </a:solidFill>
                          <a:effectLst/>
                          <a:latin typeface="+mn-lt"/>
                          <a:ea typeface="+mn-ea"/>
                          <a:cs typeface="+mn-cs"/>
                        </a:rPr>
                        <a:t>Наличие регулярного научного семинара</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21311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err="1">
                          <a:solidFill>
                            <a:schemeClr val="tx1"/>
                          </a:solidFill>
                          <a:effectLst/>
                        </a:rPr>
                        <a:t>СШСНиВ</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Департамент социологии</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есть </a:t>
                      </a:r>
                      <a:endParaRPr lang="ru-RU" sz="10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extLst>
                  <a:ext uri="{0D108BD9-81ED-4DB2-BD59-A6C34878D82A}">
                    <a16:rowId xmlns:a16="http://schemas.microsoft.com/office/drawing/2014/main" val="10001"/>
                  </a:ext>
                </a:extLst>
              </a:tr>
              <a:tr h="213110">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900" b="1" dirty="0" err="1">
                          <a:solidFill>
                            <a:schemeClr val="tx1"/>
                          </a:solidFill>
                          <a:effectLst/>
                        </a:rPr>
                        <a:t>СШСНиВ</a:t>
                      </a:r>
                      <a:endParaRPr lang="ru-RU" sz="800" b="1" dirty="0">
                        <a:solidFill>
                          <a:schemeClr val="tx1"/>
                        </a:solidFill>
                        <a:effectLst/>
                        <a:latin typeface="+mn-lt"/>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Департамент востоковедения и африканистики</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есть</a:t>
                      </a:r>
                      <a:endParaRPr lang="ru-RU" sz="10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extLst>
                  <a:ext uri="{0D108BD9-81ED-4DB2-BD59-A6C34878D82A}">
                    <a16:rowId xmlns:a16="http://schemas.microsoft.com/office/drawing/2014/main" val="10002"/>
                  </a:ext>
                </a:extLst>
              </a:tr>
              <a:tr h="364490">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900" b="1" dirty="0" err="1">
                          <a:solidFill>
                            <a:schemeClr val="tx1"/>
                          </a:solidFill>
                          <a:effectLst/>
                        </a:rPr>
                        <a:t>СШСНиВ</a:t>
                      </a:r>
                      <a:endParaRPr lang="ru-RU" sz="800" b="1" dirty="0">
                        <a:solidFill>
                          <a:schemeClr val="tx1"/>
                        </a:solidFill>
                        <a:effectLst/>
                        <a:latin typeface="+mn-lt"/>
                        <a:ea typeface="Calibri"/>
                        <a:cs typeface="Times New Roman"/>
                      </a:endParaRPr>
                    </a:p>
                    <a:p>
                      <a:pPr algn="ctr">
                        <a:lnSpc>
                          <a:spcPct val="115000"/>
                        </a:lnSpc>
                        <a:spcAft>
                          <a:spcPts val="0"/>
                        </a:spcAft>
                      </a:pP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Департамент прикладной политологии</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есть  (*Студенческое научное общество)</a:t>
                      </a:r>
                      <a:endParaRPr lang="ru-RU" sz="10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extLst>
                  <a:ext uri="{0D108BD9-81ED-4DB2-BD59-A6C34878D82A}">
                    <a16:rowId xmlns:a16="http://schemas.microsoft.com/office/drawing/2014/main" val="10003"/>
                  </a:ext>
                </a:extLst>
              </a:tr>
              <a:tr h="213110">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900" b="1" kern="1200" dirty="0" err="1">
                          <a:solidFill>
                            <a:schemeClr val="tx1"/>
                          </a:solidFill>
                          <a:effectLst/>
                          <a:latin typeface="+mn-lt"/>
                          <a:ea typeface="+mn-ea"/>
                          <a:cs typeface="+mn-cs"/>
                        </a:rPr>
                        <a:t>СШСНиВ</a:t>
                      </a:r>
                      <a:endParaRPr lang="ru-RU" sz="900" b="1" kern="1200" dirty="0">
                        <a:solidFill>
                          <a:schemeClr val="tx1"/>
                        </a:solidFill>
                        <a:effectLst/>
                        <a:latin typeface="+mn-lt"/>
                        <a:ea typeface="+mn-ea"/>
                        <a:cs typeface="+mn-cs"/>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457200" rtl="0" eaLnBrk="1" latinLnBrk="0" hangingPunct="1">
                        <a:lnSpc>
                          <a:spcPct val="115000"/>
                        </a:lnSpc>
                        <a:spcAft>
                          <a:spcPts val="0"/>
                        </a:spcAft>
                      </a:pPr>
                      <a:r>
                        <a:rPr lang="ru-RU" sz="900" b="1" kern="1200" dirty="0">
                          <a:solidFill>
                            <a:schemeClr val="tx1"/>
                          </a:solidFill>
                          <a:effectLst/>
                          <a:latin typeface="+mn-lt"/>
                          <a:ea typeface="+mn-ea"/>
                          <a:cs typeface="+mn-cs"/>
                        </a:rPr>
                        <a:t>Департамент государственного администрирования</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457200" rtl="0" eaLnBrk="1" latinLnBrk="0" hangingPunct="1">
                        <a:lnSpc>
                          <a:spcPct val="115000"/>
                        </a:lnSpc>
                        <a:spcAft>
                          <a:spcPts val="0"/>
                        </a:spcAft>
                      </a:pPr>
                      <a:r>
                        <a:rPr lang="ru-RU" sz="900" b="1" kern="1200" dirty="0">
                          <a:solidFill>
                            <a:schemeClr val="tx1"/>
                          </a:solidFill>
                          <a:effectLst/>
                          <a:latin typeface="+mn-lt"/>
                          <a:ea typeface="+mn-ea"/>
                          <a:cs typeface="+mn-cs"/>
                        </a:rPr>
                        <a:t>есть</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D734"/>
                    </a:solidFill>
                  </a:tcPr>
                </a:tc>
                <a:extLst>
                  <a:ext uri="{0D108BD9-81ED-4DB2-BD59-A6C34878D82A}">
                    <a16:rowId xmlns:a16="http://schemas.microsoft.com/office/drawing/2014/main" val="10004"/>
                  </a:ext>
                </a:extLst>
              </a:tr>
              <a:tr h="21311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err="1">
                          <a:solidFill>
                            <a:schemeClr val="tx1"/>
                          </a:solidFill>
                          <a:effectLst/>
                        </a:rPr>
                        <a:t>СШГНиИ</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Департамент истории</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есть («Границы истории»)</a:t>
                      </a:r>
                      <a:endParaRPr lang="ru-RU" sz="10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5"/>
                  </a:ext>
                </a:extLst>
              </a:tr>
              <a:tr h="21311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err="1">
                          <a:solidFill>
                            <a:schemeClr val="tx1"/>
                          </a:solidFill>
                          <a:effectLst/>
                        </a:rPr>
                        <a:t>СШГНиИ</a:t>
                      </a:r>
                      <a:endParaRPr lang="ru-RU" sz="900" b="1" dirty="0">
                        <a:solidFill>
                          <a:schemeClr val="tx1"/>
                        </a:solidFill>
                        <a:effectLst/>
                        <a:latin typeface="+mn-lt"/>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Департамент иностранных языков</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a:t>
                      </a:r>
                      <a:endParaRPr lang="ru-RU" sz="10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6"/>
                  </a:ext>
                </a:extLst>
              </a:tr>
              <a:tr h="229898">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err="1">
                          <a:solidFill>
                            <a:schemeClr val="tx1"/>
                          </a:solidFill>
                          <a:effectLst/>
                        </a:rPr>
                        <a:t>СШГНиИ</a:t>
                      </a:r>
                      <a:endParaRPr lang="ru-RU" sz="900" b="1" dirty="0">
                        <a:solidFill>
                          <a:schemeClr val="tx1"/>
                        </a:solidFill>
                        <a:effectLst/>
                        <a:latin typeface="+mn-lt"/>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Кафедра сравнительного литературоведения и лингвистики</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есть</a:t>
                      </a:r>
                      <a:endParaRPr lang="ru-RU" sz="10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7"/>
                  </a:ext>
                </a:extLst>
              </a:tr>
              <a:tr h="21311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a:solidFill>
                            <a:schemeClr val="tx1"/>
                          </a:solidFill>
                          <a:effectLst/>
                        </a:rPr>
                        <a:t>СШЭиМ</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Департамент экономики</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есть</a:t>
                      </a:r>
                      <a:endParaRPr lang="ru-RU" sz="10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extLst>
                  <a:ext uri="{0D108BD9-81ED-4DB2-BD59-A6C34878D82A}">
                    <a16:rowId xmlns:a16="http://schemas.microsoft.com/office/drawing/2014/main" val="10008"/>
                  </a:ext>
                </a:extLst>
              </a:tr>
              <a:tr h="21311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a:solidFill>
                            <a:schemeClr val="tx1"/>
                          </a:solidFill>
                          <a:effectLst/>
                        </a:rPr>
                        <a:t>СШЭиМ</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Департамент финансов</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есть</a:t>
                      </a:r>
                      <a:endParaRPr lang="ru-RU" sz="10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extLst>
                  <a:ext uri="{0D108BD9-81ED-4DB2-BD59-A6C34878D82A}">
                    <a16:rowId xmlns:a16="http://schemas.microsoft.com/office/drawing/2014/main" val="10009"/>
                  </a:ext>
                </a:extLst>
              </a:tr>
              <a:tr h="21311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a:solidFill>
                            <a:schemeClr val="tx1"/>
                          </a:solidFill>
                          <a:effectLst/>
                        </a:rPr>
                        <a:t>СШЭиМ</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Департамент менеджмента</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есть</a:t>
                      </a:r>
                      <a:endParaRPr lang="ru-RU" sz="10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extLst>
                  <a:ext uri="{0D108BD9-81ED-4DB2-BD59-A6C34878D82A}">
                    <a16:rowId xmlns:a16="http://schemas.microsoft.com/office/drawing/2014/main" val="10010"/>
                  </a:ext>
                </a:extLst>
              </a:tr>
              <a:tr h="286227">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a:solidFill>
                            <a:schemeClr val="tx1"/>
                          </a:solidFill>
                          <a:effectLst/>
                        </a:rPr>
                        <a:t>СШЭиМ</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Департамент логистики и управления цепями поставок</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900" b="1" dirty="0">
                          <a:effectLst/>
                          <a:latin typeface="+mn-lt"/>
                          <a:ea typeface="Calibri"/>
                          <a:cs typeface="Times New Roman"/>
                        </a:rPr>
                        <a:t>(есть ежегодная конференция)</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C743"/>
                    </a:solidFill>
                  </a:tcPr>
                </a:tc>
                <a:extLst>
                  <a:ext uri="{0D108BD9-81ED-4DB2-BD59-A6C34878D82A}">
                    <a16:rowId xmlns:a16="http://schemas.microsoft.com/office/drawing/2014/main" val="10011"/>
                  </a:ext>
                </a:extLst>
              </a:tr>
              <a:tr h="810463">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a:solidFill>
                            <a:schemeClr val="tx1"/>
                          </a:solidFill>
                          <a:effectLst/>
                        </a:rPr>
                        <a:t>СШФМН</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Департамент прикладной математики и бизнес-информатики</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900" b="1" dirty="0">
                          <a:effectLst/>
                          <a:latin typeface="+mn-lt"/>
                          <a:ea typeface="Calibri"/>
                          <a:cs typeface="Times New Roman"/>
                        </a:rPr>
                        <a:t>(есть общий семинар  с </a:t>
                      </a:r>
                      <a:r>
                        <a:rPr lang="ru-RU" sz="900" b="1" dirty="0" err="1">
                          <a:effectLst/>
                          <a:latin typeface="+mn-lt"/>
                          <a:ea typeface="Calibri"/>
                          <a:cs typeface="Times New Roman"/>
                        </a:rPr>
                        <a:t>СПбШЭМ</a:t>
                      </a:r>
                      <a:r>
                        <a:rPr lang="ru-RU" sz="900" b="1" dirty="0">
                          <a:effectLst/>
                          <a:latin typeface="+mn-lt"/>
                          <a:ea typeface="Calibri"/>
                          <a:cs typeface="Times New Roman"/>
                        </a:rPr>
                        <a:t>, также активно проводятся семинары НУГ “Машинное обучение и социальный </a:t>
                      </a:r>
                      <a:r>
                        <a:rPr lang="ru-RU" sz="900" b="1" dirty="0" err="1">
                          <a:effectLst/>
                          <a:latin typeface="+mn-lt"/>
                          <a:ea typeface="Calibri"/>
                          <a:cs typeface="Times New Roman"/>
                        </a:rPr>
                        <a:t>компьютинг</a:t>
                      </a:r>
                      <a:r>
                        <a:rPr lang="ru-RU" sz="900" b="1" dirty="0">
                          <a:effectLst/>
                          <a:latin typeface="+mn-lt"/>
                          <a:ea typeface="Calibri"/>
                          <a:cs typeface="Times New Roman"/>
                        </a:rPr>
                        <a:t>”)</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12"/>
                  </a:ext>
                </a:extLst>
              </a:tr>
              <a:tr h="32803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a:solidFill>
                            <a:schemeClr val="tx1"/>
                          </a:solidFill>
                          <a:effectLst/>
                        </a:rPr>
                        <a:t>Юридический факультет</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Кафедра теории и истории права и государства</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rowSpan="4">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endParaRPr lang="ru-RU" sz="1000" b="1" dirty="0">
                        <a:effectLst/>
                        <a:latin typeface="Calibri"/>
                        <a:ea typeface="Calibri"/>
                        <a:cs typeface="Times New Roman"/>
                      </a:endParaRPr>
                    </a:p>
                    <a:p>
                      <a:pPr algn="ctr">
                        <a:lnSpc>
                          <a:spcPct val="115000"/>
                        </a:lnSpc>
                        <a:spcAft>
                          <a:spcPts val="0"/>
                        </a:spcAft>
                      </a:pPr>
                      <a:endParaRPr lang="ru-RU" sz="1000" b="1" dirty="0">
                        <a:effectLst/>
                        <a:latin typeface="Calibri"/>
                        <a:ea typeface="Calibri"/>
                        <a:cs typeface="Times New Roman"/>
                      </a:endParaRPr>
                    </a:p>
                    <a:p>
                      <a:pPr algn="ctr">
                        <a:lnSpc>
                          <a:spcPct val="115000"/>
                        </a:lnSpc>
                        <a:spcAft>
                          <a:spcPts val="0"/>
                        </a:spcAft>
                      </a:pPr>
                      <a:r>
                        <a:rPr lang="ru-RU" sz="1000" b="1" dirty="0">
                          <a:effectLst/>
                          <a:latin typeface="Calibri"/>
                          <a:ea typeface="Calibri"/>
                          <a:cs typeface="Times New Roman"/>
                        </a:rPr>
                        <a:t>есть</a:t>
                      </a: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extLst>
                  <a:ext uri="{0D108BD9-81ED-4DB2-BD59-A6C34878D82A}">
                    <a16:rowId xmlns:a16="http://schemas.microsoft.com/office/drawing/2014/main" val="10013"/>
                  </a:ext>
                </a:extLst>
              </a:tr>
              <a:tr h="315235">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a:solidFill>
                            <a:schemeClr val="tx1"/>
                          </a:solidFill>
                          <a:effectLst/>
                        </a:rPr>
                        <a:t>Юридический факультет</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Кафедра конституционного и административного права</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vMerge="1">
                  <a:txBody>
                    <a:bodyPr/>
                    <a:lstStyle/>
                    <a:p>
                      <a:pPr algn="ctr">
                        <a:lnSpc>
                          <a:spcPct val="115000"/>
                        </a:lnSpc>
                        <a:spcAft>
                          <a:spcPts val="0"/>
                        </a:spcAft>
                      </a:pPr>
                      <a:endParaRPr lang="ru-RU" sz="900" dirty="0">
                        <a:effectLst/>
                        <a:latin typeface="Calibri"/>
                        <a:ea typeface="Calibri"/>
                        <a:cs typeface="Times New Roman"/>
                      </a:endParaRPr>
                    </a:p>
                  </a:txBody>
                  <a:tcPr marL="56764" marR="56764" marT="0" marB="0">
                    <a:solidFill>
                      <a:srgbClr val="FFC000"/>
                    </a:solidFill>
                  </a:tcPr>
                </a:tc>
                <a:extLst>
                  <a:ext uri="{0D108BD9-81ED-4DB2-BD59-A6C34878D82A}">
                    <a16:rowId xmlns:a16="http://schemas.microsoft.com/office/drawing/2014/main" val="10014"/>
                  </a:ext>
                </a:extLst>
              </a:tr>
              <a:tr h="294896">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a:solidFill>
                            <a:schemeClr val="tx1"/>
                          </a:solidFill>
                          <a:effectLst/>
                        </a:rPr>
                        <a:t>Юридический факультет</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Кафедра гражданского права и процесса</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vMerge="1">
                  <a:txBody>
                    <a:bodyPr/>
                    <a:lstStyle/>
                    <a:p>
                      <a:pPr algn="ctr">
                        <a:lnSpc>
                          <a:spcPct val="115000"/>
                        </a:lnSpc>
                        <a:spcAft>
                          <a:spcPts val="0"/>
                        </a:spcAft>
                      </a:pPr>
                      <a:endParaRPr lang="ru-RU" sz="900" dirty="0">
                        <a:effectLst/>
                        <a:latin typeface="Calibri"/>
                        <a:ea typeface="Calibri"/>
                        <a:cs typeface="Times New Roman"/>
                      </a:endParaRPr>
                    </a:p>
                  </a:txBody>
                  <a:tcPr marL="56764" marR="56764" marT="0" marB="0">
                    <a:solidFill>
                      <a:srgbClr val="FFC000"/>
                    </a:solidFill>
                  </a:tcPr>
                </a:tc>
                <a:extLst>
                  <a:ext uri="{0D108BD9-81ED-4DB2-BD59-A6C34878D82A}">
                    <a16:rowId xmlns:a16="http://schemas.microsoft.com/office/drawing/2014/main" val="10015"/>
                  </a:ext>
                </a:extLst>
              </a:tr>
              <a:tr h="294896">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lnSpc>
                          <a:spcPct val="115000"/>
                        </a:lnSpc>
                        <a:spcAft>
                          <a:spcPts val="0"/>
                        </a:spcAft>
                      </a:pPr>
                      <a:r>
                        <a:rPr lang="ru-RU" sz="1000" b="1" dirty="0">
                          <a:solidFill>
                            <a:schemeClr val="tx1"/>
                          </a:solidFill>
                          <a:effectLst/>
                        </a:rPr>
                        <a:t>Юридический факультет</a:t>
                      </a:r>
                      <a:endParaRPr lang="ru-RU" sz="900" b="1" dirty="0">
                        <a:solidFill>
                          <a:schemeClr val="tx1"/>
                        </a:solidFill>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115000"/>
                        </a:lnSpc>
                        <a:spcAft>
                          <a:spcPts val="0"/>
                        </a:spcAft>
                      </a:pPr>
                      <a:r>
                        <a:rPr lang="ru-RU" sz="1000" b="1" dirty="0">
                          <a:effectLst/>
                        </a:rPr>
                        <a:t>Кафедра финансового права</a:t>
                      </a:r>
                      <a:endParaRPr lang="ru-RU" sz="900" b="1" dirty="0">
                        <a:effectLst/>
                        <a:latin typeface="Calibri"/>
                        <a:ea typeface="Calibri"/>
                        <a:cs typeface="Times New Roman"/>
                      </a:endParaRPr>
                    </a:p>
                  </a:txBody>
                  <a:tcPr marL="56764" marR="56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6BD5"/>
                    </a:solidFill>
                  </a:tcPr>
                </a:tc>
                <a:tc vMerge="1">
                  <a:txBody>
                    <a:bodyPr/>
                    <a:lstStyle/>
                    <a:p>
                      <a:pPr algn="ctr">
                        <a:lnSpc>
                          <a:spcPct val="115000"/>
                        </a:lnSpc>
                        <a:spcAft>
                          <a:spcPts val="0"/>
                        </a:spcAft>
                      </a:pPr>
                      <a:endParaRPr lang="ru-RU" sz="900" dirty="0">
                        <a:effectLst/>
                        <a:latin typeface="Calibri"/>
                        <a:ea typeface="Calibri"/>
                        <a:cs typeface="Times New Roman"/>
                      </a:endParaRPr>
                    </a:p>
                  </a:txBody>
                  <a:tcPr marL="56764" marR="56764" marT="0" marB="0">
                    <a:solidFill>
                      <a:srgbClr val="FFC000"/>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799295506"/>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2"/>
            <a:ext cx="9128306" cy="923330"/>
          </a:xfrm>
          <a:prstGeom prst="rect">
            <a:avLst/>
          </a:prstGeom>
        </p:spPr>
        <p:txBody>
          <a:bodyPr wrap="square">
            <a:spAutoFit/>
          </a:bodyPr>
          <a:lstStyle/>
          <a:p>
            <a:pPr algn="ctr"/>
            <a:endParaRPr lang="ru-RU" b="1" dirty="0"/>
          </a:p>
          <a:p>
            <a:pPr algn="ctr"/>
            <a:r>
              <a:rPr lang="ru-RU" b="1" dirty="0">
                <a:solidFill>
                  <a:schemeClr val="accent4"/>
                </a:solidFill>
              </a:rPr>
              <a:t>Основные достижения 2018 года</a:t>
            </a:r>
            <a:endParaRPr lang="ru-RU" dirty="0">
              <a:solidFill>
                <a:schemeClr val="accent4"/>
              </a:solidFill>
            </a:endParaRPr>
          </a:p>
          <a:p>
            <a:endParaRPr lang="ru-RU" dirty="0">
              <a:solidFill>
                <a:schemeClr val="accent4"/>
              </a:solidFill>
            </a:endParaRPr>
          </a:p>
        </p:txBody>
      </p:sp>
      <p:sp>
        <p:nvSpPr>
          <p:cNvPr id="3" name="Прямоугольник 2"/>
          <p:cNvSpPr/>
          <p:nvPr/>
        </p:nvSpPr>
        <p:spPr>
          <a:xfrm>
            <a:off x="420596" y="484645"/>
            <a:ext cx="8318499" cy="7094250"/>
          </a:xfrm>
          <a:prstGeom prst="rect">
            <a:avLst/>
          </a:prstGeom>
        </p:spPr>
        <p:txBody>
          <a:bodyPr wrap="square">
            <a:spAutoFit/>
          </a:bodyPr>
          <a:lstStyle/>
          <a:p>
            <a:endParaRPr lang="ru-RU" sz="1400" dirty="0"/>
          </a:p>
          <a:p>
            <a:pPr marL="285750" indent="-285750">
              <a:lnSpc>
                <a:spcPct val="150000"/>
              </a:lnSpc>
              <a:buFont typeface="Wingdings" pitchFamily="2" charset="2"/>
              <a:buChar char="ü"/>
            </a:pPr>
            <a:r>
              <a:rPr lang="ru-RU" b="1" dirty="0">
                <a:solidFill>
                  <a:schemeClr val="accent5"/>
                </a:solidFill>
              </a:rPr>
              <a:t>Рейтинг </a:t>
            </a:r>
            <a:r>
              <a:rPr lang="ru-RU" b="1" dirty="0" err="1">
                <a:solidFill>
                  <a:schemeClr val="accent5"/>
                </a:solidFill>
              </a:rPr>
              <a:t>RePEc</a:t>
            </a:r>
            <a:r>
              <a:rPr lang="ru-RU" dirty="0"/>
              <a:t>: 	</a:t>
            </a:r>
          </a:p>
          <a:p>
            <a:pPr>
              <a:lnSpc>
                <a:spcPct val="150000"/>
              </a:lnSpc>
            </a:pPr>
            <a:endParaRPr lang="ru-RU" dirty="0"/>
          </a:p>
          <a:p>
            <a:pPr marL="1200150" lvl="2" indent="-285750">
              <a:lnSpc>
                <a:spcPct val="150000"/>
              </a:lnSpc>
              <a:buFont typeface="Arial" pitchFamily="34" charset="0"/>
              <a:buChar char="•"/>
            </a:pPr>
            <a:r>
              <a:rPr lang="en-US" b="1" dirty="0">
                <a:solidFill>
                  <a:schemeClr val="accent6"/>
                </a:solidFill>
              </a:rPr>
              <a:t># 2 in top 25% </a:t>
            </a:r>
            <a:r>
              <a:rPr lang="en-US" dirty="0"/>
              <a:t>institutions in Russia</a:t>
            </a:r>
            <a:r>
              <a:rPr lang="ru-RU" dirty="0"/>
              <a:t>;</a:t>
            </a:r>
          </a:p>
          <a:p>
            <a:pPr marL="1200150" lvl="2" indent="-285750">
              <a:lnSpc>
                <a:spcPct val="150000"/>
              </a:lnSpc>
              <a:buFont typeface="Arial" pitchFamily="34" charset="0"/>
              <a:buChar char="•"/>
            </a:pPr>
            <a:r>
              <a:rPr lang="en-US" b="1" dirty="0">
                <a:solidFill>
                  <a:schemeClr val="accent6"/>
                </a:solidFill>
              </a:rPr>
              <a:t>21 authors in top 25% </a:t>
            </a:r>
            <a:r>
              <a:rPr lang="en-US" dirty="0"/>
              <a:t>authors in Russia</a:t>
            </a:r>
            <a:r>
              <a:rPr lang="ru-RU" dirty="0"/>
              <a:t>;</a:t>
            </a:r>
          </a:p>
          <a:p>
            <a:pPr marL="1200150" lvl="2" indent="-285750">
              <a:lnSpc>
                <a:spcPct val="150000"/>
              </a:lnSpc>
              <a:buFont typeface="Arial" pitchFamily="34" charset="0"/>
              <a:buChar char="•"/>
            </a:pPr>
            <a:r>
              <a:rPr lang="en-US" b="1" dirty="0">
                <a:solidFill>
                  <a:schemeClr val="accent6"/>
                </a:solidFill>
              </a:rPr>
              <a:t>Top 8% economic </a:t>
            </a:r>
            <a:r>
              <a:rPr lang="en-US" dirty="0"/>
              <a:t>institutions in the world</a:t>
            </a:r>
            <a:r>
              <a:rPr lang="ru-RU" dirty="0"/>
              <a:t>;</a:t>
            </a:r>
          </a:p>
          <a:p>
            <a:pPr lvl="2"/>
            <a:endParaRPr lang="ru-RU" sz="1600" dirty="0"/>
          </a:p>
          <a:p>
            <a:pPr lvl="2"/>
            <a:endParaRPr lang="ru-RU" sz="1600" dirty="0"/>
          </a:p>
          <a:p>
            <a:pPr marL="285750" lvl="0" indent="-285750">
              <a:buFont typeface="Wingdings" pitchFamily="2" charset="2"/>
              <a:buChar char="ü"/>
            </a:pPr>
            <a:r>
              <a:rPr lang="ru-RU" sz="1600" dirty="0"/>
              <a:t>Е.В. Анисимов - лауреат </a:t>
            </a:r>
            <a:r>
              <a:rPr lang="ru-RU" sz="1600" b="1" dirty="0">
                <a:solidFill>
                  <a:schemeClr val="accent5"/>
                </a:solidFill>
              </a:rPr>
              <a:t>Всероссийской историко-литературной премии «Александр Невский» </a:t>
            </a:r>
            <a:r>
              <a:rPr lang="ru-RU" sz="1600" dirty="0"/>
              <a:t>2018 года с книгой «Генерал Багратион: Жизнь и война», издательство «Молодая гвардия» (Москва);</a:t>
            </a:r>
          </a:p>
          <a:p>
            <a:pPr marL="285750" lvl="0" indent="-285750">
              <a:buFont typeface="Wingdings" pitchFamily="2" charset="2"/>
              <a:buChar char="ü"/>
            </a:pPr>
            <a:endParaRPr lang="ru-RU" sz="1600" dirty="0"/>
          </a:p>
          <a:p>
            <a:pPr marL="285750" lvl="0" indent="-285750">
              <a:buFont typeface="Wingdings" pitchFamily="2" charset="2"/>
              <a:buChar char="ü"/>
            </a:pPr>
            <a:r>
              <a:rPr lang="ru-RU" sz="1600" dirty="0"/>
              <a:t>Е.А.  Кочеткова– лауреат</a:t>
            </a:r>
            <a:r>
              <a:rPr lang="ru-RU" sz="1600" b="1" dirty="0">
                <a:solidFill>
                  <a:schemeClr val="accent5"/>
                </a:solidFill>
              </a:rPr>
              <a:t> премии Эстонского Института исторической памяти </a:t>
            </a:r>
            <a:r>
              <a:rPr lang="ru-RU" sz="1600" dirty="0"/>
              <a:t>за лучшее исследование истории социализма </a:t>
            </a:r>
          </a:p>
          <a:p>
            <a:pPr marL="285750" indent="-285750">
              <a:lnSpc>
                <a:spcPct val="150000"/>
              </a:lnSpc>
              <a:buFont typeface="Wingdings" pitchFamily="2" charset="2"/>
              <a:buChar char="ü"/>
            </a:pPr>
            <a:endParaRPr lang="ru-RU" sz="1600" dirty="0">
              <a:solidFill>
                <a:prstClr val="black"/>
              </a:solidFill>
            </a:endParaRPr>
          </a:p>
          <a:p>
            <a:pPr marL="285750" indent="-285750">
              <a:buFont typeface="Wingdings" pitchFamily="2" charset="2"/>
              <a:buChar char="ü"/>
            </a:pPr>
            <a:r>
              <a:rPr lang="ru-RU" sz="1600" dirty="0">
                <a:solidFill>
                  <a:prstClr val="black"/>
                </a:solidFill>
              </a:rPr>
              <a:t>С.Г.  Коковин - лауреат премии </a:t>
            </a:r>
            <a:r>
              <a:rPr lang="ru-RU" sz="1600" b="1" dirty="0">
                <a:solidFill>
                  <a:schemeClr val="accent5"/>
                </a:solidFill>
              </a:rPr>
              <a:t>«Золотая Вышка» </a:t>
            </a:r>
            <a:r>
              <a:rPr lang="ru-RU" sz="1600" dirty="0">
                <a:solidFill>
                  <a:prstClr val="black"/>
                </a:solidFill>
              </a:rPr>
              <a:t>в номинации «Достижение в науке» по группе социально-экономических наук НИУ ВШЭ, а также премии НИУ ВШЭ и издательства </a:t>
            </a:r>
            <a:r>
              <a:rPr lang="ru-RU" sz="1600" dirty="0" err="1">
                <a:solidFill>
                  <a:prstClr val="black"/>
                </a:solidFill>
              </a:rPr>
              <a:t>Elsevier</a:t>
            </a:r>
            <a:r>
              <a:rPr lang="ru-RU" sz="1600" dirty="0">
                <a:solidFill>
                  <a:prstClr val="black"/>
                </a:solidFill>
              </a:rPr>
              <a:t> </a:t>
            </a:r>
            <a:r>
              <a:rPr lang="ru-RU" sz="1600" b="1" dirty="0">
                <a:solidFill>
                  <a:schemeClr val="accent5"/>
                </a:solidFill>
              </a:rPr>
              <a:t>«Золотая ссылка» </a:t>
            </a:r>
            <a:r>
              <a:rPr lang="ru-RU" sz="1600" dirty="0">
                <a:solidFill>
                  <a:prstClr val="black"/>
                </a:solidFill>
              </a:rPr>
              <a:t>(за статью </a:t>
            </a:r>
            <a:r>
              <a:rPr lang="en-US" sz="1600" dirty="0"/>
              <a:t>«Monopolistic Competition: Beyond the Constant  Elasticity of Substitution», </a:t>
            </a:r>
            <a:r>
              <a:rPr lang="ru-RU" sz="1600" dirty="0"/>
              <a:t>опубликованную в журнале</a:t>
            </a:r>
            <a:r>
              <a:rPr lang="en-US" sz="1600" dirty="0"/>
              <a:t> </a:t>
            </a:r>
            <a:r>
              <a:rPr lang="en-US" sz="1600" dirty="0" err="1"/>
              <a:t>Econometrica</a:t>
            </a:r>
            <a:r>
              <a:rPr lang="en-US" sz="1600" dirty="0"/>
              <a:t> (2012 </a:t>
            </a:r>
            <a:r>
              <a:rPr lang="ru-RU" sz="1600" dirty="0"/>
              <a:t>г</a:t>
            </a:r>
            <a:r>
              <a:rPr lang="en-US" sz="1600" dirty="0"/>
              <a:t>.) </a:t>
            </a:r>
            <a:r>
              <a:rPr lang="ru-RU" sz="1600" dirty="0">
                <a:solidFill>
                  <a:prstClr val="black"/>
                </a:solidFill>
              </a:rPr>
              <a:t>совместно с Ж.-Фр. </a:t>
            </a:r>
            <a:r>
              <a:rPr lang="ru-RU" sz="1600" dirty="0" err="1">
                <a:solidFill>
                  <a:prstClr val="black"/>
                </a:solidFill>
              </a:rPr>
              <a:t>Тиссом</a:t>
            </a:r>
            <a:r>
              <a:rPr lang="ru-RU" sz="1600" dirty="0">
                <a:solidFill>
                  <a:prstClr val="black"/>
                </a:solidFill>
              </a:rPr>
              <a:t> и Е.В. </a:t>
            </a:r>
            <a:r>
              <a:rPr lang="ru-RU" sz="1600" dirty="0" err="1">
                <a:solidFill>
                  <a:prstClr val="black"/>
                </a:solidFill>
              </a:rPr>
              <a:t>Желободько</a:t>
            </a:r>
            <a:r>
              <a:rPr lang="ru-RU" sz="1600" dirty="0">
                <a:solidFill>
                  <a:prstClr val="black"/>
                </a:solidFill>
              </a:rPr>
              <a:t>)</a:t>
            </a:r>
          </a:p>
          <a:p>
            <a:pPr marL="285750" indent="-285750">
              <a:buFont typeface="Wingdings" pitchFamily="2" charset="2"/>
              <a:buChar char="ü"/>
            </a:pPr>
            <a:endParaRPr lang="ru-RU" sz="1600" dirty="0">
              <a:solidFill>
                <a:prstClr val="black"/>
              </a:solidFill>
            </a:endParaRPr>
          </a:p>
          <a:p>
            <a:pPr marL="285750" indent="-285750">
              <a:buFont typeface="Wingdings" pitchFamily="2" charset="2"/>
              <a:buChar char="ü"/>
            </a:pPr>
            <a:endParaRPr lang="ru-RU" sz="1600" dirty="0">
              <a:solidFill>
                <a:prstClr val="black"/>
              </a:solidFill>
            </a:endParaRPr>
          </a:p>
          <a:p>
            <a:pPr marL="285750" indent="-285750">
              <a:buFont typeface="Arial" panose="020B0604020202020204" pitchFamily="34" charset="0"/>
              <a:buChar char="•"/>
            </a:pPr>
            <a:endParaRPr lang="ru-RU" sz="1400" dirty="0">
              <a:solidFill>
                <a:prstClr val="black"/>
              </a:solidFill>
            </a:endParaRPr>
          </a:p>
          <a:p>
            <a:pPr marL="285750" indent="-285750">
              <a:buFont typeface="Arial" panose="020B0604020202020204" pitchFamily="34" charset="0"/>
              <a:buChar char="•"/>
            </a:pPr>
            <a:endParaRPr lang="ru-RU" sz="1400" dirty="0"/>
          </a:p>
          <a:p>
            <a:endParaRPr lang="ru-RU" sz="1400" dirty="0"/>
          </a:p>
        </p:txBody>
      </p:sp>
    </p:spTree>
    <p:extLst>
      <p:ext uri="{BB962C8B-B14F-4D97-AF65-F5344CB8AC3E}">
        <p14:creationId xmlns:p14="http://schemas.microsoft.com/office/powerpoint/2010/main" val="415147886"/>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Академические надбавки</a:t>
            </a:r>
          </a:p>
          <a:p>
            <a:pPr algn="ctr"/>
            <a:endParaRPr lang="ru-RU" b="1" dirty="0"/>
          </a:p>
        </p:txBody>
      </p:sp>
      <p:sp>
        <p:nvSpPr>
          <p:cNvPr id="4" name="Прямоугольник 3"/>
          <p:cNvSpPr/>
          <p:nvPr/>
        </p:nvSpPr>
        <p:spPr>
          <a:xfrm>
            <a:off x="179479" y="1313585"/>
            <a:ext cx="4001996" cy="584775"/>
          </a:xfrm>
          <a:prstGeom prst="rect">
            <a:avLst/>
          </a:prstGeom>
        </p:spPr>
        <p:txBody>
          <a:bodyPr wrap="square">
            <a:spAutoFit/>
          </a:bodyPr>
          <a:lstStyle/>
          <a:p>
            <a:pPr algn="ctr"/>
            <a:r>
              <a:rPr lang="ru-RU" sz="1600" b="1" dirty="0"/>
              <a:t>Динамика получения академических надбавок НПР за 2014 – 2019 гг.</a:t>
            </a:r>
            <a:endParaRPr lang="ru-RU" sz="1600" dirty="0">
              <a:ea typeface="Calibri" panose="020F0502020204030204" pitchFamily="34" charset="0"/>
              <a:cs typeface="Times New Roman" panose="02020603050405020304" pitchFamily="18" charset="0"/>
            </a:endParaRPr>
          </a:p>
        </p:txBody>
      </p:sp>
      <p:sp>
        <p:nvSpPr>
          <p:cNvPr id="9" name="Title 1"/>
          <p:cNvSpPr txBox="1">
            <a:spLocks/>
          </p:cNvSpPr>
          <p:nvPr/>
        </p:nvSpPr>
        <p:spPr>
          <a:xfrm>
            <a:off x="4398872" y="1153218"/>
            <a:ext cx="5435266" cy="637482"/>
          </a:xfrm>
          <a:prstGeom prst="rect">
            <a:avLst/>
          </a:prstGeom>
        </p:spPr>
        <p:txBody>
          <a:bodyPr/>
          <a:lstStyle>
            <a:lvl1pPr algn="l" defTabSz="914400" rtl="0" eaLnBrk="1" latinLnBrk="0" hangingPunct="1">
              <a:spcBef>
                <a:spcPct val="0"/>
              </a:spcBef>
              <a:buNone/>
              <a:defRPr sz="28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algn="ctr"/>
            <a:r>
              <a:rPr lang="ru-RU" sz="1600" dirty="0">
                <a:solidFill>
                  <a:srgbClr val="030306"/>
                </a:solidFill>
                <a:latin typeface="+mn-lt"/>
                <a:ea typeface="+mn-ea"/>
                <a:cs typeface="+mn-cs"/>
              </a:rPr>
              <a:t>Расходы на академические надбавки</a:t>
            </a:r>
          </a:p>
          <a:p>
            <a:pPr algn="ctr"/>
            <a:r>
              <a:rPr lang="ru-RU" sz="1600" dirty="0">
                <a:solidFill>
                  <a:srgbClr val="030306"/>
                </a:solidFill>
                <a:latin typeface="+mn-lt"/>
                <a:ea typeface="+mn-ea"/>
                <a:cs typeface="+mn-cs"/>
              </a:rPr>
              <a:t>за 2014 – 2019 гг.</a:t>
            </a:r>
          </a:p>
          <a:p>
            <a:pPr algn="ctr"/>
            <a:r>
              <a:rPr lang="ru-RU" sz="1600" dirty="0">
                <a:solidFill>
                  <a:srgbClr val="030306"/>
                </a:solidFill>
                <a:latin typeface="+mn-lt"/>
                <a:ea typeface="+mn-ea"/>
                <a:cs typeface="+mn-cs"/>
              </a:rPr>
              <a:t> </a:t>
            </a:r>
          </a:p>
          <a:p>
            <a:pPr algn="ctr"/>
            <a:endParaRPr lang="ru-RU" sz="1600" dirty="0">
              <a:solidFill>
                <a:srgbClr val="030306"/>
              </a:solidFill>
              <a:latin typeface="+mn-lt"/>
              <a:ea typeface="+mn-ea"/>
              <a:cs typeface="+mn-cs"/>
            </a:endParaRPr>
          </a:p>
        </p:txBody>
      </p:sp>
      <p:graphicFrame>
        <p:nvGraphicFramePr>
          <p:cNvPr id="7" name="Диаграмма 6"/>
          <p:cNvGraphicFramePr/>
          <p:nvPr>
            <p:extLst>
              <p:ext uri="{D42A27DB-BD31-4B8C-83A1-F6EECF244321}">
                <p14:modId xmlns:p14="http://schemas.microsoft.com/office/powerpoint/2010/main" val="4291292381"/>
              </p:ext>
            </p:extLst>
          </p:nvPr>
        </p:nvGraphicFramePr>
        <p:xfrm>
          <a:off x="179479" y="2002977"/>
          <a:ext cx="4333875" cy="30916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Диаграмма 1"/>
          <p:cNvGraphicFramePr/>
          <p:nvPr>
            <p:extLst>
              <p:ext uri="{D42A27DB-BD31-4B8C-83A1-F6EECF244321}">
                <p14:modId xmlns:p14="http://schemas.microsoft.com/office/powerpoint/2010/main" val="1143700795"/>
              </p:ext>
            </p:extLst>
          </p:nvPr>
        </p:nvGraphicFramePr>
        <p:xfrm>
          <a:off x="4857750" y="2247900"/>
          <a:ext cx="4114800" cy="28467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1661441"/>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План по науке на 2019 год</a:t>
            </a:r>
          </a:p>
          <a:p>
            <a:pPr algn="ctr"/>
            <a:endParaRPr lang="ru-RU" b="1" dirty="0"/>
          </a:p>
        </p:txBody>
      </p:sp>
      <p:sp>
        <p:nvSpPr>
          <p:cNvPr id="4" name="Прямоугольник 3"/>
          <p:cNvSpPr/>
          <p:nvPr/>
        </p:nvSpPr>
        <p:spPr>
          <a:xfrm>
            <a:off x="629413" y="563435"/>
            <a:ext cx="8318499" cy="7817525"/>
          </a:xfrm>
          <a:prstGeom prst="rect">
            <a:avLst/>
          </a:prstGeom>
        </p:spPr>
        <p:txBody>
          <a:bodyPr wrap="square">
            <a:spAutoFit/>
          </a:bodyPr>
          <a:lstStyle/>
          <a:p>
            <a:endParaRPr lang="ru-RU" b="1" dirty="0">
              <a:solidFill>
                <a:schemeClr val="accent5"/>
              </a:solidFill>
              <a:ea typeface="Calibri" panose="020F0502020204030204" pitchFamily="34" charset="0"/>
              <a:cs typeface="Times New Roman" panose="02020603050405020304" pitchFamily="18" charset="0"/>
            </a:endParaRPr>
          </a:p>
          <a:p>
            <a:endParaRPr lang="ru-RU" b="1" dirty="0">
              <a:solidFill>
                <a:schemeClr val="accent5"/>
              </a:solidFill>
              <a:ea typeface="Calibri" panose="020F0502020204030204" pitchFamily="34" charset="0"/>
              <a:cs typeface="Times New Roman" panose="02020603050405020304" pitchFamily="18" charset="0"/>
            </a:endParaRPr>
          </a:p>
          <a:p>
            <a:endParaRPr lang="ru-RU" b="1" dirty="0">
              <a:solidFill>
                <a:schemeClr val="accent5"/>
              </a:solidFill>
              <a:ea typeface="Calibri" panose="020F0502020204030204" pitchFamily="34" charset="0"/>
              <a:cs typeface="Times New Roman" panose="02020603050405020304" pitchFamily="18" charset="0"/>
            </a:endParaRPr>
          </a:p>
          <a:p>
            <a:r>
              <a:rPr lang="ru-RU" b="1" dirty="0">
                <a:solidFill>
                  <a:schemeClr val="accent5"/>
                </a:solidFill>
                <a:ea typeface="Calibri" panose="020F0502020204030204" pitchFamily="34" charset="0"/>
                <a:cs typeface="Times New Roman" panose="02020603050405020304" pitchFamily="18" charset="0"/>
              </a:rPr>
              <a:t>Приоритет 1: </a:t>
            </a:r>
            <a:r>
              <a:rPr lang="ru-RU" dirty="0">
                <a:solidFill>
                  <a:schemeClr val="accent5"/>
                </a:solidFill>
              </a:rPr>
              <a:t>Формирование новых научных групп и подразделений; поддержка действующих международных лабораторий </a:t>
            </a:r>
          </a:p>
          <a:p>
            <a:endParaRPr lang="ru-RU" dirty="0">
              <a:solidFill>
                <a:schemeClr val="accent5"/>
              </a:solidFill>
            </a:endParaRPr>
          </a:p>
          <a:p>
            <a:pPr marL="285750" indent="-285750">
              <a:buFont typeface="Arial" pitchFamily="34" charset="0"/>
              <a:buChar char="•"/>
            </a:pPr>
            <a:r>
              <a:rPr lang="ru-RU" dirty="0"/>
              <a:t>Открытие Центра сравнительных исследований власти и управления;</a:t>
            </a:r>
            <a:endParaRPr lang="en-US" dirty="0"/>
          </a:p>
          <a:p>
            <a:pPr marL="285750" indent="-285750">
              <a:buFont typeface="Arial" pitchFamily="34" charset="0"/>
              <a:buChar char="•"/>
            </a:pPr>
            <a:r>
              <a:rPr lang="ru-RU" dirty="0"/>
              <a:t>Поддержка работы распределенной Международной лаборатории экономики нематериальных активов НИУ ВШЭ – Санкт-Петербург</a:t>
            </a:r>
          </a:p>
          <a:p>
            <a:pPr marL="285750" indent="-285750">
              <a:buFont typeface="Arial" pitchFamily="34" charset="0"/>
              <a:buChar char="•"/>
            </a:pPr>
            <a:r>
              <a:rPr lang="ru-RU" dirty="0"/>
              <a:t>Поддержка проекта «Центр компетенций в области цифровых социальных исследований» (руководитель – Д. А. Александров)</a:t>
            </a:r>
          </a:p>
          <a:p>
            <a:pPr marL="285750" indent="-285750">
              <a:buFont typeface="Arial" pitchFamily="34" charset="0"/>
              <a:buChar char="•"/>
            </a:pPr>
            <a:r>
              <a:rPr lang="ru-RU" dirty="0"/>
              <a:t>Поддержка научного проекта Международной лаборатории теории игр и принятия решений;</a:t>
            </a:r>
          </a:p>
          <a:p>
            <a:pPr marL="285750" indent="-285750">
              <a:buFont typeface="Arial" pitchFamily="34" charset="0"/>
              <a:buChar char="•"/>
            </a:pPr>
            <a:r>
              <a:rPr lang="ru-RU" dirty="0"/>
              <a:t>Поддержка научного проекта Международного центра экономики, управления и политики в области здоровья</a:t>
            </a:r>
          </a:p>
          <a:p>
            <a:pPr marL="285750" indent="-285750">
              <a:buFont typeface="Arial" pitchFamily="34" charset="0"/>
              <a:buChar char="•"/>
            </a:pPr>
            <a:r>
              <a:rPr lang="ru-RU" dirty="0"/>
              <a:t>Проведение конкурса на создание международных лабораторий в структуре НИУ ВШЭ – Санкт-Петербург (в области (1) цифрового бизнеса и (2) пересечения тем социальной информатики и когнитивных исследований)</a:t>
            </a:r>
          </a:p>
          <a:p>
            <a:pPr marL="285750" indent="-285750">
              <a:buFont typeface="Arial" pitchFamily="34" charset="0"/>
              <a:buChar char="•"/>
            </a:pPr>
            <a:r>
              <a:rPr lang="ru-RU" dirty="0"/>
              <a:t>Проработка вопросов привлечения научных сотрудников к преподаванию (совместно с учебным блоком)  </a:t>
            </a:r>
          </a:p>
          <a:p>
            <a:endParaRPr lang="ru-RU" dirty="0">
              <a:ea typeface="Calibri" panose="020F0502020204030204" pitchFamily="34" charset="0"/>
              <a:cs typeface="Times New Roman" panose="02020603050405020304" pitchFamily="18" charset="0"/>
            </a:endParaRPr>
          </a:p>
          <a:p>
            <a:endParaRPr lang="ru-RU" sz="1600" dirty="0"/>
          </a:p>
          <a:p>
            <a:endParaRPr lang="en-US"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a:p>
            <a:endParaRPr lang="ru-RU" dirty="0">
              <a:ea typeface="Calibri" panose="020F0502020204030204" pitchFamily="34" charset="0"/>
              <a:cs typeface="Times New Roman" panose="02020603050405020304" pitchFamily="18" charset="0"/>
            </a:endParaRPr>
          </a:p>
          <a:p>
            <a:endParaRPr lang="ru-RU"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605109"/>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План по науке на 2019 год </a:t>
            </a:r>
          </a:p>
          <a:p>
            <a:pPr algn="ctr"/>
            <a:endParaRPr lang="ru-RU" b="1" dirty="0"/>
          </a:p>
        </p:txBody>
      </p:sp>
      <p:sp>
        <p:nvSpPr>
          <p:cNvPr id="4" name="Прямоугольник 3"/>
          <p:cNvSpPr/>
          <p:nvPr/>
        </p:nvSpPr>
        <p:spPr>
          <a:xfrm>
            <a:off x="629413" y="563435"/>
            <a:ext cx="8318499" cy="7928324"/>
          </a:xfrm>
          <a:prstGeom prst="rect">
            <a:avLst/>
          </a:prstGeom>
        </p:spPr>
        <p:txBody>
          <a:bodyPr wrap="square">
            <a:spAutoFit/>
          </a:bodyPr>
          <a:lstStyle/>
          <a:p>
            <a:pPr algn="just"/>
            <a:r>
              <a:rPr lang="ru-RU" sz="2400" b="1" dirty="0">
                <a:solidFill>
                  <a:schemeClr val="accent5"/>
                </a:solidFill>
                <a:cs typeface="Times New Roman" panose="02020603050405020304" pitchFamily="18" charset="0"/>
              </a:rPr>
              <a:t>Направления работы </a:t>
            </a:r>
            <a:r>
              <a:rPr lang="ru-RU" sz="2400" dirty="0">
                <a:solidFill>
                  <a:schemeClr val="accent5"/>
                </a:solidFill>
                <a:cs typeface="Times New Roman" panose="02020603050405020304" pitchFamily="18" charset="0"/>
              </a:rPr>
              <a:t>центра компетенций в области цифровых и социальных исследований на 2019 год</a:t>
            </a:r>
            <a:endParaRPr lang="en-US" sz="2400" dirty="0">
              <a:solidFill>
                <a:schemeClr val="accent5"/>
              </a:solidFill>
              <a:cs typeface="Times New Roman" panose="02020603050405020304" pitchFamily="18" charset="0"/>
            </a:endParaRPr>
          </a:p>
          <a:p>
            <a:endParaRPr lang="en-US" dirty="0">
              <a:solidFill>
                <a:schemeClr val="accent5"/>
              </a:solidFill>
              <a:cs typeface="Times New Roman" panose="02020603050405020304" pitchFamily="18" charset="0"/>
            </a:endParaRPr>
          </a:p>
          <a:p>
            <a:endParaRPr lang="en-US" dirty="0">
              <a:solidFill>
                <a:schemeClr val="accent5"/>
              </a:solidFill>
              <a:cs typeface="Times New Roman" panose="02020603050405020304" pitchFamily="18" charset="0"/>
            </a:endParaRPr>
          </a:p>
          <a:p>
            <a:pPr marL="285750" indent="-285750" algn="just">
              <a:buFont typeface="Arial" panose="020B0604020202020204" pitchFamily="34" charset="0"/>
              <a:buChar char="•"/>
            </a:pPr>
            <a:r>
              <a:rPr lang="ru-RU" b="1" dirty="0">
                <a:solidFill>
                  <a:schemeClr val="accent5"/>
                </a:solidFill>
                <a:cs typeface="Times New Roman" panose="02020603050405020304" pitchFamily="18" charset="0"/>
              </a:rPr>
              <a:t>Как устроена Россия</a:t>
            </a:r>
            <a:r>
              <a:rPr lang="ru-RU" dirty="0">
                <a:latin typeface="Verdana" panose="020B0604030504040204" pitchFamily="34" charset="0"/>
                <a:ea typeface="Verdana" panose="020B0604030504040204" pitchFamily="34" charset="0"/>
                <a:cs typeface="Verdana" panose="020B0604030504040204" pitchFamily="34" charset="0"/>
              </a:rPr>
              <a:t>: миграция и мобильность населения, социальный капитал и социально-экономическое развитие городов и регионов.</a:t>
            </a:r>
            <a:endParaRPr lang="ru-RU" b="1" dirty="0">
              <a:solidFill>
                <a:schemeClr val="accent5"/>
              </a:solidFill>
              <a:cs typeface="Times New Roman" panose="02020603050405020304" pitchFamily="18" charset="0"/>
            </a:endParaRPr>
          </a:p>
          <a:p>
            <a:pPr marL="285750" indent="-285750" algn="just">
              <a:lnSpc>
                <a:spcPct val="110000"/>
              </a:lnSpc>
              <a:spcBef>
                <a:spcPts val="0"/>
              </a:spcBef>
              <a:spcAft>
                <a:spcPts val="900"/>
              </a:spcAft>
              <a:buFont typeface="Arial" panose="020B0604020202020204" pitchFamily="34" charset="0"/>
              <a:buChar char="•"/>
            </a:pPr>
            <a:r>
              <a:rPr lang="ru-RU" b="1" dirty="0">
                <a:solidFill>
                  <a:schemeClr val="accent5"/>
                </a:solidFill>
                <a:cs typeface="Times New Roman" panose="02020603050405020304" pitchFamily="18" charset="0"/>
              </a:rPr>
              <a:t>Цифровые следы (не)благополучия</a:t>
            </a:r>
            <a:r>
              <a:rPr lang="ru-RU" dirty="0">
                <a:latin typeface="Verdana" panose="020B0604030504040204" pitchFamily="34" charset="0"/>
                <a:ea typeface="Verdana" panose="020B0604030504040204" pitchFamily="34" charset="0"/>
                <a:cs typeface="Verdana" panose="020B0604030504040204" pitchFamily="34" charset="0"/>
              </a:rPr>
              <a:t>: агрессия, суициды, психопатология, депрессия и тревожность.</a:t>
            </a:r>
          </a:p>
          <a:p>
            <a:pPr marL="285750" indent="-285750" algn="just">
              <a:lnSpc>
                <a:spcPct val="110000"/>
              </a:lnSpc>
              <a:spcBef>
                <a:spcPts val="0"/>
              </a:spcBef>
              <a:spcAft>
                <a:spcPts val="900"/>
              </a:spcAft>
              <a:buFont typeface="Arial" panose="020B0604020202020204" pitchFamily="34" charset="0"/>
              <a:buChar char="•"/>
            </a:pPr>
            <a:r>
              <a:rPr lang="ru-RU" b="1" dirty="0">
                <a:solidFill>
                  <a:schemeClr val="accent5"/>
                </a:solidFill>
                <a:cs typeface="Times New Roman" panose="02020603050405020304" pitchFamily="18" charset="0"/>
              </a:rPr>
              <a:t>Общественные споры и движения в Интернете</a:t>
            </a:r>
            <a:r>
              <a:rPr lang="ru-RU" dirty="0">
                <a:latin typeface="Verdana" panose="020B0604030504040204" pitchFamily="34" charset="0"/>
                <a:ea typeface="Verdana" panose="020B0604030504040204" pitchFamily="34" charset="0"/>
                <a:cs typeface="Verdana" panose="020B0604030504040204" pitchFamily="34" charset="0"/>
              </a:rPr>
              <a:t>: анти-вакцинация, GMO и другие противоречивые темы, социальные движения в России и Европе, избирательные компании в Европе.</a:t>
            </a:r>
          </a:p>
          <a:p>
            <a:pPr marL="285750" indent="-285750" algn="just">
              <a:lnSpc>
                <a:spcPct val="110000"/>
              </a:lnSpc>
              <a:spcBef>
                <a:spcPts val="0"/>
              </a:spcBef>
              <a:buFont typeface="Arial" panose="020B0604020202020204" pitchFamily="34" charset="0"/>
              <a:buChar char="•"/>
            </a:pPr>
            <a:r>
              <a:rPr lang="ru-RU" b="1" dirty="0">
                <a:solidFill>
                  <a:schemeClr val="accent5"/>
                </a:solidFill>
                <a:cs typeface="Times New Roman" panose="02020603050405020304" pitchFamily="18" charset="0"/>
              </a:rPr>
              <a:t>Инновации с цифровыми технологиями в образовании</a:t>
            </a:r>
            <a:r>
              <a:rPr lang="ru-RU" dirty="0">
                <a:latin typeface="Verdana" panose="020B0604030504040204" pitchFamily="34" charset="0"/>
                <a:ea typeface="Verdana" panose="020B0604030504040204" pitchFamily="34" charset="0"/>
                <a:cs typeface="Verdana" panose="020B0604030504040204" pitchFamily="34" charset="0"/>
              </a:rPr>
              <a:t>: массовые эксперименты с психологическими тренингами, анализ проблем чтения цифровых текстов, когнитивные особенности решения задачи при цифровой коммуникации </a:t>
            </a:r>
          </a:p>
          <a:p>
            <a:endParaRPr lang="ru-RU" dirty="0">
              <a:solidFill>
                <a:schemeClr val="accent5"/>
              </a:solidFill>
            </a:endParaRPr>
          </a:p>
          <a:p>
            <a:endParaRPr lang="ru-RU" dirty="0">
              <a:solidFill>
                <a:schemeClr val="accent5"/>
              </a:solidFill>
            </a:endParaRPr>
          </a:p>
          <a:p>
            <a:endParaRPr lang="ru-RU" dirty="0">
              <a:ea typeface="Calibri" panose="020F0502020204030204" pitchFamily="34" charset="0"/>
              <a:cs typeface="Times New Roman" panose="02020603050405020304" pitchFamily="18" charset="0"/>
            </a:endParaRPr>
          </a:p>
          <a:p>
            <a:endParaRPr lang="ru-RU" sz="1600" dirty="0"/>
          </a:p>
          <a:p>
            <a:endParaRPr lang="en-US"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a:p>
            <a:endParaRPr lang="ru-RU" dirty="0">
              <a:ea typeface="Calibri" panose="020F0502020204030204" pitchFamily="34" charset="0"/>
              <a:cs typeface="Times New Roman" panose="02020603050405020304" pitchFamily="18" charset="0"/>
            </a:endParaRPr>
          </a:p>
          <a:p>
            <a:endParaRPr lang="ru-RU"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9108939"/>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План по науке на 2019 год</a:t>
            </a:r>
          </a:p>
          <a:p>
            <a:pPr algn="ctr"/>
            <a:endParaRPr lang="ru-RU" b="1" dirty="0"/>
          </a:p>
        </p:txBody>
      </p:sp>
      <p:sp>
        <p:nvSpPr>
          <p:cNvPr id="4" name="Прямоугольник 3"/>
          <p:cNvSpPr/>
          <p:nvPr/>
        </p:nvSpPr>
        <p:spPr>
          <a:xfrm>
            <a:off x="629413" y="563435"/>
            <a:ext cx="8318499" cy="6709529"/>
          </a:xfrm>
          <a:prstGeom prst="rect">
            <a:avLst/>
          </a:prstGeom>
        </p:spPr>
        <p:txBody>
          <a:bodyPr wrap="square">
            <a:spAutoFit/>
          </a:bodyPr>
          <a:lstStyle/>
          <a:p>
            <a:endParaRPr lang="ru-RU" b="1" dirty="0">
              <a:solidFill>
                <a:schemeClr val="accent5"/>
              </a:solidFill>
              <a:ea typeface="Calibri" panose="020F0502020204030204" pitchFamily="34" charset="0"/>
              <a:cs typeface="Times New Roman" panose="02020603050405020304" pitchFamily="18" charset="0"/>
            </a:endParaRPr>
          </a:p>
          <a:p>
            <a:endParaRPr lang="ru-RU" b="1" dirty="0">
              <a:solidFill>
                <a:schemeClr val="accent5"/>
              </a:solidFill>
              <a:ea typeface="Calibri" panose="020F0502020204030204" pitchFamily="34" charset="0"/>
              <a:cs typeface="Times New Roman" panose="02020603050405020304" pitchFamily="18" charset="0"/>
            </a:endParaRPr>
          </a:p>
          <a:p>
            <a:endParaRPr lang="ru-RU" b="1" dirty="0">
              <a:solidFill>
                <a:schemeClr val="accent5"/>
              </a:solidFill>
              <a:ea typeface="Calibri" panose="020F0502020204030204" pitchFamily="34" charset="0"/>
              <a:cs typeface="Times New Roman" panose="02020603050405020304" pitchFamily="18" charset="0"/>
            </a:endParaRPr>
          </a:p>
          <a:p>
            <a:endParaRPr lang="ru-RU" b="1" dirty="0">
              <a:solidFill>
                <a:schemeClr val="accent5"/>
              </a:solidFill>
              <a:ea typeface="Calibri" panose="020F0502020204030204" pitchFamily="34" charset="0"/>
              <a:cs typeface="Times New Roman" panose="02020603050405020304" pitchFamily="18" charset="0"/>
            </a:endParaRPr>
          </a:p>
          <a:p>
            <a:r>
              <a:rPr lang="ru-RU" b="1" dirty="0">
                <a:solidFill>
                  <a:schemeClr val="accent5"/>
                </a:solidFill>
              </a:rPr>
              <a:t>Приоритет 2: </a:t>
            </a:r>
            <a:r>
              <a:rPr lang="ru-RU" dirty="0">
                <a:solidFill>
                  <a:schemeClr val="accent5"/>
                </a:solidFill>
              </a:rPr>
              <a:t>Развитие практики проведения крупных международных научных форумов и  летних школ известных научных ассоциаций на базе кампуса</a:t>
            </a:r>
          </a:p>
          <a:p>
            <a:endParaRPr lang="ru-RU" dirty="0">
              <a:solidFill>
                <a:schemeClr val="accent5"/>
              </a:solidFill>
            </a:endParaRPr>
          </a:p>
          <a:p>
            <a:endParaRPr lang="ru-RU" dirty="0">
              <a:solidFill>
                <a:schemeClr val="accent5"/>
              </a:solidFill>
            </a:endParaRPr>
          </a:p>
          <a:p>
            <a:pPr marL="285750" indent="-285750" algn="just">
              <a:buFont typeface="Arial" pitchFamily="34" charset="0"/>
              <a:buChar char="•"/>
            </a:pPr>
            <a:r>
              <a:rPr lang="ru-RU" dirty="0"/>
              <a:t>Пятая </a:t>
            </a:r>
            <a:r>
              <a:rPr lang="ru-RU" dirty="0" err="1"/>
              <a:t>общекампусная</a:t>
            </a:r>
            <a:r>
              <a:rPr lang="ru-RU" dirty="0"/>
              <a:t> конференция «Образование и мировые города»</a:t>
            </a:r>
          </a:p>
          <a:p>
            <a:pPr marL="366713" indent="-46038" algn="just"/>
            <a:r>
              <a:rPr lang="ru-RU" dirty="0">
                <a:ea typeface="Calibri" panose="020F0502020204030204" pitchFamily="34" charset="0"/>
                <a:cs typeface="Times New Roman" panose="02020603050405020304" pitchFamily="18" charset="0"/>
              </a:rPr>
              <a:t>совместно с </a:t>
            </a:r>
            <a:r>
              <a:rPr lang="en-US" dirty="0">
                <a:ea typeface="Calibri" panose="020F0502020204030204" pitchFamily="34" charset="0"/>
                <a:cs typeface="Times New Roman" panose="02020603050405020304" pitchFamily="18" charset="0"/>
              </a:rPr>
              <a:t>World 100 Reputation Network </a:t>
            </a:r>
            <a:r>
              <a:rPr lang="ru-RU" dirty="0">
                <a:ea typeface="Calibri" panose="020F0502020204030204" pitchFamily="34" charset="0"/>
                <a:cs typeface="Times New Roman" panose="02020603050405020304" pitchFamily="18" charset="0"/>
              </a:rPr>
              <a:t>и Университетом Наварры, </a:t>
            </a:r>
            <a:r>
              <a:rPr lang="ru-RU" dirty="0"/>
              <a:t>22 – 23 мая 2019</a:t>
            </a:r>
            <a:endParaRPr lang="en-US" dirty="0">
              <a:ea typeface="Calibri" panose="020F0502020204030204" pitchFamily="34" charset="0"/>
              <a:cs typeface="Times New Roman" panose="02020603050405020304" pitchFamily="18" charset="0"/>
            </a:endParaRPr>
          </a:p>
          <a:p>
            <a:pPr marL="14288" indent="306388" algn="just">
              <a:buFont typeface="Arial" panose="020B0604020202020204" pitchFamily="34" charset="0"/>
              <a:buChar char="•"/>
            </a:pPr>
            <a:r>
              <a:rPr lang="ru-RU" dirty="0">
                <a:ea typeface="Calibri" panose="020F0502020204030204" pitchFamily="34" charset="0"/>
                <a:cs typeface="Times New Roman" panose="02020603050405020304" pitchFamily="18" charset="0"/>
              </a:rPr>
              <a:t>Конференция </a:t>
            </a:r>
            <a:r>
              <a:rPr lang="en-US" dirty="0">
                <a:ea typeface="Calibri" panose="020F0502020204030204" pitchFamily="34" charset="0"/>
                <a:cs typeface="Times New Roman" panose="02020603050405020304" pitchFamily="18" charset="0"/>
              </a:rPr>
              <a:t>AMEC-2019</a:t>
            </a:r>
            <a:r>
              <a:rPr lang="ru-RU" dirty="0">
                <a:ea typeface="Calibri" panose="020F0502020204030204" pitchFamily="34" charset="0"/>
                <a:cs typeface="Times New Roman" panose="02020603050405020304" pitchFamily="18" charset="0"/>
              </a:rPr>
              <a:t>, 27-28 сентября 2019 г.</a:t>
            </a:r>
          </a:p>
          <a:p>
            <a:pPr marL="14288" indent="306388" algn="just">
              <a:buFont typeface="Arial" panose="020B0604020202020204" pitchFamily="34" charset="0"/>
              <a:buChar char="•"/>
            </a:pPr>
            <a:r>
              <a:rPr lang="ru-RU" dirty="0">
                <a:ea typeface="Calibri" panose="020F0502020204030204" pitchFamily="34" charset="0"/>
                <a:cs typeface="Times New Roman" panose="02020603050405020304" pitchFamily="18" charset="0"/>
              </a:rPr>
              <a:t>Конференция Школы социальных наук и востоковедения  </a:t>
            </a:r>
          </a:p>
          <a:p>
            <a:pPr marL="285750" indent="-285750" algn="just">
              <a:buFont typeface="Arial" pitchFamily="34" charset="0"/>
              <a:buChar char="•"/>
            </a:pPr>
            <a:r>
              <a:rPr lang="ru-RU" dirty="0"/>
              <a:t>Со</a:t>
            </a:r>
            <a:r>
              <a:rPr lang="en-US" dirty="0"/>
              <a:t>-</a:t>
            </a:r>
            <a:r>
              <a:rPr lang="ru-RU" dirty="0"/>
              <a:t>финансирование Летней школы НИУ ВШЭ – САФУ «Комплексное развитие территории с уникальным природным и историко-культурным наследием на примере Соловецкого архипелага»</a:t>
            </a:r>
            <a:endParaRPr lang="ru-RU" dirty="0">
              <a:ea typeface="Calibri" panose="020F0502020204030204" pitchFamily="34" charset="0"/>
              <a:cs typeface="Times New Roman" panose="02020603050405020304" pitchFamily="18" charset="0"/>
            </a:endParaRPr>
          </a:p>
          <a:p>
            <a:endParaRPr lang="ru-RU" dirty="0">
              <a:ea typeface="Calibri" panose="020F0502020204030204" pitchFamily="34" charset="0"/>
              <a:cs typeface="Times New Roman" panose="02020603050405020304" pitchFamily="18" charset="0"/>
            </a:endParaRPr>
          </a:p>
          <a:p>
            <a:endParaRPr lang="ru-RU" sz="1600" dirty="0"/>
          </a:p>
          <a:p>
            <a:endParaRPr lang="en-US"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a:p>
            <a:endParaRPr lang="ru-RU" dirty="0">
              <a:ea typeface="Calibri" panose="020F0502020204030204" pitchFamily="34" charset="0"/>
              <a:cs typeface="Times New Roman" panose="02020603050405020304" pitchFamily="18" charset="0"/>
            </a:endParaRPr>
          </a:p>
          <a:p>
            <a:endParaRPr lang="ru-RU"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9797357"/>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План по науке на 2019 год</a:t>
            </a:r>
          </a:p>
          <a:p>
            <a:pPr algn="ctr"/>
            <a:endParaRPr lang="ru-RU" b="1" dirty="0"/>
          </a:p>
        </p:txBody>
      </p:sp>
      <p:sp>
        <p:nvSpPr>
          <p:cNvPr id="4" name="Прямоугольник 3"/>
          <p:cNvSpPr/>
          <p:nvPr/>
        </p:nvSpPr>
        <p:spPr>
          <a:xfrm>
            <a:off x="734921" y="784663"/>
            <a:ext cx="8318499" cy="5940088"/>
          </a:xfrm>
          <a:prstGeom prst="rect">
            <a:avLst/>
          </a:prstGeom>
        </p:spPr>
        <p:txBody>
          <a:bodyPr wrap="square">
            <a:spAutoFit/>
          </a:bodyPr>
          <a:lstStyle/>
          <a:p>
            <a:pPr marL="285750" indent="-285750">
              <a:buFont typeface="Arial" pitchFamily="34" charset="0"/>
              <a:buChar char="•"/>
            </a:pPr>
            <a:endParaRPr lang="ru-RU" sz="1600" dirty="0">
              <a:ea typeface="Calibri" panose="020F0502020204030204" pitchFamily="34" charset="0"/>
              <a:cs typeface="Times New Roman" panose="02020603050405020304" pitchFamily="18" charset="0"/>
            </a:endParaRPr>
          </a:p>
          <a:p>
            <a:r>
              <a:rPr lang="ru-RU" b="1" dirty="0">
                <a:solidFill>
                  <a:schemeClr val="accent5"/>
                </a:solidFill>
              </a:rPr>
              <a:t>Приоритет 3: </a:t>
            </a:r>
            <a:r>
              <a:rPr lang="ru-RU" dirty="0">
                <a:solidFill>
                  <a:schemeClr val="accent5"/>
                </a:solidFill>
                <a:ea typeface="Calibri" panose="020F0502020204030204" pitchFamily="34" charset="0"/>
                <a:cs typeface="Times New Roman" panose="02020603050405020304" pitchFamily="18" charset="0"/>
              </a:rPr>
              <a:t>Развитие практики продвижения выдающихся научных достижений сотрудников кампуса и продвижение НИУ ВШЭ - Санкт-Петербург как центра научной жизни города</a:t>
            </a:r>
            <a:endParaRPr lang="ru-RU" dirty="0">
              <a:solidFill>
                <a:schemeClr val="accent5"/>
              </a:solidFill>
            </a:endParaRPr>
          </a:p>
          <a:p>
            <a:pPr marL="285750" indent="-285750">
              <a:buFont typeface="Arial" pitchFamily="34" charset="0"/>
              <a:buChar char="•"/>
            </a:pPr>
            <a:r>
              <a:rPr lang="ru-RU" dirty="0"/>
              <a:t>Публичные лекции и семинары;</a:t>
            </a:r>
          </a:p>
          <a:p>
            <a:pPr marL="285750" indent="-285750">
              <a:buFont typeface="Arial" pitchFamily="34" charset="0"/>
              <a:buChar char="•"/>
            </a:pPr>
            <a:r>
              <a:rPr lang="ru-RU" dirty="0"/>
              <a:t>подготовка</a:t>
            </a:r>
            <a:r>
              <a:rPr lang="en-US" dirty="0"/>
              <a:t> Research Report 2018;</a:t>
            </a:r>
          </a:p>
          <a:p>
            <a:pPr marL="285750" indent="-285750">
              <a:buFont typeface="Arial" pitchFamily="34" charset="0"/>
              <a:buChar char="•"/>
            </a:pPr>
            <a:r>
              <a:rPr lang="ru-RU" dirty="0"/>
              <a:t>Подготовка информации для рассылки международным партнерам;</a:t>
            </a:r>
          </a:p>
          <a:p>
            <a:pPr marL="285750" indent="-285750">
              <a:buFont typeface="Arial" pitchFamily="34" charset="0"/>
              <a:buChar char="•"/>
            </a:pPr>
            <a:r>
              <a:rPr lang="ru-RU" dirty="0"/>
              <a:t>Софинансирование научных мероприятий подразделений.</a:t>
            </a:r>
          </a:p>
          <a:p>
            <a:endParaRPr lang="ru-RU" dirty="0"/>
          </a:p>
          <a:p>
            <a:r>
              <a:rPr lang="ru-RU" b="1" dirty="0">
                <a:solidFill>
                  <a:schemeClr val="accent5"/>
                </a:solidFill>
                <a:ea typeface="Calibri" panose="020F0502020204030204" pitchFamily="34" charset="0"/>
                <a:cs typeface="Times New Roman" panose="02020603050405020304" pitchFamily="18" charset="0"/>
              </a:rPr>
              <a:t>Приоритет 4</a:t>
            </a:r>
            <a:r>
              <a:rPr lang="ru-RU" dirty="0">
                <a:solidFill>
                  <a:schemeClr val="accent5"/>
                </a:solidFill>
                <a:ea typeface="Calibri" panose="020F0502020204030204" pitchFamily="34" charset="0"/>
                <a:cs typeface="Times New Roman" panose="02020603050405020304" pitchFamily="18" charset="0"/>
              </a:rPr>
              <a:t>: Инструменты поддержки научно-исследовательской деятельности </a:t>
            </a:r>
          </a:p>
          <a:p>
            <a:pPr marL="285750" indent="-285750">
              <a:buFont typeface="Arial" pitchFamily="34" charset="0"/>
              <a:buChar char="•"/>
            </a:pPr>
            <a:r>
              <a:rPr lang="ru-RU" dirty="0"/>
              <a:t>Проведение общекампусного семинара по методам;</a:t>
            </a:r>
          </a:p>
          <a:p>
            <a:pPr marL="285750" indent="-285750">
              <a:buFont typeface="Arial" pitchFamily="34" charset="0"/>
              <a:buChar char="•"/>
            </a:pPr>
            <a:r>
              <a:rPr lang="ru-RU" dirty="0"/>
              <a:t>Конкурсы Фонда  академического развития (конкурс международных партнерств, конкурс поддержки студенческих научно-проектных групп);</a:t>
            </a:r>
          </a:p>
          <a:p>
            <a:pPr marL="285750" indent="-285750">
              <a:buFont typeface="Arial" pitchFamily="34" charset="0"/>
              <a:buChar char="•"/>
            </a:pPr>
            <a:r>
              <a:rPr lang="ru-RU" dirty="0">
                <a:ea typeface="Calibri" panose="020F0502020204030204" pitchFamily="34" charset="0"/>
                <a:cs typeface="Times New Roman" panose="02020603050405020304" pitchFamily="18" charset="0"/>
              </a:rPr>
              <a:t>Программа научных ассистентов НИУ ВШЭ – Санкт-Петербург</a:t>
            </a:r>
            <a:endParaRPr lang="en-US" dirty="0">
              <a:ea typeface="Calibri" panose="020F0502020204030204" pitchFamily="34" charset="0"/>
              <a:cs typeface="Times New Roman" panose="02020603050405020304" pitchFamily="18" charset="0"/>
            </a:endParaRPr>
          </a:p>
          <a:p>
            <a:pPr marL="285750" indent="-285750">
              <a:buFont typeface="Arial" pitchFamily="34" charset="0"/>
              <a:buChar char="•"/>
            </a:pPr>
            <a:r>
              <a:rPr lang="ru-RU" dirty="0">
                <a:ea typeface="Calibri" panose="020F0502020204030204" pitchFamily="34" charset="0"/>
                <a:cs typeface="Times New Roman" panose="02020603050405020304" pitchFamily="18" charset="0"/>
              </a:rPr>
              <a:t>Разработка системы мониторинга и поддержки студенческих научных исследований (в том числе в рамках проектной работы студентов – совместно с учебным блоком) </a:t>
            </a:r>
          </a:p>
          <a:p>
            <a:endParaRPr lang="ru-RU"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sz="2000" dirty="0">
              <a:ea typeface="Calibri" panose="020F0502020204030204" pitchFamily="34" charset="0"/>
              <a:cs typeface="Times New Roman" panose="02020603050405020304" pitchFamily="18" charset="0"/>
            </a:endParaRPr>
          </a:p>
          <a:p>
            <a:endParaRPr lang="ru-RU" sz="2000" dirty="0">
              <a:ea typeface="Calibri" panose="020F0502020204030204" pitchFamily="34" charset="0"/>
              <a:cs typeface="Times New Roman" panose="02020603050405020304" pitchFamily="18" charset="0"/>
            </a:endParaRPr>
          </a:p>
          <a:p>
            <a:endParaRPr lang="ru-RU"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470257"/>
      </p:ext>
    </p:extLst>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План по науке на 2019 год</a:t>
            </a:r>
          </a:p>
          <a:p>
            <a:pPr algn="ctr"/>
            <a:endParaRPr lang="ru-RU" b="1" dirty="0"/>
          </a:p>
        </p:txBody>
      </p:sp>
      <p:sp>
        <p:nvSpPr>
          <p:cNvPr id="4" name="Прямоугольник 3"/>
          <p:cNvSpPr/>
          <p:nvPr/>
        </p:nvSpPr>
        <p:spPr>
          <a:xfrm>
            <a:off x="734921" y="784663"/>
            <a:ext cx="8318499" cy="6494085"/>
          </a:xfrm>
          <a:prstGeom prst="rect">
            <a:avLst/>
          </a:prstGeom>
        </p:spPr>
        <p:txBody>
          <a:bodyPr wrap="square">
            <a:spAutoFit/>
          </a:bodyPr>
          <a:lstStyle/>
          <a:p>
            <a:r>
              <a:rPr lang="ru-RU" b="1" dirty="0">
                <a:solidFill>
                  <a:schemeClr val="accent5"/>
                </a:solidFill>
              </a:rPr>
              <a:t>Приоритет 5: </a:t>
            </a:r>
            <a:r>
              <a:rPr lang="ru-RU" dirty="0">
                <a:solidFill>
                  <a:schemeClr val="accent5"/>
                </a:solidFill>
                <a:ea typeface="Calibri" panose="020F0502020204030204" pitchFamily="34" charset="0"/>
                <a:cs typeface="Times New Roman" panose="02020603050405020304" pitchFamily="18" charset="0"/>
              </a:rPr>
              <a:t>Мероприятия по повышению уровня прохождения оценки публикационной активности в кампусе </a:t>
            </a:r>
          </a:p>
          <a:p>
            <a:endParaRPr lang="ru-RU" dirty="0">
              <a:solidFill>
                <a:schemeClr val="accent5"/>
              </a:solidFill>
            </a:endParaRPr>
          </a:p>
          <a:p>
            <a:r>
              <a:rPr lang="ru-RU" dirty="0"/>
              <a:t>Разработанная дорожная карта по повышению уровня прохождения ОПА включает в себя: </a:t>
            </a:r>
          </a:p>
          <a:p>
            <a:pPr marL="285750" indent="-285750">
              <a:buFont typeface="Arial" panose="020B0604020202020204" pitchFamily="34" charset="0"/>
              <a:buChar char="•"/>
            </a:pPr>
            <a:r>
              <a:rPr lang="ru-RU" dirty="0"/>
              <a:t> </a:t>
            </a:r>
            <a:r>
              <a:rPr lang="ru-RU" dirty="0">
                <a:solidFill>
                  <a:schemeClr val="accent5"/>
                </a:solidFill>
                <a:cs typeface="Times New Roman" panose="02020603050405020304" pitchFamily="18" charset="0"/>
              </a:rPr>
              <a:t>меры административного характера </a:t>
            </a:r>
            <a:r>
              <a:rPr lang="ru-RU" dirty="0"/>
              <a:t>(перевод 48 чел. на тип контракта, не подразумевающий прохождение ОПА; замена сотрудников, не прошедших ОПА; информирование ППС о правилах прохождения ОПА для уменьшения числа непрошедших по техническим причинам) </a:t>
            </a:r>
          </a:p>
          <a:p>
            <a:pPr marL="285750" indent="-285750">
              <a:buFont typeface="Arial" panose="020B0604020202020204" pitchFamily="34" charset="0"/>
              <a:buChar char="•"/>
            </a:pPr>
            <a:r>
              <a:rPr lang="ru-RU" dirty="0"/>
              <a:t> </a:t>
            </a:r>
            <a:r>
              <a:rPr lang="ru-RU" dirty="0">
                <a:solidFill>
                  <a:schemeClr val="accent5"/>
                </a:solidFill>
                <a:cs typeface="Times New Roman" panose="02020603050405020304" pitchFamily="18" charset="0"/>
              </a:rPr>
              <a:t>содержательные меры </a:t>
            </a:r>
            <a:r>
              <a:rPr lang="ru-RU" dirty="0"/>
              <a:t>(ежеквартальный мониторинг; организация семинаров; развитие системы международных лабораторий; создание кластера цифровых исследований; создание системы научного наставничества; активное участие в сериях препринтов; введение ежегодной практики бесед руководителей структурных подразделений с сотрудниками; более жесткое отслеживание соблюдения квалификационных требований). </a:t>
            </a:r>
          </a:p>
          <a:p>
            <a:r>
              <a:rPr lang="ru-RU" dirty="0">
                <a:solidFill>
                  <a:schemeClr val="accent5"/>
                </a:solidFill>
                <a:cs typeface="Times New Roman" panose="02020603050405020304" pitchFamily="18" charset="0"/>
              </a:rPr>
              <a:t>Число прошедших </a:t>
            </a:r>
            <a:r>
              <a:rPr lang="ru-RU" dirty="0">
                <a:ea typeface="Calibri" panose="020F0502020204030204" pitchFamily="34" charset="0"/>
                <a:cs typeface="Times New Roman" panose="02020603050405020304" pitchFamily="18" charset="0"/>
              </a:rPr>
              <a:t>ОПА составит: </a:t>
            </a:r>
            <a:endParaRPr lang="en-US" dirty="0">
              <a:ea typeface="Calibri" panose="020F0502020204030204" pitchFamily="34" charset="0"/>
              <a:cs typeface="Times New Roman" panose="02020603050405020304" pitchFamily="18" charset="0"/>
            </a:endParaRPr>
          </a:p>
          <a:p>
            <a:endParaRPr lang="ru-RU" dirty="0">
              <a:ea typeface="Calibri" panose="020F0502020204030204" pitchFamily="34" charset="0"/>
              <a:cs typeface="Times New Roman" panose="02020603050405020304" pitchFamily="18" charset="0"/>
            </a:endParaRPr>
          </a:p>
          <a:p>
            <a:pPr marL="285750" indent="-285750">
              <a:buFont typeface="Arial" pitchFamily="34" charset="0"/>
              <a:buChar char="•"/>
            </a:pPr>
            <a:r>
              <a:rPr lang="ru-RU" dirty="0">
                <a:ea typeface="Calibri" panose="020F0502020204030204" pitchFamily="34" charset="0"/>
                <a:cs typeface="Times New Roman" panose="02020603050405020304" pitchFamily="18" charset="0"/>
              </a:rPr>
              <a:t>В 2019 г. 65</a:t>
            </a:r>
            <a:r>
              <a:rPr lang="en-US" dirty="0">
                <a:ea typeface="Calibri" panose="020F0502020204030204" pitchFamily="34" charset="0"/>
                <a:cs typeface="Times New Roman" panose="02020603050405020304" pitchFamily="18" charset="0"/>
              </a:rPr>
              <a:t>% </a:t>
            </a:r>
          </a:p>
          <a:p>
            <a:pPr marL="285750" indent="-285750">
              <a:buFont typeface="Arial" pitchFamily="34" charset="0"/>
              <a:buChar char="•"/>
            </a:pPr>
            <a:r>
              <a:rPr lang="ru-RU" dirty="0">
                <a:ea typeface="Calibri" panose="020F0502020204030204" pitchFamily="34" charset="0"/>
                <a:cs typeface="Times New Roman" panose="02020603050405020304" pitchFamily="18" charset="0"/>
              </a:rPr>
              <a:t>В 2020 г. 70</a:t>
            </a:r>
            <a:r>
              <a:rPr lang="en-US" dirty="0">
                <a:ea typeface="Calibri" panose="020F0502020204030204" pitchFamily="34" charset="0"/>
                <a:cs typeface="Times New Roman" panose="02020603050405020304" pitchFamily="18" charset="0"/>
              </a:rPr>
              <a:t>% </a:t>
            </a:r>
          </a:p>
          <a:p>
            <a:pPr marL="285750" indent="-285750">
              <a:buFont typeface="Arial" pitchFamily="34" charset="0"/>
              <a:buChar char="•"/>
            </a:pPr>
            <a:r>
              <a:rPr lang="ru-RU" dirty="0">
                <a:ea typeface="Calibri" panose="020F0502020204030204" pitchFamily="34" charset="0"/>
                <a:cs typeface="Times New Roman" panose="02020603050405020304" pitchFamily="18" charset="0"/>
              </a:rPr>
              <a:t>В 2021 г. 75</a:t>
            </a:r>
            <a:r>
              <a:rPr lang="en-US" dirty="0">
                <a:ea typeface="Calibri" panose="020F0502020204030204" pitchFamily="34" charset="0"/>
                <a:cs typeface="Times New Roman" panose="02020603050405020304" pitchFamily="18" charset="0"/>
              </a:rPr>
              <a:t>%</a:t>
            </a:r>
            <a:endParaRPr lang="ru-RU" dirty="0">
              <a:ea typeface="Calibri" panose="020F0502020204030204" pitchFamily="34" charset="0"/>
              <a:cs typeface="Times New Roman" panose="02020603050405020304" pitchFamily="18" charset="0"/>
            </a:endParaRPr>
          </a:p>
          <a:p>
            <a:pPr marL="285750" indent="-285750">
              <a:buFont typeface="Arial" pitchFamily="34" charset="0"/>
              <a:buChar char="•"/>
            </a:pPr>
            <a:endParaRPr lang="ru-RU" sz="2000" dirty="0">
              <a:ea typeface="Calibri" panose="020F0502020204030204" pitchFamily="34" charset="0"/>
              <a:cs typeface="Times New Roman" panose="02020603050405020304" pitchFamily="18" charset="0"/>
            </a:endParaRPr>
          </a:p>
          <a:p>
            <a:endParaRPr lang="ru-RU" sz="2000" dirty="0">
              <a:ea typeface="Calibri" panose="020F0502020204030204" pitchFamily="34" charset="0"/>
              <a:cs typeface="Times New Roman" panose="02020603050405020304" pitchFamily="18" charset="0"/>
            </a:endParaRPr>
          </a:p>
          <a:p>
            <a:endParaRPr lang="ru-RU"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9269318"/>
      </p:ext>
    </p:extLst>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180" y="524651"/>
            <a:ext cx="7532779" cy="3939540"/>
          </a:xfrm>
          <a:prstGeom prst="rect">
            <a:avLst/>
          </a:prstGeom>
        </p:spPr>
        <p:txBody>
          <a:bodyPr wrap="square">
            <a:spAutoFit/>
          </a:bodyPr>
          <a:lstStyle/>
          <a:p>
            <a:endParaRPr lang="ru-RU" sz="1600" dirty="0"/>
          </a:p>
          <a:p>
            <a:pPr algn="ctr"/>
            <a:r>
              <a:rPr lang="ru-RU" sz="2000" b="1" dirty="0">
                <a:solidFill>
                  <a:schemeClr val="accent5"/>
                </a:solidFill>
              </a:rPr>
              <a:t>Ключевые показатели деятельности по науке </a:t>
            </a:r>
          </a:p>
          <a:p>
            <a:pPr algn="ctr"/>
            <a:r>
              <a:rPr lang="ru-RU" sz="2000" b="1" dirty="0">
                <a:solidFill>
                  <a:schemeClr val="accent5"/>
                </a:solidFill>
              </a:rPr>
              <a:t>НИУ ВШЭ – Санкт-Петербург</a:t>
            </a:r>
          </a:p>
          <a:p>
            <a:pPr algn="ctr"/>
            <a:endParaRPr lang="ru-RU" sz="1600" b="1" dirty="0"/>
          </a:p>
          <a:p>
            <a:endParaRPr lang="ru-RU" sz="1600" b="1" dirty="0"/>
          </a:p>
          <a:p>
            <a:endParaRPr lang="ru-RU" sz="1600" b="1" dirty="0"/>
          </a:p>
          <a:p>
            <a:endParaRPr lang="ru-RU" sz="1600" b="1" dirty="0"/>
          </a:p>
          <a:p>
            <a:endParaRPr lang="ru-RU" sz="1600" b="1" dirty="0"/>
          </a:p>
          <a:p>
            <a:endParaRPr lang="ru-RU" sz="1600" b="1" dirty="0"/>
          </a:p>
          <a:p>
            <a:pPr algn="ctr"/>
            <a:endParaRPr lang="ru-RU" sz="1600" b="1" dirty="0">
              <a:solidFill>
                <a:srgbClr val="4570AE"/>
              </a:solidFill>
            </a:endParaRPr>
          </a:p>
          <a:p>
            <a:pPr algn="ctr"/>
            <a:endParaRPr lang="ru-RU" sz="1600" b="1" dirty="0">
              <a:solidFill>
                <a:srgbClr val="4570AE"/>
              </a:solidFill>
            </a:endParaRPr>
          </a:p>
          <a:p>
            <a:pPr algn="ctr"/>
            <a:endParaRPr lang="ru-RU" sz="1600" b="1" dirty="0">
              <a:solidFill>
                <a:srgbClr val="4570AE"/>
              </a:solidFill>
            </a:endParaRPr>
          </a:p>
          <a:p>
            <a:pPr algn="ctr"/>
            <a:endParaRPr lang="ru-RU" sz="1600" b="1" dirty="0">
              <a:solidFill>
                <a:srgbClr val="4570AE"/>
              </a:solidFill>
            </a:endParaRPr>
          </a:p>
          <a:p>
            <a:pPr algn="ctr"/>
            <a:endParaRPr lang="ru-RU" sz="1600" b="1" dirty="0">
              <a:solidFill>
                <a:srgbClr val="4570AE"/>
              </a:solidFill>
            </a:endParaRPr>
          </a:p>
          <a:p>
            <a:pPr marL="285750" indent="-285750">
              <a:buFont typeface="Arial" pitchFamily="34" charset="0"/>
              <a:buChar char="•"/>
            </a:pPr>
            <a:endParaRPr lang="ru-RU" dirty="0">
              <a:ea typeface="Calibri" panose="020F0502020204030204" pitchFamily="34"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967838329"/>
              </p:ext>
            </p:extLst>
          </p:nvPr>
        </p:nvGraphicFramePr>
        <p:xfrm>
          <a:off x="899180" y="1755947"/>
          <a:ext cx="7634399" cy="2986514"/>
        </p:xfrm>
        <a:graphic>
          <a:graphicData uri="http://schemas.openxmlformats.org/drawingml/2006/table">
            <a:tbl>
              <a:tblPr firstRow="1" bandRow="1">
                <a:tableStyleId>{93296810-A885-4BE3-A3E7-6D5BEEA58F35}</a:tableStyleId>
              </a:tblPr>
              <a:tblGrid>
                <a:gridCol w="1380164">
                  <a:extLst>
                    <a:ext uri="{9D8B030D-6E8A-4147-A177-3AD203B41FA5}">
                      <a16:colId xmlns:a16="http://schemas.microsoft.com/office/drawing/2014/main" val="20000"/>
                    </a:ext>
                  </a:extLst>
                </a:gridCol>
                <a:gridCol w="1380164">
                  <a:extLst>
                    <a:ext uri="{9D8B030D-6E8A-4147-A177-3AD203B41FA5}">
                      <a16:colId xmlns:a16="http://schemas.microsoft.com/office/drawing/2014/main" val="20001"/>
                    </a:ext>
                  </a:extLst>
                </a:gridCol>
                <a:gridCol w="1758555">
                  <a:extLst>
                    <a:ext uri="{9D8B030D-6E8A-4147-A177-3AD203B41FA5}">
                      <a16:colId xmlns:a16="http://schemas.microsoft.com/office/drawing/2014/main" val="20002"/>
                    </a:ext>
                  </a:extLst>
                </a:gridCol>
                <a:gridCol w="1570848">
                  <a:extLst>
                    <a:ext uri="{9D8B030D-6E8A-4147-A177-3AD203B41FA5}">
                      <a16:colId xmlns:a16="http://schemas.microsoft.com/office/drawing/2014/main" val="20003"/>
                    </a:ext>
                  </a:extLst>
                </a:gridCol>
                <a:gridCol w="1544668">
                  <a:extLst>
                    <a:ext uri="{9D8B030D-6E8A-4147-A177-3AD203B41FA5}">
                      <a16:colId xmlns:a16="http://schemas.microsoft.com/office/drawing/2014/main" val="20004"/>
                    </a:ext>
                  </a:extLst>
                </a:gridCol>
              </a:tblGrid>
              <a:tr h="879949">
                <a:tc>
                  <a:txBody>
                    <a:bodyPr/>
                    <a:lstStyle/>
                    <a:p>
                      <a:pPr algn="ctr">
                        <a:lnSpc>
                          <a:spcPct val="115000"/>
                        </a:lnSpc>
                        <a:spcAft>
                          <a:spcPts val="0"/>
                        </a:spcAft>
                      </a:pPr>
                      <a:r>
                        <a:rPr lang="ru-RU" sz="1400" dirty="0">
                          <a:effectLst/>
                        </a:rPr>
                        <a:t>Ключевой</a:t>
                      </a:r>
                    </a:p>
                    <a:p>
                      <a:pPr algn="ctr">
                        <a:lnSpc>
                          <a:spcPct val="115000"/>
                        </a:lnSpc>
                        <a:spcAft>
                          <a:spcPts val="0"/>
                        </a:spcAft>
                      </a:pPr>
                      <a:r>
                        <a:rPr lang="ru-RU" sz="1400" dirty="0">
                          <a:effectLst/>
                        </a:rPr>
                        <a:t>показатель (</a:t>
                      </a:r>
                      <a:r>
                        <a:rPr lang="en-US" sz="1400" dirty="0">
                          <a:effectLst/>
                        </a:rPr>
                        <a:t>KPI)</a:t>
                      </a:r>
                      <a:endParaRPr lang="ru-RU" sz="1400" b="1" dirty="0">
                        <a:effectLst/>
                        <a:latin typeface="Calibri"/>
                        <a:ea typeface="Calibri"/>
                        <a:cs typeface="Times New Roman"/>
                      </a:endParaRPr>
                    </a:p>
                  </a:txBody>
                  <a:tcPr marL="68580" marR="68580" marT="0" marB="0"/>
                </a:tc>
                <a:tc>
                  <a:txBody>
                    <a:bodyPr/>
                    <a:lstStyle/>
                    <a:p>
                      <a:pPr marR="21590" algn="ctr">
                        <a:lnSpc>
                          <a:spcPct val="115000"/>
                        </a:lnSpc>
                        <a:spcAft>
                          <a:spcPts val="0"/>
                        </a:spcAft>
                      </a:pPr>
                      <a:r>
                        <a:rPr lang="ru-RU" sz="1400" dirty="0">
                          <a:effectLst/>
                        </a:rPr>
                        <a:t>Ед. </a:t>
                      </a:r>
                      <a:endParaRPr lang="ru-RU" sz="1400" b="1" dirty="0">
                        <a:effectLst/>
                        <a:latin typeface="Calibri"/>
                        <a:ea typeface="Calibri"/>
                        <a:cs typeface="Times New Roman"/>
                      </a:endParaRPr>
                    </a:p>
                  </a:txBody>
                  <a:tcPr marL="68580" marR="68580" marT="0" marB="0"/>
                </a:tc>
                <a:tc>
                  <a:txBody>
                    <a:bodyPr/>
                    <a:lstStyle/>
                    <a:p>
                      <a:pPr marR="21590" algn="ctr">
                        <a:lnSpc>
                          <a:spcPct val="115000"/>
                        </a:lnSpc>
                        <a:spcAft>
                          <a:spcPts val="0"/>
                        </a:spcAft>
                      </a:pPr>
                      <a:r>
                        <a:rPr lang="ru-RU" sz="1400" dirty="0">
                          <a:effectLst/>
                        </a:rPr>
                        <a:t>2018</a:t>
                      </a:r>
                      <a:r>
                        <a:rPr lang="ru-RU" sz="1400" baseline="0" dirty="0">
                          <a:effectLst/>
                        </a:rPr>
                        <a:t> (план)</a:t>
                      </a:r>
                      <a:endParaRPr lang="ru-RU" sz="1400" b="1" dirty="0">
                        <a:effectLst/>
                        <a:latin typeface="Calibri"/>
                        <a:ea typeface="Calibri"/>
                        <a:cs typeface="Times New Roman"/>
                      </a:endParaRPr>
                    </a:p>
                  </a:txBody>
                  <a:tcPr marL="68580" marR="68580" marT="0" marB="0"/>
                </a:tc>
                <a:tc>
                  <a:txBody>
                    <a:bodyPr/>
                    <a:lstStyle/>
                    <a:p>
                      <a:pPr marL="0" marR="21590" algn="ctr" defTabSz="457200" rtl="0" eaLnBrk="1" latinLnBrk="0" hangingPunct="1">
                        <a:lnSpc>
                          <a:spcPct val="115000"/>
                        </a:lnSpc>
                        <a:spcAft>
                          <a:spcPts val="0"/>
                        </a:spcAft>
                      </a:pPr>
                      <a:r>
                        <a:rPr lang="ru-RU" sz="1400" kern="1200" dirty="0">
                          <a:effectLst/>
                        </a:rPr>
                        <a:t>2018  (факт)</a:t>
                      </a:r>
                      <a:endParaRPr lang="ru-RU" sz="1400" b="1" kern="1200" dirty="0">
                        <a:solidFill>
                          <a:schemeClr val="lt1"/>
                        </a:solidFill>
                        <a:effectLst/>
                        <a:latin typeface="Times New Roman"/>
                        <a:ea typeface="Calibri"/>
                        <a:cs typeface="Times New Roman"/>
                      </a:endParaRPr>
                    </a:p>
                  </a:txBody>
                  <a:tcPr marL="68580" marR="68580" marT="0" marB="0"/>
                </a:tc>
                <a:tc>
                  <a:txBody>
                    <a:bodyPr/>
                    <a:lstStyle/>
                    <a:p>
                      <a:pPr marR="21590" algn="ctr">
                        <a:lnSpc>
                          <a:spcPct val="115000"/>
                        </a:lnSpc>
                        <a:spcAft>
                          <a:spcPts val="0"/>
                        </a:spcAft>
                      </a:pPr>
                      <a:r>
                        <a:rPr lang="ru-RU" sz="1400" kern="1200" dirty="0">
                          <a:effectLst/>
                        </a:rPr>
                        <a:t>2019 (план)</a:t>
                      </a:r>
                      <a:endParaRPr lang="ru-RU" sz="1400" b="1" kern="1200" dirty="0">
                        <a:solidFill>
                          <a:schemeClr val="lt1"/>
                        </a:solidFill>
                        <a:effectLst/>
                        <a:latin typeface="Times New Roman"/>
                        <a:ea typeface="Calibri"/>
                        <a:cs typeface="Times New Roman"/>
                      </a:endParaRPr>
                    </a:p>
                  </a:txBody>
                  <a:tcPr marL="68580" marR="68580" marT="0" marB="0"/>
                </a:tc>
                <a:extLst>
                  <a:ext uri="{0D108BD9-81ED-4DB2-BD59-A6C34878D82A}">
                    <a16:rowId xmlns:a16="http://schemas.microsoft.com/office/drawing/2014/main" val="10000"/>
                  </a:ext>
                </a:extLst>
              </a:tr>
              <a:tr h="1075493">
                <a:tc>
                  <a:txBody>
                    <a:bodyPr/>
                    <a:lstStyle/>
                    <a:p>
                      <a:pPr algn="ctr">
                        <a:lnSpc>
                          <a:spcPct val="115000"/>
                        </a:lnSpc>
                        <a:spcAft>
                          <a:spcPts val="0"/>
                        </a:spcAft>
                      </a:pPr>
                      <a:r>
                        <a:rPr lang="ru-RU" sz="1400" dirty="0">
                          <a:effectLst/>
                        </a:rPr>
                        <a:t>Число публикаций в </a:t>
                      </a:r>
                      <a:r>
                        <a:rPr lang="en-US" sz="1400" dirty="0">
                          <a:effectLst/>
                        </a:rPr>
                        <a:t>Web of Science</a:t>
                      </a:r>
                      <a:r>
                        <a:rPr lang="ru-RU" sz="1400" dirty="0">
                          <a:effectLst/>
                        </a:rPr>
                        <a:t>, </a:t>
                      </a:r>
                      <a:r>
                        <a:rPr lang="en-US" sz="1400" dirty="0">
                          <a:effectLst/>
                        </a:rPr>
                        <a:t>Scopus</a:t>
                      </a:r>
                      <a:r>
                        <a:rPr lang="ru-RU" sz="1400" dirty="0">
                          <a:effectLst/>
                        </a:rPr>
                        <a:t> на 1 НПР</a:t>
                      </a:r>
                      <a:endParaRPr lang="ru-RU" sz="1400" b="1" dirty="0">
                        <a:effectLst/>
                        <a:latin typeface="Calibri"/>
                        <a:ea typeface="Calibri"/>
                        <a:cs typeface="Times New Roman"/>
                      </a:endParaRPr>
                    </a:p>
                  </a:txBody>
                  <a:tcPr marL="68580" marR="68580" marT="0" marB="0"/>
                </a:tc>
                <a:tc>
                  <a:txBody>
                    <a:bodyPr/>
                    <a:lstStyle/>
                    <a:p>
                      <a:pPr marL="0" marR="21590" algn="ctr" defTabSz="457200" rtl="0" eaLnBrk="1" latinLnBrk="0" hangingPunct="1">
                        <a:lnSpc>
                          <a:spcPct val="115000"/>
                        </a:lnSpc>
                        <a:spcAft>
                          <a:spcPts val="0"/>
                        </a:spcAft>
                      </a:pPr>
                      <a:r>
                        <a:rPr lang="ru-RU" sz="1400" kern="1200" dirty="0">
                          <a:effectLst/>
                        </a:rPr>
                        <a:t>публикация</a:t>
                      </a:r>
                      <a:endParaRPr lang="ru-RU" sz="1400" b="1" kern="1200" dirty="0">
                        <a:solidFill>
                          <a:schemeClr val="dk1"/>
                        </a:solidFill>
                        <a:effectLst/>
                        <a:latin typeface="Times New Roman"/>
                        <a:ea typeface="Calibri"/>
                        <a:cs typeface="Times New Roman"/>
                      </a:endParaRPr>
                    </a:p>
                  </a:txBody>
                  <a:tcPr marL="68580" marR="68580" marT="0" marB="0" anchor="ctr"/>
                </a:tc>
                <a:tc>
                  <a:txBody>
                    <a:bodyPr/>
                    <a:lstStyle/>
                    <a:p>
                      <a:pPr marL="0" marR="21590" algn="ctr" defTabSz="457200" rtl="0" eaLnBrk="1" latinLnBrk="0" hangingPunct="1">
                        <a:lnSpc>
                          <a:spcPct val="115000"/>
                        </a:lnSpc>
                        <a:spcAft>
                          <a:spcPts val="0"/>
                        </a:spcAft>
                      </a:pPr>
                      <a:r>
                        <a:rPr lang="ru-RU" sz="1800" kern="1200" dirty="0">
                          <a:effectLst/>
                        </a:rPr>
                        <a:t>1,39</a:t>
                      </a:r>
                      <a:endParaRPr lang="ru-RU" sz="1800" b="1" kern="1200" dirty="0">
                        <a:solidFill>
                          <a:schemeClr val="dk1"/>
                        </a:solidFill>
                        <a:effectLst/>
                        <a:latin typeface="Calibri"/>
                        <a:ea typeface="Calibri"/>
                        <a:cs typeface="Times New Roman"/>
                      </a:endParaRPr>
                    </a:p>
                  </a:txBody>
                  <a:tcPr marL="68580" marR="68580" marT="0" marB="0" anchor="ctr"/>
                </a:tc>
                <a:tc>
                  <a:txBody>
                    <a:bodyPr/>
                    <a:lstStyle/>
                    <a:p>
                      <a:pPr marR="21590" algn="ctr">
                        <a:lnSpc>
                          <a:spcPct val="115000"/>
                        </a:lnSpc>
                        <a:spcAft>
                          <a:spcPts val="0"/>
                        </a:spcAft>
                      </a:pPr>
                      <a:r>
                        <a:rPr lang="ru-RU" sz="1800" b="0" dirty="0">
                          <a:effectLst/>
                          <a:latin typeface="+mn-lt"/>
                          <a:ea typeface="+mn-ea"/>
                          <a:cs typeface="+mn-cs"/>
                        </a:rPr>
                        <a:t>1,54</a:t>
                      </a:r>
                      <a:endParaRPr lang="ru-RU" sz="1800" b="1" dirty="0">
                        <a:effectLst/>
                        <a:latin typeface="Calibri"/>
                        <a:ea typeface="Calibri"/>
                        <a:cs typeface="Times New Roman"/>
                      </a:endParaRPr>
                    </a:p>
                  </a:txBody>
                  <a:tcPr marL="68580" marR="68580" marT="0" marB="0" anchor="ctr"/>
                </a:tc>
                <a:tc>
                  <a:txBody>
                    <a:bodyPr/>
                    <a:lstStyle/>
                    <a:p>
                      <a:pPr marL="0" marR="21590" algn="ctr" defTabSz="457200" rtl="0" eaLnBrk="1" latinLnBrk="0" hangingPunct="1">
                        <a:lnSpc>
                          <a:spcPct val="115000"/>
                        </a:lnSpc>
                        <a:spcAft>
                          <a:spcPts val="0"/>
                        </a:spcAft>
                      </a:pPr>
                      <a:r>
                        <a:rPr lang="ru-RU" sz="1800" kern="1200" dirty="0">
                          <a:effectLst/>
                        </a:rPr>
                        <a:t>1,62</a:t>
                      </a:r>
                      <a:endParaRPr lang="ru-RU" sz="1800" b="1" kern="1200" dirty="0">
                        <a:solidFill>
                          <a:schemeClr val="dk1"/>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593">
                <a:tc>
                  <a:txBody>
                    <a:bodyPr/>
                    <a:lstStyle/>
                    <a:p>
                      <a:pPr algn="ctr">
                        <a:lnSpc>
                          <a:spcPct val="115000"/>
                        </a:lnSpc>
                        <a:spcAft>
                          <a:spcPts val="0"/>
                        </a:spcAft>
                      </a:pPr>
                      <a:r>
                        <a:rPr lang="ru-RU" sz="1400" dirty="0">
                          <a:effectLst/>
                        </a:rPr>
                        <a:t>Цитируемость</a:t>
                      </a:r>
                      <a:endParaRPr lang="ru-RU" sz="1400" b="1" dirty="0">
                        <a:effectLst/>
                        <a:latin typeface="Calibri"/>
                        <a:ea typeface="Calibri"/>
                        <a:cs typeface="Times New Roman"/>
                      </a:endParaRPr>
                    </a:p>
                  </a:txBody>
                  <a:tcPr marL="68580" marR="68580" marT="0" marB="0"/>
                </a:tc>
                <a:tc>
                  <a:txBody>
                    <a:bodyPr/>
                    <a:lstStyle/>
                    <a:p>
                      <a:pPr marR="21590" algn="ctr">
                        <a:lnSpc>
                          <a:spcPct val="115000"/>
                        </a:lnSpc>
                        <a:spcAft>
                          <a:spcPts val="0"/>
                        </a:spcAft>
                      </a:pPr>
                      <a:r>
                        <a:rPr lang="ru-RU" sz="1400" dirty="0">
                          <a:effectLst/>
                        </a:rPr>
                        <a:t>цитирования</a:t>
                      </a:r>
                      <a:endParaRPr lang="ru-RU" sz="1400" b="1" dirty="0">
                        <a:effectLst/>
                        <a:latin typeface="Calibri"/>
                        <a:ea typeface="Calibri"/>
                        <a:cs typeface="Times New Roman"/>
                      </a:endParaRPr>
                    </a:p>
                  </a:txBody>
                  <a:tcPr marL="68580" marR="68580" marT="0" marB="0" anchor="ctr"/>
                </a:tc>
                <a:tc>
                  <a:txBody>
                    <a:bodyPr/>
                    <a:lstStyle/>
                    <a:p>
                      <a:pPr marL="0" marR="21590" algn="ctr" defTabSz="457200" rtl="0" eaLnBrk="1" latinLnBrk="0" hangingPunct="1">
                        <a:lnSpc>
                          <a:spcPct val="115000"/>
                        </a:lnSpc>
                        <a:spcAft>
                          <a:spcPts val="0"/>
                        </a:spcAft>
                      </a:pPr>
                      <a:r>
                        <a:rPr lang="ru-RU" sz="1800" kern="1200" dirty="0">
                          <a:effectLst/>
                        </a:rPr>
                        <a:t>2,8</a:t>
                      </a:r>
                      <a:endParaRPr lang="ru-RU" sz="1800" b="1" kern="1200" dirty="0">
                        <a:solidFill>
                          <a:schemeClr val="dk1"/>
                        </a:solidFill>
                        <a:effectLst/>
                        <a:latin typeface="Calibri"/>
                        <a:ea typeface="Calibri"/>
                        <a:cs typeface="Times New Roman"/>
                      </a:endParaRPr>
                    </a:p>
                  </a:txBody>
                  <a:tcPr marL="68580" marR="68580" marT="0" marB="0" anchor="ctr"/>
                </a:tc>
                <a:tc>
                  <a:txBody>
                    <a:bodyPr/>
                    <a:lstStyle/>
                    <a:p>
                      <a:pPr marL="0" marR="21590" algn="ctr" defTabSz="457200" rtl="0" eaLnBrk="1" latinLnBrk="0" hangingPunct="1">
                        <a:lnSpc>
                          <a:spcPct val="115000"/>
                        </a:lnSpc>
                        <a:spcAft>
                          <a:spcPts val="0"/>
                        </a:spcAft>
                      </a:pPr>
                      <a:r>
                        <a:rPr lang="ru-RU" sz="1800" b="0" kern="1200" dirty="0">
                          <a:solidFill>
                            <a:schemeClr val="dk1"/>
                          </a:solidFill>
                          <a:effectLst/>
                          <a:latin typeface="+mn-lt"/>
                          <a:ea typeface="+mn-ea"/>
                          <a:cs typeface="+mn-cs"/>
                        </a:rPr>
                        <a:t>2,66</a:t>
                      </a:r>
                      <a:endParaRPr lang="ru-RU" sz="1800" b="1" kern="1200" dirty="0">
                        <a:solidFill>
                          <a:schemeClr val="dk1"/>
                        </a:solidFill>
                        <a:effectLst/>
                        <a:latin typeface="Calibri"/>
                        <a:ea typeface="Calibri"/>
                        <a:cs typeface="Times New Roman"/>
                      </a:endParaRPr>
                    </a:p>
                  </a:txBody>
                  <a:tcPr marL="68580" marR="68580" marT="0" marB="0" anchor="ctr"/>
                </a:tc>
                <a:tc>
                  <a:txBody>
                    <a:bodyPr/>
                    <a:lstStyle/>
                    <a:p>
                      <a:pPr marL="0" marR="21590" algn="ctr" defTabSz="457200" rtl="0" eaLnBrk="1" latinLnBrk="0" hangingPunct="1">
                        <a:lnSpc>
                          <a:spcPct val="115000"/>
                        </a:lnSpc>
                        <a:spcAft>
                          <a:spcPts val="0"/>
                        </a:spcAft>
                      </a:pPr>
                      <a:r>
                        <a:rPr lang="ru-RU" sz="1800" kern="1200" dirty="0">
                          <a:effectLst/>
                        </a:rPr>
                        <a:t>3,4</a:t>
                      </a:r>
                      <a:endParaRPr lang="ru-RU" sz="1800" b="1" kern="1200" dirty="0">
                        <a:solidFill>
                          <a:schemeClr val="dk1"/>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610479">
                <a:tc>
                  <a:txBody>
                    <a:bodyPr/>
                    <a:lstStyle/>
                    <a:p>
                      <a:pPr algn="ctr">
                        <a:lnSpc>
                          <a:spcPct val="115000"/>
                        </a:lnSpc>
                        <a:spcAft>
                          <a:spcPts val="0"/>
                        </a:spcAft>
                      </a:pPr>
                      <a:endParaRPr lang="ru-RU" sz="1400" dirty="0">
                        <a:effectLst/>
                      </a:endParaRPr>
                    </a:p>
                    <a:p>
                      <a:pPr algn="ctr">
                        <a:lnSpc>
                          <a:spcPct val="115000"/>
                        </a:lnSpc>
                        <a:spcAft>
                          <a:spcPts val="0"/>
                        </a:spcAft>
                      </a:pPr>
                      <a:r>
                        <a:rPr lang="ru-RU" sz="1400" dirty="0">
                          <a:effectLst/>
                        </a:rPr>
                        <a:t>Объем НИОКР</a:t>
                      </a:r>
                      <a:endParaRPr lang="ru-RU" sz="1400" b="1" dirty="0">
                        <a:effectLst/>
                        <a:latin typeface="Calibri"/>
                        <a:ea typeface="Calibri"/>
                        <a:cs typeface="Times New Roman"/>
                      </a:endParaRPr>
                    </a:p>
                  </a:txBody>
                  <a:tcPr marL="68580" marR="68580" marT="0" marB="0"/>
                </a:tc>
                <a:tc>
                  <a:txBody>
                    <a:bodyPr/>
                    <a:lstStyle/>
                    <a:p>
                      <a:pPr marR="21590" algn="ctr">
                        <a:lnSpc>
                          <a:spcPct val="115000"/>
                        </a:lnSpc>
                        <a:spcAft>
                          <a:spcPts val="0"/>
                        </a:spcAft>
                      </a:pPr>
                      <a:r>
                        <a:rPr lang="ru-RU" sz="1400" dirty="0">
                          <a:effectLst/>
                        </a:rPr>
                        <a:t>млн. руб.</a:t>
                      </a:r>
                      <a:endParaRPr lang="ru-RU" sz="1400" b="1" dirty="0">
                        <a:effectLst/>
                        <a:latin typeface="Calibri"/>
                        <a:ea typeface="Calibri"/>
                        <a:cs typeface="Times New Roman"/>
                      </a:endParaRPr>
                    </a:p>
                  </a:txBody>
                  <a:tcPr marL="68580" marR="68580" marT="0" marB="0" anchor="ctr"/>
                </a:tc>
                <a:tc>
                  <a:txBody>
                    <a:bodyPr/>
                    <a:lstStyle/>
                    <a:p>
                      <a:pPr marL="0" marR="21590" algn="ctr" defTabSz="457200" rtl="0" eaLnBrk="1" latinLnBrk="0" hangingPunct="1">
                        <a:lnSpc>
                          <a:spcPct val="115000"/>
                        </a:lnSpc>
                        <a:spcAft>
                          <a:spcPts val="0"/>
                        </a:spcAft>
                      </a:pPr>
                      <a:r>
                        <a:rPr lang="ru-RU" sz="1800" kern="1200" dirty="0">
                          <a:effectLst/>
                        </a:rPr>
                        <a:t>80,0</a:t>
                      </a:r>
                      <a:endParaRPr lang="ru-RU" sz="1800" b="1" kern="1200" dirty="0">
                        <a:solidFill>
                          <a:schemeClr val="dk1"/>
                        </a:solidFill>
                        <a:effectLst/>
                        <a:latin typeface="Calibri"/>
                        <a:ea typeface="Calibri"/>
                        <a:cs typeface="Times New Roman"/>
                      </a:endParaRPr>
                    </a:p>
                  </a:txBody>
                  <a:tcPr marL="68580" marR="68580" marT="0" marB="0" anchor="ctr"/>
                </a:tc>
                <a:tc>
                  <a:txBody>
                    <a:bodyPr/>
                    <a:lstStyle/>
                    <a:p>
                      <a:pPr marL="0" marR="21590" algn="ctr" defTabSz="457200" rtl="0" eaLnBrk="1" latinLnBrk="0" hangingPunct="1">
                        <a:lnSpc>
                          <a:spcPct val="115000"/>
                        </a:lnSpc>
                        <a:spcAft>
                          <a:spcPts val="0"/>
                        </a:spcAft>
                      </a:pPr>
                      <a:r>
                        <a:rPr lang="ru-RU" sz="1800" kern="1200" dirty="0">
                          <a:effectLst/>
                        </a:rPr>
                        <a:t>96,3</a:t>
                      </a:r>
                      <a:endParaRPr lang="ru-RU" sz="1800" b="1" kern="1200" dirty="0">
                        <a:solidFill>
                          <a:schemeClr val="dk1"/>
                        </a:solidFill>
                        <a:effectLst/>
                        <a:latin typeface="Calibri"/>
                        <a:ea typeface="Calibri"/>
                        <a:cs typeface="Times New Roman"/>
                      </a:endParaRPr>
                    </a:p>
                  </a:txBody>
                  <a:tcPr marL="68580" marR="68580" marT="0" marB="0" anchor="ctr"/>
                </a:tc>
                <a:tc>
                  <a:txBody>
                    <a:bodyPr/>
                    <a:lstStyle/>
                    <a:p>
                      <a:pPr marL="0" marR="21590" algn="ctr" defTabSz="457200" rtl="0" eaLnBrk="1" latinLnBrk="0" hangingPunct="1">
                        <a:lnSpc>
                          <a:spcPct val="115000"/>
                        </a:lnSpc>
                        <a:spcAft>
                          <a:spcPts val="0"/>
                        </a:spcAft>
                      </a:pPr>
                      <a:r>
                        <a:rPr lang="ru-RU" sz="1800" kern="1200" dirty="0">
                          <a:effectLst/>
                        </a:rPr>
                        <a:t>105,0</a:t>
                      </a:r>
                      <a:endParaRPr lang="ru-RU" sz="1800" b="1" kern="1200" dirty="0">
                        <a:solidFill>
                          <a:schemeClr val="dk1"/>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13889390"/>
      </p:ext>
    </p:extLst>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Научная комиссия: отчет за 2018 год</a:t>
            </a:r>
          </a:p>
          <a:p>
            <a:pPr algn="ctr"/>
            <a:endParaRPr lang="ru-RU" b="1" dirty="0"/>
          </a:p>
        </p:txBody>
      </p:sp>
      <p:sp>
        <p:nvSpPr>
          <p:cNvPr id="4" name="Прямоугольник 3"/>
          <p:cNvSpPr/>
          <p:nvPr/>
        </p:nvSpPr>
        <p:spPr>
          <a:xfrm>
            <a:off x="611831" y="886601"/>
            <a:ext cx="7932828" cy="4120039"/>
          </a:xfrm>
          <a:prstGeom prst="rect">
            <a:avLst/>
          </a:prstGeom>
        </p:spPr>
        <p:txBody>
          <a:bodyPr wrap="square">
            <a:spAutoFit/>
          </a:bodyPr>
          <a:lstStyle/>
          <a:p>
            <a:pPr algn="ctr"/>
            <a:r>
              <a:rPr lang="ru-RU" b="1" dirty="0"/>
              <a:t>План работы научной комиссии в 2018 году:</a:t>
            </a:r>
            <a:endParaRPr lang="ru-RU" dirty="0"/>
          </a:p>
          <a:p>
            <a:r>
              <a:rPr lang="ru-RU" dirty="0"/>
              <a:t> </a:t>
            </a:r>
          </a:p>
          <a:p>
            <a:pPr>
              <a:lnSpc>
                <a:spcPct val="114000"/>
              </a:lnSpc>
            </a:pPr>
            <a:r>
              <a:rPr lang="ru-RU" dirty="0"/>
              <a:t>1. О финансировании участия работников, аспирантов и студентов НИУ «Высшая школа экономики» в научных мероприятиях в 2018 году: рассмотрение заявок на конкурс </a:t>
            </a:r>
            <a:r>
              <a:rPr lang="ru-RU" dirty="0" err="1"/>
              <a:t>тревэл</a:t>
            </a:r>
            <a:r>
              <a:rPr lang="ru-RU" dirty="0"/>
              <a:t>-грантов (в течение 2018 года);</a:t>
            </a:r>
          </a:p>
          <a:p>
            <a:pPr>
              <a:lnSpc>
                <a:spcPct val="114000"/>
              </a:lnSpc>
            </a:pPr>
            <a:r>
              <a:rPr lang="ru-RU" dirty="0">
                <a:solidFill>
                  <a:schemeClr val="accent5"/>
                </a:solidFill>
              </a:rPr>
              <a:t>2. О предварительной экспертизе публикаций на получение академической надбавки 2 уровня (март 2018);</a:t>
            </a:r>
          </a:p>
          <a:p>
            <a:pPr>
              <a:lnSpc>
                <a:spcPct val="114000"/>
              </a:lnSpc>
            </a:pPr>
            <a:r>
              <a:rPr lang="ru-RU" dirty="0"/>
              <a:t>3.  Рассмотрение заявок на софинансирование научных мероприятий и летних школ (в течение 2018 года);</a:t>
            </a:r>
          </a:p>
          <a:p>
            <a:pPr>
              <a:lnSpc>
                <a:spcPct val="114000"/>
              </a:lnSpc>
            </a:pPr>
            <a:r>
              <a:rPr lang="ru-RU" dirty="0">
                <a:solidFill>
                  <a:schemeClr val="accent5"/>
                </a:solidFill>
              </a:rPr>
              <a:t>4. Реализация Программы «Фонд академического развития НИУ ВШЭ – Санкт-Петербург» (в течение 2018 года);</a:t>
            </a:r>
          </a:p>
          <a:p>
            <a:pPr>
              <a:lnSpc>
                <a:spcPct val="114000"/>
              </a:lnSpc>
            </a:pPr>
            <a:r>
              <a:rPr lang="ru-RU" dirty="0"/>
              <a:t>5. Рассмотрение заявок на конкурс заявок по развитию международных партнерств (в течение 2018 года).</a:t>
            </a:r>
            <a:endParaRPr lang="ru-RU" sz="1600" b="1" dirty="0">
              <a:solidFill>
                <a:schemeClr val="accent5"/>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0189770"/>
      </p:ext>
    </p:extLst>
  </p:cSld>
  <p:clrMapOvr>
    <a:masterClrMapping/>
  </p:clrMapOvr>
  <p:transition spd="slow">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Научная комиссия: отчет за 2018 год</a:t>
            </a:r>
          </a:p>
          <a:p>
            <a:pPr algn="ctr"/>
            <a:endParaRPr lang="ru-RU" b="1" dirty="0"/>
          </a:p>
        </p:txBody>
      </p:sp>
      <p:sp>
        <p:nvSpPr>
          <p:cNvPr id="4" name="Прямоугольник 3"/>
          <p:cNvSpPr/>
          <p:nvPr/>
        </p:nvSpPr>
        <p:spPr>
          <a:xfrm>
            <a:off x="611831" y="657219"/>
            <a:ext cx="7932828" cy="1631216"/>
          </a:xfrm>
          <a:prstGeom prst="rect">
            <a:avLst/>
          </a:prstGeom>
        </p:spPr>
        <p:txBody>
          <a:bodyPr wrap="square">
            <a:spAutoFit/>
          </a:bodyPr>
          <a:lstStyle/>
          <a:p>
            <a:r>
              <a:rPr lang="ru-RU" sz="1600" b="1" dirty="0"/>
              <a:t>Итоги конкурса тревэл-грантов:</a:t>
            </a:r>
            <a:endParaRPr lang="ru-RU" sz="1600" dirty="0"/>
          </a:p>
          <a:p>
            <a:pPr marL="285750" lvl="0" indent="-285750">
              <a:buFont typeface="Arial" pitchFamily="34" charset="0"/>
              <a:buChar char="•"/>
            </a:pPr>
            <a:r>
              <a:rPr lang="ru-RU" sz="1600" dirty="0"/>
              <a:t>Всего заявок, поступивших на конкурс в 2018 году: 63</a:t>
            </a:r>
          </a:p>
          <a:p>
            <a:pPr marL="285750" lvl="0" indent="-285750">
              <a:buFont typeface="Arial" pitchFamily="34" charset="0"/>
              <a:buChar char="•"/>
            </a:pPr>
            <a:r>
              <a:rPr lang="ru-RU" sz="1600" dirty="0"/>
              <a:t>Всего поддержано заявок: 40</a:t>
            </a:r>
          </a:p>
          <a:p>
            <a:pPr marL="285750" lvl="0" indent="-285750">
              <a:buFont typeface="Arial" pitchFamily="34" charset="0"/>
              <a:buChar char="•"/>
            </a:pPr>
            <a:r>
              <a:rPr lang="ru-RU" sz="1600" dirty="0"/>
              <a:t>Из них поддержано заявок студентов и аспирантов: 12</a:t>
            </a:r>
          </a:p>
          <a:p>
            <a:pPr marL="285750" lvl="0" indent="-285750">
              <a:buFont typeface="Arial" pitchFamily="34" charset="0"/>
              <a:buChar char="•"/>
            </a:pPr>
            <a:r>
              <a:rPr lang="ru-RU" sz="1600" dirty="0"/>
              <a:t>Общая сумма распределенных средств по конкурсу: 2 135 510,12  руб.</a:t>
            </a:r>
          </a:p>
          <a:p>
            <a:pPr marL="285750" indent="-285750" algn="just">
              <a:buFont typeface="Arial" pitchFamily="34" charset="0"/>
              <a:buChar char="•"/>
            </a:pPr>
            <a:endParaRPr lang="ru-RU" sz="1600" b="1" dirty="0">
              <a:solidFill>
                <a:schemeClr val="accent5"/>
              </a:solidFill>
              <a:ea typeface="Calibri" panose="020F0502020204030204" pitchFamily="34"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934986031"/>
              </p:ext>
            </p:extLst>
          </p:nvPr>
        </p:nvGraphicFramePr>
        <p:xfrm>
          <a:off x="611831" y="2293906"/>
          <a:ext cx="6073254" cy="3260244"/>
        </p:xfrm>
        <a:graphic>
          <a:graphicData uri="http://schemas.openxmlformats.org/drawingml/2006/table">
            <a:tbl>
              <a:tblPr firstRow="1" firstCol="1" bandRow="1">
                <a:tableStyleId>{BDBED569-4797-4DF1-A0F4-6AAB3CD982D8}</a:tableStyleId>
              </a:tblPr>
              <a:tblGrid>
                <a:gridCol w="3958389">
                  <a:extLst>
                    <a:ext uri="{9D8B030D-6E8A-4147-A177-3AD203B41FA5}">
                      <a16:colId xmlns:a16="http://schemas.microsoft.com/office/drawing/2014/main" val="20000"/>
                    </a:ext>
                  </a:extLst>
                </a:gridCol>
                <a:gridCol w="2114865">
                  <a:extLst>
                    <a:ext uri="{9D8B030D-6E8A-4147-A177-3AD203B41FA5}">
                      <a16:colId xmlns:a16="http://schemas.microsoft.com/office/drawing/2014/main" val="20001"/>
                    </a:ext>
                  </a:extLst>
                </a:gridCol>
              </a:tblGrid>
              <a:tr h="620265">
                <a:tc>
                  <a:txBody>
                    <a:bodyPr/>
                    <a:lstStyle/>
                    <a:p>
                      <a:pPr algn="ctr">
                        <a:lnSpc>
                          <a:spcPct val="115000"/>
                        </a:lnSpc>
                        <a:spcAft>
                          <a:spcPts val="0"/>
                        </a:spcAft>
                      </a:pPr>
                      <a:r>
                        <a:rPr lang="ru-RU" sz="1200" dirty="0">
                          <a:effectLst/>
                        </a:rPr>
                        <a:t>Название департамента</a:t>
                      </a:r>
                      <a:endParaRPr lang="ru-RU"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rPr>
                        <a:t>Количество получателей </a:t>
                      </a:r>
                      <a:r>
                        <a:rPr lang="ru-RU" sz="1200" dirty="0" err="1">
                          <a:effectLst/>
                        </a:rPr>
                        <a:t>тревел</a:t>
                      </a:r>
                      <a:r>
                        <a:rPr lang="ru-RU" sz="1200" dirty="0">
                          <a:effectLst/>
                        </a:rPr>
                        <a:t>-грантов</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02355">
                <a:tc>
                  <a:txBody>
                    <a:bodyPr/>
                    <a:lstStyle/>
                    <a:p>
                      <a:pPr algn="ctr">
                        <a:lnSpc>
                          <a:spcPct val="115000"/>
                        </a:lnSpc>
                        <a:spcAft>
                          <a:spcPts val="0"/>
                        </a:spcAft>
                      </a:pPr>
                      <a:r>
                        <a:rPr lang="ru-RU" sz="1200" b="0" dirty="0">
                          <a:effectLst/>
                        </a:rPr>
                        <a:t>Департамент прикладной политологии</a:t>
                      </a:r>
                      <a:endParaRPr lang="ru-RU" sz="1100" b="0" dirty="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ru-RU" sz="1200" kern="1200" dirty="0">
                          <a:solidFill>
                            <a:schemeClr val="tx1"/>
                          </a:solidFill>
                          <a:effectLst/>
                          <a:latin typeface="+mn-lt"/>
                          <a:ea typeface="+mn-ea"/>
                          <a:cs typeface="+mn-cs"/>
                        </a:rPr>
                        <a:t>2</a:t>
                      </a:r>
                    </a:p>
                  </a:txBody>
                  <a:tcPr marL="68580" marR="68580" marT="0" marB="0"/>
                </a:tc>
                <a:extLst>
                  <a:ext uri="{0D108BD9-81ED-4DB2-BD59-A6C34878D82A}">
                    <a16:rowId xmlns:a16="http://schemas.microsoft.com/office/drawing/2014/main" val="10001"/>
                  </a:ext>
                </a:extLst>
              </a:tr>
              <a:tr h="202355">
                <a:tc>
                  <a:txBody>
                    <a:bodyPr/>
                    <a:lstStyle/>
                    <a:p>
                      <a:pPr algn="ctr">
                        <a:lnSpc>
                          <a:spcPct val="115000"/>
                        </a:lnSpc>
                        <a:spcAft>
                          <a:spcPts val="0"/>
                        </a:spcAft>
                      </a:pPr>
                      <a:r>
                        <a:rPr lang="ru-RU" sz="1200" b="0" dirty="0">
                          <a:effectLst/>
                        </a:rPr>
                        <a:t>Департамент социологии</a:t>
                      </a:r>
                      <a:endParaRPr lang="ru-RU" sz="1100" b="0" dirty="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ru-RU" sz="1200" kern="1200" dirty="0">
                          <a:solidFill>
                            <a:schemeClr val="tx1"/>
                          </a:solidFill>
                          <a:effectLst/>
                          <a:latin typeface="+mn-lt"/>
                          <a:ea typeface="+mn-ea"/>
                          <a:cs typeface="+mn-cs"/>
                        </a:rPr>
                        <a:t>7</a:t>
                      </a:r>
                    </a:p>
                  </a:txBody>
                  <a:tcPr marL="68580" marR="68580" marT="0" marB="0"/>
                </a:tc>
                <a:extLst>
                  <a:ext uri="{0D108BD9-81ED-4DB2-BD59-A6C34878D82A}">
                    <a16:rowId xmlns:a16="http://schemas.microsoft.com/office/drawing/2014/main" val="10002"/>
                  </a:ext>
                </a:extLst>
              </a:tr>
              <a:tr h="409392">
                <a:tc>
                  <a:txBody>
                    <a:bodyPr/>
                    <a:lstStyle/>
                    <a:p>
                      <a:pPr algn="ctr">
                        <a:lnSpc>
                          <a:spcPct val="115000"/>
                        </a:lnSpc>
                        <a:spcAft>
                          <a:spcPts val="0"/>
                        </a:spcAft>
                      </a:pPr>
                      <a:r>
                        <a:rPr lang="ru-RU" sz="1200" b="0" dirty="0">
                          <a:effectLst/>
                        </a:rPr>
                        <a:t>Кафедра сравнительного литературоведения и лингвистики</a:t>
                      </a:r>
                      <a:endParaRPr lang="ru-RU" sz="1100" b="0" dirty="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ru-RU" sz="1200" kern="1200" dirty="0">
                          <a:solidFill>
                            <a:schemeClr val="tx1"/>
                          </a:solidFill>
                          <a:effectLst/>
                          <a:latin typeface="+mn-lt"/>
                          <a:ea typeface="+mn-ea"/>
                          <a:cs typeface="+mn-cs"/>
                        </a:rPr>
                        <a:t>1</a:t>
                      </a:r>
                    </a:p>
                  </a:txBody>
                  <a:tcPr marL="68580" marR="68580" marT="0" marB="0"/>
                </a:tc>
                <a:extLst>
                  <a:ext uri="{0D108BD9-81ED-4DB2-BD59-A6C34878D82A}">
                    <a16:rowId xmlns:a16="http://schemas.microsoft.com/office/drawing/2014/main" val="10003"/>
                  </a:ext>
                </a:extLst>
              </a:tr>
              <a:tr h="202355">
                <a:tc>
                  <a:txBody>
                    <a:bodyPr/>
                    <a:lstStyle/>
                    <a:p>
                      <a:pPr algn="ctr">
                        <a:lnSpc>
                          <a:spcPct val="115000"/>
                        </a:lnSpc>
                        <a:spcAft>
                          <a:spcPts val="0"/>
                        </a:spcAft>
                      </a:pPr>
                      <a:r>
                        <a:rPr lang="ru-RU" sz="1200" b="0" dirty="0">
                          <a:effectLst/>
                        </a:rPr>
                        <a:t>Департамент иностранных языков</a:t>
                      </a:r>
                      <a:endParaRPr lang="ru-RU" sz="1100" b="0" dirty="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ru-RU" sz="1200" kern="1200" dirty="0">
                          <a:solidFill>
                            <a:schemeClr val="tx1"/>
                          </a:solidFill>
                          <a:effectLst/>
                          <a:latin typeface="+mn-lt"/>
                          <a:ea typeface="+mn-ea"/>
                          <a:cs typeface="+mn-cs"/>
                        </a:rPr>
                        <a:t>2</a:t>
                      </a:r>
                    </a:p>
                  </a:txBody>
                  <a:tcPr marL="68580" marR="68580" marT="0" marB="0"/>
                </a:tc>
                <a:extLst>
                  <a:ext uri="{0D108BD9-81ED-4DB2-BD59-A6C34878D82A}">
                    <a16:rowId xmlns:a16="http://schemas.microsoft.com/office/drawing/2014/main" val="10004"/>
                  </a:ext>
                </a:extLst>
              </a:tr>
              <a:tr h="202355">
                <a:tc>
                  <a:txBody>
                    <a:bodyPr/>
                    <a:lstStyle/>
                    <a:p>
                      <a:pPr algn="ctr">
                        <a:lnSpc>
                          <a:spcPct val="115000"/>
                        </a:lnSpc>
                        <a:spcAft>
                          <a:spcPts val="0"/>
                        </a:spcAft>
                      </a:pPr>
                      <a:r>
                        <a:rPr lang="ru-RU" sz="1200" b="0">
                          <a:effectLst/>
                        </a:rPr>
                        <a:t>Департамент истории</a:t>
                      </a:r>
                      <a:endParaRPr lang="ru-RU" sz="1100" b="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ru-RU" sz="1200" kern="1200" dirty="0">
                          <a:solidFill>
                            <a:schemeClr val="tx1"/>
                          </a:solidFill>
                          <a:effectLst/>
                          <a:latin typeface="+mn-lt"/>
                          <a:ea typeface="+mn-ea"/>
                          <a:cs typeface="+mn-cs"/>
                        </a:rPr>
                        <a:t>2</a:t>
                      </a:r>
                    </a:p>
                  </a:txBody>
                  <a:tcPr marL="68580" marR="68580" marT="0" marB="0"/>
                </a:tc>
                <a:extLst>
                  <a:ext uri="{0D108BD9-81ED-4DB2-BD59-A6C34878D82A}">
                    <a16:rowId xmlns:a16="http://schemas.microsoft.com/office/drawing/2014/main" val="10005"/>
                  </a:ext>
                </a:extLst>
              </a:tr>
              <a:tr h="409392">
                <a:tc>
                  <a:txBody>
                    <a:bodyPr/>
                    <a:lstStyle/>
                    <a:p>
                      <a:pPr algn="ctr">
                        <a:lnSpc>
                          <a:spcPct val="115000"/>
                        </a:lnSpc>
                        <a:spcAft>
                          <a:spcPts val="0"/>
                        </a:spcAft>
                      </a:pPr>
                      <a:r>
                        <a:rPr lang="ru-RU" sz="1200" b="0" dirty="0">
                          <a:effectLst/>
                        </a:rPr>
                        <a:t>Департамент прикладной математики и бизнес-информатики</a:t>
                      </a:r>
                      <a:endParaRPr lang="ru-RU" sz="1100" b="0" dirty="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ru-RU" sz="1200" kern="1200" dirty="0">
                          <a:solidFill>
                            <a:schemeClr val="tx1"/>
                          </a:solidFill>
                          <a:effectLst/>
                          <a:latin typeface="+mn-lt"/>
                          <a:ea typeface="+mn-ea"/>
                          <a:cs typeface="+mn-cs"/>
                        </a:rPr>
                        <a:t>4</a:t>
                      </a:r>
                    </a:p>
                  </a:txBody>
                  <a:tcPr marL="68580" marR="68580" marT="0" marB="0"/>
                </a:tc>
                <a:extLst>
                  <a:ext uri="{0D108BD9-81ED-4DB2-BD59-A6C34878D82A}">
                    <a16:rowId xmlns:a16="http://schemas.microsoft.com/office/drawing/2014/main" val="10006"/>
                  </a:ext>
                </a:extLst>
              </a:tr>
              <a:tr h="202355">
                <a:tc>
                  <a:txBody>
                    <a:bodyPr/>
                    <a:lstStyle/>
                    <a:p>
                      <a:pPr algn="ctr">
                        <a:lnSpc>
                          <a:spcPct val="115000"/>
                        </a:lnSpc>
                        <a:spcAft>
                          <a:spcPts val="0"/>
                        </a:spcAft>
                      </a:pPr>
                      <a:r>
                        <a:rPr lang="ru-RU" sz="1100" b="0" dirty="0">
                          <a:effectLst/>
                          <a:latin typeface="Calibri"/>
                          <a:ea typeface="Calibri"/>
                          <a:cs typeface="Times New Roman"/>
                        </a:rPr>
                        <a:t>Департамент информатики</a:t>
                      </a:r>
                    </a:p>
                  </a:txBody>
                  <a:tcPr marL="68580" marR="68580" marT="0" marB="0"/>
                </a:tc>
                <a:tc>
                  <a:txBody>
                    <a:bodyPr/>
                    <a:lstStyle/>
                    <a:p>
                      <a:pPr marL="0" algn="ctr" defTabSz="457200" rtl="0" eaLnBrk="1" latinLnBrk="0" hangingPunct="1">
                        <a:lnSpc>
                          <a:spcPct val="115000"/>
                        </a:lnSpc>
                        <a:spcAft>
                          <a:spcPts val="0"/>
                        </a:spcAft>
                      </a:pPr>
                      <a:r>
                        <a:rPr lang="ru-RU" sz="1200" kern="1200" dirty="0">
                          <a:solidFill>
                            <a:schemeClr val="tx1"/>
                          </a:solidFill>
                          <a:effectLst/>
                          <a:latin typeface="+mn-lt"/>
                          <a:ea typeface="+mn-ea"/>
                          <a:cs typeface="+mn-cs"/>
                        </a:rPr>
                        <a:t>3</a:t>
                      </a:r>
                    </a:p>
                  </a:txBody>
                  <a:tcPr marL="68580" marR="68580" marT="0" marB="0"/>
                </a:tc>
                <a:extLst>
                  <a:ext uri="{0D108BD9-81ED-4DB2-BD59-A6C34878D82A}">
                    <a16:rowId xmlns:a16="http://schemas.microsoft.com/office/drawing/2014/main" val="10007"/>
                  </a:ext>
                </a:extLst>
              </a:tr>
              <a:tr h="202355">
                <a:tc>
                  <a:txBody>
                    <a:bodyPr/>
                    <a:lstStyle/>
                    <a:p>
                      <a:pPr algn="ctr">
                        <a:lnSpc>
                          <a:spcPct val="115000"/>
                        </a:lnSpc>
                        <a:spcAft>
                          <a:spcPts val="0"/>
                        </a:spcAft>
                      </a:pPr>
                      <a:r>
                        <a:rPr lang="ru-RU" sz="1200" b="0">
                          <a:effectLst/>
                        </a:rPr>
                        <a:t>Департамент экономики</a:t>
                      </a:r>
                      <a:endParaRPr lang="ru-RU" sz="1100" b="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ru-RU" sz="1200" kern="1200" dirty="0">
                          <a:solidFill>
                            <a:schemeClr val="tx1"/>
                          </a:solidFill>
                          <a:effectLst/>
                          <a:latin typeface="+mn-lt"/>
                          <a:ea typeface="+mn-ea"/>
                          <a:cs typeface="+mn-cs"/>
                        </a:rPr>
                        <a:t>2</a:t>
                      </a:r>
                    </a:p>
                  </a:txBody>
                  <a:tcPr marL="68580" marR="68580" marT="0" marB="0"/>
                </a:tc>
                <a:extLst>
                  <a:ext uri="{0D108BD9-81ED-4DB2-BD59-A6C34878D82A}">
                    <a16:rowId xmlns:a16="http://schemas.microsoft.com/office/drawing/2014/main" val="10008"/>
                  </a:ext>
                </a:extLst>
              </a:tr>
              <a:tr h="202355">
                <a:tc>
                  <a:txBody>
                    <a:bodyPr/>
                    <a:lstStyle/>
                    <a:p>
                      <a:pPr algn="ctr">
                        <a:lnSpc>
                          <a:spcPct val="115000"/>
                        </a:lnSpc>
                        <a:spcAft>
                          <a:spcPts val="0"/>
                        </a:spcAft>
                      </a:pPr>
                      <a:r>
                        <a:rPr lang="ru-RU" sz="1200" b="0" dirty="0">
                          <a:effectLst/>
                        </a:rPr>
                        <a:t>Департамент менеджмента</a:t>
                      </a:r>
                      <a:endParaRPr lang="ru-RU" sz="1100" b="0" dirty="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ru-RU" sz="1200" kern="1200" dirty="0">
                          <a:solidFill>
                            <a:schemeClr val="tx1"/>
                          </a:solidFill>
                          <a:effectLst/>
                          <a:latin typeface="+mn-lt"/>
                          <a:ea typeface="+mn-ea"/>
                          <a:cs typeface="+mn-cs"/>
                        </a:rPr>
                        <a:t>4</a:t>
                      </a:r>
                    </a:p>
                  </a:txBody>
                  <a:tcPr marL="68580" marR="68580" marT="0" marB="0"/>
                </a:tc>
                <a:extLst>
                  <a:ext uri="{0D108BD9-81ED-4DB2-BD59-A6C34878D82A}">
                    <a16:rowId xmlns:a16="http://schemas.microsoft.com/office/drawing/2014/main" val="10009"/>
                  </a:ext>
                </a:extLst>
              </a:tr>
              <a:tr h="202355">
                <a:tc>
                  <a:txBody>
                    <a:bodyPr/>
                    <a:lstStyle/>
                    <a:p>
                      <a:pPr algn="ctr">
                        <a:lnSpc>
                          <a:spcPct val="115000"/>
                        </a:lnSpc>
                        <a:spcAft>
                          <a:spcPts val="0"/>
                        </a:spcAft>
                      </a:pPr>
                      <a:r>
                        <a:rPr lang="ru-RU" sz="1200" b="0" dirty="0">
                          <a:effectLst/>
                        </a:rPr>
                        <a:t>Департамент финансов</a:t>
                      </a:r>
                      <a:endParaRPr lang="ru-RU" sz="1100" b="0" dirty="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ru-RU" sz="1200" kern="1200" dirty="0">
                          <a:solidFill>
                            <a:schemeClr val="tx1"/>
                          </a:solidFill>
                          <a:effectLst/>
                          <a:latin typeface="+mn-lt"/>
                          <a:ea typeface="+mn-ea"/>
                          <a:cs typeface="+mn-cs"/>
                        </a:rPr>
                        <a:t>2</a:t>
                      </a:r>
                    </a:p>
                  </a:txBody>
                  <a:tcPr marL="68580" marR="68580" marT="0" marB="0"/>
                </a:tc>
                <a:extLst>
                  <a:ext uri="{0D108BD9-81ED-4DB2-BD59-A6C34878D82A}">
                    <a16:rowId xmlns:a16="http://schemas.microsoft.com/office/drawing/2014/main" val="10010"/>
                  </a:ext>
                </a:extLst>
              </a:tr>
              <a:tr h="202355">
                <a:tc>
                  <a:txBody>
                    <a:bodyPr/>
                    <a:lstStyle/>
                    <a:p>
                      <a:pPr algn="ctr">
                        <a:lnSpc>
                          <a:spcPct val="115000"/>
                        </a:lnSpc>
                        <a:spcAft>
                          <a:spcPts val="0"/>
                        </a:spcAft>
                      </a:pPr>
                      <a:r>
                        <a:rPr lang="ru-RU" sz="1200" dirty="0">
                          <a:effectLst/>
                        </a:rPr>
                        <a:t>ИТОГО:</a:t>
                      </a:r>
                      <a:endParaRPr lang="ru-RU" sz="1100" dirty="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ru-RU" sz="1200" b="1" kern="1200" dirty="0">
                          <a:solidFill>
                            <a:schemeClr val="tx1"/>
                          </a:solidFill>
                          <a:effectLst/>
                          <a:latin typeface="+mn-lt"/>
                          <a:ea typeface="+mn-ea"/>
                          <a:cs typeface="+mn-cs"/>
                        </a:rPr>
                        <a:t>29</a:t>
                      </a:r>
                    </a:p>
                  </a:txBody>
                  <a:tcPr marL="68580" marR="68580" marT="0" marB="0"/>
                </a:tc>
                <a:extLst>
                  <a:ext uri="{0D108BD9-81ED-4DB2-BD59-A6C34878D82A}">
                    <a16:rowId xmlns:a16="http://schemas.microsoft.com/office/drawing/2014/main" val="10011"/>
                  </a:ext>
                </a:extLst>
              </a:tr>
            </a:tbl>
          </a:graphicData>
        </a:graphic>
      </p:graphicFrame>
      <p:sp>
        <p:nvSpPr>
          <p:cNvPr id="6" name="Rectangle 1"/>
          <p:cNvSpPr>
            <a:spLocks noChangeArrowheads="1"/>
          </p:cNvSpPr>
          <p:nvPr/>
        </p:nvSpPr>
        <p:spPr bwMode="auto">
          <a:xfrm>
            <a:off x="6881583" y="3327941"/>
            <a:ext cx="1595668" cy="1484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ru-RU" sz="1400" b="1" i="0" u="none" strike="noStrike" cap="none" normalizeH="0" baseline="0" dirty="0">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Распределение </a:t>
            </a:r>
          </a:p>
          <a:p>
            <a:pPr marL="0" marR="0" lvl="0" indent="0" algn="l" defTabSz="914400" rtl="0" eaLnBrk="1" fontAlgn="base" latinLnBrk="0" hangingPunct="1">
              <a:lnSpc>
                <a:spcPct val="100000"/>
              </a:lnSpc>
              <a:spcBef>
                <a:spcPct val="0"/>
              </a:spcBef>
              <a:spcAft>
                <a:spcPct val="0"/>
              </a:spcAft>
              <a:buClrTx/>
              <a:buSzTx/>
              <a:tabLst/>
            </a:pPr>
            <a:r>
              <a:rPr kumimoji="0" lang="ru-RU" sz="1400" b="1" i="0" u="none" strike="noStrike" cap="none" normalizeH="0" baseline="0" dirty="0" err="1">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тревел</a:t>
            </a:r>
            <a:r>
              <a:rPr kumimoji="0" lang="ru-RU" sz="1400" b="1" i="0" u="none" strike="noStrike" cap="none" normalizeH="0" baseline="0" dirty="0">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-грантов </a:t>
            </a:r>
          </a:p>
          <a:p>
            <a:pPr marL="0" marR="0" lvl="0" indent="0" algn="l" defTabSz="914400" rtl="0" eaLnBrk="1" fontAlgn="base" latinLnBrk="0" hangingPunct="1">
              <a:lnSpc>
                <a:spcPct val="100000"/>
              </a:lnSpc>
              <a:spcBef>
                <a:spcPct val="0"/>
              </a:spcBef>
              <a:spcAft>
                <a:spcPct val="0"/>
              </a:spcAft>
              <a:buClrTx/>
              <a:buSzTx/>
              <a:tabLst/>
            </a:pPr>
            <a:r>
              <a:rPr kumimoji="0" lang="ru-RU" sz="1400" b="1" i="0" u="none" strike="noStrike" cap="none" normalizeH="0" baseline="0" dirty="0">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по департаментам </a:t>
            </a:r>
          </a:p>
          <a:p>
            <a:pPr marL="0" marR="0" lvl="0" indent="0" algn="l" defTabSz="914400" rtl="0" eaLnBrk="1" fontAlgn="base" latinLnBrk="0" hangingPunct="1">
              <a:lnSpc>
                <a:spcPct val="100000"/>
              </a:lnSpc>
              <a:spcBef>
                <a:spcPct val="0"/>
              </a:spcBef>
              <a:spcAft>
                <a:spcPct val="0"/>
              </a:spcAft>
              <a:buClrTx/>
              <a:buSzTx/>
              <a:tabLst/>
            </a:pPr>
            <a:r>
              <a:rPr kumimoji="0" lang="ru-RU" sz="1400" b="1" i="0" u="none" strike="noStrike" cap="none" normalizeH="0" baseline="0" dirty="0">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(ППС)</a:t>
            </a:r>
            <a:endParaRPr kumimoji="0" lang="ru-RU" sz="1400" b="1" i="0" u="none" strike="noStrike" cap="none" normalizeH="0" baseline="0" dirty="0">
              <a:ln>
                <a:noFill/>
              </a:ln>
              <a:solidFill>
                <a:schemeClr val="tx1"/>
              </a:solidFill>
              <a:effectLst>
                <a:outerShdw blurRad="38100" dist="38100" dir="2700000" algn="tl">
                  <a:srgbClr val="000000">
                    <a:alpha val="43137"/>
                  </a:srgbClr>
                </a:outerShdw>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05711889"/>
      </p:ext>
    </p:extLst>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Научная комиссия: отчет за 2018 год</a:t>
            </a:r>
          </a:p>
          <a:p>
            <a:pPr algn="ctr"/>
            <a:endParaRPr lang="ru-RU" b="1" dirty="0"/>
          </a:p>
        </p:txBody>
      </p:sp>
      <p:sp>
        <p:nvSpPr>
          <p:cNvPr id="4" name="Прямоугольник 3"/>
          <p:cNvSpPr/>
          <p:nvPr/>
        </p:nvSpPr>
        <p:spPr>
          <a:xfrm>
            <a:off x="3024935" y="606660"/>
            <a:ext cx="7932828" cy="615553"/>
          </a:xfrm>
          <a:prstGeom prst="rect">
            <a:avLst/>
          </a:prstGeom>
        </p:spPr>
        <p:txBody>
          <a:bodyPr wrap="square">
            <a:spAutoFit/>
          </a:bodyPr>
          <a:lstStyle/>
          <a:p>
            <a:r>
              <a:rPr lang="ru-RU" b="1" dirty="0"/>
              <a:t>Итоги конкурса тревэл-грантов</a:t>
            </a:r>
            <a:endParaRPr lang="ru-RU" dirty="0"/>
          </a:p>
          <a:p>
            <a:pPr algn="just"/>
            <a:endParaRPr lang="ru-RU" sz="1600" b="1" dirty="0">
              <a:solidFill>
                <a:schemeClr val="accent5"/>
              </a:solidFill>
              <a:ea typeface="Calibri" panose="020F0502020204030204" pitchFamily="34" charset="0"/>
              <a:cs typeface="Times New Roman" panose="02020603050405020304" pitchFamily="18" charset="0"/>
            </a:endParaRPr>
          </a:p>
        </p:txBody>
      </p:sp>
      <p:sp>
        <p:nvSpPr>
          <p:cNvPr id="6" name="Rectangle 1"/>
          <p:cNvSpPr>
            <a:spLocks noChangeArrowheads="1"/>
          </p:cNvSpPr>
          <p:nvPr/>
        </p:nvSpPr>
        <p:spPr bwMode="auto">
          <a:xfrm>
            <a:off x="6251943" y="1318126"/>
            <a:ext cx="3431574" cy="930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ru-RU" sz="1600" b="1" i="0" u="none" strike="noStrike" cap="none" normalizeH="0" baseline="0" dirty="0">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Распределение </a:t>
            </a:r>
            <a:r>
              <a:rPr kumimoji="0" lang="ru-RU" sz="1600" b="1" i="0" u="none" strike="noStrike" cap="none" normalizeH="0" dirty="0">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 </a:t>
            </a:r>
            <a:r>
              <a:rPr kumimoji="0" lang="ru-RU" sz="1600" b="1" i="0" u="none" strike="noStrike" cap="none" normalizeH="0" baseline="0" dirty="0" err="1">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тревел</a:t>
            </a:r>
            <a:r>
              <a:rPr kumimoji="0" lang="ru-RU" sz="1600" b="1" i="0" u="none" strike="noStrike" cap="none" normalizeH="0" baseline="0" dirty="0">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tabLst/>
            </a:pPr>
            <a:r>
              <a:rPr kumimoji="0" lang="ru-RU" sz="1600" b="1" i="0" u="none" strike="noStrike" cap="none" normalizeH="0" baseline="0" dirty="0">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грантов </a:t>
            </a:r>
          </a:p>
          <a:p>
            <a:pPr marL="0" marR="0" lvl="0" indent="0" algn="l" defTabSz="914400" rtl="0" eaLnBrk="1" fontAlgn="base" latinLnBrk="0" hangingPunct="1">
              <a:lnSpc>
                <a:spcPct val="100000"/>
              </a:lnSpc>
              <a:spcBef>
                <a:spcPct val="0"/>
              </a:spcBef>
              <a:spcAft>
                <a:spcPct val="0"/>
              </a:spcAft>
              <a:buClrTx/>
              <a:buSzTx/>
              <a:tabLst/>
            </a:pPr>
            <a:r>
              <a:rPr kumimoji="0" lang="ru-RU" sz="1600" b="1" i="0" u="none" strike="noStrike" cap="none" normalizeH="0" dirty="0">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 </a:t>
            </a:r>
            <a:r>
              <a:rPr lang="ru-RU" sz="1600" b="1" dirty="0">
                <a:effectLst>
                  <a:outerShdw blurRad="38100" dist="38100" dir="2700000" algn="tl">
                    <a:srgbClr val="000000">
                      <a:alpha val="43137"/>
                    </a:srgbClr>
                  </a:outerShdw>
                </a:effectLst>
              </a:rPr>
              <a:t>по научным подразделениям</a:t>
            </a:r>
            <a:endParaRPr kumimoji="0" lang="ru-RU" sz="1800" b="1" i="0" u="none" strike="noStrike" cap="none" normalizeH="0" baseline="0" dirty="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840083301"/>
              </p:ext>
            </p:extLst>
          </p:nvPr>
        </p:nvGraphicFramePr>
        <p:xfrm>
          <a:off x="352366" y="1107913"/>
          <a:ext cx="5831873" cy="2862364"/>
        </p:xfrm>
        <a:graphic>
          <a:graphicData uri="http://schemas.openxmlformats.org/drawingml/2006/table">
            <a:tbl>
              <a:tblPr firstRow="1" firstCol="1" bandRow="1">
                <a:tableStyleId>{BDBED569-4797-4DF1-A0F4-6AAB3CD982D8}</a:tableStyleId>
              </a:tblPr>
              <a:tblGrid>
                <a:gridCol w="4302392">
                  <a:extLst>
                    <a:ext uri="{9D8B030D-6E8A-4147-A177-3AD203B41FA5}">
                      <a16:colId xmlns:a16="http://schemas.microsoft.com/office/drawing/2014/main" val="20000"/>
                    </a:ext>
                  </a:extLst>
                </a:gridCol>
                <a:gridCol w="1529481">
                  <a:extLst>
                    <a:ext uri="{9D8B030D-6E8A-4147-A177-3AD203B41FA5}">
                      <a16:colId xmlns:a16="http://schemas.microsoft.com/office/drawing/2014/main" val="20001"/>
                    </a:ext>
                  </a:extLst>
                </a:gridCol>
              </a:tblGrid>
              <a:tr h="533328">
                <a:tc>
                  <a:txBody>
                    <a:bodyPr/>
                    <a:lstStyle/>
                    <a:p>
                      <a:pPr algn="ctr">
                        <a:lnSpc>
                          <a:spcPct val="115000"/>
                        </a:lnSpc>
                        <a:spcAft>
                          <a:spcPts val="0"/>
                        </a:spcAft>
                      </a:pPr>
                      <a:r>
                        <a:rPr lang="ru-RU" sz="1200" dirty="0">
                          <a:effectLst/>
                        </a:rPr>
                        <a:t>Название научного подразделения</a:t>
                      </a:r>
                      <a:endParaRPr lang="ru-RU"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rPr>
                        <a:t>Количество получателей </a:t>
                      </a:r>
                      <a:r>
                        <a:rPr lang="ru-RU" sz="1200" dirty="0" err="1">
                          <a:effectLst/>
                        </a:rPr>
                        <a:t>тревел</a:t>
                      </a:r>
                      <a:r>
                        <a:rPr lang="ru-RU" sz="1200" dirty="0">
                          <a:effectLst/>
                        </a:rPr>
                        <a:t>-грантов</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77776">
                <a:tc>
                  <a:txBody>
                    <a:bodyPr/>
                    <a:lstStyle/>
                    <a:p>
                      <a:pPr algn="ctr">
                        <a:lnSpc>
                          <a:spcPct val="115000"/>
                        </a:lnSpc>
                        <a:spcAft>
                          <a:spcPts val="0"/>
                        </a:spcAft>
                      </a:pPr>
                      <a:r>
                        <a:rPr lang="ru-RU" sz="1200" b="0" dirty="0">
                          <a:effectLst/>
                        </a:rPr>
                        <a:t>Лаборатория интернет-исследований</a:t>
                      </a:r>
                      <a:endParaRPr lang="ru-RU" sz="11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latin typeface="+mn-lt"/>
                          <a:ea typeface="+mn-ea"/>
                          <a:cs typeface="+mn-cs"/>
                        </a:rPr>
                        <a:t>4</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55552">
                <a:tc>
                  <a:txBody>
                    <a:bodyPr/>
                    <a:lstStyle/>
                    <a:p>
                      <a:pPr algn="ctr">
                        <a:lnSpc>
                          <a:spcPct val="115000"/>
                        </a:lnSpc>
                        <a:spcAft>
                          <a:spcPts val="0"/>
                        </a:spcAft>
                      </a:pPr>
                      <a:r>
                        <a:rPr lang="ru-RU" sz="1200" b="0" dirty="0">
                          <a:effectLst/>
                        </a:rPr>
                        <a:t>Научно-учебная лаборатория «Социология образования и науки»</a:t>
                      </a:r>
                      <a:endParaRPr lang="ru-RU" sz="11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rPr>
                        <a:t>10</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88677">
                <a:tc>
                  <a:txBody>
                    <a:bodyPr/>
                    <a:lstStyle/>
                    <a:p>
                      <a:pPr algn="ctr">
                        <a:lnSpc>
                          <a:spcPct val="115000"/>
                        </a:lnSpc>
                        <a:spcAft>
                          <a:spcPts val="0"/>
                        </a:spcAft>
                      </a:pPr>
                      <a:r>
                        <a:rPr lang="ru-RU" sz="1200" b="0" dirty="0">
                          <a:effectLst/>
                        </a:rPr>
                        <a:t>Лаборатория экологической и технологической истории</a:t>
                      </a:r>
                      <a:endParaRPr lang="ru-RU" sz="11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rPr>
                        <a:t>1</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52410">
                <a:tc>
                  <a:txBody>
                    <a:bodyPr/>
                    <a:lstStyle/>
                    <a:p>
                      <a:pPr algn="ctr">
                        <a:lnSpc>
                          <a:spcPct val="115000"/>
                        </a:lnSpc>
                        <a:spcAft>
                          <a:spcPts val="0"/>
                        </a:spcAft>
                      </a:pPr>
                      <a:r>
                        <a:rPr lang="ru-RU" sz="1200" b="0">
                          <a:effectLst/>
                        </a:rPr>
                        <a:t>Центр исторических исследований</a:t>
                      </a:r>
                      <a:endParaRPr lang="ru-RU" sz="1100" b="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rPr>
                        <a:t>1</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177776">
                <a:tc>
                  <a:txBody>
                    <a:bodyPr/>
                    <a:lstStyle/>
                    <a:p>
                      <a:pPr algn="ctr">
                        <a:lnSpc>
                          <a:spcPct val="115000"/>
                        </a:lnSpc>
                        <a:spcAft>
                          <a:spcPts val="0"/>
                        </a:spcAft>
                      </a:pPr>
                      <a:r>
                        <a:rPr lang="ru-RU" sz="1200" b="0" dirty="0">
                          <a:effectLst/>
                        </a:rPr>
                        <a:t>Центр молодежных исследований</a:t>
                      </a:r>
                      <a:endParaRPr lang="ru-RU" sz="11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rPr>
                        <a:t>1</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55552">
                <a:tc>
                  <a:txBody>
                    <a:bodyPr/>
                    <a:lstStyle/>
                    <a:p>
                      <a:pPr algn="ctr">
                        <a:lnSpc>
                          <a:spcPct val="115000"/>
                        </a:lnSpc>
                        <a:spcAft>
                          <a:spcPts val="0"/>
                        </a:spcAft>
                      </a:pPr>
                      <a:r>
                        <a:rPr lang="ru-RU" sz="1200" b="0" kern="1200" dirty="0">
                          <a:solidFill>
                            <a:schemeClr val="tx1"/>
                          </a:solidFill>
                          <a:effectLst/>
                          <a:latin typeface="+mn-lt"/>
                          <a:ea typeface="+mn-ea"/>
                          <a:cs typeface="+mn-cs"/>
                        </a:rPr>
                        <a:t>Центр междисциплинарных фундаментальных исследований</a:t>
                      </a:r>
                    </a:p>
                  </a:txBody>
                  <a:tcPr marL="68580" marR="68580" marT="0" marB="0"/>
                </a:tc>
                <a:tc>
                  <a:txBody>
                    <a:bodyPr/>
                    <a:lstStyle/>
                    <a:p>
                      <a:pPr algn="ctr">
                        <a:lnSpc>
                          <a:spcPct val="115000"/>
                        </a:lnSpc>
                        <a:spcAft>
                          <a:spcPts val="0"/>
                        </a:spcAft>
                      </a:pPr>
                      <a:r>
                        <a:rPr lang="ru-RU" sz="1100" dirty="0">
                          <a:effectLst/>
                          <a:latin typeface="Calibri"/>
                          <a:ea typeface="Calibri"/>
                          <a:cs typeface="Times New Roman"/>
                        </a:rPr>
                        <a:t>1</a:t>
                      </a:r>
                    </a:p>
                  </a:txBody>
                  <a:tcPr marL="68580" marR="68580" marT="0" marB="0"/>
                </a:tc>
                <a:extLst>
                  <a:ext uri="{0D108BD9-81ED-4DB2-BD59-A6C34878D82A}">
                    <a16:rowId xmlns:a16="http://schemas.microsoft.com/office/drawing/2014/main" val="10006"/>
                  </a:ext>
                </a:extLst>
              </a:tr>
              <a:tr h="345139">
                <a:tc>
                  <a:txBody>
                    <a:bodyPr/>
                    <a:lstStyle/>
                    <a:p>
                      <a:pPr algn="ctr">
                        <a:lnSpc>
                          <a:spcPct val="115000"/>
                        </a:lnSpc>
                        <a:spcAft>
                          <a:spcPts val="0"/>
                        </a:spcAft>
                      </a:pPr>
                      <a:r>
                        <a:rPr lang="ru-RU" sz="1200" b="0" kern="1200" dirty="0">
                          <a:solidFill>
                            <a:schemeClr val="tx1"/>
                          </a:solidFill>
                          <a:effectLst/>
                          <a:latin typeface="+mn-lt"/>
                          <a:ea typeface="+mn-ea"/>
                          <a:cs typeface="+mn-cs"/>
                        </a:rPr>
                        <a:t>Международная лаборатория теории игр и принятия решений</a:t>
                      </a:r>
                    </a:p>
                  </a:txBody>
                  <a:tcPr marL="68580" marR="68580" marT="0" marB="0"/>
                </a:tc>
                <a:tc>
                  <a:txBody>
                    <a:bodyPr/>
                    <a:lstStyle/>
                    <a:p>
                      <a:pPr algn="ctr">
                        <a:lnSpc>
                          <a:spcPct val="115000"/>
                        </a:lnSpc>
                        <a:spcAft>
                          <a:spcPts val="0"/>
                        </a:spcAft>
                      </a:pPr>
                      <a:r>
                        <a:rPr lang="ru-RU" sz="1100" dirty="0">
                          <a:effectLst/>
                          <a:latin typeface="Calibri"/>
                          <a:ea typeface="Calibri"/>
                          <a:cs typeface="Times New Roman"/>
                        </a:rPr>
                        <a:t>1</a:t>
                      </a:r>
                    </a:p>
                  </a:txBody>
                  <a:tcPr marL="68580" marR="68580" marT="0" marB="0"/>
                </a:tc>
                <a:extLst>
                  <a:ext uri="{0D108BD9-81ED-4DB2-BD59-A6C34878D82A}">
                    <a16:rowId xmlns:a16="http://schemas.microsoft.com/office/drawing/2014/main" val="10007"/>
                  </a:ext>
                </a:extLst>
              </a:tr>
              <a:tr h="177776">
                <a:tc>
                  <a:txBody>
                    <a:bodyPr/>
                    <a:lstStyle/>
                    <a:p>
                      <a:pPr algn="ctr">
                        <a:lnSpc>
                          <a:spcPct val="115000"/>
                        </a:lnSpc>
                        <a:spcAft>
                          <a:spcPts val="0"/>
                        </a:spcAft>
                      </a:pPr>
                      <a:r>
                        <a:rPr lang="ru-RU" sz="1200">
                          <a:effectLst/>
                        </a:rPr>
                        <a:t>ИТОГО:</a:t>
                      </a:r>
                      <a:endParaRPr lang="ru-RU" sz="110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100" b="1" dirty="0">
                          <a:effectLst/>
                          <a:latin typeface="Calibri"/>
                          <a:ea typeface="Calibri"/>
                          <a:cs typeface="Times New Roman"/>
                        </a:rPr>
                        <a:t>19</a:t>
                      </a:r>
                    </a:p>
                  </a:txBody>
                  <a:tcPr marL="68580" marR="68580" marT="0" marB="0"/>
                </a:tc>
                <a:extLst>
                  <a:ext uri="{0D108BD9-81ED-4DB2-BD59-A6C34878D82A}">
                    <a16:rowId xmlns:a16="http://schemas.microsoft.com/office/drawing/2014/main" val="10008"/>
                  </a:ext>
                </a:extLst>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903699892"/>
              </p:ext>
            </p:extLst>
          </p:nvPr>
        </p:nvGraphicFramePr>
        <p:xfrm>
          <a:off x="352365" y="4448176"/>
          <a:ext cx="5831873" cy="1984542"/>
        </p:xfrm>
        <a:graphic>
          <a:graphicData uri="http://schemas.openxmlformats.org/drawingml/2006/table">
            <a:tbl>
              <a:tblPr firstRow="1" firstCol="1" bandRow="1">
                <a:tableStyleId>{E8B1032C-EA38-4F05-BA0D-38AFFFC7BED3}</a:tableStyleId>
              </a:tblPr>
              <a:tblGrid>
                <a:gridCol w="4327549">
                  <a:extLst>
                    <a:ext uri="{9D8B030D-6E8A-4147-A177-3AD203B41FA5}">
                      <a16:colId xmlns:a16="http://schemas.microsoft.com/office/drawing/2014/main" val="20000"/>
                    </a:ext>
                  </a:extLst>
                </a:gridCol>
                <a:gridCol w="1504324">
                  <a:extLst>
                    <a:ext uri="{9D8B030D-6E8A-4147-A177-3AD203B41FA5}">
                      <a16:colId xmlns:a16="http://schemas.microsoft.com/office/drawing/2014/main" val="20001"/>
                    </a:ext>
                  </a:extLst>
                </a:gridCol>
              </a:tblGrid>
              <a:tr h="676089">
                <a:tc>
                  <a:txBody>
                    <a:bodyPr/>
                    <a:lstStyle/>
                    <a:p>
                      <a:pPr algn="ctr">
                        <a:lnSpc>
                          <a:spcPct val="115000"/>
                        </a:lnSpc>
                        <a:spcAft>
                          <a:spcPts val="0"/>
                        </a:spcAft>
                      </a:pPr>
                      <a:r>
                        <a:rPr lang="ru-RU" sz="1200" dirty="0">
                          <a:effectLst/>
                        </a:rPr>
                        <a:t>Название подразделения/программы</a:t>
                      </a:r>
                      <a:endParaRPr lang="ru-RU"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rPr>
                        <a:t>Количество получателей </a:t>
                      </a:r>
                      <a:r>
                        <a:rPr lang="ru-RU" sz="1200" dirty="0" err="1">
                          <a:effectLst/>
                        </a:rPr>
                        <a:t>тревел</a:t>
                      </a:r>
                      <a:r>
                        <a:rPr lang="ru-RU" sz="1200" dirty="0">
                          <a:effectLst/>
                        </a:rPr>
                        <a:t>-грантов</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15977">
                <a:tc>
                  <a:txBody>
                    <a:bodyPr/>
                    <a:lstStyle/>
                    <a:p>
                      <a:pPr algn="ctr">
                        <a:lnSpc>
                          <a:spcPct val="115000"/>
                        </a:lnSpc>
                        <a:spcAft>
                          <a:spcPts val="0"/>
                        </a:spcAft>
                      </a:pPr>
                      <a:r>
                        <a:rPr lang="ru-RU" sz="1100" b="0" dirty="0">
                          <a:effectLst/>
                          <a:latin typeface="Calibri"/>
                          <a:ea typeface="Calibri"/>
                          <a:cs typeface="Times New Roman"/>
                        </a:rPr>
                        <a:t>ОП</a:t>
                      </a:r>
                      <a:r>
                        <a:rPr lang="ru-RU" sz="1100" b="0" baseline="0" dirty="0">
                          <a:effectLst/>
                          <a:latin typeface="Calibri"/>
                          <a:ea typeface="Calibri"/>
                          <a:cs typeface="Times New Roman"/>
                        </a:rPr>
                        <a:t> «Филология»</a:t>
                      </a:r>
                      <a:endParaRPr lang="ru-RU" sz="11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latin typeface="+mn-lt"/>
                          <a:ea typeface="+mn-ea"/>
                          <a:cs typeface="+mn-cs"/>
                        </a:rPr>
                        <a:t>2</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16387">
                <a:tc>
                  <a:txBody>
                    <a:bodyPr/>
                    <a:lstStyle/>
                    <a:p>
                      <a:pPr algn="ctr">
                        <a:lnSpc>
                          <a:spcPct val="115000"/>
                        </a:lnSpc>
                        <a:spcAft>
                          <a:spcPts val="0"/>
                        </a:spcAft>
                      </a:pPr>
                      <a:r>
                        <a:rPr lang="ru-RU" sz="1200" b="0" dirty="0">
                          <a:effectLst/>
                        </a:rPr>
                        <a:t>Департамент социологии</a:t>
                      </a:r>
                      <a:endParaRPr lang="ru-RU" sz="11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latin typeface="+mn-lt"/>
                          <a:ea typeface="+mn-ea"/>
                          <a:cs typeface="+mn-cs"/>
                        </a:rPr>
                        <a:t>4</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16387">
                <a:tc>
                  <a:txBody>
                    <a:bodyPr/>
                    <a:lstStyle/>
                    <a:p>
                      <a:pPr algn="ctr">
                        <a:lnSpc>
                          <a:spcPct val="115000"/>
                        </a:lnSpc>
                        <a:spcAft>
                          <a:spcPts val="0"/>
                        </a:spcAft>
                      </a:pPr>
                      <a:r>
                        <a:rPr lang="ru-RU" sz="1100" b="0" dirty="0">
                          <a:effectLst/>
                          <a:latin typeface="+mn-lt"/>
                          <a:ea typeface="Calibri"/>
                          <a:cs typeface="Times New Roman"/>
                        </a:rPr>
                        <a:t>ОП «Социология» (бакалавры и магистры)</a:t>
                      </a:r>
                      <a:endParaRPr lang="ru-RU" sz="11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effectLst/>
                          <a:latin typeface="+mn-lt"/>
                          <a:ea typeface="+mn-ea"/>
                          <a:cs typeface="+mn-cs"/>
                        </a:rPr>
                        <a:t>5</a:t>
                      </a:r>
                      <a:endParaRPr lang="ru-R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29851">
                <a:tc>
                  <a:txBody>
                    <a:bodyPr/>
                    <a:lstStyle/>
                    <a:p>
                      <a:pPr algn="ctr">
                        <a:lnSpc>
                          <a:spcPct val="115000"/>
                        </a:lnSpc>
                        <a:spcAft>
                          <a:spcPts val="0"/>
                        </a:spcAft>
                      </a:pPr>
                      <a:r>
                        <a:rPr lang="ru-RU" sz="1100" b="0" dirty="0">
                          <a:effectLst/>
                          <a:latin typeface="Calibri"/>
                          <a:ea typeface="Calibri"/>
                          <a:cs typeface="Times New Roman"/>
                        </a:rPr>
                        <a:t>Департамент менеджмента</a:t>
                      </a:r>
                    </a:p>
                  </a:txBody>
                  <a:tcPr marL="68580" marR="68580" marT="0" marB="0"/>
                </a:tc>
                <a:tc>
                  <a:txBody>
                    <a:bodyPr/>
                    <a:lstStyle/>
                    <a:p>
                      <a:pPr algn="ctr">
                        <a:lnSpc>
                          <a:spcPct val="115000"/>
                        </a:lnSpc>
                        <a:spcAft>
                          <a:spcPts val="0"/>
                        </a:spcAft>
                      </a:pPr>
                      <a:r>
                        <a:rPr lang="ru-RU" sz="1200">
                          <a:effectLst/>
                        </a:rPr>
                        <a:t>1</a:t>
                      </a:r>
                      <a:endParaRPr lang="ru-RU"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29851">
                <a:tc>
                  <a:txBody>
                    <a:bodyPr/>
                    <a:lstStyle/>
                    <a:p>
                      <a:pPr algn="ctr">
                        <a:lnSpc>
                          <a:spcPct val="115000"/>
                        </a:lnSpc>
                        <a:spcAft>
                          <a:spcPts val="0"/>
                        </a:spcAft>
                      </a:pPr>
                      <a:r>
                        <a:rPr lang="ru-RU" sz="1200" dirty="0">
                          <a:effectLst/>
                        </a:rPr>
                        <a:t>ИТОГО:</a:t>
                      </a:r>
                      <a:endParaRPr lang="ru-RU"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b="1" dirty="0">
                          <a:effectLst/>
                          <a:latin typeface="+mn-lt"/>
                          <a:ea typeface="+mn-ea"/>
                          <a:cs typeface="+mn-cs"/>
                        </a:rPr>
                        <a:t>12</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7" name="Прямоугольник 6"/>
          <p:cNvSpPr/>
          <p:nvPr/>
        </p:nvSpPr>
        <p:spPr>
          <a:xfrm>
            <a:off x="6400799" y="4732282"/>
            <a:ext cx="2457451" cy="830997"/>
          </a:xfrm>
          <a:prstGeom prst="rect">
            <a:avLst/>
          </a:prstGeom>
        </p:spPr>
        <p:txBody>
          <a:bodyPr wrap="square">
            <a:spAutoFit/>
          </a:bodyPr>
          <a:lstStyle/>
          <a:p>
            <a:r>
              <a:rPr lang="ru-RU" sz="1600" b="1" dirty="0">
                <a:effectLst>
                  <a:outerShdw blurRad="38100" dist="38100" dir="2700000" algn="tl">
                    <a:srgbClr val="000000">
                      <a:alpha val="43137"/>
                    </a:srgbClr>
                  </a:outerShdw>
                </a:effectLst>
              </a:rPr>
              <a:t>Распределение </a:t>
            </a:r>
            <a:r>
              <a:rPr lang="ru-RU" sz="1600" b="1" dirty="0" err="1">
                <a:effectLst>
                  <a:outerShdw blurRad="38100" dist="38100" dir="2700000" algn="tl">
                    <a:srgbClr val="000000">
                      <a:alpha val="43137"/>
                    </a:srgbClr>
                  </a:outerShdw>
                </a:effectLst>
              </a:rPr>
              <a:t>тревел</a:t>
            </a:r>
            <a:r>
              <a:rPr lang="ru-RU" sz="1600" b="1" dirty="0">
                <a:effectLst>
                  <a:outerShdw blurRad="38100" dist="38100" dir="2700000" algn="tl">
                    <a:srgbClr val="000000">
                      <a:alpha val="43137"/>
                    </a:srgbClr>
                  </a:outerShdw>
                </a:effectLst>
              </a:rPr>
              <a:t>- грантов (студенты, аспиранты)</a:t>
            </a:r>
          </a:p>
        </p:txBody>
      </p:sp>
    </p:spTree>
    <p:extLst>
      <p:ext uri="{BB962C8B-B14F-4D97-AF65-F5344CB8AC3E}">
        <p14:creationId xmlns:p14="http://schemas.microsoft.com/office/powerpoint/2010/main" val="3262548521"/>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2"/>
            <a:ext cx="9128306" cy="923330"/>
          </a:xfrm>
          <a:prstGeom prst="rect">
            <a:avLst/>
          </a:prstGeom>
        </p:spPr>
        <p:txBody>
          <a:bodyPr wrap="square">
            <a:spAutoFit/>
          </a:bodyPr>
          <a:lstStyle/>
          <a:p>
            <a:pPr algn="ctr"/>
            <a:endParaRPr lang="ru-RU" b="1" dirty="0"/>
          </a:p>
          <a:p>
            <a:pPr algn="ctr"/>
            <a:r>
              <a:rPr lang="ru-RU" b="1" dirty="0">
                <a:solidFill>
                  <a:schemeClr val="accent4"/>
                </a:solidFill>
              </a:rPr>
              <a:t>Основные достижения 2018 года</a:t>
            </a:r>
            <a:endParaRPr lang="ru-RU" dirty="0">
              <a:solidFill>
                <a:schemeClr val="accent4"/>
              </a:solidFill>
            </a:endParaRPr>
          </a:p>
          <a:p>
            <a:endParaRPr lang="ru-RU" dirty="0">
              <a:solidFill>
                <a:schemeClr val="accent4"/>
              </a:solidFill>
            </a:endParaRPr>
          </a:p>
        </p:txBody>
      </p:sp>
      <p:sp>
        <p:nvSpPr>
          <p:cNvPr id="3" name="Прямоугольник 2"/>
          <p:cNvSpPr/>
          <p:nvPr/>
        </p:nvSpPr>
        <p:spPr>
          <a:xfrm>
            <a:off x="420596" y="484645"/>
            <a:ext cx="8318499" cy="5878532"/>
          </a:xfrm>
          <a:prstGeom prst="rect">
            <a:avLst/>
          </a:prstGeom>
        </p:spPr>
        <p:txBody>
          <a:bodyPr wrap="square">
            <a:spAutoFit/>
          </a:bodyPr>
          <a:lstStyle/>
          <a:p>
            <a:endParaRPr lang="ru-RU" sz="1400" dirty="0"/>
          </a:p>
          <a:p>
            <a:pPr lvl="2"/>
            <a:endParaRPr lang="ru-RU" sz="1600" dirty="0"/>
          </a:p>
          <a:p>
            <a:pPr marL="285750" lvl="0" indent="-285750">
              <a:buFont typeface="Wingdings" pitchFamily="2" charset="2"/>
              <a:buChar char="ü"/>
            </a:pPr>
            <a:r>
              <a:rPr lang="ru-RU" sz="1600" dirty="0"/>
              <a:t>Поддержано 3 заявки </a:t>
            </a:r>
            <a:r>
              <a:rPr lang="ru-RU" sz="1600" b="1" dirty="0">
                <a:solidFill>
                  <a:schemeClr val="accent5"/>
                </a:solidFill>
              </a:rPr>
              <a:t>на гранты РНФ </a:t>
            </a:r>
            <a:r>
              <a:rPr lang="ru-RU" sz="1600" dirty="0"/>
              <a:t>(руководители проектов – Е.А. Антипов, Е.Л. Омельченко, Ж.-Фр. Тисс)</a:t>
            </a:r>
          </a:p>
          <a:p>
            <a:pPr marL="285750" lvl="0" indent="-285750">
              <a:buFont typeface="Wingdings" pitchFamily="2" charset="2"/>
              <a:buChar char="ü"/>
            </a:pPr>
            <a:endParaRPr lang="ru-RU" sz="1600" dirty="0"/>
          </a:p>
          <a:p>
            <a:pPr marL="285750" lvl="0" indent="-285750">
              <a:buFont typeface="Wingdings" pitchFamily="2" charset="2"/>
              <a:buChar char="ü"/>
            </a:pPr>
            <a:r>
              <a:rPr lang="ru-RU" sz="1600" dirty="0"/>
              <a:t>Поддержана заявка Центра исторических исследований  </a:t>
            </a:r>
            <a:r>
              <a:rPr lang="ru-RU" sz="1600" b="1" dirty="0">
                <a:solidFill>
                  <a:schemeClr val="accent5"/>
                </a:solidFill>
              </a:rPr>
              <a:t>(международный конкурс РФФИ </a:t>
            </a:r>
            <a:r>
              <a:rPr lang="en-US" sz="1600" b="1" dirty="0">
                <a:solidFill>
                  <a:schemeClr val="accent5"/>
                </a:solidFill>
              </a:rPr>
              <a:t>Era</a:t>
            </a:r>
            <a:r>
              <a:rPr lang="ru-RU" sz="1600" b="1" dirty="0">
                <a:solidFill>
                  <a:schemeClr val="accent5"/>
                </a:solidFill>
              </a:rPr>
              <a:t>.</a:t>
            </a:r>
            <a:r>
              <a:rPr lang="en-US" sz="1600" b="1" dirty="0">
                <a:solidFill>
                  <a:schemeClr val="accent5"/>
                </a:solidFill>
              </a:rPr>
              <a:t>Net </a:t>
            </a:r>
            <a:r>
              <a:rPr lang="en-US" sz="1600" b="1" dirty="0" err="1">
                <a:solidFill>
                  <a:schemeClr val="accent5"/>
                </a:solidFill>
              </a:rPr>
              <a:t>Rus</a:t>
            </a:r>
            <a:r>
              <a:rPr lang="ru-RU" sz="1600" b="1" dirty="0">
                <a:solidFill>
                  <a:schemeClr val="accent5"/>
                </a:solidFill>
              </a:rPr>
              <a:t>);</a:t>
            </a:r>
          </a:p>
          <a:p>
            <a:pPr marL="285750" lvl="0" indent="-285750">
              <a:buFont typeface="Wingdings" pitchFamily="2" charset="2"/>
              <a:buChar char="ü"/>
            </a:pPr>
            <a:endParaRPr lang="ru-RU" sz="1600" dirty="0"/>
          </a:p>
          <a:p>
            <a:pPr marL="285750" lvl="0" indent="-285750">
              <a:buFont typeface="Wingdings" pitchFamily="2" charset="2"/>
              <a:buChar char="ü"/>
            </a:pPr>
            <a:r>
              <a:rPr lang="ru-RU" sz="1600" dirty="0"/>
              <a:t>Поддержана заявка Центра молодежных исследований на участие в </a:t>
            </a:r>
            <a:r>
              <a:rPr lang="ru-RU" sz="1600" b="1" dirty="0">
                <a:solidFill>
                  <a:schemeClr val="accent5"/>
                </a:solidFill>
              </a:rPr>
              <a:t>международном проекте</a:t>
            </a:r>
            <a:r>
              <a:rPr lang="ru-RU" sz="1600" dirty="0"/>
              <a:t> </a:t>
            </a:r>
            <a:r>
              <a:rPr lang="ru-RU" sz="1600" b="1" dirty="0"/>
              <a:t>«В тени Гулага: производство, потребление и восприятие тюрем в бывшем Советском Союзе»;</a:t>
            </a:r>
          </a:p>
          <a:p>
            <a:pPr marL="285750" lvl="0" indent="-285750">
              <a:buFont typeface="Wingdings" pitchFamily="2" charset="2"/>
              <a:buChar char="ü"/>
            </a:pPr>
            <a:endParaRPr lang="ru-RU" sz="1600" dirty="0"/>
          </a:p>
          <a:p>
            <a:pPr marL="285750" lvl="0" indent="-285750">
              <a:buFont typeface="Wingdings" pitchFamily="2" charset="2"/>
              <a:buChar char="ü"/>
            </a:pPr>
            <a:r>
              <a:rPr lang="ru-RU" sz="1600" dirty="0"/>
              <a:t>сотрудники Научно-исследовательской лаборатории “Социология образования и науки” В.А. Иванюшина, И.Л. Мусабиров и члены научно-учебной группы “Машинное обучение и социальный </a:t>
            </a:r>
            <a:r>
              <a:rPr lang="ru-RU" sz="1600" dirty="0" err="1"/>
              <a:t>компьютинг</a:t>
            </a:r>
            <a:r>
              <a:rPr lang="ru-RU" sz="1600" dirty="0"/>
              <a:t>” А.В. Суворова, А.А. </a:t>
            </a:r>
            <a:r>
              <a:rPr lang="ru-RU" sz="1600" dirty="0" err="1"/>
              <a:t>Бахитова</a:t>
            </a:r>
            <a:r>
              <a:rPr lang="ru-RU" sz="1600" dirty="0"/>
              <a:t> и А.Д. Кузнецова вошли в число победителей </a:t>
            </a:r>
            <a:r>
              <a:rPr lang="ru-RU" sz="1600" b="1" dirty="0">
                <a:solidFill>
                  <a:schemeClr val="accent5"/>
                </a:solidFill>
              </a:rPr>
              <a:t>международного конкурса грантов KDD </a:t>
            </a:r>
            <a:r>
              <a:rPr lang="ru-RU" sz="1600" b="1" dirty="0" err="1">
                <a:solidFill>
                  <a:schemeClr val="accent5"/>
                </a:solidFill>
              </a:rPr>
              <a:t>Impact</a:t>
            </a:r>
            <a:r>
              <a:rPr lang="ru-RU" sz="1600" b="1" dirty="0">
                <a:solidFill>
                  <a:schemeClr val="accent5"/>
                </a:solidFill>
              </a:rPr>
              <a:t> </a:t>
            </a:r>
            <a:r>
              <a:rPr lang="ru-RU" sz="1600" b="1" dirty="0" err="1">
                <a:solidFill>
                  <a:schemeClr val="accent5"/>
                </a:solidFill>
              </a:rPr>
              <a:t>Program</a:t>
            </a:r>
            <a:r>
              <a:rPr lang="ru-RU" sz="1600" b="1" dirty="0">
                <a:solidFill>
                  <a:schemeClr val="accent5"/>
                </a:solidFill>
              </a:rPr>
              <a:t> ACM SIGKDD </a:t>
            </a:r>
            <a:r>
              <a:rPr lang="ru-RU" sz="1600" dirty="0"/>
              <a:t> поддержки проектов по развитию и распространению </a:t>
            </a:r>
            <a:r>
              <a:rPr lang="ru-RU" sz="1600" b="1" dirty="0" err="1"/>
              <a:t>Data</a:t>
            </a:r>
            <a:r>
              <a:rPr lang="ru-RU" sz="1600" b="1" dirty="0"/>
              <a:t> </a:t>
            </a:r>
            <a:r>
              <a:rPr lang="ru-RU" sz="1600" b="1" dirty="0" err="1"/>
              <a:t>Science</a:t>
            </a:r>
            <a:r>
              <a:rPr lang="ru-RU" sz="1600" b="1" dirty="0"/>
              <a:t> </a:t>
            </a:r>
            <a:r>
              <a:rPr lang="ru-RU" sz="1600" dirty="0"/>
              <a:t>в мире;</a:t>
            </a:r>
          </a:p>
          <a:p>
            <a:pPr marL="285750" lvl="0" indent="-285750">
              <a:buFont typeface="Wingdings" pitchFamily="2" charset="2"/>
              <a:buChar char="ü"/>
            </a:pPr>
            <a:endParaRPr lang="ru-RU" sz="1600" dirty="0">
              <a:solidFill>
                <a:prstClr val="black"/>
              </a:solidFill>
            </a:endParaRPr>
          </a:p>
          <a:p>
            <a:pPr marL="285750" lvl="0" indent="-285750">
              <a:buFont typeface="Wingdings" pitchFamily="2" charset="2"/>
              <a:buChar char="ü"/>
            </a:pPr>
            <a:r>
              <a:rPr lang="ru-RU" sz="1600" dirty="0">
                <a:solidFill>
                  <a:prstClr val="black"/>
                </a:solidFill>
              </a:rPr>
              <a:t>Н.В. Ссорин-Чайков выбран </a:t>
            </a:r>
            <a:r>
              <a:rPr lang="ru-RU" sz="1600" b="1" dirty="0">
                <a:solidFill>
                  <a:schemeClr val="accent5"/>
                </a:solidFill>
              </a:rPr>
              <a:t>главным редактором журнала </a:t>
            </a:r>
            <a:r>
              <a:rPr lang="ru-RU" sz="1600" dirty="0">
                <a:solidFill>
                  <a:prstClr val="black"/>
                </a:solidFill>
              </a:rPr>
              <a:t>Европейской Ассоциации Антропологов (</a:t>
            </a:r>
            <a:r>
              <a:rPr lang="en-US" sz="1600" dirty="0">
                <a:solidFill>
                  <a:prstClr val="black"/>
                </a:solidFill>
              </a:rPr>
              <a:t>EASA, European Association for Social Anthropologists) “Social Anthropology/</a:t>
            </a:r>
            <a:r>
              <a:rPr lang="en-US" sz="1600" dirty="0" err="1">
                <a:solidFill>
                  <a:prstClr val="black"/>
                </a:solidFill>
              </a:rPr>
              <a:t>Anthropologie</a:t>
            </a:r>
            <a:r>
              <a:rPr lang="en-US" sz="1600" dirty="0">
                <a:solidFill>
                  <a:prstClr val="black"/>
                </a:solidFill>
              </a:rPr>
              <a:t> </a:t>
            </a:r>
            <a:r>
              <a:rPr lang="en-US" sz="1600" dirty="0" err="1">
                <a:solidFill>
                  <a:prstClr val="black"/>
                </a:solidFill>
              </a:rPr>
              <a:t>Sociale</a:t>
            </a:r>
            <a:r>
              <a:rPr lang="en-US" sz="1600" dirty="0">
                <a:solidFill>
                  <a:prstClr val="black"/>
                </a:solidFill>
              </a:rPr>
              <a:t>” (Q2 Scopus)</a:t>
            </a:r>
            <a:endParaRPr lang="ru-RU" sz="1400" dirty="0">
              <a:solidFill>
                <a:prstClr val="black"/>
              </a:solidFill>
            </a:endParaRPr>
          </a:p>
          <a:p>
            <a:pPr marL="285750" indent="-285750">
              <a:buFont typeface="Arial" panose="020B0604020202020204" pitchFamily="34" charset="0"/>
              <a:buChar char="•"/>
            </a:pPr>
            <a:endParaRPr lang="ru-RU" sz="1400" dirty="0">
              <a:solidFill>
                <a:prstClr val="black"/>
              </a:solidFill>
            </a:endParaRPr>
          </a:p>
          <a:p>
            <a:pPr marL="285750" indent="-285750">
              <a:buFont typeface="Arial" panose="020B0604020202020204" pitchFamily="34" charset="0"/>
              <a:buChar char="•"/>
            </a:pPr>
            <a:endParaRPr lang="ru-RU" sz="1400" dirty="0"/>
          </a:p>
          <a:p>
            <a:endParaRPr lang="ru-RU" sz="1400" dirty="0"/>
          </a:p>
        </p:txBody>
      </p:sp>
    </p:spTree>
    <p:extLst>
      <p:ext uri="{BB962C8B-B14F-4D97-AF65-F5344CB8AC3E}">
        <p14:creationId xmlns:p14="http://schemas.microsoft.com/office/powerpoint/2010/main" val="619880763"/>
      </p:ext>
    </p:extLst>
  </p:cSld>
  <p:clrMapOvr>
    <a:masterClrMapping/>
  </p:clrMapOvr>
  <p:transition spd="slow">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Научная комиссия: отчет за 2018 год</a:t>
            </a:r>
          </a:p>
          <a:p>
            <a:pPr algn="ctr"/>
            <a:endParaRPr lang="ru-RU" b="1" dirty="0"/>
          </a:p>
        </p:txBody>
      </p:sp>
      <p:sp>
        <p:nvSpPr>
          <p:cNvPr id="2" name="Прямоугольник 1"/>
          <p:cNvSpPr/>
          <p:nvPr/>
        </p:nvSpPr>
        <p:spPr>
          <a:xfrm>
            <a:off x="569822" y="611835"/>
            <a:ext cx="8191500" cy="584775"/>
          </a:xfrm>
          <a:prstGeom prst="rect">
            <a:avLst/>
          </a:prstGeom>
        </p:spPr>
        <p:txBody>
          <a:bodyPr wrap="square">
            <a:spAutoFit/>
          </a:bodyPr>
          <a:lstStyle/>
          <a:p>
            <a:pPr algn="ctr"/>
            <a:r>
              <a:rPr lang="ru-RU" sz="1600" b="1" dirty="0"/>
              <a:t>Поддержанные заявки на проведение конференций, семинаров и симпозиумов в НИУ ВШЭ - Санкт-Петербург в 2018 году</a:t>
            </a:r>
          </a:p>
        </p:txBody>
      </p:sp>
      <p:graphicFrame>
        <p:nvGraphicFramePr>
          <p:cNvPr id="12" name="Таблица 11"/>
          <p:cNvGraphicFramePr>
            <a:graphicFrameLocks noGrp="1"/>
          </p:cNvGraphicFramePr>
          <p:nvPr>
            <p:extLst/>
          </p:nvPr>
        </p:nvGraphicFramePr>
        <p:xfrm>
          <a:off x="482419" y="1329957"/>
          <a:ext cx="8278903" cy="4904143"/>
        </p:xfrm>
        <a:graphic>
          <a:graphicData uri="http://schemas.openxmlformats.org/drawingml/2006/table">
            <a:tbl>
              <a:tblPr firstRow="1" bandRow="1">
                <a:tableStyleId>{BDBED569-4797-4DF1-A0F4-6AAB3CD982D8}</a:tableStyleId>
              </a:tblPr>
              <a:tblGrid>
                <a:gridCol w="466164">
                  <a:extLst>
                    <a:ext uri="{9D8B030D-6E8A-4147-A177-3AD203B41FA5}">
                      <a16:colId xmlns:a16="http://schemas.microsoft.com/office/drawing/2014/main" val="20000"/>
                    </a:ext>
                  </a:extLst>
                </a:gridCol>
                <a:gridCol w="2175617">
                  <a:extLst>
                    <a:ext uri="{9D8B030D-6E8A-4147-A177-3AD203B41FA5}">
                      <a16:colId xmlns:a16="http://schemas.microsoft.com/office/drawing/2014/main" val="20001"/>
                    </a:ext>
                  </a:extLst>
                </a:gridCol>
                <a:gridCol w="4105275">
                  <a:extLst>
                    <a:ext uri="{9D8B030D-6E8A-4147-A177-3AD203B41FA5}">
                      <a16:colId xmlns:a16="http://schemas.microsoft.com/office/drawing/2014/main" val="20002"/>
                    </a:ext>
                  </a:extLst>
                </a:gridCol>
                <a:gridCol w="1531847">
                  <a:extLst>
                    <a:ext uri="{9D8B030D-6E8A-4147-A177-3AD203B41FA5}">
                      <a16:colId xmlns:a16="http://schemas.microsoft.com/office/drawing/2014/main" val="20003"/>
                    </a:ext>
                  </a:extLst>
                </a:gridCol>
              </a:tblGrid>
              <a:tr h="455036">
                <a:tc>
                  <a:txBody>
                    <a:bodyPr/>
                    <a:lstStyle/>
                    <a:p>
                      <a:pPr algn="ctr">
                        <a:lnSpc>
                          <a:spcPct val="115000"/>
                        </a:lnSpc>
                        <a:spcAft>
                          <a:spcPts val="1000"/>
                        </a:spcAft>
                      </a:pPr>
                      <a:r>
                        <a:rPr lang="ru-RU" sz="1200" dirty="0">
                          <a:effectLst/>
                        </a:rPr>
                        <a:t>№</a:t>
                      </a:r>
                      <a:br>
                        <a:rPr lang="ru-RU" sz="1200" dirty="0">
                          <a:effectLst/>
                        </a:rPr>
                      </a:br>
                      <a:r>
                        <a:rPr lang="ru-RU" sz="1200" dirty="0" err="1">
                          <a:effectLst/>
                        </a:rPr>
                        <a:t>пп</a:t>
                      </a:r>
                      <a:endParaRPr lang="ru-RU"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200" dirty="0">
                          <a:effectLst/>
                        </a:rPr>
                        <a:t>ФИО</a:t>
                      </a:r>
                      <a:br>
                        <a:rPr lang="ru-RU" sz="1200" dirty="0">
                          <a:effectLst/>
                        </a:rPr>
                      </a:br>
                      <a:r>
                        <a:rPr lang="ru-RU" sz="1200" dirty="0">
                          <a:effectLst/>
                        </a:rPr>
                        <a:t>заявителя, подразделение</a:t>
                      </a:r>
                      <a:endParaRPr lang="ru-RU"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200" dirty="0">
                          <a:effectLst/>
                        </a:rPr>
                        <a:t>Название мероприятия</a:t>
                      </a:r>
                      <a:endParaRPr lang="ru-RU"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200">
                          <a:effectLst/>
                        </a:rPr>
                        <a:t>Дата проведения мероприятия</a:t>
                      </a:r>
                      <a:endParaRPr lang="ru-RU" sz="1200">
                        <a:effectLst/>
                        <a:latin typeface="+mj-lt"/>
                        <a:ea typeface="Calibri"/>
                        <a:cs typeface="Times New Roman"/>
                      </a:endParaRPr>
                    </a:p>
                  </a:txBody>
                  <a:tcPr marL="68580" marR="68580" marT="0" marB="0" anchor="ctr"/>
                </a:tc>
                <a:extLst>
                  <a:ext uri="{0D108BD9-81ED-4DB2-BD59-A6C34878D82A}">
                    <a16:rowId xmlns:a16="http://schemas.microsoft.com/office/drawing/2014/main" val="10000"/>
                  </a:ext>
                </a:extLst>
              </a:tr>
              <a:tr h="910070">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1.</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Светликова И.Ю., кафедра сравнительного литературоведения и лингвистики, ЦМФИ</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Международная конференция «Идея закона в интеллектуальной истории»</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25-26 апреля 2018 г.</a:t>
                      </a:r>
                    </a:p>
                  </a:txBody>
                  <a:tcPr marL="68580" marR="68580" marT="0" marB="0" anchor="ctr"/>
                </a:tc>
                <a:extLst>
                  <a:ext uri="{0D108BD9-81ED-4DB2-BD59-A6C34878D82A}">
                    <a16:rowId xmlns:a16="http://schemas.microsoft.com/office/drawing/2014/main" val="10001"/>
                  </a:ext>
                </a:extLst>
              </a:tr>
              <a:tr h="669932">
                <a:tc>
                  <a:txBody>
                    <a:bodyPr/>
                    <a:lstStyle/>
                    <a:p>
                      <a:pPr marL="0" algn="ctr" defTabSz="457200" rtl="0" eaLnBrk="1" latinLnBrk="0" hangingPunct="1">
                        <a:lnSpc>
                          <a:spcPct val="115000"/>
                        </a:lnSpc>
                        <a:spcBef>
                          <a:spcPts val="200"/>
                        </a:spcBef>
                        <a:spcAft>
                          <a:spcPts val="1000"/>
                        </a:spcAft>
                      </a:pPr>
                      <a:r>
                        <a:rPr lang="ru-RU" sz="1200" b="0" kern="1200">
                          <a:solidFill>
                            <a:schemeClr val="tx1"/>
                          </a:solidFill>
                          <a:effectLst/>
                          <a:latin typeface="+mn-lt"/>
                          <a:ea typeface="+mn-ea"/>
                          <a:cs typeface="+mn-cs"/>
                        </a:rPr>
                        <a:t>2.</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Александров Д.А., департамент социологии, НУЛ СОН</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Конференция “Цифровые технологии для </a:t>
                      </a:r>
                      <a:r>
                        <a:rPr lang="ru-RU" sz="1200" b="0" kern="1200" dirty="0" err="1">
                          <a:solidFill>
                            <a:schemeClr val="tx1"/>
                          </a:solidFill>
                          <a:effectLst/>
                          <a:latin typeface="+mn-lt"/>
                          <a:ea typeface="+mn-ea"/>
                          <a:cs typeface="+mn-cs"/>
                        </a:rPr>
                        <a:t>метапознания</a:t>
                      </a:r>
                      <a:r>
                        <a:rPr lang="ru-RU" sz="1200" b="0" kern="1200" dirty="0">
                          <a:solidFill>
                            <a:schemeClr val="tx1"/>
                          </a:solidFill>
                          <a:effectLst/>
                          <a:latin typeface="+mn-lt"/>
                          <a:ea typeface="+mn-ea"/>
                          <a:cs typeface="+mn-cs"/>
                        </a:rPr>
                        <a:t>, мотивации и принятия решений в образовании”</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200" b="0" i="1" kern="1200" dirty="0">
                          <a:solidFill>
                            <a:schemeClr val="tx1"/>
                          </a:solidFill>
                          <a:effectLst/>
                          <a:latin typeface="+mn-lt"/>
                          <a:ea typeface="+mn-ea"/>
                          <a:cs typeface="+mn-cs"/>
                        </a:rPr>
                        <a:t>Мероприятие перенесено на 2019 г.</a:t>
                      </a:r>
                    </a:p>
                  </a:txBody>
                  <a:tcPr marL="68580" marR="68580" marT="0" marB="0"/>
                </a:tc>
                <a:extLst>
                  <a:ext uri="{0D108BD9-81ED-4DB2-BD59-A6C34878D82A}">
                    <a16:rowId xmlns:a16="http://schemas.microsoft.com/office/drawing/2014/main" val="10002"/>
                  </a:ext>
                </a:extLst>
              </a:tr>
              <a:tr h="682553">
                <a:tc>
                  <a:txBody>
                    <a:bodyPr/>
                    <a:lstStyle/>
                    <a:p>
                      <a:pPr marL="0" algn="ctr" defTabSz="457200" rtl="0" eaLnBrk="1" latinLnBrk="0" hangingPunct="1">
                        <a:lnSpc>
                          <a:spcPct val="115000"/>
                        </a:lnSpc>
                        <a:spcBef>
                          <a:spcPts val="200"/>
                        </a:spcBef>
                        <a:spcAft>
                          <a:spcPts val="1000"/>
                        </a:spcAft>
                      </a:pPr>
                      <a:r>
                        <a:rPr lang="ru-RU" sz="1200" b="0" kern="1200">
                          <a:solidFill>
                            <a:schemeClr val="tx1"/>
                          </a:solidFill>
                          <a:effectLst/>
                          <a:latin typeface="+mn-lt"/>
                          <a:ea typeface="+mn-ea"/>
                          <a:cs typeface="+mn-cs"/>
                        </a:rPr>
                        <a:t>3.</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Лайус Ю.А., департамент истории, ЛЭТИ</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Конференция «Океанский поворот и новые пути исторической науки - Россия и Франция в сравнительной перспективе»</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200" b="0" i="1" kern="1200" dirty="0">
                          <a:solidFill>
                            <a:schemeClr val="tx1"/>
                          </a:solidFill>
                          <a:effectLst/>
                          <a:latin typeface="+mn-lt"/>
                          <a:ea typeface="+mn-ea"/>
                          <a:cs typeface="+mn-cs"/>
                        </a:rPr>
                        <a:t>Мероприятие перенесено на 2019 г.</a:t>
                      </a:r>
                    </a:p>
                  </a:txBody>
                  <a:tcPr marL="68580" marR="68580" marT="0" marB="0"/>
                </a:tc>
                <a:extLst>
                  <a:ext uri="{0D108BD9-81ED-4DB2-BD59-A6C34878D82A}">
                    <a16:rowId xmlns:a16="http://schemas.microsoft.com/office/drawing/2014/main" val="10003"/>
                  </a:ext>
                </a:extLst>
              </a:tr>
              <a:tr h="573687">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4.</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Понарин Э.Д., департамент</a:t>
                      </a:r>
                      <a:r>
                        <a:rPr lang="ru-RU" sz="1200" b="0" kern="1200" baseline="0" dirty="0">
                          <a:solidFill>
                            <a:schemeClr val="tx1"/>
                          </a:solidFill>
                          <a:effectLst/>
                          <a:latin typeface="+mn-lt"/>
                          <a:ea typeface="+mn-ea"/>
                          <a:cs typeface="+mn-cs"/>
                        </a:rPr>
                        <a:t> </a:t>
                      </a:r>
                      <a:r>
                        <a:rPr lang="ru-RU" sz="1200" b="0" kern="1200" dirty="0">
                          <a:solidFill>
                            <a:schemeClr val="tx1"/>
                          </a:solidFill>
                          <a:effectLst/>
                          <a:latin typeface="+mn-lt"/>
                          <a:ea typeface="+mn-ea"/>
                          <a:cs typeface="+mn-cs"/>
                        </a:rPr>
                        <a:t>социологии, ЛССИ</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Семинар “</a:t>
                      </a:r>
                      <a:r>
                        <a:rPr lang="ru-RU" sz="1200" b="0" kern="1200" dirty="0" err="1">
                          <a:solidFill>
                            <a:schemeClr val="tx1"/>
                          </a:solidFill>
                          <a:effectLst/>
                          <a:latin typeface="+mn-lt"/>
                          <a:ea typeface="+mn-ea"/>
                          <a:cs typeface="+mn-cs"/>
                        </a:rPr>
                        <a:t>Values</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and</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SociPolitical</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Processes</a:t>
                      </a:r>
                      <a:r>
                        <a:rPr lang="ru-RU" sz="1200" b="0" kern="1200" dirty="0">
                          <a:solidFill>
                            <a:schemeClr val="tx1"/>
                          </a:solidFill>
                          <a:effectLst/>
                          <a:latin typeface="+mn-lt"/>
                          <a:ea typeface="+mn-ea"/>
                          <a:cs typeface="+mn-cs"/>
                        </a:rPr>
                        <a:t>: A </a:t>
                      </a:r>
                      <a:r>
                        <a:rPr lang="ru-RU" sz="1200" b="0" kern="1200" dirty="0" err="1">
                          <a:solidFill>
                            <a:schemeClr val="tx1"/>
                          </a:solidFill>
                          <a:effectLst/>
                          <a:latin typeface="+mn-lt"/>
                          <a:ea typeface="+mn-ea"/>
                          <a:cs typeface="+mn-cs"/>
                        </a:rPr>
                        <a:t>Quantitative</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Perspective</a:t>
                      </a:r>
                      <a:r>
                        <a:rPr lang="ru-RU" sz="1200" b="0" kern="1200" dirty="0">
                          <a:solidFill>
                            <a:schemeClr val="tx1"/>
                          </a:solidFill>
                          <a:effectLst/>
                          <a:latin typeface="+mn-lt"/>
                          <a:ea typeface="+mn-ea"/>
                          <a:cs typeface="+mn-cs"/>
                        </a:rPr>
                        <a:t>”</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08-09 ноября 2018 г.</a:t>
                      </a:r>
                    </a:p>
                  </a:txBody>
                  <a:tcPr marL="68580" marR="68580" marT="0" marB="0"/>
                </a:tc>
                <a:extLst>
                  <a:ext uri="{0D108BD9-81ED-4DB2-BD59-A6C34878D82A}">
                    <a16:rowId xmlns:a16="http://schemas.microsoft.com/office/drawing/2014/main" val="10004"/>
                  </a:ext>
                </a:extLst>
              </a:tr>
              <a:tr h="573687">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5.</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Самохина Е.Г., кафедра теории и истории права и государства</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Международная конференция «История идей в XXI веке: Диалог России и Западной Европы»</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02-03 октября 2018 г.</a:t>
                      </a:r>
                    </a:p>
                  </a:txBody>
                  <a:tcPr marL="68580" marR="68580" marT="0" marB="0"/>
                </a:tc>
                <a:extLst>
                  <a:ext uri="{0D108BD9-81ED-4DB2-BD59-A6C34878D82A}">
                    <a16:rowId xmlns:a16="http://schemas.microsoft.com/office/drawing/2014/main" val="10005"/>
                  </a:ext>
                </a:extLst>
              </a:tr>
              <a:tr h="573687">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6.</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Семенов А.М., департамент истории, ЦИИ</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Международный научно</a:t>
                      </a:r>
                      <a:r>
                        <a:rPr lang="en-US" sz="1200" b="0" kern="1200" dirty="0">
                          <a:solidFill>
                            <a:schemeClr val="tx1"/>
                          </a:solidFill>
                          <a:effectLst/>
                          <a:latin typeface="+mn-lt"/>
                          <a:ea typeface="+mn-ea"/>
                          <a:cs typeface="+mn-cs"/>
                        </a:rPr>
                        <a:t>-</a:t>
                      </a:r>
                      <a:r>
                        <a:rPr lang="ru-RU" sz="1200" b="0" kern="1200" dirty="0">
                          <a:solidFill>
                            <a:schemeClr val="tx1"/>
                          </a:solidFill>
                          <a:effectLst/>
                          <a:latin typeface="+mn-lt"/>
                          <a:ea typeface="+mn-ea"/>
                          <a:cs typeface="+mn-cs"/>
                        </a:rPr>
                        <a:t>исследовательский семинар членов ассоциации</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EuParl.Net</a:t>
                      </a:r>
                      <a:r>
                        <a:rPr lang="en-US" sz="1200" b="0" kern="1200" dirty="0">
                          <a:solidFill>
                            <a:schemeClr val="tx1"/>
                          </a:solidFill>
                          <a:effectLst/>
                          <a:latin typeface="+mn-lt"/>
                          <a:ea typeface="+mn-ea"/>
                          <a:cs typeface="+mn-cs"/>
                        </a:rPr>
                        <a:t> (European Information and Research Network on Parliamentary History) «</a:t>
                      </a:r>
                      <a:r>
                        <a:rPr lang="en-US" sz="1200" b="0" kern="1200" dirty="0" err="1">
                          <a:solidFill>
                            <a:schemeClr val="tx1"/>
                          </a:solidFill>
                          <a:effectLst/>
                          <a:latin typeface="+mn-lt"/>
                          <a:ea typeface="+mn-ea"/>
                          <a:cs typeface="+mn-cs"/>
                        </a:rPr>
                        <a:t>Paliamentarism</a:t>
                      </a:r>
                      <a:r>
                        <a:rPr lang="en-US" sz="1200" b="0" kern="1200" dirty="0">
                          <a:solidFill>
                            <a:schemeClr val="tx1"/>
                          </a:solidFill>
                          <a:effectLst/>
                          <a:latin typeface="+mn-lt"/>
                          <a:ea typeface="+mn-ea"/>
                          <a:cs typeface="+mn-cs"/>
                        </a:rPr>
                        <a:t> and Representative Democracy in Crises of War, Revolution, Collapse of Empires, and Mass Politics»</a:t>
                      </a:r>
                      <a:endParaRPr lang="ru-RU" sz="1200" b="0" kern="1200" dirty="0">
                        <a:solidFill>
                          <a:schemeClr val="tx1"/>
                        </a:solidFill>
                        <a:effectLst/>
                        <a:latin typeface="+mn-lt"/>
                        <a:ea typeface="+mn-ea"/>
                        <a:cs typeface="+mn-cs"/>
                      </a:endParaRP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01-02 октября 2018 г.</a:t>
                      </a: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27906589"/>
      </p:ext>
    </p:extLst>
  </p:cSld>
  <p:clrMapOvr>
    <a:masterClrMapping/>
  </p:clrMapOvr>
  <p:transition spd="slow">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Научная комиссия: отчет за 2018 год</a:t>
            </a:r>
          </a:p>
          <a:p>
            <a:pPr algn="ctr"/>
            <a:endParaRPr lang="ru-RU" b="1" dirty="0"/>
          </a:p>
        </p:txBody>
      </p:sp>
      <p:sp>
        <p:nvSpPr>
          <p:cNvPr id="2" name="Прямоугольник 1"/>
          <p:cNvSpPr/>
          <p:nvPr/>
        </p:nvSpPr>
        <p:spPr>
          <a:xfrm>
            <a:off x="569822" y="611835"/>
            <a:ext cx="8191500" cy="584775"/>
          </a:xfrm>
          <a:prstGeom prst="rect">
            <a:avLst/>
          </a:prstGeom>
        </p:spPr>
        <p:txBody>
          <a:bodyPr wrap="square">
            <a:spAutoFit/>
          </a:bodyPr>
          <a:lstStyle/>
          <a:p>
            <a:pPr algn="ctr"/>
            <a:r>
              <a:rPr lang="ru-RU" sz="1600" b="1" dirty="0"/>
              <a:t>Поддержанные заявки на поддержку международных научных партнёрств</a:t>
            </a:r>
          </a:p>
          <a:p>
            <a:pPr algn="ctr"/>
            <a:r>
              <a:rPr lang="ru-RU" sz="1600" b="1" dirty="0"/>
              <a:t>в 2018 году</a:t>
            </a:r>
          </a:p>
        </p:txBody>
      </p:sp>
      <p:graphicFrame>
        <p:nvGraphicFramePr>
          <p:cNvPr id="12" name="Таблица 11"/>
          <p:cNvGraphicFramePr>
            <a:graphicFrameLocks noGrp="1"/>
          </p:cNvGraphicFramePr>
          <p:nvPr>
            <p:extLst>
              <p:ext uri="{D42A27DB-BD31-4B8C-83A1-F6EECF244321}">
                <p14:modId xmlns:p14="http://schemas.microsoft.com/office/powerpoint/2010/main" val="3070873187"/>
              </p:ext>
            </p:extLst>
          </p:nvPr>
        </p:nvGraphicFramePr>
        <p:xfrm>
          <a:off x="569822" y="1255527"/>
          <a:ext cx="8278903" cy="4798581"/>
        </p:xfrm>
        <a:graphic>
          <a:graphicData uri="http://schemas.openxmlformats.org/drawingml/2006/table">
            <a:tbl>
              <a:tblPr firstRow="1" bandRow="1">
                <a:tableStyleId>{BDBED569-4797-4DF1-A0F4-6AAB3CD982D8}</a:tableStyleId>
              </a:tblPr>
              <a:tblGrid>
                <a:gridCol w="466164">
                  <a:extLst>
                    <a:ext uri="{9D8B030D-6E8A-4147-A177-3AD203B41FA5}">
                      <a16:colId xmlns:a16="http://schemas.microsoft.com/office/drawing/2014/main" val="20000"/>
                    </a:ext>
                  </a:extLst>
                </a:gridCol>
                <a:gridCol w="2175617">
                  <a:extLst>
                    <a:ext uri="{9D8B030D-6E8A-4147-A177-3AD203B41FA5}">
                      <a16:colId xmlns:a16="http://schemas.microsoft.com/office/drawing/2014/main" val="20001"/>
                    </a:ext>
                  </a:extLst>
                </a:gridCol>
                <a:gridCol w="4105275">
                  <a:extLst>
                    <a:ext uri="{9D8B030D-6E8A-4147-A177-3AD203B41FA5}">
                      <a16:colId xmlns:a16="http://schemas.microsoft.com/office/drawing/2014/main" val="20002"/>
                    </a:ext>
                  </a:extLst>
                </a:gridCol>
                <a:gridCol w="1531847">
                  <a:extLst>
                    <a:ext uri="{9D8B030D-6E8A-4147-A177-3AD203B41FA5}">
                      <a16:colId xmlns:a16="http://schemas.microsoft.com/office/drawing/2014/main" val="20003"/>
                    </a:ext>
                  </a:extLst>
                </a:gridCol>
              </a:tblGrid>
              <a:tr h="385334">
                <a:tc>
                  <a:txBody>
                    <a:bodyPr/>
                    <a:lstStyle/>
                    <a:p>
                      <a:pPr algn="ctr">
                        <a:lnSpc>
                          <a:spcPct val="115000"/>
                        </a:lnSpc>
                        <a:spcAft>
                          <a:spcPts val="1000"/>
                        </a:spcAft>
                      </a:pPr>
                      <a:r>
                        <a:rPr lang="ru-RU" sz="1200" dirty="0">
                          <a:effectLst/>
                        </a:rPr>
                        <a:t>№</a:t>
                      </a:r>
                      <a:br>
                        <a:rPr lang="ru-RU" sz="1200" dirty="0">
                          <a:effectLst/>
                        </a:rPr>
                      </a:br>
                      <a:r>
                        <a:rPr lang="ru-RU" sz="1200" dirty="0" err="1">
                          <a:effectLst/>
                        </a:rPr>
                        <a:t>пп</a:t>
                      </a:r>
                      <a:endParaRPr lang="ru-RU"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200" dirty="0">
                          <a:effectLst/>
                        </a:rPr>
                        <a:t>ФИО</a:t>
                      </a:r>
                      <a:br>
                        <a:rPr lang="ru-RU" sz="1200" dirty="0">
                          <a:effectLst/>
                        </a:rPr>
                      </a:br>
                      <a:r>
                        <a:rPr lang="ru-RU" sz="1200" dirty="0">
                          <a:effectLst/>
                        </a:rPr>
                        <a:t>заявителя, подразделение</a:t>
                      </a:r>
                      <a:endParaRPr lang="ru-RU"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200" dirty="0">
                          <a:effectLst/>
                          <a:latin typeface="+mn-lt"/>
                          <a:ea typeface="+mn-ea"/>
                          <a:cs typeface="+mn-cs"/>
                        </a:rPr>
                        <a:t>Название</a:t>
                      </a:r>
                      <a:r>
                        <a:rPr lang="ru-RU" sz="1200" baseline="0" dirty="0">
                          <a:effectLst/>
                          <a:latin typeface="+mn-lt"/>
                          <a:ea typeface="+mn-ea"/>
                          <a:cs typeface="+mn-cs"/>
                        </a:rPr>
                        <a:t> организации-партнера</a:t>
                      </a:r>
                      <a:endParaRPr lang="ru-RU"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200" dirty="0">
                          <a:effectLst/>
                          <a:latin typeface="+mj-lt"/>
                          <a:ea typeface="Calibri"/>
                          <a:cs typeface="Times New Roman"/>
                        </a:rPr>
                        <a:t>Выделенный</a:t>
                      </a:r>
                      <a:r>
                        <a:rPr lang="ru-RU" sz="1200" baseline="0" dirty="0">
                          <a:effectLst/>
                          <a:latin typeface="+mj-lt"/>
                          <a:ea typeface="Calibri"/>
                          <a:cs typeface="Times New Roman"/>
                        </a:rPr>
                        <a:t> объем финансирования</a:t>
                      </a:r>
                      <a:endParaRPr lang="ru-RU" sz="1200" dirty="0">
                        <a:effectLst/>
                        <a:latin typeface="+mj-lt"/>
                        <a:ea typeface="Calibri"/>
                        <a:cs typeface="Times New Roman"/>
                      </a:endParaRPr>
                    </a:p>
                  </a:txBody>
                  <a:tcPr marL="68580" marR="68580" marT="0" marB="0" anchor="ctr"/>
                </a:tc>
                <a:extLst>
                  <a:ext uri="{0D108BD9-81ED-4DB2-BD59-A6C34878D82A}">
                    <a16:rowId xmlns:a16="http://schemas.microsoft.com/office/drawing/2014/main" val="10000"/>
                  </a:ext>
                </a:extLst>
              </a:tr>
              <a:tr h="569451">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1.</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Лайус Ю.А., департамент истории, ЛЭТИ</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Свободный Университет Амстердама</a:t>
                      </a:r>
                      <a:br>
                        <a:rPr lang="ru-RU" sz="1200" b="0" kern="1200" dirty="0">
                          <a:solidFill>
                            <a:schemeClr val="tx1"/>
                          </a:solidFill>
                          <a:effectLst/>
                          <a:latin typeface="+mn-lt"/>
                          <a:ea typeface="+mn-ea"/>
                          <a:cs typeface="+mn-cs"/>
                        </a:rPr>
                      </a:br>
                      <a:r>
                        <a:rPr lang="ru-RU" sz="1200" b="0" kern="1200" dirty="0">
                          <a:solidFill>
                            <a:schemeClr val="tx1"/>
                          </a:solidFill>
                          <a:effectLst/>
                          <a:latin typeface="+mn-lt"/>
                          <a:ea typeface="+mn-ea"/>
                          <a:cs typeface="+mn-cs"/>
                        </a:rPr>
                        <a:t>VU </a:t>
                      </a:r>
                      <a:r>
                        <a:rPr lang="ru-RU" sz="1200" b="0" kern="1200" dirty="0" err="1">
                          <a:solidFill>
                            <a:schemeClr val="tx1"/>
                          </a:solidFill>
                          <a:effectLst/>
                          <a:latin typeface="+mn-lt"/>
                          <a:ea typeface="+mn-ea"/>
                          <a:cs typeface="+mn-cs"/>
                        </a:rPr>
                        <a:t>University</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Amsterdam</a:t>
                      </a:r>
                      <a:endParaRPr lang="ru-RU" sz="1200" b="0" kern="1200" dirty="0">
                        <a:solidFill>
                          <a:schemeClr val="tx1"/>
                        </a:solidFill>
                        <a:effectLst/>
                        <a:latin typeface="+mn-lt"/>
                        <a:ea typeface="+mn-ea"/>
                        <a:cs typeface="+mn-cs"/>
                      </a:endParaRP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a:solidFill>
                            <a:schemeClr val="tx1"/>
                          </a:solidFill>
                          <a:effectLst/>
                          <a:latin typeface="+mn-lt"/>
                          <a:ea typeface="+mn-ea"/>
                          <a:cs typeface="+mn-cs"/>
                        </a:rPr>
                        <a:t>80 000</a:t>
                      </a:r>
                    </a:p>
                  </a:txBody>
                  <a:tcPr marL="68580" marR="68580" marT="0" marB="0" anchor="ctr"/>
                </a:tc>
                <a:extLst>
                  <a:ext uri="{0D108BD9-81ED-4DB2-BD59-A6C34878D82A}">
                    <a16:rowId xmlns:a16="http://schemas.microsoft.com/office/drawing/2014/main" val="10001"/>
                  </a:ext>
                </a:extLst>
              </a:tr>
              <a:tr h="567313">
                <a:tc>
                  <a:txBody>
                    <a:bodyPr/>
                    <a:lstStyle/>
                    <a:p>
                      <a:pPr marL="0" algn="ctr" defTabSz="457200" rtl="0" eaLnBrk="1" latinLnBrk="0" hangingPunct="1">
                        <a:lnSpc>
                          <a:spcPct val="115000"/>
                        </a:lnSpc>
                        <a:spcBef>
                          <a:spcPts val="200"/>
                        </a:spcBef>
                        <a:spcAft>
                          <a:spcPts val="1000"/>
                        </a:spcAft>
                      </a:pPr>
                      <a:r>
                        <a:rPr lang="ru-RU" sz="1200" b="0" kern="1200">
                          <a:solidFill>
                            <a:schemeClr val="tx1"/>
                          </a:solidFill>
                          <a:effectLst/>
                          <a:latin typeface="+mn-lt"/>
                          <a:ea typeface="+mn-ea"/>
                          <a:cs typeface="+mn-cs"/>
                        </a:rPr>
                        <a:t>2.</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Бусыгина И.М., департамент прикладной политологии</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Свободный Университет Берлина, Германия</a:t>
                      </a:r>
                      <a:br>
                        <a:rPr lang="ru-RU" sz="1200" b="0" kern="1200" dirty="0">
                          <a:solidFill>
                            <a:schemeClr val="tx1"/>
                          </a:solidFill>
                          <a:effectLst/>
                          <a:latin typeface="+mn-lt"/>
                          <a:ea typeface="+mn-ea"/>
                          <a:cs typeface="+mn-cs"/>
                        </a:rPr>
                      </a:br>
                      <a:r>
                        <a:rPr lang="ru-RU" sz="1200" b="0" kern="1200" dirty="0" err="1">
                          <a:solidFill>
                            <a:schemeClr val="tx1"/>
                          </a:solidFill>
                          <a:effectLst/>
                          <a:latin typeface="+mn-lt"/>
                          <a:ea typeface="+mn-ea"/>
                          <a:cs typeface="+mn-cs"/>
                        </a:rPr>
                        <a:t>Free</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University</a:t>
                      </a:r>
                      <a:r>
                        <a:rPr lang="ru-RU" sz="1200" b="0" kern="1200" dirty="0">
                          <a:solidFill>
                            <a:schemeClr val="tx1"/>
                          </a:solidFill>
                          <a:effectLst/>
                          <a:latin typeface="+mn-lt"/>
                          <a:ea typeface="+mn-ea"/>
                          <a:cs typeface="+mn-cs"/>
                        </a:rPr>
                        <a:t> of </a:t>
                      </a:r>
                      <a:r>
                        <a:rPr lang="ru-RU" sz="1200" b="0" kern="1200" dirty="0" err="1">
                          <a:solidFill>
                            <a:schemeClr val="tx1"/>
                          </a:solidFill>
                          <a:effectLst/>
                          <a:latin typeface="+mn-lt"/>
                          <a:ea typeface="+mn-ea"/>
                          <a:cs typeface="+mn-cs"/>
                        </a:rPr>
                        <a:t>Berlin</a:t>
                      </a:r>
                      <a:endParaRPr lang="ru-RU" sz="1200" b="0" kern="1200" dirty="0">
                        <a:solidFill>
                          <a:schemeClr val="tx1"/>
                        </a:solidFill>
                        <a:effectLst/>
                        <a:latin typeface="+mn-lt"/>
                        <a:ea typeface="+mn-ea"/>
                        <a:cs typeface="+mn-cs"/>
                      </a:endParaRP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a:solidFill>
                            <a:schemeClr val="tx1"/>
                          </a:solidFill>
                          <a:effectLst/>
                          <a:latin typeface="+mn-lt"/>
                          <a:ea typeface="+mn-ea"/>
                          <a:cs typeface="+mn-cs"/>
                        </a:rPr>
                        <a:t>85 000</a:t>
                      </a:r>
                    </a:p>
                  </a:txBody>
                  <a:tcPr marL="68580" marR="68580" marT="0" marB="0" anchor="ctr"/>
                </a:tc>
                <a:extLst>
                  <a:ext uri="{0D108BD9-81ED-4DB2-BD59-A6C34878D82A}">
                    <a16:rowId xmlns:a16="http://schemas.microsoft.com/office/drawing/2014/main" val="10002"/>
                  </a:ext>
                </a:extLst>
              </a:tr>
              <a:tr h="578001">
                <a:tc>
                  <a:txBody>
                    <a:bodyPr/>
                    <a:lstStyle/>
                    <a:p>
                      <a:pPr marL="0" algn="ctr" defTabSz="457200" rtl="0" eaLnBrk="1" latinLnBrk="0" hangingPunct="1">
                        <a:lnSpc>
                          <a:spcPct val="115000"/>
                        </a:lnSpc>
                        <a:spcBef>
                          <a:spcPts val="200"/>
                        </a:spcBef>
                        <a:spcAft>
                          <a:spcPts val="1000"/>
                        </a:spcAft>
                      </a:pPr>
                      <a:r>
                        <a:rPr lang="ru-RU" sz="1200" b="0" kern="1200">
                          <a:solidFill>
                            <a:schemeClr val="tx1"/>
                          </a:solidFill>
                          <a:effectLst/>
                          <a:latin typeface="+mn-lt"/>
                          <a:ea typeface="+mn-ea"/>
                          <a:cs typeface="+mn-cs"/>
                        </a:rPr>
                        <a:t>3.</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Серова Е.Г. </a:t>
                      </a:r>
                      <a:br>
                        <a:rPr lang="ru-RU" sz="1200" b="0" kern="1200" dirty="0">
                          <a:solidFill>
                            <a:schemeClr val="tx1"/>
                          </a:solidFill>
                          <a:effectLst/>
                          <a:latin typeface="+mn-lt"/>
                          <a:ea typeface="+mn-ea"/>
                          <a:cs typeface="+mn-cs"/>
                        </a:rPr>
                      </a:br>
                      <a:r>
                        <a:rPr lang="ru-RU" sz="1200" b="0" kern="1200" dirty="0">
                          <a:solidFill>
                            <a:schemeClr val="tx1"/>
                          </a:solidFill>
                          <a:effectLst/>
                          <a:latin typeface="+mn-lt"/>
                          <a:ea typeface="+mn-ea"/>
                          <a:cs typeface="+mn-cs"/>
                        </a:rPr>
                        <a:t>департамент менеджмента</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en-US" sz="1200" b="0" kern="1200" dirty="0">
                          <a:solidFill>
                            <a:schemeClr val="tx1"/>
                          </a:solidFill>
                          <a:effectLst/>
                          <a:latin typeface="+mn-lt"/>
                          <a:ea typeface="+mn-ea"/>
                          <a:cs typeface="+mn-cs"/>
                        </a:rPr>
                        <a:t>Connected Cities Research Group, Faculty of Business, University of Greenwich</a:t>
                      </a:r>
                      <a:endParaRPr lang="ru-RU" sz="1200" b="0" kern="1200" dirty="0">
                        <a:solidFill>
                          <a:schemeClr val="tx1"/>
                        </a:solidFill>
                        <a:effectLst/>
                        <a:latin typeface="+mn-lt"/>
                        <a:ea typeface="+mn-ea"/>
                        <a:cs typeface="+mn-cs"/>
                      </a:endParaRP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a:solidFill>
                            <a:schemeClr val="tx1"/>
                          </a:solidFill>
                          <a:effectLst/>
                          <a:latin typeface="+mn-lt"/>
                          <a:ea typeface="+mn-ea"/>
                          <a:cs typeface="+mn-cs"/>
                        </a:rPr>
                        <a:t>60 000</a:t>
                      </a:r>
                    </a:p>
                  </a:txBody>
                  <a:tcPr marL="68580" marR="68580" marT="0" marB="0" anchor="ctr"/>
                </a:tc>
                <a:extLst>
                  <a:ext uri="{0D108BD9-81ED-4DB2-BD59-A6C34878D82A}">
                    <a16:rowId xmlns:a16="http://schemas.microsoft.com/office/drawing/2014/main" val="10003"/>
                  </a:ext>
                </a:extLst>
              </a:tr>
              <a:tr h="459978">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4.</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Семенов А.М., департамент истории, ЦИИ</a:t>
                      </a:r>
                    </a:p>
                  </a:txBody>
                  <a:tcPr marL="68580" marR="68580" marT="0" marB="0" anchor="b"/>
                </a:tc>
                <a:tc>
                  <a:txBody>
                    <a:bodyPr/>
                    <a:lstStyle/>
                    <a:p>
                      <a:pPr marL="0" algn="ctr" defTabSz="457200" rtl="0" eaLnBrk="1" latinLnBrk="0" hangingPunct="1">
                        <a:lnSpc>
                          <a:spcPct val="115000"/>
                        </a:lnSpc>
                        <a:spcBef>
                          <a:spcPts val="200"/>
                        </a:spcBef>
                        <a:spcAft>
                          <a:spcPts val="1000"/>
                        </a:spcAft>
                      </a:pPr>
                      <a:r>
                        <a:rPr lang="en-US" sz="1200" b="0" kern="1200" dirty="0">
                          <a:solidFill>
                            <a:schemeClr val="tx1"/>
                          </a:solidFill>
                          <a:effectLst/>
                          <a:latin typeface="+mn-lt"/>
                          <a:ea typeface="+mn-ea"/>
                          <a:cs typeface="+mn-cs"/>
                        </a:rPr>
                        <a:t>International Research Consortium “Global Histories of Empire” (</a:t>
                      </a:r>
                      <a:r>
                        <a:rPr lang="en-US" sz="1200" b="0" kern="1200" dirty="0" err="1">
                          <a:solidFill>
                            <a:schemeClr val="tx1"/>
                          </a:solidFill>
                          <a:effectLst/>
                          <a:latin typeface="+mn-lt"/>
                          <a:ea typeface="+mn-ea"/>
                          <a:cs typeface="+mn-cs"/>
                        </a:rPr>
                        <a:t>Rheinische</a:t>
                      </a:r>
                      <a:r>
                        <a:rPr lang="en-US" sz="1200" b="0" kern="1200" dirty="0">
                          <a:solidFill>
                            <a:schemeClr val="tx1"/>
                          </a:solidFill>
                          <a:effectLst/>
                          <a:latin typeface="+mn-lt"/>
                          <a:ea typeface="+mn-ea"/>
                          <a:cs typeface="+mn-cs"/>
                        </a:rPr>
                        <a:t> Friedrich-</a:t>
                      </a:r>
                      <a:r>
                        <a:rPr lang="en-US" sz="1200" b="0" kern="1200" dirty="0" err="1">
                          <a:solidFill>
                            <a:schemeClr val="tx1"/>
                          </a:solidFill>
                          <a:effectLst/>
                          <a:latin typeface="+mn-lt"/>
                          <a:ea typeface="+mn-ea"/>
                          <a:cs typeface="+mn-cs"/>
                        </a:rPr>
                        <a:t>Wilhelms</a:t>
                      </a:r>
                      <a:r>
                        <a:rPr lang="en-US" sz="1200" b="0" kern="1200" dirty="0">
                          <a:solidFill>
                            <a:schemeClr val="tx1"/>
                          </a:solidFill>
                          <a:effectLst/>
                          <a:latin typeface="+mn-lt"/>
                          <a:ea typeface="+mn-ea"/>
                          <a:cs typeface="+mn-cs"/>
                        </a:rPr>
                        <a:t>-</a:t>
                      </a:r>
                      <a:r>
                        <a:rPr lang="en-US" sz="1200" b="0" kern="1200" dirty="0" err="1">
                          <a:solidFill>
                            <a:schemeClr val="tx1"/>
                          </a:solidFill>
                          <a:effectLst/>
                          <a:latin typeface="+mn-lt"/>
                          <a:ea typeface="+mn-ea"/>
                          <a:cs typeface="+mn-cs"/>
                        </a:rPr>
                        <a:t>Universität</a:t>
                      </a:r>
                      <a:r>
                        <a:rPr lang="en-US" sz="1200" b="0" kern="1200" dirty="0">
                          <a:solidFill>
                            <a:schemeClr val="tx1"/>
                          </a:solidFill>
                          <a:effectLst/>
                          <a:latin typeface="+mn-lt"/>
                          <a:ea typeface="+mn-ea"/>
                          <a:cs typeface="+mn-cs"/>
                        </a:rPr>
                        <a:t> Bonn, University of Turin, </a:t>
                      </a:r>
                      <a:r>
                        <a:rPr lang="en-US" sz="1200" b="0" kern="1200" dirty="0" err="1">
                          <a:solidFill>
                            <a:schemeClr val="tx1"/>
                          </a:solidFill>
                          <a:effectLst/>
                          <a:latin typeface="+mn-lt"/>
                          <a:ea typeface="+mn-ea"/>
                          <a:cs typeface="+mn-cs"/>
                        </a:rPr>
                        <a:t>École</a:t>
                      </a:r>
                      <a:r>
                        <a:rPr lang="en-US" sz="1200" b="0" kern="1200" dirty="0">
                          <a:solidFill>
                            <a:schemeClr val="tx1"/>
                          </a:solidFill>
                          <a:effectLst/>
                          <a:latin typeface="+mn-lt"/>
                          <a:ea typeface="+mn-ea"/>
                          <a:cs typeface="+mn-cs"/>
                        </a:rPr>
                        <a:t> des </a:t>
                      </a:r>
                      <a:r>
                        <a:rPr lang="en-US" sz="1200" b="0" kern="1200" dirty="0" err="1">
                          <a:solidFill>
                            <a:schemeClr val="tx1"/>
                          </a:solidFill>
                          <a:effectLst/>
                          <a:latin typeface="+mn-lt"/>
                          <a:ea typeface="+mn-ea"/>
                          <a:cs typeface="+mn-cs"/>
                        </a:rPr>
                        <a:t>hautes</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études</a:t>
                      </a:r>
                      <a:r>
                        <a:rPr lang="en-US" sz="1200" b="0" kern="1200" dirty="0">
                          <a:solidFill>
                            <a:schemeClr val="tx1"/>
                          </a:solidFill>
                          <a:effectLst/>
                          <a:latin typeface="+mn-lt"/>
                          <a:ea typeface="+mn-ea"/>
                          <a:cs typeface="+mn-cs"/>
                        </a:rPr>
                        <a:t> en sciences </a:t>
                      </a:r>
                      <a:r>
                        <a:rPr lang="en-US" sz="1200" b="0" kern="1200" dirty="0" err="1">
                          <a:solidFill>
                            <a:schemeClr val="tx1"/>
                          </a:solidFill>
                          <a:effectLst/>
                          <a:latin typeface="+mn-lt"/>
                          <a:ea typeface="+mn-ea"/>
                          <a:cs typeface="+mn-cs"/>
                        </a:rPr>
                        <a:t>sociales</a:t>
                      </a:r>
                      <a:r>
                        <a:rPr lang="en-US" sz="1200" b="0" kern="1200" dirty="0">
                          <a:solidFill>
                            <a:schemeClr val="tx1"/>
                          </a:solidFill>
                          <a:effectLst/>
                          <a:latin typeface="+mn-lt"/>
                          <a:ea typeface="+mn-ea"/>
                          <a:cs typeface="+mn-cs"/>
                        </a:rPr>
                        <a:t>)</a:t>
                      </a:r>
                      <a:endParaRPr lang="ru-RU" sz="1200" b="0" kern="1200" dirty="0">
                        <a:solidFill>
                          <a:schemeClr val="tx1"/>
                        </a:solidFill>
                        <a:effectLst/>
                        <a:latin typeface="+mn-lt"/>
                        <a:ea typeface="+mn-ea"/>
                        <a:cs typeface="+mn-cs"/>
                      </a:endParaRPr>
                    </a:p>
                  </a:txBody>
                  <a:tcPr marL="68580" marR="68580" marT="0" marB="0" anchor="b"/>
                </a:tc>
                <a:tc>
                  <a:txBody>
                    <a:bodyPr/>
                    <a:lstStyle/>
                    <a:p>
                      <a:pPr marL="0" algn="ctr" defTabSz="457200" rtl="0" eaLnBrk="1" latinLnBrk="0" hangingPunct="1">
                        <a:lnSpc>
                          <a:spcPct val="115000"/>
                        </a:lnSpc>
                        <a:spcBef>
                          <a:spcPts val="200"/>
                        </a:spcBef>
                        <a:spcAft>
                          <a:spcPts val="1000"/>
                        </a:spcAft>
                      </a:pPr>
                      <a:r>
                        <a:rPr lang="en-US" sz="1200" b="0" kern="1200" dirty="0">
                          <a:solidFill>
                            <a:schemeClr val="tx1"/>
                          </a:solidFill>
                          <a:effectLst/>
                          <a:latin typeface="+mn-lt"/>
                          <a:ea typeface="+mn-ea"/>
                          <a:cs typeface="+mn-cs"/>
                        </a:rPr>
                        <a:t> </a:t>
                      </a:r>
                      <a:endParaRPr lang="ru-RU" sz="1200" b="0" kern="1200" dirty="0">
                        <a:solidFill>
                          <a:schemeClr val="tx1"/>
                        </a:solidFill>
                        <a:effectLst/>
                        <a:latin typeface="+mn-lt"/>
                        <a:ea typeface="+mn-ea"/>
                        <a:cs typeface="+mn-cs"/>
                      </a:endParaRPr>
                    </a:p>
                    <a:p>
                      <a:pPr marL="0" algn="ctr" defTabSz="457200" rtl="0" eaLnBrk="1" latinLnBrk="0" hangingPunct="1">
                        <a:lnSpc>
                          <a:spcPct val="115000"/>
                        </a:lnSpc>
                        <a:spcBef>
                          <a:spcPts val="200"/>
                        </a:spcBef>
                        <a:spcAft>
                          <a:spcPts val="1000"/>
                        </a:spcAft>
                      </a:pPr>
                      <a:r>
                        <a:rPr lang="en-US" sz="1200" b="0" kern="1200" dirty="0">
                          <a:solidFill>
                            <a:schemeClr val="tx1"/>
                          </a:solidFill>
                          <a:effectLst/>
                          <a:latin typeface="+mn-lt"/>
                          <a:ea typeface="+mn-ea"/>
                          <a:cs typeface="+mn-cs"/>
                        </a:rPr>
                        <a:t> </a:t>
                      </a:r>
                      <a:endParaRPr lang="ru-RU" sz="1200" b="0" kern="1200" dirty="0">
                        <a:solidFill>
                          <a:schemeClr val="tx1"/>
                        </a:solidFill>
                        <a:effectLst/>
                        <a:latin typeface="+mn-lt"/>
                        <a:ea typeface="+mn-ea"/>
                        <a:cs typeface="+mn-cs"/>
                      </a:endParaRPr>
                    </a:p>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85 000</a:t>
                      </a:r>
                    </a:p>
                  </a:txBody>
                  <a:tcPr marL="68580" marR="68580" marT="0" marB="0"/>
                </a:tc>
                <a:extLst>
                  <a:ext uri="{0D108BD9-81ED-4DB2-BD59-A6C34878D82A}">
                    <a16:rowId xmlns:a16="http://schemas.microsoft.com/office/drawing/2014/main" val="10004"/>
                  </a:ext>
                </a:extLst>
              </a:tr>
              <a:tr h="485775">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5.</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a:solidFill>
                            <a:schemeClr val="tx1"/>
                          </a:solidFill>
                          <a:effectLst/>
                          <a:latin typeface="+mn-lt"/>
                          <a:ea typeface="+mn-ea"/>
                          <a:cs typeface="+mn-cs"/>
                        </a:rPr>
                        <a:t>Кулева М.И., департамент социологии, отделение дизайна и современного искусства</a:t>
                      </a:r>
                    </a:p>
                  </a:txBody>
                  <a:tcPr marL="68580" marR="68580" marT="0" marB="0" anchor="b"/>
                </a:tc>
                <a:tc>
                  <a:txBody>
                    <a:bodyPr/>
                    <a:lstStyle/>
                    <a:p>
                      <a:pPr marL="0" algn="ctr" defTabSz="457200" rtl="0" eaLnBrk="1" latinLnBrk="0" hangingPunct="1">
                        <a:lnSpc>
                          <a:spcPct val="115000"/>
                        </a:lnSpc>
                        <a:spcBef>
                          <a:spcPts val="200"/>
                        </a:spcBef>
                        <a:spcAft>
                          <a:spcPts val="1000"/>
                        </a:spcAft>
                      </a:pPr>
                      <a:r>
                        <a:rPr lang="en-US" sz="1200" b="0" kern="1200" dirty="0">
                          <a:solidFill>
                            <a:schemeClr val="tx1"/>
                          </a:solidFill>
                          <a:effectLst/>
                          <a:latin typeface="+mn-lt"/>
                          <a:ea typeface="+mn-ea"/>
                          <a:cs typeface="+mn-cs"/>
                        </a:rPr>
                        <a:t>The Faculty of Arts, Humanities and Cultures, University of Leeds; </a:t>
                      </a:r>
                      <a:r>
                        <a:rPr lang="ru-RU" sz="1200" b="0" kern="1200" dirty="0">
                          <a:solidFill>
                            <a:schemeClr val="tx1"/>
                          </a:solidFill>
                          <a:effectLst/>
                          <a:latin typeface="+mn-lt"/>
                          <a:ea typeface="+mn-ea"/>
                          <a:cs typeface="+mn-cs"/>
                        </a:rPr>
                        <a:t>Факультет искусств</a:t>
                      </a:r>
                      <a:r>
                        <a:rPr lang="en-US" sz="1200" b="0" kern="1200" dirty="0">
                          <a:solidFill>
                            <a:schemeClr val="tx1"/>
                          </a:solidFill>
                          <a:effectLst/>
                          <a:latin typeface="+mn-lt"/>
                          <a:ea typeface="+mn-ea"/>
                          <a:cs typeface="+mn-cs"/>
                        </a:rPr>
                        <a:t>, </a:t>
                      </a:r>
                      <a:r>
                        <a:rPr lang="ru-RU" sz="1200" b="0" kern="1200" dirty="0">
                          <a:solidFill>
                            <a:schemeClr val="tx1"/>
                          </a:solidFill>
                          <a:effectLst/>
                          <a:latin typeface="+mn-lt"/>
                          <a:ea typeface="+mn-ea"/>
                          <a:cs typeface="+mn-cs"/>
                        </a:rPr>
                        <a:t>гуманитарных наук и культур Университета Лидса</a:t>
                      </a:r>
                    </a:p>
                  </a:txBody>
                  <a:tcPr marL="68580" marR="68580" marT="0" marB="0" anchor="b"/>
                </a:tc>
                <a:tc>
                  <a:txBody>
                    <a:bodyPr/>
                    <a:lstStyle/>
                    <a:p>
                      <a:pPr marL="0" algn="ctr" defTabSz="457200" rtl="0" eaLnBrk="1" latinLnBrk="0" hangingPunct="1">
                        <a:lnSpc>
                          <a:spcPct val="115000"/>
                        </a:lnSpc>
                        <a:spcBef>
                          <a:spcPts val="200"/>
                        </a:spcBef>
                        <a:spcAft>
                          <a:spcPts val="1000"/>
                        </a:spcAft>
                      </a:pPr>
                      <a:r>
                        <a:rPr lang="en-US" sz="1200" b="0" kern="1200" dirty="0">
                          <a:solidFill>
                            <a:schemeClr val="tx1"/>
                          </a:solidFill>
                          <a:effectLst/>
                          <a:latin typeface="+mn-lt"/>
                          <a:ea typeface="+mn-ea"/>
                          <a:cs typeface="+mn-cs"/>
                        </a:rPr>
                        <a:t> </a:t>
                      </a:r>
                      <a:endParaRPr lang="ru-RU" sz="1200" b="0" kern="1200" dirty="0">
                        <a:solidFill>
                          <a:schemeClr val="tx1"/>
                        </a:solidFill>
                        <a:effectLst/>
                        <a:latin typeface="+mn-lt"/>
                        <a:ea typeface="+mn-ea"/>
                        <a:cs typeface="+mn-cs"/>
                      </a:endParaRPr>
                    </a:p>
                    <a:p>
                      <a:pPr marL="0" algn="ctr" defTabSz="457200" rtl="0" eaLnBrk="1" latinLnBrk="0" hangingPunct="1">
                        <a:lnSpc>
                          <a:spcPct val="115000"/>
                        </a:lnSpc>
                        <a:spcBef>
                          <a:spcPts val="200"/>
                        </a:spcBef>
                        <a:spcAft>
                          <a:spcPts val="1000"/>
                        </a:spcAft>
                      </a:pPr>
                      <a:r>
                        <a:rPr lang="en-US" sz="1200" b="0" kern="1200" dirty="0">
                          <a:solidFill>
                            <a:schemeClr val="tx1"/>
                          </a:solidFill>
                          <a:effectLst/>
                          <a:latin typeface="+mn-lt"/>
                          <a:ea typeface="+mn-ea"/>
                          <a:cs typeface="+mn-cs"/>
                        </a:rPr>
                        <a:t> </a:t>
                      </a:r>
                      <a:endParaRPr lang="ru-RU" sz="1200" b="0" kern="1200" dirty="0">
                        <a:solidFill>
                          <a:schemeClr val="tx1"/>
                        </a:solidFill>
                        <a:effectLst/>
                        <a:latin typeface="+mn-lt"/>
                        <a:ea typeface="+mn-ea"/>
                        <a:cs typeface="+mn-cs"/>
                      </a:endParaRPr>
                    </a:p>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85 000</a:t>
                      </a:r>
                    </a:p>
                  </a:txBody>
                  <a:tcPr marL="68580" marR="68580" marT="0" marB="0"/>
                </a:tc>
                <a:extLst>
                  <a:ext uri="{0D108BD9-81ED-4DB2-BD59-A6C34878D82A}">
                    <a16:rowId xmlns:a16="http://schemas.microsoft.com/office/drawing/2014/main" val="10005"/>
                  </a:ext>
                </a:extLst>
              </a:tr>
              <a:tr h="272264">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6.</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200" b="0" kern="1200">
                          <a:solidFill>
                            <a:schemeClr val="tx1"/>
                          </a:solidFill>
                          <a:effectLst/>
                          <a:latin typeface="+mn-lt"/>
                          <a:ea typeface="+mn-ea"/>
                          <a:cs typeface="+mn-cs"/>
                        </a:rPr>
                        <a:t>Коковин С.Г., департамент экономики, Лаборатория теории рынков и пространственной экономики</a:t>
                      </a:r>
                    </a:p>
                  </a:txBody>
                  <a:tcPr marL="68580" marR="68580" marT="0" marB="0" anchor="b"/>
                </a:tc>
                <a:tc>
                  <a:txBody>
                    <a:bodyPr/>
                    <a:lstStyle/>
                    <a:p>
                      <a:pPr marL="0" marR="0" indent="0" algn="ctr" defTabSz="457200" rtl="0" eaLnBrk="1" fontAlgn="auto" latinLnBrk="0" hangingPunct="1">
                        <a:lnSpc>
                          <a:spcPct val="115000"/>
                        </a:lnSpc>
                        <a:spcBef>
                          <a:spcPts val="200"/>
                        </a:spcBef>
                        <a:spcAft>
                          <a:spcPts val="1000"/>
                        </a:spcAft>
                        <a:buClrTx/>
                        <a:buSzTx/>
                        <a:buFontTx/>
                        <a:buNone/>
                        <a:tabLst/>
                        <a:defRPr/>
                      </a:pPr>
                      <a:r>
                        <a:rPr lang="en-US" sz="1200" b="0" kern="1200" dirty="0" err="1">
                          <a:solidFill>
                            <a:schemeClr val="tx1"/>
                          </a:solidFill>
                          <a:effectLst/>
                          <a:latin typeface="+mn-lt"/>
                          <a:ea typeface="+mn-ea"/>
                          <a:cs typeface="+mn-cs"/>
                        </a:rPr>
                        <a:t>Университет</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Людвига</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Максимилиана</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Мюнхен</a:t>
                      </a:r>
                      <a:endParaRPr lang="ru-RU" sz="1200" b="0" kern="1200" dirty="0">
                        <a:solidFill>
                          <a:schemeClr val="tx1"/>
                        </a:solidFill>
                        <a:effectLst/>
                        <a:latin typeface="+mn-lt"/>
                        <a:ea typeface="+mn-ea"/>
                        <a:cs typeface="+mn-cs"/>
                      </a:endParaRPr>
                    </a:p>
                    <a:p>
                      <a:pPr marL="0" algn="ctr" defTabSz="457200" rtl="0" eaLnBrk="1" latinLnBrk="0" hangingPunct="1">
                        <a:lnSpc>
                          <a:spcPct val="115000"/>
                        </a:lnSpc>
                        <a:spcBef>
                          <a:spcPts val="200"/>
                        </a:spcBef>
                        <a:spcAft>
                          <a:spcPts val="1000"/>
                        </a:spcAft>
                      </a:pPr>
                      <a:endParaRPr lang="ru-RU" sz="1200" b="0" kern="1200" dirty="0">
                        <a:solidFill>
                          <a:schemeClr val="tx1"/>
                        </a:solidFill>
                        <a:effectLst/>
                        <a:latin typeface="+mn-lt"/>
                        <a:ea typeface="+mn-ea"/>
                        <a:cs typeface="+mn-cs"/>
                      </a:endParaRPr>
                    </a:p>
                  </a:txBody>
                  <a:tcPr marL="68580" marR="68580" marT="0" marB="0" anchor="b"/>
                </a:tc>
                <a:tc>
                  <a:txBody>
                    <a:bodyPr/>
                    <a:lstStyle/>
                    <a:p>
                      <a:pPr marL="0" algn="ctr" defTabSz="457200" rtl="0" eaLnBrk="1" latinLnBrk="0" hangingPunct="1">
                        <a:lnSpc>
                          <a:spcPct val="115000"/>
                        </a:lnSpc>
                        <a:spcBef>
                          <a:spcPts val="200"/>
                        </a:spcBef>
                        <a:spcAft>
                          <a:spcPts val="1000"/>
                        </a:spcAft>
                      </a:pPr>
                      <a:r>
                        <a:rPr lang="ru-RU" sz="1200" b="0" kern="1200" dirty="0">
                          <a:solidFill>
                            <a:schemeClr val="tx1"/>
                          </a:solidFill>
                          <a:effectLst/>
                          <a:latin typeface="+mn-lt"/>
                          <a:ea typeface="+mn-ea"/>
                          <a:cs typeface="+mn-cs"/>
                        </a:rPr>
                        <a:t>60 000</a:t>
                      </a: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86837801"/>
      </p:ext>
    </p:extLst>
  </p:cSld>
  <p:clrMapOvr>
    <a:masterClrMapping/>
  </p:clrMapOvr>
  <p:transition spd="slow">
    <p:pu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Научная комиссия: отчет за 2018 год</a:t>
            </a:r>
          </a:p>
          <a:p>
            <a:pPr algn="ctr"/>
            <a:endParaRPr lang="ru-RU" b="1" dirty="0"/>
          </a:p>
        </p:txBody>
      </p:sp>
      <p:sp>
        <p:nvSpPr>
          <p:cNvPr id="2" name="Прямоугольник 1"/>
          <p:cNvSpPr/>
          <p:nvPr/>
        </p:nvSpPr>
        <p:spPr>
          <a:xfrm>
            <a:off x="569822" y="696895"/>
            <a:ext cx="8191500" cy="584775"/>
          </a:xfrm>
          <a:prstGeom prst="rect">
            <a:avLst/>
          </a:prstGeom>
        </p:spPr>
        <p:txBody>
          <a:bodyPr wrap="square">
            <a:spAutoFit/>
          </a:bodyPr>
          <a:lstStyle/>
          <a:p>
            <a:pPr algn="ctr"/>
            <a:r>
              <a:rPr lang="ru-RU" sz="1600" b="1" dirty="0"/>
              <a:t>Поддержанные заявки научно-образовательных подразделений кампуса на проведение публичных лекций, приуроченных к юбилею НИУ ВШЭ – Санкт-Петербург</a:t>
            </a:r>
          </a:p>
        </p:txBody>
      </p:sp>
      <p:graphicFrame>
        <p:nvGraphicFramePr>
          <p:cNvPr id="12" name="Таблица 11"/>
          <p:cNvGraphicFramePr>
            <a:graphicFrameLocks noGrp="1"/>
          </p:cNvGraphicFramePr>
          <p:nvPr>
            <p:extLst>
              <p:ext uri="{D42A27DB-BD31-4B8C-83A1-F6EECF244321}">
                <p14:modId xmlns:p14="http://schemas.microsoft.com/office/powerpoint/2010/main" val="3580308970"/>
              </p:ext>
            </p:extLst>
          </p:nvPr>
        </p:nvGraphicFramePr>
        <p:xfrm>
          <a:off x="648586" y="1467293"/>
          <a:ext cx="7878726" cy="3669283"/>
        </p:xfrm>
        <a:graphic>
          <a:graphicData uri="http://schemas.openxmlformats.org/drawingml/2006/table">
            <a:tbl>
              <a:tblPr firstRow="1" bandRow="1">
                <a:tableStyleId>{5DA37D80-6434-44D0-A028-1B22A696006F}</a:tableStyleId>
              </a:tblPr>
              <a:tblGrid>
                <a:gridCol w="443631">
                  <a:extLst>
                    <a:ext uri="{9D8B030D-6E8A-4147-A177-3AD203B41FA5}">
                      <a16:colId xmlns:a16="http://schemas.microsoft.com/office/drawing/2014/main" val="20000"/>
                    </a:ext>
                  </a:extLst>
                </a:gridCol>
                <a:gridCol w="2290675">
                  <a:extLst>
                    <a:ext uri="{9D8B030D-6E8A-4147-A177-3AD203B41FA5}">
                      <a16:colId xmlns:a16="http://schemas.microsoft.com/office/drawing/2014/main" val="20001"/>
                    </a:ext>
                  </a:extLst>
                </a:gridCol>
                <a:gridCol w="3429613">
                  <a:extLst>
                    <a:ext uri="{9D8B030D-6E8A-4147-A177-3AD203B41FA5}">
                      <a16:colId xmlns:a16="http://schemas.microsoft.com/office/drawing/2014/main" val="20002"/>
                    </a:ext>
                  </a:extLst>
                </a:gridCol>
                <a:gridCol w="1714807">
                  <a:extLst>
                    <a:ext uri="{9D8B030D-6E8A-4147-A177-3AD203B41FA5}">
                      <a16:colId xmlns:a16="http://schemas.microsoft.com/office/drawing/2014/main" val="20003"/>
                    </a:ext>
                  </a:extLst>
                </a:gridCol>
              </a:tblGrid>
              <a:tr h="829340">
                <a:tc>
                  <a:txBody>
                    <a:bodyPr/>
                    <a:lstStyle/>
                    <a:p>
                      <a:pPr algn="ctr">
                        <a:lnSpc>
                          <a:spcPct val="115000"/>
                        </a:lnSpc>
                        <a:spcAft>
                          <a:spcPts val="1000"/>
                        </a:spcAft>
                      </a:pPr>
                      <a:r>
                        <a:rPr lang="ru-RU" sz="1400" dirty="0">
                          <a:effectLst/>
                        </a:rPr>
                        <a:t>№</a:t>
                      </a:r>
                      <a:br>
                        <a:rPr lang="ru-RU" sz="1400" dirty="0">
                          <a:effectLst/>
                        </a:rPr>
                      </a:br>
                      <a:r>
                        <a:rPr lang="ru-RU" sz="1400" dirty="0" err="1">
                          <a:effectLst/>
                        </a:rPr>
                        <a:t>пп</a:t>
                      </a:r>
                      <a:endParaRPr lang="ru-RU" sz="14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400" dirty="0">
                          <a:effectLst/>
                        </a:rPr>
                        <a:t>ФИО и должность</a:t>
                      </a:r>
                      <a:br>
                        <a:rPr lang="ru-RU" sz="1400" dirty="0">
                          <a:effectLst/>
                        </a:rPr>
                      </a:br>
                      <a:r>
                        <a:rPr lang="ru-RU" sz="1400" dirty="0">
                          <a:effectLst/>
                        </a:rPr>
                        <a:t>заявителя</a:t>
                      </a:r>
                      <a:endParaRPr lang="ru-RU" sz="14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400" dirty="0">
                          <a:effectLst/>
                        </a:rPr>
                        <a:t>Название мероприятия</a:t>
                      </a:r>
                      <a:endParaRPr lang="ru-RU" sz="14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400" dirty="0">
                          <a:effectLst/>
                        </a:rPr>
                        <a:t>Дата проведения мероприятия</a:t>
                      </a:r>
                      <a:endParaRPr lang="ru-RU" sz="1400" dirty="0">
                        <a:effectLst/>
                        <a:latin typeface="+mj-lt"/>
                        <a:ea typeface="Calibri"/>
                        <a:cs typeface="Times New Roman"/>
                      </a:endParaRPr>
                    </a:p>
                  </a:txBody>
                  <a:tcPr marL="68580" marR="68580" marT="0" marB="0" anchor="ctr"/>
                </a:tc>
                <a:extLst>
                  <a:ext uri="{0D108BD9-81ED-4DB2-BD59-A6C34878D82A}">
                    <a16:rowId xmlns:a16="http://schemas.microsoft.com/office/drawing/2014/main" val="10000"/>
                  </a:ext>
                </a:extLst>
              </a:tr>
              <a:tr h="919703">
                <a:tc>
                  <a:txBody>
                    <a:bodyPr/>
                    <a:lstStyle/>
                    <a:p>
                      <a:pPr algn="ctr">
                        <a:lnSpc>
                          <a:spcPct val="115000"/>
                        </a:lnSpc>
                        <a:spcBef>
                          <a:spcPts val="200"/>
                        </a:spcBef>
                        <a:spcAft>
                          <a:spcPts val="200"/>
                        </a:spcAft>
                      </a:pPr>
                      <a:r>
                        <a:rPr lang="ru-RU" sz="1400">
                          <a:effectLst/>
                        </a:rPr>
                        <a:t>1.</a:t>
                      </a:r>
                      <a:endParaRPr lang="ru-RU" sz="1400">
                        <a:effectLst/>
                        <a:latin typeface="+mj-lt"/>
                        <a:ea typeface="Calibri"/>
                        <a:cs typeface="Times New Roman"/>
                      </a:endParaRPr>
                    </a:p>
                  </a:txBody>
                  <a:tcPr marL="68580" marR="68580" marT="0" marB="0" anchor="ctr"/>
                </a:tc>
                <a:tc>
                  <a:txBody>
                    <a:bodyPr/>
                    <a:lstStyle/>
                    <a:p>
                      <a:pPr algn="ctr"/>
                      <a:r>
                        <a:rPr lang="ru-RU" dirty="0"/>
                        <a:t>Лайус Ю.А., департамент истории, ЛЭТИ</a:t>
                      </a:r>
                    </a:p>
                  </a:txBody>
                  <a:tcPr marL="68580" marR="68580" marT="0" marB="0" anchor="ctr"/>
                </a:tc>
                <a:tc>
                  <a:txBody>
                    <a:bodyPr/>
                    <a:lstStyle/>
                    <a:p>
                      <a:pPr algn="ctr"/>
                      <a:r>
                        <a:rPr lang="ru-RU" sz="1800" kern="1200" dirty="0">
                          <a:solidFill>
                            <a:schemeClr val="tx1"/>
                          </a:solidFill>
                          <a:effectLst/>
                          <a:latin typeface="+mn-lt"/>
                          <a:ea typeface="+mn-ea"/>
                          <a:cs typeface="+mn-cs"/>
                        </a:rPr>
                        <a:t>Лекция</a:t>
                      </a:r>
                      <a:r>
                        <a:rPr lang="ru-RU" sz="1800" kern="1200" baseline="0" dirty="0">
                          <a:solidFill>
                            <a:schemeClr val="tx1"/>
                          </a:solidFill>
                          <a:effectLst/>
                          <a:latin typeface="+mn-lt"/>
                          <a:ea typeface="+mn-ea"/>
                          <a:cs typeface="+mn-cs"/>
                        </a:rPr>
                        <a:t> </a:t>
                      </a:r>
                      <a:r>
                        <a:rPr lang="ru-RU" sz="1800" kern="1200" dirty="0">
                          <a:solidFill>
                            <a:schemeClr val="tx1"/>
                          </a:solidFill>
                          <a:effectLst/>
                          <a:latin typeface="+mn-lt"/>
                          <a:ea typeface="+mn-ea"/>
                          <a:cs typeface="+mn-cs"/>
                        </a:rPr>
                        <a:t>Александра де Воге </a:t>
                      </a:r>
                      <a:r>
                        <a:rPr lang="ru-RU" sz="1800" kern="1200" dirty="0">
                          <a:solidFill>
                            <a:schemeClr val="accent5"/>
                          </a:solidFill>
                          <a:effectLst/>
                          <a:latin typeface="+mn-lt"/>
                          <a:ea typeface="+mn-ea"/>
                          <a:cs typeface="+mn-cs"/>
                        </a:rPr>
                        <a:t>«Культурное наследие в частных руках»</a:t>
                      </a:r>
                      <a:endParaRPr lang="ru-RU" dirty="0">
                        <a:solidFill>
                          <a:schemeClr val="accent5"/>
                        </a:solidFill>
                      </a:endParaRPr>
                    </a:p>
                  </a:txBody>
                  <a:tcPr marL="68580" marR="68580" marT="0" marB="0" anchor="ctr"/>
                </a:tc>
                <a:tc>
                  <a:txBody>
                    <a:bodyPr/>
                    <a:lstStyle/>
                    <a:p>
                      <a:pPr algn="ctr"/>
                      <a:r>
                        <a:rPr lang="ru-RU" dirty="0"/>
                        <a:t>04 декабря 2018 г.</a:t>
                      </a:r>
                    </a:p>
                  </a:txBody>
                  <a:tcPr marL="68580" marR="68580" marT="0" marB="0" anchor="ctr"/>
                </a:tc>
                <a:extLst>
                  <a:ext uri="{0D108BD9-81ED-4DB2-BD59-A6C34878D82A}">
                    <a16:rowId xmlns:a16="http://schemas.microsoft.com/office/drawing/2014/main" val="10001"/>
                  </a:ext>
                </a:extLst>
              </a:tr>
              <a:tr h="1134128">
                <a:tc>
                  <a:txBody>
                    <a:bodyPr/>
                    <a:lstStyle/>
                    <a:p>
                      <a:pPr algn="ctr">
                        <a:lnSpc>
                          <a:spcPct val="115000"/>
                        </a:lnSpc>
                        <a:spcBef>
                          <a:spcPts val="200"/>
                        </a:spcBef>
                        <a:spcAft>
                          <a:spcPts val="200"/>
                        </a:spcAft>
                      </a:pPr>
                      <a:r>
                        <a:rPr lang="ru-RU" sz="1400">
                          <a:effectLst/>
                        </a:rPr>
                        <a:t>2.</a:t>
                      </a:r>
                      <a:endParaRPr lang="ru-RU" sz="1400">
                        <a:effectLst/>
                        <a:latin typeface="+mj-lt"/>
                        <a:ea typeface="Calibri"/>
                        <a:cs typeface="Times New Roman"/>
                      </a:endParaRPr>
                    </a:p>
                  </a:txBody>
                  <a:tcPr marL="68580" marR="68580" marT="0" marB="0" anchor="ctr"/>
                </a:tc>
                <a:tc>
                  <a:txBody>
                    <a:bodyPr/>
                    <a:lstStyle/>
                    <a:p>
                      <a:pPr algn="ctr"/>
                      <a:r>
                        <a:rPr lang="ru-RU" dirty="0"/>
                        <a:t>Нестеров А.С., департамент экономики,</a:t>
                      </a:r>
                      <a:r>
                        <a:rPr lang="ru-RU" baseline="0" dirty="0"/>
                        <a:t> международная лаборатория теории игр и принятия решений</a:t>
                      </a:r>
                      <a:endParaRPr lang="ru-RU" dirty="0"/>
                    </a:p>
                  </a:txBody>
                  <a:tcPr marL="68580" marR="68580" marT="0" marB="0" anchor="ctr"/>
                </a:tc>
                <a:tc>
                  <a:txBody>
                    <a:bodyPr/>
                    <a:lstStyle/>
                    <a:p>
                      <a:pPr marL="0" algn="ctr" defTabSz="457200" rtl="0" eaLnBrk="1" latinLnBrk="0" hangingPunct="1"/>
                      <a:r>
                        <a:rPr lang="ru-RU" dirty="0"/>
                        <a:t>Лекция</a:t>
                      </a:r>
                      <a:r>
                        <a:rPr lang="ru-RU" baseline="0" dirty="0"/>
                        <a:t> проф. Уильяма Томпсона </a:t>
                      </a:r>
                      <a:r>
                        <a:rPr lang="ru-RU" sz="1800" kern="1200" dirty="0">
                          <a:solidFill>
                            <a:schemeClr val="accent5"/>
                          </a:solidFill>
                          <a:effectLst/>
                          <a:latin typeface="+mn-lt"/>
                          <a:ea typeface="+mn-ea"/>
                          <a:cs typeface="+mn-cs"/>
                        </a:rPr>
                        <a:t>«Руководство блестящими умами экономической теории» </a:t>
                      </a:r>
                      <a:r>
                        <a:rPr lang="ru-RU" sz="1800" b="0" i="0" kern="1200" dirty="0">
                          <a:solidFill>
                            <a:schemeClr val="tx1"/>
                          </a:solidFill>
                          <a:effectLst/>
                          <a:latin typeface="+mn-lt"/>
                          <a:ea typeface="+mn-ea"/>
                          <a:cs typeface="+mn-cs"/>
                        </a:rPr>
                        <a:t>(Университет Рочестера, Нью-Йорк, США)</a:t>
                      </a:r>
                      <a:endParaRPr lang="ru-RU" sz="1800" b="0" kern="1200" dirty="0">
                        <a:solidFill>
                          <a:schemeClr val="accent5"/>
                        </a:solidFill>
                        <a:effectLst/>
                        <a:latin typeface="+mn-lt"/>
                        <a:ea typeface="+mn-ea"/>
                        <a:cs typeface="+mn-cs"/>
                      </a:endParaRPr>
                    </a:p>
                  </a:txBody>
                  <a:tcPr marL="68580" marR="68580" marT="0" marB="0" anchor="ctr"/>
                </a:tc>
                <a:tc>
                  <a:txBody>
                    <a:bodyPr/>
                    <a:lstStyle/>
                    <a:p>
                      <a:pPr algn="ctr"/>
                      <a:r>
                        <a:rPr lang="ru-RU" dirty="0"/>
                        <a:t>17 мая 2018 г.</a:t>
                      </a: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7740356"/>
      </p:ext>
    </p:extLst>
  </p:cSld>
  <p:clrMapOvr>
    <a:masterClrMapping/>
  </p:clrMapOvr>
  <p:transition spd="slow">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Научная комиссия: отчет за 2018 год</a:t>
            </a:r>
          </a:p>
          <a:p>
            <a:pPr algn="ctr"/>
            <a:endParaRPr lang="ru-RU" b="1" dirty="0"/>
          </a:p>
        </p:txBody>
      </p:sp>
      <p:sp>
        <p:nvSpPr>
          <p:cNvPr id="2" name="Прямоугольник 1"/>
          <p:cNvSpPr/>
          <p:nvPr/>
        </p:nvSpPr>
        <p:spPr>
          <a:xfrm>
            <a:off x="569822" y="707085"/>
            <a:ext cx="8191500" cy="584775"/>
          </a:xfrm>
          <a:prstGeom prst="rect">
            <a:avLst/>
          </a:prstGeom>
        </p:spPr>
        <p:txBody>
          <a:bodyPr wrap="square">
            <a:spAutoFit/>
          </a:bodyPr>
          <a:lstStyle/>
          <a:p>
            <a:pPr algn="ctr"/>
            <a:r>
              <a:rPr lang="ru-RU" sz="1600" b="1" dirty="0"/>
              <a:t>Поддержанные заявки на о создании временных проектных групп НИУ ВШЭ – Санкт-Петербург</a:t>
            </a:r>
          </a:p>
        </p:txBody>
      </p:sp>
      <p:graphicFrame>
        <p:nvGraphicFramePr>
          <p:cNvPr id="12" name="Таблица 11"/>
          <p:cNvGraphicFramePr>
            <a:graphicFrameLocks noGrp="1"/>
          </p:cNvGraphicFramePr>
          <p:nvPr>
            <p:extLst>
              <p:ext uri="{D42A27DB-BD31-4B8C-83A1-F6EECF244321}">
                <p14:modId xmlns:p14="http://schemas.microsoft.com/office/powerpoint/2010/main" val="2987507451"/>
              </p:ext>
            </p:extLst>
          </p:nvPr>
        </p:nvGraphicFramePr>
        <p:xfrm>
          <a:off x="323851" y="1474602"/>
          <a:ext cx="8481172" cy="3825455"/>
        </p:xfrm>
        <a:graphic>
          <a:graphicData uri="http://schemas.openxmlformats.org/drawingml/2006/table">
            <a:tbl>
              <a:tblPr firstRow="1" bandRow="1">
                <a:tableStyleId>{BDBED569-4797-4DF1-A0F4-6AAB3CD982D8}</a:tableStyleId>
              </a:tblPr>
              <a:tblGrid>
                <a:gridCol w="477553">
                  <a:extLst>
                    <a:ext uri="{9D8B030D-6E8A-4147-A177-3AD203B41FA5}">
                      <a16:colId xmlns:a16="http://schemas.microsoft.com/office/drawing/2014/main" val="20000"/>
                    </a:ext>
                  </a:extLst>
                </a:gridCol>
                <a:gridCol w="3124762">
                  <a:extLst>
                    <a:ext uri="{9D8B030D-6E8A-4147-A177-3AD203B41FA5}">
                      <a16:colId xmlns:a16="http://schemas.microsoft.com/office/drawing/2014/main" val="20001"/>
                    </a:ext>
                  </a:extLst>
                </a:gridCol>
                <a:gridCol w="3309584">
                  <a:extLst>
                    <a:ext uri="{9D8B030D-6E8A-4147-A177-3AD203B41FA5}">
                      <a16:colId xmlns:a16="http://schemas.microsoft.com/office/drawing/2014/main" val="20002"/>
                    </a:ext>
                  </a:extLst>
                </a:gridCol>
                <a:gridCol w="1569273">
                  <a:extLst>
                    <a:ext uri="{9D8B030D-6E8A-4147-A177-3AD203B41FA5}">
                      <a16:colId xmlns:a16="http://schemas.microsoft.com/office/drawing/2014/main" val="20003"/>
                    </a:ext>
                  </a:extLst>
                </a:gridCol>
              </a:tblGrid>
              <a:tr h="450427">
                <a:tc>
                  <a:txBody>
                    <a:bodyPr/>
                    <a:lstStyle/>
                    <a:p>
                      <a:pPr algn="ctr">
                        <a:lnSpc>
                          <a:spcPct val="115000"/>
                        </a:lnSpc>
                        <a:spcAft>
                          <a:spcPts val="1000"/>
                        </a:spcAft>
                      </a:pPr>
                      <a:r>
                        <a:rPr lang="ru-RU" sz="1200" dirty="0">
                          <a:effectLst/>
                        </a:rPr>
                        <a:t>№</a:t>
                      </a:r>
                      <a:br>
                        <a:rPr lang="ru-RU" sz="1200" dirty="0">
                          <a:effectLst/>
                        </a:rPr>
                      </a:br>
                      <a:r>
                        <a:rPr lang="ru-RU" sz="1200" dirty="0" err="1">
                          <a:effectLst/>
                        </a:rPr>
                        <a:t>пп</a:t>
                      </a:r>
                      <a:endParaRPr lang="ru-RU"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200" dirty="0">
                          <a:effectLst/>
                        </a:rPr>
                        <a:t>ФИО</a:t>
                      </a:r>
                      <a:br>
                        <a:rPr lang="ru-RU" sz="1200" dirty="0">
                          <a:effectLst/>
                        </a:rPr>
                      </a:br>
                      <a:r>
                        <a:rPr lang="ru-RU" sz="1200" dirty="0">
                          <a:effectLst/>
                        </a:rPr>
                        <a:t>руководителя группы, подразделение</a:t>
                      </a:r>
                      <a:endParaRPr lang="ru-RU"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200" dirty="0">
                          <a:effectLst/>
                          <a:latin typeface="+mn-lt"/>
                          <a:ea typeface="+mn-ea"/>
                          <a:cs typeface="+mn-cs"/>
                        </a:rPr>
                        <a:t>Название проекта</a:t>
                      </a:r>
                      <a:endParaRPr lang="ru-RU"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200" dirty="0">
                          <a:effectLst/>
                          <a:latin typeface="+mj-lt"/>
                          <a:ea typeface="Calibri"/>
                          <a:cs typeface="Times New Roman"/>
                        </a:rPr>
                        <a:t>Выделенный</a:t>
                      </a:r>
                      <a:r>
                        <a:rPr lang="ru-RU" sz="1200" baseline="0" dirty="0">
                          <a:effectLst/>
                          <a:latin typeface="+mj-lt"/>
                          <a:ea typeface="Calibri"/>
                          <a:cs typeface="Times New Roman"/>
                        </a:rPr>
                        <a:t> объем финансирования</a:t>
                      </a:r>
                      <a:endParaRPr lang="ru-RU" sz="1200" dirty="0">
                        <a:effectLst/>
                        <a:latin typeface="+mj-lt"/>
                        <a:ea typeface="Calibri"/>
                        <a:cs typeface="Times New Roman"/>
                      </a:endParaRPr>
                    </a:p>
                  </a:txBody>
                  <a:tcPr marL="68580" marR="68580" marT="0" marB="0" anchor="ctr"/>
                </a:tc>
                <a:extLst>
                  <a:ext uri="{0D108BD9-81ED-4DB2-BD59-A6C34878D82A}">
                    <a16:rowId xmlns:a16="http://schemas.microsoft.com/office/drawing/2014/main" val="10000"/>
                  </a:ext>
                </a:extLst>
              </a:tr>
              <a:tr h="675641">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1.</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Нестеров А.С., доцент департамента экономики, международная лаборатория теории игр и принятия решений</a:t>
                      </a:r>
                    </a:p>
                  </a:txBody>
                  <a:tcPr marL="68580" marR="68580" marT="0" marB="0"/>
                </a:tc>
                <a:tc>
                  <a:txBody>
                    <a:bodyPr/>
                    <a:lstStyle/>
                    <a:p>
                      <a:pPr marL="0" algn="ctr" defTabSz="457200" rtl="0" eaLnBrk="1" latinLnBrk="0" hangingPunct="1">
                        <a:lnSpc>
                          <a:spcPct val="115000"/>
                        </a:lnSpc>
                        <a:spcBef>
                          <a:spcPts val="200"/>
                        </a:spcBef>
                        <a:spcAft>
                          <a:spcPts val="1000"/>
                        </a:spcAft>
                      </a:pPr>
                      <a:r>
                        <a:rPr lang="en-US" sz="1300" kern="1200" dirty="0" err="1">
                          <a:solidFill>
                            <a:schemeClr val="tx1"/>
                          </a:solidFill>
                          <a:latin typeface="+mn-lt"/>
                          <a:ea typeface="+mn-ea"/>
                          <a:cs typeface="+mn-cs"/>
                        </a:rPr>
                        <a:t>Общекампусный</a:t>
                      </a:r>
                      <a:r>
                        <a:rPr lang="en-US" sz="1300" kern="1200" dirty="0">
                          <a:solidFill>
                            <a:schemeClr val="tx1"/>
                          </a:solidFill>
                          <a:latin typeface="+mn-lt"/>
                          <a:ea typeface="+mn-ea"/>
                          <a:cs typeface="+mn-cs"/>
                        </a:rPr>
                        <a:t> </a:t>
                      </a:r>
                      <a:r>
                        <a:rPr lang="en-US" sz="1300" kern="1200" dirty="0" err="1">
                          <a:solidFill>
                            <a:schemeClr val="tx1"/>
                          </a:solidFill>
                          <a:latin typeface="+mn-lt"/>
                          <a:ea typeface="+mn-ea"/>
                          <a:cs typeface="+mn-cs"/>
                        </a:rPr>
                        <a:t>семинар</a:t>
                      </a:r>
                      <a:r>
                        <a:rPr lang="en-US" sz="1300" kern="1200" dirty="0">
                          <a:solidFill>
                            <a:schemeClr val="tx1"/>
                          </a:solidFill>
                          <a:latin typeface="+mn-lt"/>
                          <a:ea typeface="+mn-ea"/>
                          <a:cs typeface="+mn-cs"/>
                        </a:rPr>
                        <a:t> «НSE Methods Seminar Series»</a:t>
                      </a:r>
                      <a:endParaRPr lang="ru-RU" sz="1300" kern="1200" dirty="0">
                        <a:solidFill>
                          <a:schemeClr val="tx1"/>
                        </a:solidFill>
                        <a:latin typeface="+mn-lt"/>
                        <a:ea typeface="+mn-ea"/>
                        <a:cs typeface="+mn-cs"/>
                      </a:endParaRPr>
                    </a:p>
                  </a:txBody>
                  <a:tcPr marL="68580" marR="68580" marT="0" marB="0"/>
                </a:tc>
                <a:tc>
                  <a:txBody>
                    <a:bodyPr/>
                    <a:lstStyle/>
                    <a:p>
                      <a:pPr marL="0" algn="ctr" defTabSz="457200" rtl="0" eaLnBrk="1" latinLnBrk="0" hangingPunct="1">
                        <a:lnSpc>
                          <a:spcPct val="115000"/>
                        </a:lnSpc>
                        <a:spcBef>
                          <a:spcPts val="200"/>
                        </a:spcBef>
                        <a:spcAft>
                          <a:spcPts val="1000"/>
                        </a:spcAft>
                      </a:pPr>
                      <a:r>
                        <a:rPr lang="en-US" sz="1300" kern="1200" dirty="0">
                          <a:solidFill>
                            <a:schemeClr val="tx1"/>
                          </a:solidFill>
                          <a:latin typeface="+mn-lt"/>
                          <a:ea typeface="+mn-ea"/>
                          <a:cs typeface="+mn-cs"/>
                        </a:rPr>
                        <a:t> </a:t>
                      </a:r>
                      <a:endParaRPr lang="ru-RU" sz="1300" kern="1200" dirty="0">
                        <a:solidFill>
                          <a:schemeClr val="tx1"/>
                        </a:solidFill>
                        <a:latin typeface="+mn-lt"/>
                        <a:ea typeface="+mn-ea"/>
                        <a:cs typeface="+mn-cs"/>
                      </a:endParaRPr>
                    </a:p>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1 214 896,20</a:t>
                      </a:r>
                    </a:p>
                  </a:txBody>
                  <a:tcPr marL="68580" marR="68580" marT="0" marB="0"/>
                </a:tc>
                <a:extLst>
                  <a:ext uri="{0D108BD9-81ED-4DB2-BD59-A6C34878D82A}">
                    <a16:rowId xmlns:a16="http://schemas.microsoft.com/office/drawing/2014/main" val="10001"/>
                  </a:ext>
                </a:extLst>
              </a:tr>
              <a:tr h="675641">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2.</a:t>
                      </a:r>
                    </a:p>
                  </a:txBody>
                  <a:tcPr marL="68580" marR="68580" marT="0" marB="0" anchor="ctr"/>
                </a:tc>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Шакина Е.А., департамент менеджмента; А. Барахас, департамент финансов</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Исследовательский проект «Исследование процессов цифровой трансформации компаний и рынков»</a:t>
                      </a: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4 400 760</a:t>
                      </a:r>
                    </a:p>
                  </a:txBody>
                  <a:tcPr marL="68580" marR="68580" marT="0" marB="0"/>
                </a:tc>
                <a:extLst>
                  <a:ext uri="{0D108BD9-81ED-4DB2-BD59-A6C34878D82A}">
                    <a16:rowId xmlns:a16="http://schemas.microsoft.com/office/drawing/2014/main" val="10002"/>
                  </a:ext>
                </a:extLst>
              </a:tr>
              <a:tr h="1112876">
                <a:tc>
                  <a:txBody>
                    <a:bodyPr/>
                    <a:lstStyle/>
                    <a:p>
                      <a:pPr marL="0" algn="ctr" defTabSz="457200" rtl="0" eaLnBrk="1" latinLnBrk="0" hangingPunct="1">
                        <a:lnSpc>
                          <a:spcPct val="115000"/>
                        </a:lnSpc>
                        <a:spcBef>
                          <a:spcPts val="200"/>
                        </a:spcBef>
                        <a:spcAft>
                          <a:spcPts val="1000"/>
                        </a:spcAft>
                      </a:pPr>
                      <a:r>
                        <a:rPr lang="ru-RU" sz="1300" kern="1200">
                          <a:solidFill>
                            <a:schemeClr val="tx1"/>
                          </a:solidFill>
                          <a:latin typeface="+mn-lt"/>
                          <a:ea typeface="+mn-ea"/>
                          <a:cs typeface="+mn-cs"/>
                        </a:rPr>
                        <a:t>3.</a:t>
                      </a:r>
                    </a:p>
                  </a:txBody>
                  <a:tcPr marL="68580" marR="68580" marT="0" marB="0" anchor="ctr"/>
                </a:tc>
                <a:tc>
                  <a:txBody>
                    <a:bodyPr/>
                    <a:lstStyle/>
                    <a:p>
                      <a:pPr marL="0" algn="ctr" defTabSz="457200" rtl="0" eaLnBrk="1" latinLnBrk="0" hangingPunct="1">
                        <a:lnSpc>
                          <a:spcPct val="115000"/>
                        </a:lnSpc>
                        <a:spcBef>
                          <a:spcPts val="0"/>
                        </a:spcBef>
                        <a:spcAft>
                          <a:spcPts val="0"/>
                        </a:spcAft>
                      </a:pPr>
                      <a:r>
                        <a:rPr lang="ru-RU" sz="1300" kern="1200" dirty="0" err="1">
                          <a:solidFill>
                            <a:schemeClr val="tx1"/>
                          </a:solidFill>
                          <a:latin typeface="+mn-lt"/>
                          <a:ea typeface="+mn-ea"/>
                          <a:cs typeface="+mn-cs"/>
                        </a:rPr>
                        <a:t>Ерицян</a:t>
                      </a:r>
                      <a:r>
                        <a:rPr lang="ru-RU" sz="1300" kern="1200" dirty="0">
                          <a:solidFill>
                            <a:schemeClr val="tx1"/>
                          </a:solidFill>
                          <a:latin typeface="+mn-lt"/>
                          <a:ea typeface="+mn-ea"/>
                          <a:cs typeface="+mn-cs"/>
                        </a:rPr>
                        <a:t> К.Ю., старший </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департамент социологии, ЦМФИ </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 </a:t>
                      </a:r>
                    </a:p>
                  </a:txBody>
                  <a:tcPr marL="68580" marR="68580" marT="0" marB="0"/>
                </a:tc>
                <a:tc>
                  <a:txBody>
                    <a:bodyPr/>
                    <a:lstStyle/>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Исследовательский проект</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«Социально-когнитивный</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анализ решений: современные</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модели, их анализ и</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применение на практике»</a:t>
                      </a:r>
                    </a:p>
                  </a:txBody>
                  <a:tcPr marL="68580" marR="68580" marT="0" marB="0"/>
                </a:tc>
                <a:tc>
                  <a:txBody>
                    <a:bodyPr/>
                    <a:lstStyle/>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3 557 064</a:t>
                      </a:r>
                    </a:p>
                  </a:txBody>
                  <a:tcPr marL="68580" marR="68580" marT="0" marB="0"/>
                </a:tc>
                <a:extLst>
                  <a:ext uri="{0D108BD9-81ED-4DB2-BD59-A6C34878D82A}">
                    <a16:rowId xmlns:a16="http://schemas.microsoft.com/office/drawing/2014/main" val="10003"/>
                  </a:ext>
                </a:extLst>
              </a:tr>
              <a:tr h="887663">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4.</a:t>
                      </a:r>
                    </a:p>
                  </a:txBody>
                  <a:tcPr marL="68580" marR="68580" marT="0" marB="0" anchor="ctr"/>
                </a:tc>
                <a:tc>
                  <a:txBody>
                    <a:bodyPr/>
                    <a:lstStyle/>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Александров Д.А., департамент социологии, НУЛ СОН</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 </a:t>
                      </a:r>
                    </a:p>
                  </a:txBody>
                  <a:tcPr marL="68580" marR="68580" marT="0" marB="0"/>
                </a:tc>
                <a:tc>
                  <a:txBody>
                    <a:bodyPr/>
                    <a:lstStyle/>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Исследовательский проект</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«Цифровые следы массового</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поведения: миграция, спорт,</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политика»</a:t>
                      </a:r>
                    </a:p>
                  </a:txBody>
                  <a:tcPr marL="68580" marR="68580" marT="0" marB="0"/>
                </a:tc>
                <a:tc>
                  <a:txBody>
                    <a:bodyPr/>
                    <a:lstStyle/>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4 810 890</a:t>
                      </a: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56813083"/>
      </p:ext>
    </p:extLst>
  </p:cSld>
  <p:clrMapOvr>
    <a:masterClrMapping/>
  </p:clrMapOvr>
  <p:transition spd="slow">
    <p:pu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Научная комиссия: отчет за 2018 год</a:t>
            </a:r>
          </a:p>
          <a:p>
            <a:pPr algn="ctr"/>
            <a:endParaRPr lang="ru-RU" b="1" dirty="0"/>
          </a:p>
        </p:txBody>
      </p:sp>
      <p:sp>
        <p:nvSpPr>
          <p:cNvPr id="2" name="Прямоугольник 1"/>
          <p:cNvSpPr/>
          <p:nvPr/>
        </p:nvSpPr>
        <p:spPr>
          <a:xfrm>
            <a:off x="569822" y="707085"/>
            <a:ext cx="8191500" cy="338554"/>
          </a:xfrm>
          <a:prstGeom prst="rect">
            <a:avLst/>
          </a:prstGeom>
        </p:spPr>
        <p:txBody>
          <a:bodyPr wrap="square">
            <a:spAutoFit/>
          </a:bodyPr>
          <a:lstStyle/>
          <a:p>
            <a:pPr algn="ctr"/>
            <a:r>
              <a:rPr lang="ru-RU" sz="1600" b="1" dirty="0"/>
              <a:t>Результаты работы временных проектных групп НИУ ВШЭ – Санкт-Петербург</a:t>
            </a:r>
          </a:p>
        </p:txBody>
      </p:sp>
      <p:graphicFrame>
        <p:nvGraphicFramePr>
          <p:cNvPr id="12" name="Таблица 11"/>
          <p:cNvGraphicFramePr>
            <a:graphicFrameLocks noGrp="1"/>
          </p:cNvGraphicFramePr>
          <p:nvPr>
            <p:extLst>
              <p:ext uri="{D42A27DB-BD31-4B8C-83A1-F6EECF244321}">
                <p14:modId xmlns:p14="http://schemas.microsoft.com/office/powerpoint/2010/main" val="2628402472"/>
              </p:ext>
            </p:extLst>
          </p:nvPr>
        </p:nvGraphicFramePr>
        <p:xfrm>
          <a:off x="353264" y="1353416"/>
          <a:ext cx="8437471" cy="5109446"/>
        </p:xfrm>
        <a:graphic>
          <a:graphicData uri="http://schemas.openxmlformats.org/drawingml/2006/table">
            <a:tbl>
              <a:tblPr firstRow="1" bandRow="1">
                <a:tableStyleId>{BDBED569-4797-4DF1-A0F4-6AAB3CD982D8}</a:tableStyleId>
              </a:tblPr>
              <a:tblGrid>
                <a:gridCol w="582956">
                  <a:extLst>
                    <a:ext uri="{9D8B030D-6E8A-4147-A177-3AD203B41FA5}">
                      <a16:colId xmlns:a16="http://schemas.microsoft.com/office/drawing/2014/main" val="20000"/>
                    </a:ext>
                  </a:extLst>
                </a:gridCol>
                <a:gridCol w="3814450">
                  <a:extLst>
                    <a:ext uri="{9D8B030D-6E8A-4147-A177-3AD203B41FA5}">
                      <a16:colId xmlns:a16="http://schemas.microsoft.com/office/drawing/2014/main" val="20001"/>
                    </a:ext>
                  </a:extLst>
                </a:gridCol>
                <a:gridCol w="4040065">
                  <a:extLst>
                    <a:ext uri="{9D8B030D-6E8A-4147-A177-3AD203B41FA5}">
                      <a16:colId xmlns:a16="http://schemas.microsoft.com/office/drawing/2014/main" val="20002"/>
                    </a:ext>
                  </a:extLst>
                </a:gridCol>
              </a:tblGrid>
              <a:tr h="757154">
                <a:tc>
                  <a:txBody>
                    <a:bodyPr/>
                    <a:lstStyle/>
                    <a:p>
                      <a:pPr algn="ctr">
                        <a:lnSpc>
                          <a:spcPct val="115000"/>
                        </a:lnSpc>
                        <a:spcAft>
                          <a:spcPts val="1000"/>
                        </a:spcAft>
                      </a:pPr>
                      <a:r>
                        <a:rPr lang="ru-RU" sz="1200" dirty="0">
                          <a:effectLst/>
                        </a:rPr>
                        <a:t>№</a:t>
                      </a:r>
                      <a:br>
                        <a:rPr lang="ru-RU" sz="1200" dirty="0">
                          <a:effectLst/>
                        </a:rPr>
                      </a:br>
                      <a:r>
                        <a:rPr lang="ru-RU" sz="1200" dirty="0" err="1">
                          <a:effectLst/>
                        </a:rPr>
                        <a:t>пп</a:t>
                      </a:r>
                      <a:endParaRPr lang="ru-RU"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ru-RU" sz="1200" dirty="0">
                          <a:effectLst/>
                        </a:rPr>
                        <a:t>Название проекта</a:t>
                      </a:r>
                      <a:endParaRPr lang="ru-RU" sz="1200" b="1" kern="1200" dirty="0">
                        <a:solidFill>
                          <a:schemeClr val="tx1"/>
                        </a:solidFill>
                        <a:effectLst/>
                        <a:latin typeface="+mn-lt"/>
                        <a:ea typeface="Calibri"/>
                        <a:cs typeface="Times New Roman"/>
                      </a:endParaRPr>
                    </a:p>
                  </a:txBody>
                  <a:tcPr marL="68580" marR="68580" marT="0" marB="0" anchor="ctr"/>
                </a:tc>
                <a:tc>
                  <a:txBody>
                    <a:bodyPr/>
                    <a:lstStyle/>
                    <a:p>
                      <a:pPr algn="ctr">
                        <a:lnSpc>
                          <a:spcPct val="115000"/>
                        </a:lnSpc>
                        <a:spcAft>
                          <a:spcPts val="1000"/>
                        </a:spcAft>
                      </a:pPr>
                      <a:r>
                        <a:rPr lang="ru-RU" sz="1200" dirty="0">
                          <a:effectLst/>
                          <a:latin typeface="+mn-lt"/>
                          <a:ea typeface="+mn-ea"/>
                          <a:cs typeface="+mn-cs"/>
                        </a:rPr>
                        <a:t>Результаты проекта</a:t>
                      </a:r>
                      <a:endParaRPr lang="ru-RU" sz="1200" dirty="0">
                        <a:effectLst/>
                        <a:latin typeface="+mj-lt"/>
                        <a:ea typeface="Calibri"/>
                        <a:cs typeface="Times New Roman"/>
                      </a:endParaRPr>
                    </a:p>
                  </a:txBody>
                  <a:tcPr marL="68580" marR="68580" marT="0" marB="0" anchor="ctr"/>
                </a:tc>
                <a:extLst>
                  <a:ext uri="{0D108BD9-81ED-4DB2-BD59-A6C34878D82A}">
                    <a16:rowId xmlns:a16="http://schemas.microsoft.com/office/drawing/2014/main" val="10000"/>
                  </a:ext>
                </a:extLst>
              </a:tr>
              <a:tr h="730450">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1.</a:t>
                      </a:r>
                    </a:p>
                  </a:txBody>
                  <a:tcPr marL="68580" marR="68580" marT="0" marB="0" anchor="ctr"/>
                </a:tc>
                <a:tc>
                  <a:txBody>
                    <a:bodyPr/>
                    <a:lstStyle/>
                    <a:p>
                      <a:pPr marL="0" marR="0" lvl="0" indent="0" algn="ctr" defTabSz="457200" rtl="0" eaLnBrk="1" fontAlgn="auto" latinLnBrk="0" hangingPunct="1">
                        <a:lnSpc>
                          <a:spcPct val="115000"/>
                        </a:lnSpc>
                        <a:spcBef>
                          <a:spcPts val="200"/>
                        </a:spcBef>
                        <a:spcAft>
                          <a:spcPts val="1000"/>
                        </a:spcAft>
                        <a:buClrTx/>
                        <a:buSzTx/>
                        <a:buFontTx/>
                        <a:buNone/>
                        <a:tabLst/>
                        <a:defRPr/>
                      </a:pPr>
                      <a:r>
                        <a:rPr lang="en-US" sz="1300" kern="1200" dirty="0" err="1">
                          <a:solidFill>
                            <a:schemeClr val="tx1"/>
                          </a:solidFill>
                          <a:latin typeface="+mn-lt"/>
                          <a:ea typeface="+mn-ea"/>
                          <a:cs typeface="+mn-cs"/>
                        </a:rPr>
                        <a:t>Общекампусный</a:t>
                      </a:r>
                      <a:r>
                        <a:rPr lang="en-US" sz="1300" kern="1200" dirty="0">
                          <a:solidFill>
                            <a:schemeClr val="tx1"/>
                          </a:solidFill>
                          <a:latin typeface="+mn-lt"/>
                          <a:ea typeface="+mn-ea"/>
                          <a:cs typeface="+mn-cs"/>
                        </a:rPr>
                        <a:t> </a:t>
                      </a:r>
                      <a:r>
                        <a:rPr lang="en-US" sz="1300" kern="1200" dirty="0" err="1">
                          <a:solidFill>
                            <a:schemeClr val="tx1"/>
                          </a:solidFill>
                          <a:latin typeface="+mn-lt"/>
                          <a:ea typeface="+mn-ea"/>
                          <a:cs typeface="+mn-cs"/>
                        </a:rPr>
                        <a:t>семинар</a:t>
                      </a:r>
                      <a:r>
                        <a:rPr lang="en-US" sz="1300" kern="1200" dirty="0">
                          <a:solidFill>
                            <a:schemeClr val="tx1"/>
                          </a:solidFill>
                          <a:latin typeface="+mn-lt"/>
                          <a:ea typeface="+mn-ea"/>
                          <a:cs typeface="+mn-cs"/>
                        </a:rPr>
                        <a:t> «НSE Methods Seminar Series»</a:t>
                      </a:r>
                      <a:endParaRPr lang="ru-RU" sz="1300" kern="1200" dirty="0">
                        <a:solidFill>
                          <a:schemeClr val="tx1"/>
                        </a:solidFill>
                        <a:latin typeface="+mn-lt"/>
                        <a:ea typeface="+mn-ea"/>
                        <a:cs typeface="+mn-cs"/>
                      </a:endParaRPr>
                    </a:p>
                    <a:p>
                      <a:pPr marL="0" algn="ctr" defTabSz="457200" rtl="0" eaLnBrk="1" latinLnBrk="0" hangingPunct="1">
                        <a:lnSpc>
                          <a:spcPct val="115000"/>
                        </a:lnSpc>
                        <a:spcBef>
                          <a:spcPts val="200"/>
                        </a:spcBef>
                        <a:spcAft>
                          <a:spcPts val="1000"/>
                        </a:spcAft>
                      </a:pPr>
                      <a:endParaRPr lang="ru-RU" sz="1300" kern="1200" dirty="0">
                        <a:solidFill>
                          <a:schemeClr val="tx1"/>
                        </a:solidFill>
                        <a:latin typeface="+mn-lt"/>
                        <a:ea typeface="+mn-ea"/>
                        <a:cs typeface="+mn-cs"/>
                      </a:endParaRP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Результаты признаны научной комиссией удовлетворительными, деятельность будет продолжена</a:t>
                      </a:r>
                    </a:p>
                  </a:txBody>
                  <a:tcPr marL="68580" marR="68580" marT="0" marB="0"/>
                </a:tc>
                <a:extLst>
                  <a:ext uri="{0D108BD9-81ED-4DB2-BD59-A6C34878D82A}">
                    <a16:rowId xmlns:a16="http://schemas.microsoft.com/office/drawing/2014/main" val="10001"/>
                  </a:ext>
                </a:extLst>
              </a:tr>
              <a:tr h="730450">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2.</a:t>
                      </a:r>
                    </a:p>
                  </a:txBody>
                  <a:tcPr marL="68580" marR="68580" marT="0" marB="0" anchor="ctr"/>
                </a:tc>
                <a:tc>
                  <a:txBody>
                    <a:bodyPr/>
                    <a:lstStyle/>
                    <a:p>
                      <a:pPr marL="0" marR="0" lvl="0" indent="0" algn="ctr" defTabSz="457200" rtl="0" eaLnBrk="1" fontAlgn="auto" latinLnBrk="0" hangingPunct="1">
                        <a:lnSpc>
                          <a:spcPct val="115000"/>
                        </a:lnSpc>
                        <a:spcBef>
                          <a:spcPts val="200"/>
                        </a:spcBef>
                        <a:spcAft>
                          <a:spcPts val="1000"/>
                        </a:spcAft>
                        <a:buClrTx/>
                        <a:buSzTx/>
                        <a:buFontTx/>
                        <a:buNone/>
                        <a:tabLst/>
                        <a:defRPr/>
                      </a:pPr>
                      <a:r>
                        <a:rPr lang="ru-RU" sz="1300" kern="1200" dirty="0">
                          <a:solidFill>
                            <a:schemeClr val="tx1"/>
                          </a:solidFill>
                          <a:latin typeface="+mn-lt"/>
                          <a:ea typeface="+mn-ea"/>
                          <a:cs typeface="+mn-cs"/>
                        </a:rPr>
                        <a:t>Исследовательский проект «Исследование процессов цифровой трансформации компаний и рынков»</a:t>
                      </a:r>
                    </a:p>
                    <a:p>
                      <a:pPr marL="0" algn="ctr" defTabSz="457200" rtl="0" eaLnBrk="1" latinLnBrk="0" hangingPunct="1">
                        <a:lnSpc>
                          <a:spcPct val="115000"/>
                        </a:lnSpc>
                        <a:spcBef>
                          <a:spcPts val="200"/>
                        </a:spcBef>
                        <a:spcAft>
                          <a:spcPts val="1000"/>
                        </a:spcAft>
                      </a:pPr>
                      <a:endParaRPr lang="ru-RU" sz="1300" kern="1200" dirty="0">
                        <a:solidFill>
                          <a:schemeClr val="tx1"/>
                        </a:solidFill>
                        <a:latin typeface="+mn-lt"/>
                        <a:ea typeface="+mn-ea"/>
                        <a:cs typeface="+mn-cs"/>
                      </a:endParaRPr>
                    </a:p>
                  </a:txBody>
                  <a:tcPr marL="68580" marR="68580" marT="0" marB="0"/>
                </a:tc>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Проект стал основой для формирования группы международной лаборатории нематериальных активов</a:t>
                      </a:r>
                    </a:p>
                  </a:txBody>
                  <a:tcPr marL="68580" marR="68580" marT="0" marB="0"/>
                </a:tc>
                <a:extLst>
                  <a:ext uri="{0D108BD9-81ED-4DB2-BD59-A6C34878D82A}">
                    <a16:rowId xmlns:a16="http://schemas.microsoft.com/office/drawing/2014/main" val="10002"/>
                  </a:ext>
                </a:extLst>
              </a:tr>
              <a:tr h="1217119">
                <a:tc>
                  <a:txBody>
                    <a:bodyPr/>
                    <a:lstStyle/>
                    <a:p>
                      <a:pPr marL="0" algn="ctr" defTabSz="457200" rtl="0" eaLnBrk="1" latinLnBrk="0" hangingPunct="1">
                        <a:lnSpc>
                          <a:spcPct val="115000"/>
                        </a:lnSpc>
                        <a:spcBef>
                          <a:spcPts val="200"/>
                        </a:spcBef>
                        <a:spcAft>
                          <a:spcPts val="1000"/>
                        </a:spcAft>
                      </a:pPr>
                      <a:r>
                        <a:rPr lang="ru-RU" sz="1300" kern="1200">
                          <a:solidFill>
                            <a:schemeClr val="tx1"/>
                          </a:solidFill>
                          <a:latin typeface="+mn-lt"/>
                          <a:ea typeface="+mn-ea"/>
                          <a:cs typeface="+mn-cs"/>
                        </a:rPr>
                        <a:t>3.</a:t>
                      </a:r>
                    </a:p>
                  </a:txBody>
                  <a:tcPr marL="68580" marR="68580" marT="0" marB="0" anchor="ctr"/>
                </a:tc>
                <a:tc>
                  <a:txBody>
                    <a:bodyPr/>
                    <a:lstStyle/>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 Исследовательский проект</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«Социально-когнитивный</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анализ решений: современные</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модели, их анализ и</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применение на практике»</a:t>
                      </a:r>
                    </a:p>
                    <a:p>
                      <a:pPr marL="0" algn="ctr" defTabSz="457200" rtl="0" eaLnBrk="1" latinLnBrk="0" hangingPunct="1">
                        <a:lnSpc>
                          <a:spcPct val="115000"/>
                        </a:lnSpc>
                        <a:spcBef>
                          <a:spcPts val="0"/>
                        </a:spcBef>
                        <a:spcAft>
                          <a:spcPts val="0"/>
                        </a:spcAft>
                      </a:pPr>
                      <a:endParaRPr lang="ru-RU" sz="1300" kern="1200" dirty="0">
                        <a:solidFill>
                          <a:schemeClr val="tx1"/>
                        </a:solidFill>
                        <a:latin typeface="+mn-lt"/>
                        <a:ea typeface="+mn-ea"/>
                        <a:cs typeface="+mn-cs"/>
                      </a:endParaRPr>
                    </a:p>
                  </a:txBody>
                  <a:tcPr marL="68580" marR="68580" marT="0" marB="0"/>
                </a:tc>
                <a:tc>
                  <a:txBody>
                    <a:bodyPr/>
                    <a:lstStyle/>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Проект стал основой для одного из проектов цифрового кластера</a:t>
                      </a:r>
                    </a:p>
                  </a:txBody>
                  <a:tcPr marL="68580" marR="68580" marT="0" marB="0"/>
                </a:tc>
                <a:extLst>
                  <a:ext uri="{0D108BD9-81ED-4DB2-BD59-A6C34878D82A}">
                    <a16:rowId xmlns:a16="http://schemas.microsoft.com/office/drawing/2014/main" val="10003"/>
                  </a:ext>
                </a:extLst>
              </a:tr>
              <a:tr h="970798">
                <a:tc>
                  <a:txBody>
                    <a:bodyPr/>
                    <a:lstStyle/>
                    <a:p>
                      <a:pPr marL="0" algn="ctr" defTabSz="457200" rtl="0" eaLnBrk="1" latinLnBrk="0" hangingPunct="1">
                        <a:lnSpc>
                          <a:spcPct val="115000"/>
                        </a:lnSpc>
                        <a:spcBef>
                          <a:spcPts val="200"/>
                        </a:spcBef>
                        <a:spcAft>
                          <a:spcPts val="1000"/>
                        </a:spcAft>
                      </a:pPr>
                      <a:r>
                        <a:rPr lang="ru-RU" sz="1300" kern="1200" dirty="0">
                          <a:solidFill>
                            <a:schemeClr val="tx1"/>
                          </a:solidFill>
                          <a:latin typeface="+mn-lt"/>
                          <a:ea typeface="+mn-ea"/>
                          <a:cs typeface="+mn-cs"/>
                        </a:rPr>
                        <a:t>4.</a:t>
                      </a:r>
                    </a:p>
                  </a:txBody>
                  <a:tcPr marL="68580" marR="68580" marT="0" marB="0" anchor="ctr"/>
                </a:tc>
                <a:tc>
                  <a:txBody>
                    <a:bodyPr/>
                    <a:lstStyle/>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Исследовательский проект</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«Цифровые следы массового</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поведения: миграция, спорт,</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политика»</a:t>
                      </a:r>
                    </a:p>
                    <a:p>
                      <a:pPr marL="0" algn="ctr" defTabSz="457200" rtl="0" eaLnBrk="1" latinLnBrk="0" hangingPunct="1">
                        <a:lnSpc>
                          <a:spcPct val="115000"/>
                        </a:lnSpc>
                        <a:spcBef>
                          <a:spcPts val="0"/>
                        </a:spcBef>
                        <a:spcAft>
                          <a:spcPts val="0"/>
                        </a:spcAft>
                      </a:pPr>
                      <a:r>
                        <a:rPr lang="ru-RU" sz="1300" kern="1200" dirty="0">
                          <a:solidFill>
                            <a:schemeClr val="tx1"/>
                          </a:solidFill>
                          <a:latin typeface="+mn-lt"/>
                          <a:ea typeface="+mn-ea"/>
                          <a:cs typeface="+mn-cs"/>
                        </a:rPr>
                        <a:t> </a:t>
                      </a: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ru-RU" sz="1300" kern="1200" dirty="0">
                          <a:solidFill>
                            <a:schemeClr val="tx1"/>
                          </a:solidFill>
                          <a:latin typeface="+mn-lt"/>
                          <a:ea typeface="+mn-ea"/>
                          <a:cs typeface="+mn-cs"/>
                        </a:rPr>
                        <a:t>Проект стал основой для одного из проектов цифрового кластера</a:t>
                      </a:r>
                    </a:p>
                    <a:p>
                      <a:pPr marL="0" algn="ctr" defTabSz="457200" rtl="0" eaLnBrk="1" latinLnBrk="0" hangingPunct="1">
                        <a:lnSpc>
                          <a:spcPct val="115000"/>
                        </a:lnSpc>
                        <a:spcBef>
                          <a:spcPts val="0"/>
                        </a:spcBef>
                        <a:spcAft>
                          <a:spcPts val="0"/>
                        </a:spcAft>
                      </a:pPr>
                      <a:endParaRPr lang="ru-RU" sz="13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72491200"/>
      </p:ext>
    </p:extLst>
  </p:cSld>
  <p:clrMapOvr>
    <a:masterClrMapping/>
  </p:clrMapOvr>
  <p:transition spd="slow">
    <p:pu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01419" y="240270"/>
            <a:ext cx="9128306" cy="646331"/>
          </a:xfrm>
          <a:prstGeom prst="rect">
            <a:avLst/>
          </a:prstGeom>
        </p:spPr>
        <p:txBody>
          <a:bodyPr wrap="square">
            <a:spAutoFit/>
          </a:bodyPr>
          <a:lstStyle/>
          <a:p>
            <a:pPr algn="ctr"/>
            <a:r>
              <a:rPr lang="ru-RU" b="1" dirty="0">
                <a:solidFill>
                  <a:schemeClr val="accent4"/>
                </a:solidFill>
              </a:rPr>
              <a:t>ФАР: отчет за 2018 год</a:t>
            </a:r>
          </a:p>
          <a:p>
            <a:pPr algn="ctr"/>
            <a:endParaRPr lang="ru-RU" b="1" dirty="0"/>
          </a:p>
        </p:txBody>
      </p:sp>
      <p:sp>
        <p:nvSpPr>
          <p:cNvPr id="4" name="Прямоугольник 3"/>
          <p:cNvSpPr/>
          <p:nvPr/>
        </p:nvSpPr>
        <p:spPr>
          <a:xfrm>
            <a:off x="838201" y="879403"/>
            <a:ext cx="7505700" cy="4893647"/>
          </a:xfrm>
          <a:prstGeom prst="rect">
            <a:avLst/>
          </a:prstGeom>
        </p:spPr>
        <p:txBody>
          <a:bodyPr wrap="square">
            <a:spAutoFit/>
          </a:bodyPr>
          <a:lstStyle/>
          <a:p>
            <a:endParaRPr lang="ru-RU" sz="1600" dirty="0"/>
          </a:p>
          <a:p>
            <a:r>
              <a:rPr lang="ru-RU" sz="2000" dirty="0"/>
              <a:t>За счет средств Программы «Фонд академического развития НИУ ВШЭ – Санкт-Петербург» в 2018 году были поддержаны следующие мероприятия: </a:t>
            </a:r>
          </a:p>
          <a:p>
            <a:pPr marL="285750" lvl="0" indent="-285750">
              <a:buFont typeface="Arial" pitchFamily="34" charset="0"/>
              <a:buChar char="•"/>
            </a:pPr>
            <a:r>
              <a:rPr lang="ru-RU" sz="2000" dirty="0"/>
              <a:t>публикации </a:t>
            </a:r>
            <a:r>
              <a:rPr lang="ru-RU" sz="2000" dirty="0">
                <a:solidFill>
                  <a:schemeClr val="accent5"/>
                </a:solidFill>
              </a:rPr>
              <a:t>сборника материалов конференции «Цифровые трансформации и глобальное общество» </a:t>
            </a:r>
            <a:r>
              <a:rPr lang="ru-RU" sz="2000" dirty="0"/>
              <a:t>(DTGS – 2018);</a:t>
            </a:r>
          </a:p>
          <a:p>
            <a:pPr marL="285750" lvl="0" indent="-285750">
              <a:buFont typeface="Arial" pitchFamily="34" charset="0"/>
              <a:buChar char="•"/>
            </a:pPr>
            <a:r>
              <a:rPr lang="ru-RU" sz="2000" dirty="0">
                <a:solidFill>
                  <a:schemeClr val="accent5"/>
                </a:solidFill>
              </a:rPr>
              <a:t>поездки</a:t>
            </a:r>
            <a:r>
              <a:rPr lang="ru-RU" sz="2000" dirty="0"/>
              <a:t> по конкурсу на поддержку международных научных партнерств;</a:t>
            </a:r>
          </a:p>
          <a:p>
            <a:pPr marL="285750" lvl="0" indent="-285750">
              <a:buFont typeface="Arial" pitchFamily="34" charset="0"/>
              <a:buChar char="•"/>
            </a:pPr>
            <a:r>
              <a:rPr lang="ru-RU" sz="2000" dirty="0"/>
              <a:t>организация и проведение </a:t>
            </a:r>
            <a:r>
              <a:rPr lang="ru-RU" sz="2000" dirty="0">
                <a:solidFill>
                  <a:schemeClr val="accent5"/>
                </a:solidFill>
              </a:rPr>
              <a:t>14 публичных лекций </a:t>
            </a:r>
            <a:r>
              <a:rPr lang="ru-RU" sz="2000" dirty="0"/>
              <a:t>в честь 20-летия кампуса;</a:t>
            </a:r>
          </a:p>
          <a:p>
            <a:pPr marL="285750" lvl="0" indent="-285750">
              <a:buFont typeface="Arial" pitchFamily="34" charset="0"/>
              <a:buChar char="•"/>
            </a:pPr>
            <a:r>
              <a:rPr lang="ru-RU" sz="2000" dirty="0"/>
              <a:t>финансирование поездки </a:t>
            </a:r>
            <a:r>
              <a:rPr lang="ru-RU" sz="2000" dirty="0" err="1"/>
              <a:t>Шенцевой</a:t>
            </a:r>
            <a:r>
              <a:rPr lang="ru-RU" sz="2000" dirty="0"/>
              <a:t> Т.В., выпускника ОП «Политология» факультета Санкт-Петербургская школа социальных и гуманитарных наук, для участия в </a:t>
            </a:r>
            <a:r>
              <a:rPr lang="ru-RU" sz="2000" dirty="0">
                <a:solidFill>
                  <a:schemeClr val="accent5"/>
                </a:solidFill>
              </a:rPr>
              <a:t>выездной школе для победителей конкурса НИРС НИУ ВШЭ 2017 “</a:t>
            </a:r>
            <a:r>
              <a:rPr lang="ru-RU" sz="2000" dirty="0" err="1">
                <a:solidFill>
                  <a:schemeClr val="accent5"/>
                </a:solidFill>
              </a:rPr>
              <a:t>Academicus</a:t>
            </a:r>
            <a:r>
              <a:rPr lang="ru-RU" sz="2000" dirty="0">
                <a:solidFill>
                  <a:schemeClr val="accent5"/>
                </a:solidFill>
              </a:rPr>
              <a:t> </a:t>
            </a:r>
            <a:r>
              <a:rPr lang="ru-RU" sz="2000" dirty="0" err="1">
                <a:solidFill>
                  <a:schemeClr val="accent5"/>
                </a:solidFill>
              </a:rPr>
              <a:t>Modus</a:t>
            </a:r>
            <a:r>
              <a:rPr lang="ru-RU" sz="2000" dirty="0">
                <a:solidFill>
                  <a:schemeClr val="accent5"/>
                </a:solidFill>
              </a:rPr>
              <a:t>”.</a:t>
            </a:r>
          </a:p>
          <a:p>
            <a:pPr algn="just"/>
            <a:endParaRPr lang="ru-RU" sz="1600" b="1" dirty="0">
              <a:solidFill>
                <a:schemeClr val="accent5"/>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8146818"/>
      </p:ext>
    </p:extLst>
  </p:cSld>
  <p:clrMapOvr>
    <a:masterClrMapping/>
  </p:clrMapOvr>
  <p:transition spd="slow">
    <p:push/>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3617" y="392670"/>
            <a:ext cx="9128306" cy="923330"/>
          </a:xfrm>
          <a:prstGeom prst="rect">
            <a:avLst/>
          </a:prstGeom>
        </p:spPr>
        <p:txBody>
          <a:bodyPr wrap="square">
            <a:spAutoFit/>
          </a:bodyPr>
          <a:lstStyle/>
          <a:p>
            <a:pPr algn="ctr"/>
            <a:r>
              <a:rPr lang="ru-RU" b="1" dirty="0">
                <a:solidFill>
                  <a:schemeClr val="accent4"/>
                </a:solidFill>
              </a:rPr>
              <a:t>Научная комиссия: </a:t>
            </a:r>
          </a:p>
          <a:p>
            <a:pPr algn="ctr"/>
            <a:r>
              <a:rPr lang="ru-RU" b="1" dirty="0">
                <a:solidFill>
                  <a:schemeClr val="accent4"/>
                </a:solidFill>
              </a:rPr>
              <a:t>предварительный план работы на 2019 год</a:t>
            </a:r>
          </a:p>
          <a:p>
            <a:pPr algn="ctr"/>
            <a:endParaRPr lang="ru-RU" b="1" dirty="0"/>
          </a:p>
        </p:txBody>
      </p:sp>
      <p:sp>
        <p:nvSpPr>
          <p:cNvPr id="4" name="Прямоугольник 3"/>
          <p:cNvSpPr/>
          <p:nvPr/>
        </p:nvSpPr>
        <p:spPr>
          <a:xfrm>
            <a:off x="621356" y="1074872"/>
            <a:ext cx="7932828" cy="4108817"/>
          </a:xfrm>
          <a:prstGeom prst="rect">
            <a:avLst/>
          </a:prstGeom>
        </p:spPr>
        <p:txBody>
          <a:bodyPr wrap="square">
            <a:spAutoFit/>
          </a:bodyPr>
          <a:lstStyle/>
          <a:p>
            <a:pPr>
              <a:lnSpc>
                <a:spcPct val="150000"/>
              </a:lnSpc>
            </a:pPr>
            <a:r>
              <a:rPr lang="ru-RU" dirty="0"/>
              <a:t> </a:t>
            </a:r>
          </a:p>
          <a:p>
            <a:pPr marL="342900" indent="-342900" algn="just">
              <a:buFont typeface="+mj-lt"/>
              <a:buAutoNum type="arabicPeriod"/>
            </a:pPr>
            <a:r>
              <a:rPr lang="ru-RU" dirty="0"/>
              <a:t>О финансировании участия работников, аспирантов и студентов НИУ ВШЭ – Санкт-Петербург в научных мероприятиях в 2019 году: рассмотрение заявок на конкурс тревэл-грантов (в течение 2019 года);</a:t>
            </a:r>
          </a:p>
          <a:p>
            <a:pPr marL="342900" indent="-342900" algn="just">
              <a:buFont typeface="+mj-lt"/>
              <a:buAutoNum type="arabicPeriod"/>
            </a:pPr>
            <a:r>
              <a:rPr lang="ru-RU" dirty="0">
                <a:solidFill>
                  <a:schemeClr val="accent5"/>
                </a:solidFill>
              </a:rPr>
              <a:t>О предварительной экспертизе публикаций на получение академической надбавки 2 уровня (март 2019);</a:t>
            </a:r>
          </a:p>
          <a:p>
            <a:pPr marL="342900" indent="-342900" algn="just">
              <a:buFont typeface="+mj-lt"/>
              <a:buAutoNum type="arabicPeriod"/>
            </a:pPr>
            <a:r>
              <a:rPr lang="ru-RU" dirty="0"/>
              <a:t>Рассмотрение заявок на финансирование научных мероприятий и летних школ (в течение 2019 года);</a:t>
            </a:r>
          </a:p>
          <a:p>
            <a:pPr marL="342900" indent="-342900" algn="just">
              <a:buFont typeface="+mj-lt"/>
              <a:buAutoNum type="arabicPeriod"/>
            </a:pPr>
            <a:r>
              <a:rPr lang="ru-RU" dirty="0">
                <a:solidFill>
                  <a:schemeClr val="accent5"/>
                </a:solidFill>
              </a:rPr>
              <a:t>Рассмотрение заявок на конкурс международных научных партнерств (в течение 2019 года);</a:t>
            </a:r>
          </a:p>
          <a:p>
            <a:pPr marL="342900" indent="-342900" algn="just">
              <a:buFont typeface="+mj-lt"/>
              <a:buAutoNum type="arabicPeriod"/>
            </a:pPr>
            <a:r>
              <a:rPr lang="ru-RU" dirty="0"/>
              <a:t>Рассмотрение заявок на проведение общекампусного методологического семинара;</a:t>
            </a:r>
          </a:p>
          <a:p>
            <a:pPr marL="342900" indent="-342900" algn="just">
              <a:buFont typeface="+mj-lt"/>
              <a:buAutoNum type="arabicPeriod"/>
            </a:pPr>
            <a:r>
              <a:rPr lang="ru-RU" dirty="0">
                <a:solidFill>
                  <a:schemeClr val="accent5"/>
                </a:solidFill>
              </a:rPr>
              <a:t>Реализация Программы «Фонд академического развития НИУ ВШЭ – Санкт-Петербург» (в течение 2019 года).</a:t>
            </a:r>
          </a:p>
        </p:txBody>
      </p:sp>
    </p:spTree>
    <p:extLst>
      <p:ext uri="{BB962C8B-B14F-4D97-AF65-F5344CB8AC3E}">
        <p14:creationId xmlns:p14="http://schemas.microsoft.com/office/powerpoint/2010/main" val="1343141482"/>
      </p:ext>
    </p:extLst>
  </p:cSld>
  <p:clrMapOvr>
    <a:masterClrMapping/>
  </p:clrMapOvr>
  <p:transition spd="slow">
    <p:push/>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946361"/>
            <a:ext cx="8915400" cy="830997"/>
          </a:xfrm>
          <a:prstGeom prst="rect">
            <a:avLst/>
          </a:prstGeom>
        </p:spPr>
        <p:txBody>
          <a:bodyPr wrap="square">
            <a:spAutoFit/>
          </a:bodyPr>
          <a:lstStyle/>
          <a:p>
            <a:pPr algn="ctr"/>
            <a:r>
              <a:rPr lang="ru-RU" sz="4800" b="1" dirty="0">
                <a:solidFill>
                  <a:schemeClr val="accent4"/>
                </a:solidFill>
              </a:rPr>
              <a:t>СПАСИБО</a:t>
            </a:r>
            <a:r>
              <a:rPr lang="ru-RU" sz="4800" dirty="0">
                <a:solidFill>
                  <a:schemeClr val="accent4"/>
                </a:solidFill>
              </a:rPr>
              <a:t> </a:t>
            </a:r>
            <a:r>
              <a:rPr lang="ru-RU" sz="4800" b="1" dirty="0">
                <a:solidFill>
                  <a:schemeClr val="accent4"/>
                </a:solidFill>
              </a:rPr>
              <a:t>ЗА ВНИМАНИЕ!</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028" y="741312"/>
            <a:ext cx="1779544" cy="18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7200639"/>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2"/>
            <a:ext cx="9128306" cy="1200329"/>
          </a:xfrm>
          <a:prstGeom prst="rect">
            <a:avLst/>
          </a:prstGeom>
        </p:spPr>
        <p:txBody>
          <a:bodyPr wrap="square">
            <a:spAutoFit/>
          </a:bodyPr>
          <a:lstStyle/>
          <a:p>
            <a:pPr algn="ctr"/>
            <a:endParaRPr lang="ru-RU" b="1" dirty="0"/>
          </a:p>
          <a:p>
            <a:pPr algn="ctr"/>
            <a:r>
              <a:rPr lang="ru-RU" b="1" dirty="0">
                <a:solidFill>
                  <a:schemeClr val="accent4"/>
                </a:solidFill>
              </a:rPr>
              <a:t>Основные достижения 2018 года: </a:t>
            </a:r>
          </a:p>
          <a:p>
            <a:pPr algn="ctr"/>
            <a:r>
              <a:rPr lang="ru-RU" b="1" dirty="0">
                <a:solidFill>
                  <a:schemeClr val="accent4"/>
                </a:solidFill>
              </a:rPr>
              <a:t>важные публикации (монографии)</a:t>
            </a:r>
            <a:endParaRPr lang="ru-RU" dirty="0">
              <a:solidFill>
                <a:schemeClr val="accent4"/>
              </a:solidFill>
            </a:endParaRPr>
          </a:p>
          <a:p>
            <a:endParaRPr lang="ru-RU" dirty="0">
              <a:solidFill>
                <a:schemeClr val="accent4"/>
              </a:solidFill>
            </a:endParaRPr>
          </a:p>
        </p:txBody>
      </p:sp>
      <p:sp>
        <p:nvSpPr>
          <p:cNvPr id="3" name="Прямоугольник 2"/>
          <p:cNvSpPr/>
          <p:nvPr/>
        </p:nvSpPr>
        <p:spPr>
          <a:xfrm>
            <a:off x="420593" y="917760"/>
            <a:ext cx="8318499" cy="954107"/>
          </a:xfrm>
          <a:prstGeom prst="rect">
            <a:avLst/>
          </a:prstGeom>
        </p:spPr>
        <p:txBody>
          <a:bodyPr wrap="square">
            <a:spAutoFit/>
          </a:bodyPr>
          <a:lstStyle/>
          <a:p>
            <a:pPr marL="285750" indent="-285750">
              <a:buFont typeface="Arial" panose="020B0604020202020204" pitchFamily="34" charset="0"/>
              <a:buChar char="•"/>
            </a:pPr>
            <a:endParaRPr lang="ru-RU" sz="1400" dirty="0"/>
          </a:p>
          <a:p>
            <a:pPr marL="285750" indent="-285750">
              <a:buFont typeface="Arial" panose="020B0604020202020204" pitchFamily="34" charset="0"/>
              <a:buChar char="•"/>
            </a:pPr>
            <a:endParaRPr lang="ru-RU" sz="1400" dirty="0">
              <a:solidFill>
                <a:prstClr val="black"/>
              </a:solidFill>
            </a:endParaRPr>
          </a:p>
          <a:p>
            <a:pPr marL="285750" indent="-285750">
              <a:buFont typeface="Arial" panose="020B0604020202020204" pitchFamily="34" charset="0"/>
              <a:buChar char="•"/>
            </a:pPr>
            <a:endParaRPr lang="ru-RU" sz="1400" dirty="0"/>
          </a:p>
          <a:p>
            <a:endParaRPr lang="ru-RU" sz="1400" dirty="0"/>
          </a:p>
        </p:txBody>
      </p:sp>
      <p:sp>
        <p:nvSpPr>
          <p:cNvPr id="4" name="Прямоугольник 3"/>
          <p:cNvSpPr/>
          <p:nvPr/>
        </p:nvSpPr>
        <p:spPr>
          <a:xfrm>
            <a:off x="420592" y="1084939"/>
            <a:ext cx="8318499" cy="5260543"/>
          </a:xfrm>
          <a:prstGeom prst="rect">
            <a:avLst/>
          </a:prstGeom>
        </p:spPr>
        <p:txBody>
          <a:bodyPr wrap="square">
            <a:spAutoFit/>
          </a:bodyPr>
          <a:lstStyle/>
          <a:p>
            <a:endParaRPr lang="ru-RU" sz="1600" dirty="0"/>
          </a:p>
          <a:p>
            <a:pPr marL="342900" indent="-342900">
              <a:lnSpc>
                <a:spcPct val="114000"/>
              </a:lnSpc>
              <a:buFont typeface="+mj-lt"/>
              <a:buAutoNum type="arabicPeriod"/>
            </a:pPr>
            <a:r>
              <a:rPr lang="en-US" sz="2000" dirty="0" err="1"/>
              <a:t>Zavadskaya</a:t>
            </a:r>
            <a:r>
              <a:rPr lang="en-US" sz="2000" dirty="0"/>
              <a:t> M., Garnett H. A. Electoral Integrity and Political Regimes Actors, Strategies and Consequences. L.: </a:t>
            </a:r>
            <a:r>
              <a:rPr lang="en-US" sz="2000" dirty="0" err="1"/>
              <a:t>Routledge</a:t>
            </a:r>
            <a:r>
              <a:rPr lang="en-US" sz="2000" dirty="0"/>
              <a:t>, 2018.</a:t>
            </a:r>
            <a:endParaRPr lang="ru-RU" sz="2000" dirty="0"/>
          </a:p>
          <a:p>
            <a:pPr marL="342900" indent="-342900">
              <a:lnSpc>
                <a:spcPct val="114000"/>
              </a:lnSpc>
              <a:buFont typeface="+mj-lt"/>
              <a:buAutoNum type="arabicPeriod"/>
            </a:pPr>
            <a:r>
              <a:rPr lang="en-US" sz="2000" dirty="0">
                <a:solidFill>
                  <a:schemeClr val="accent5"/>
                </a:solidFill>
              </a:rPr>
              <a:t>Environmentalism under Authoritarian Regimes. Myth, Propaganda, Reality. </a:t>
            </a:r>
            <a:r>
              <a:rPr lang="en-US" sz="2000" dirty="0" err="1">
                <a:solidFill>
                  <a:schemeClr val="accent5"/>
                </a:solidFill>
              </a:rPr>
              <a:t>Под</a:t>
            </a:r>
            <a:r>
              <a:rPr lang="en-US" sz="2000" dirty="0">
                <a:solidFill>
                  <a:schemeClr val="accent5"/>
                </a:solidFill>
              </a:rPr>
              <a:t> </a:t>
            </a:r>
            <a:r>
              <a:rPr lang="en-US" sz="2000" dirty="0" err="1">
                <a:solidFill>
                  <a:schemeClr val="accent5"/>
                </a:solidFill>
              </a:rPr>
              <a:t>общей</a:t>
            </a:r>
            <a:r>
              <a:rPr lang="en-US" sz="2000" dirty="0">
                <a:solidFill>
                  <a:schemeClr val="accent5"/>
                </a:solidFill>
              </a:rPr>
              <a:t> </a:t>
            </a:r>
            <a:r>
              <a:rPr lang="en-US" sz="2000" dirty="0" err="1">
                <a:solidFill>
                  <a:schemeClr val="accent5"/>
                </a:solidFill>
              </a:rPr>
              <a:t>редакцией</a:t>
            </a:r>
            <a:r>
              <a:rPr lang="en-US" sz="2000" dirty="0">
                <a:solidFill>
                  <a:schemeClr val="accent5"/>
                </a:solidFill>
              </a:rPr>
              <a:t>: V. Pal, S. Brain. L.: </a:t>
            </a:r>
            <a:r>
              <a:rPr lang="en-US" sz="2000" dirty="0" err="1">
                <a:solidFill>
                  <a:schemeClr val="accent5"/>
                </a:solidFill>
              </a:rPr>
              <a:t>Routledge</a:t>
            </a:r>
            <a:r>
              <a:rPr lang="en-US" sz="2000" dirty="0">
                <a:solidFill>
                  <a:schemeClr val="accent5"/>
                </a:solidFill>
              </a:rPr>
              <a:t>, 2018.</a:t>
            </a:r>
            <a:endParaRPr lang="ru-RU" sz="2000" dirty="0">
              <a:solidFill>
                <a:schemeClr val="accent5"/>
              </a:solidFill>
            </a:endParaRPr>
          </a:p>
          <a:p>
            <a:pPr marL="342900" indent="-342900">
              <a:lnSpc>
                <a:spcPct val="114000"/>
              </a:lnSpc>
              <a:buFont typeface="+mj-lt"/>
              <a:buAutoNum type="arabicPeriod"/>
            </a:pPr>
            <a:r>
              <a:rPr lang="en-US" sz="2000" dirty="0"/>
              <a:t>Andrey Starodubtsev. Federalism and Regional Policy in Contemporary Russia. Abingdon: </a:t>
            </a:r>
            <a:r>
              <a:rPr lang="en-US" sz="2000" dirty="0" err="1"/>
              <a:t>Routledge</a:t>
            </a:r>
            <a:r>
              <a:rPr lang="en-US" sz="2000" dirty="0"/>
              <a:t>, 2018</a:t>
            </a:r>
            <a:r>
              <a:rPr lang="ru-RU" sz="2000" dirty="0"/>
              <a:t>.</a:t>
            </a:r>
          </a:p>
          <a:p>
            <a:pPr marL="342900" indent="-342900">
              <a:lnSpc>
                <a:spcPct val="114000"/>
              </a:lnSpc>
              <a:buFont typeface="+mj-lt"/>
              <a:buAutoNum type="arabicPeriod"/>
            </a:pPr>
            <a:r>
              <a:rPr lang="en-US" sz="2000" dirty="0" err="1">
                <a:solidFill>
                  <a:schemeClr val="accent5"/>
                </a:solidFill>
              </a:rPr>
              <a:t>Sergunin</a:t>
            </a:r>
            <a:r>
              <a:rPr lang="en-US" sz="2000" dirty="0">
                <a:solidFill>
                  <a:schemeClr val="accent5"/>
                </a:solidFill>
              </a:rPr>
              <a:t> A. A. Human and Societal Security in the Circumpolar Arctic. Local and Indigenous Communities. Leiden: Brill, </a:t>
            </a:r>
            <a:r>
              <a:rPr lang="en-US" sz="2000" dirty="0" err="1">
                <a:solidFill>
                  <a:schemeClr val="accent5"/>
                </a:solidFill>
              </a:rPr>
              <a:t>Nijhoff</a:t>
            </a:r>
            <a:r>
              <a:rPr lang="en-US" sz="2000" dirty="0">
                <a:solidFill>
                  <a:schemeClr val="accent5"/>
                </a:solidFill>
              </a:rPr>
              <a:t>, 2018.</a:t>
            </a:r>
            <a:endParaRPr lang="ru-RU" sz="2000" dirty="0">
              <a:solidFill>
                <a:schemeClr val="accent5"/>
              </a:solidFill>
            </a:endParaRPr>
          </a:p>
          <a:p>
            <a:pPr marL="342900" indent="-342900">
              <a:lnSpc>
                <a:spcPct val="114000"/>
              </a:lnSpc>
              <a:buFont typeface="+mj-lt"/>
              <a:buAutoNum type="arabicPeriod"/>
            </a:pPr>
            <a:r>
              <a:rPr lang="en-US" sz="2000" dirty="0" err="1"/>
              <a:t>Suny</a:t>
            </a:r>
            <a:r>
              <a:rPr lang="en-US" sz="2000" dirty="0"/>
              <a:t> R. G. Red Flag Unfurled: Historians, the Russian Revolution, and the Soviet Experience. Verso. 2018</a:t>
            </a:r>
            <a:r>
              <a:rPr lang="ru-RU" sz="2000" dirty="0"/>
              <a:t>.</a:t>
            </a:r>
          </a:p>
          <a:p>
            <a:pPr marL="342900" indent="-342900">
              <a:lnSpc>
                <a:spcPct val="114000"/>
              </a:lnSpc>
              <a:buFont typeface="+mj-lt"/>
              <a:buAutoNum type="arabicPeriod"/>
            </a:pPr>
            <a:r>
              <a:rPr lang="en-US" sz="2000" dirty="0" err="1">
                <a:solidFill>
                  <a:schemeClr val="accent5"/>
                </a:solidFill>
              </a:rPr>
              <a:t>Suny</a:t>
            </a:r>
            <a:r>
              <a:rPr lang="en-US" sz="2000" dirty="0">
                <a:solidFill>
                  <a:schemeClr val="accent5"/>
                </a:solidFill>
              </a:rPr>
              <a:t> R. G., </a:t>
            </a:r>
            <a:r>
              <a:rPr lang="en-US" sz="2000" dirty="0" err="1">
                <a:solidFill>
                  <a:schemeClr val="accent5"/>
                </a:solidFill>
              </a:rPr>
              <a:t>Kivelson</a:t>
            </a:r>
            <a:r>
              <a:rPr lang="en-US" sz="2000" dirty="0">
                <a:solidFill>
                  <a:schemeClr val="accent5"/>
                </a:solidFill>
              </a:rPr>
              <a:t> V. A. Russia's Empires. Oxford University Press. </a:t>
            </a:r>
            <a:r>
              <a:rPr lang="ru-RU" sz="2000" dirty="0">
                <a:solidFill>
                  <a:schemeClr val="accent5"/>
                </a:solidFill>
              </a:rPr>
              <a:t>2018.</a:t>
            </a:r>
          </a:p>
          <a:p>
            <a:pPr marL="342900" indent="-342900">
              <a:lnSpc>
                <a:spcPct val="114000"/>
              </a:lnSpc>
              <a:buFont typeface="+mj-lt"/>
              <a:buAutoNum type="arabicPeriod"/>
            </a:pPr>
            <a:endParaRPr lang="ru-RU" sz="2000" dirty="0">
              <a:solidFill>
                <a:schemeClr val="accent3">
                  <a:lumMod val="60000"/>
                  <a:lumOff val="40000"/>
                </a:schemeClr>
              </a:solidFill>
            </a:endParaRPr>
          </a:p>
          <a:p>
            <a:pPr marL="342900" indent="-342900">
              <a:lnSpc>
                <a:spcPct val="114000"/>
              </a:lnSpc>
              <a:buFont typeface="+mj-lt"/>
              <a:buAutoNum type="arabicPeriod"/>
            </a:pPr>
            <a:endParaRPr lang="ru-RU" sz="1600" dirty="0">
              <a:solidFill>
                <a:schemeClr val="accent3">
                  <a:lumMod val="60000"/>
                  <a:lumOff val="40000"/>
                </a:schemeClr>
              </a:solidFill>
            </a:endParaRPr>
          </a:p>
          <a:p>
            <a:pPr marL="285750" indent="-285750">
              <a:buFont typeface="Arial" panose="020B0604020202020204" pitchFamily="34" charset="0"/>
              <a:buChar char="•"/>
            </a:pPr>
            <a:endParaRPr lang="ru-RU" sz="1400" dirty="0"/>
          </a:p>
          <a:p>
            <a:endParaRPr lang="ru-RU" sz="1400" dirty="0"/>
          </a:p>
        </p:txBody>
      </p:sp>
    </p:spTree>
    <p:extLst>
      <p:ext uri="{BB962C8B-B14F-4D97-AF65-F5344CB8AC3E}">
        <p14:creationId xmlns:p14="http://schemas.microsoft.com/office/powerpoint/2010/main" val="1184329161"/>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148580"/>
            <a:ext cx="9128306" cy="1200329"/>
          </a:xfrm>
          <a:prstGeom prst="rect">
            <a:avLst/>
          </a:prstGeom>
        </p:spPr>
        <p:txBody>
          <a:bodyPr wrap="square">
            <a:spAutoFit/>
          </a:bodyPr>
          <a:lstStyle/>
          <a:p>
            <a:pPr algn="ctr"/>
            <a:endParaRPr lang="ru-RU" b="1" dirty="0"/>
          </a:p>
          <a:p>
            <a:pPr algn="ctr"/>
            <a:r>
              <a:rPr lang="ru-RU" b="1" dirty="0">
                <a:solidFill>
                  <a:schemeClr val="accent4"/>
                </a:solidFill>
              </a:rPr>
              <a:t>Основные достижения 2018 года: </a:t>
            </a:r>
          </a:p>
          <a:p>
            <a:pPr algn="ctr"/>
            <a:r>
              <a:rPr lang="ru-RU" b="1" dirty="0">
                <a:solidFill>
                  <a:schemeClr val="accent4"/>
                </a:solidFill>
              </a:rPr>
              <a:t>важные публикации (научные статьи)</a:t>
            </a:r>
            <a:endParaRPr lang="ru-RU" dirty="0">
              <a:solidFill>
                <a:schemeClr val="accent4"/>
              </a:solidFill>
            </a:endParaRPr>
          </a:p>
          <a:p>
            <a:endParaRPr lang="ru-RU" dirty="0">
              <a:solidFill>
                <a:schemeClr val="accent4"/>
              </a:solidFill>
            </a:endParaRPr>
          </a:p>
        </p:txBody>
      </p:sp>
      <p:sp>
        <p:nvSpPr>
          <p:cNvPr id="3" name="Прямоугольник 2"/>
          <p:cNvSpPr/>
          <p:nvPr/>
        </p:nvSpPr>
        <p:spPr>
          <a:xfrm>
            <a:off x="420593" y="917760"/>
            <a:ext cx="8318499" cy="954107"/>
          </a:xfrm>
          <a:prstGeom prst="rect">
            <a:avLst/>
          </a:prstGeom>
        </p:spPr>
        <p:txBody>
          <a:bodyPr wrap="square">
            <a:spAutoFit/>
          </a:bodyPr>
          <a:lstStyle/>
          <a:p>
            <a:pPr marL="285750" indent="-285750">
              <a:buFont typeface="Arial" panose="020B0604020202020204" pitchFamily="34" charset="0"/>
              <a:buChar char="•"/>
            </a:pPr>
            <a:endParaRPr lang="ru-RU" sz="1400" dirty="0"/>
          </a:p>
          <a:p>
            <a:pPr marL="285750" indent="-285750">
              <a:buFont typeface="Arial" panose="020B0604020202020204" pitchFamily="34" charset="0"/>
              <a:buChar char="•"/>
            </a:pPr>
            <a:endParaRPr lang="ru-RU" sz="1400" dirty="0">
              <a:solidFill>
                <a:prstClr val="black"/>
              </a:solidFill>
            </a:endParaRPr>
          </a:p>
          <a:p>
            <a:pPr marL="285750" indent="-285750">
              <a:buFont typeface="Arial" panose="020B0604020202020204" pitchFamily="34" charset="0"/>
              <a:buChar char="•"/>
            </a:pPr>
            <a:endParaRPr lang="ru-RU" sz="1400" dirty="0"/>
          </a:p>
          <a:p>
            <a:endParaRPr lang="ru-RU" sz="1400" dirty="0"/>
          </a:p>
        </p:txBody>
      </p:sp>
      <p:sp>
        <p:nvSpPr>
          <p:cNvPr id="4" name="Прямоугольник 3"/>
          <p:cNvSpPr/>
          <p:nvPr/>
        </p:nvSpPr>
        <p:spPr>
          <a:xfrm>
            <a:off x="420597" y="598049"/>
            <a:ext cx="8318499" cy="5998950"/>
          </a:xfrm>
          <a:prstGeom prst="rect">
            <a:avLst/>
          </a:prstGeom>
        </p:spPr>
        <p:txBody>
          <a:bodyPr wrap="square">
            <a:spAutoFit/>
          </a:bodyPr>
          <a:lstStyle/>
          <a:p>
            <a:endParaRPr lang="ru-RU" sz="1600" dirty="0"/>
          </a:p>
          <a:p>
            <a:pPr algn="ctr"/>
            <a:r>
              <a:rPr lang="ru-RU" sz="1600" b="1" dirty="0">
                <a:solidFill>
                  <a:schemeClr val="accent3">
                    <a:lumMod val="60000"/>
                    <a:lumOff val="40000"/>
                  </a:schemeClr>
                </a:solidFill>
              </a:rPr>
              <a:t>Топ 5 по </a:t>
            </a:r>
            <a:r>
              <a:rPr lang="en-US" sz="1600" b="1" dirty="0">
                <a:solidFill>
                  <a:schemeClr val="accent3">
                    <a:lumMod val="60000"/>
                    <a:lumOff val="40000"/>
                  </a:schemeClr>
                </a:solidFill>
              </a:rPr>
              <a:t>Journal Impact Factor </a:t>
            </a:r>
            <a:r>
              <a:rPr lang="ru-RU" sz="1600" b="1" dirty="0">
                <a:solidFill>
                  <a:schemeClr val="accent3">
                    <a:lumMod val="60000"/>
                    <a:lumOff val="40000"/>
                  </a:schemeClr>
                </a:solidFill>
              </a:rPr>
              <a:t>в </a:t>
            </a:r>
            <a:r>
              <a:rPr lang="en-US" sz="1600" b="1" dirty="0">
                <a:solidFill>
                  <a:schemeClr val="accent3">
                    <a:lumMod val="60000"/>
                    <a:lumOff val="40000"/>
                  </a:schemeClr>
                </a:solidFill>
              </a:rPr>
              <a:t>Web of Science</a:t>
            </a:r>
            <a:r>
              <a:rPr lang="ru-RU" sz="1600" b="1" dirty="0">
                <a:solidFill>
                  <a:schemeClr val="accent3">
                    <a:lumMod val="60000"/>
                    <a:lumOff val="40000"/>
                  </a:schemeClr>
                </a:solidFill>
              </a:rPr>
              <a:t> в 2015 – 2018 гг.</a:t>
            </a:r>
          </a:p>
          <a:p>
            <a:endParaRPr lang="ru-RU" sz="1600" dirty="0"/>
          </a:p>
          <a:p>
            <a:pPr marL="342900" indent="-342900">
              <a:lnSpc>
                <a:spcPct val="114000"/>
              </a:lnSpc>
              <a:buFont typeface="+mj-lt"/>
              <a:buAutoNum type="arabicPeriod"/>
            </a:pPr>
            <a:r>
              <a:rPr lang="en-US" sz="1600" dirty="0"/>
              <a:t>Palmer A., </a:t>
            </a:r>
            <a:r>
              <a:rPr lang="en-US" sz="1600" dirty="0" err="1"/>
              <a:t>Phapale</a:t>
            </a:r>
            <a:r>
              <a:rPr lang="en-US" sz="1600" dirty="0"/>
              <a:t> P., </a:t>
            </a:r>
            <a:r>
              <a:rPr lang="en-US" sz="1600" dirty="0" err="1"/>
              <a:t>Chernyavsky</a:t>
            </a:r>
            <a:r>
              <a:rPr lang="en-US" sz="1600" dirty="0"/>
              <a:t> I., </a:t>
            </a:r>
            <a:r>
              <a:rPr lang="en-US" sz="1600" dirty="0" err="1"/>
              <a:t>Lavigne</a:t>
            </a:r>
            <a:r>
              <a:rPr lang="en-US" sz="1600" dirty="0"/>
              <a:t> R., Fay D., </a:t>
            </a:r>
            <a:r>
              <a:rPr lang="en-US" sz="1600" dirty="0" err="1"/>
              <a:t>Tarasov</a:t>
            </a:r>
            <a:r>
              <a:rPr lang="en-US" sz="1600" dirty="0"/>
              <a:t> A., </a:t>
            </a:r>
            <a:r>
              <a:rPr lang="en-US" sz="1600" dirty="0" err="1"/>
              <a:t>Kovalev</a:t>
            </a:r>
            <a:r>
              <a:rPr lang="en-US" sz="1600" dirty="0"/>
              <a:t> V., </a:t>
            </a:r>
            <a:r>
              <a:rPr lang="en-US" sz="1600" dirty="0" err="1"/>
              <a:t>Fuchser</a:t>
            </a:r>
            <a:r>
              <a:rPr lang="en-US" sz="1600" dirty="0"/>
              <a:t> J., </a:t>
            </a:r>
            <a:r>
              <a:rPr lang="en-US" sz="1600" b="1" dirty="0" err="1"/>
              <a:t>Nikolenko</a:t>
            </a:r>
            <a:r>
              <a:rPr lang="en-US" sz="1600" b="1" dirty="0"/>
              <a:t> S. I., </a:t>
            </a:r>
            <a:r>
              <a:rPr lang="en-US" sz="1600" dirty="0" err="1"/>
              <a:t>Pineau</a:t>
            </a:r>
            <a:r>
              <a:rPr lang="en-US" sz="1600" dirty="0"/>
              <a:t> C., Becker M., </a:t>
            </a:r>
            <a:r>
              <a:rPr lang="en-US" sz="1600" dirty="0" err="1"/>
              <a:t>Alexandrov</a:t>
            </a:r>
            <a:r>
              <a:rPr lang="en-US" sz="1600" dirty="0"/>
              <a:t> T. FDR-controlled metabolite annotation for high-resolution imaging mass spectrometry // Nature Methods. </a:t>
            </a:r>
            <a:r>
              <a:rPr lang="ru-RU" sz="1600" dirty="0"/>
              <a:t>2016. </a:t>
            </a:r>
            <a:r>
              <a:rPr lang="en-US" sz="1600" dirty="0"/>
              <a:t>No</a:t>
            </a:r>
            <a:r>
              <a:rPr lang="ru-RU" sz="1600" dirty="0"/>
              <a:t>. 14. </a:t>
            </a:r>
            <a:r>
              <a:rPr lang="en-US" sz="1600" dirty="0"/>
              <a:t>P</a:t>
            </a:r>
            <a:r>
              <a:rPr lang="ru-RU" sz="1600" dirty="0"/>
              <a:t>. 57-60.</a:t>
            </a:r>
            <a:endParaRPr lang="en-US" sz="1600" dirty="0"/>
          </a:p>
          <a:p>
            <a:pPr marL="342900" indent="-342900">
              <a:lnSpc>
                <a:spcPct val="114000"/>
              </a:lnSpc>
              <a:buFont typeface="+mj-lt"/>
              <a:buAutoNum type="arabicPeriod"/>
            </a:pPr>
            <a:r>
              <a:rPr lang="en-US" sz="1600" dirty="0" err="1"/>
              <a:t>Cepeda</a:t>
            </a:r>
            <a:r>
              <a:rPr lang="en-US" sz="1600" dirty="0"/>
              <a:t> J. A., </a:t>
            </a:r>
            <a:r>
              <a:rPr lang="en-US" sz="1600" b="1" dirty="0" err="1"/>
              <a:t>Eritsyan</a:t>
            </a:r>
            <a:r>
              <a:rPr lang="en-US" sz="1600" b="1" dirty="0"/>
              <a:t> K</a:t>
            </a:r>
            <a:r>
              <a:rPr lang="en-US" sz="1600" dirty="0"/>
              <a:t>., </a:t>
            </a:r>
            <a:r>
              <a:rPr lang="en-US" sz="1600" dirty="0" err="1"/>
              <a:t>Vickerman</a:t>
            </a:r>
            <a:r>
              <a:rPr lang="en-US" sz="1600" dirty="0"/>
              <a:t> P., </a:t>
            </a:r>
            <a:r>
              <a:rPr lang="en-US" sz="1600" dirty="0" err="1"/>
              <a:t>Lyubimova</a:t>
            </a:r>
            <a:r>
              <a:rPr lang="en-US" sz="1600" dirty="0"/>
              <a:t> A., </a:t>
            </a:r>
            <a:r>
              <a:rPr lang="en-US" sz="1600" dirty="0" err="1"/>
              <a:t>Shegay</a:t>
            </a:r>
            <a:r>
              <a:rPr lang="en-US" sz="1600" dirty="0"/>
              <a:t> M., </a:t>
            </a:r>
            <a:r>
              <a:rPr lang="en-US" sz="1600" dirty="0" err="1"/>
              <a:t>Odinokova</a:t>
            </a:r>
            <a:r>
              <a:rPr lang="en-US" sz="1600" dirty="0"/>
              <a:t> V., </a:t>
            </a:r>
            <a:r>
              <a:rPr lang="en-US" sz="1600" dirty="0" err="1"/>
              <a:t>Beletsky</a:t>
            </a:r>
            <a:r>
              <a:rPr lang="en-US" sz="1600" dirty="0"/>
              <a:t> L., </a:t>
            </a:r>
            <a:r>
              <a:rPr lang="en-US" sz="1600" dirty="0" err="1"/>
              <a:t>Borguez</a:t>
            </a:r>
            <a:r>
              <a:rPr lang="en-US" sz="1600" dirty="0"/>
              <a:t> A., Hickman M., </a:t>
            </a:r>
            <a:r>
              <a:rPr lang="en-US" sz="1600" dirty="0" err="1"/>
              <a:t>Beyrer</a:t>
            </a:r>
            <a:r>
              <a:rPr lang="en-US" sz="1600" dirty="0"/>
              <a:t> C., Martin N. K. Potential impact of implementing and scaling up harm reduction and antiretroviral therapy on HIV prevalence and mortality and overdose deaths among people who inject drugs in two Russian cities: a </a:t>
            </a:r>
            <a:r>
              <a:rPr lang="en-US" sz="1600" dirty="0" err="1"/>
              <a:t>modelling</a:t>
            </a:r>
            <a:r>
              <a:rPr lang="en-US" sz="1600" dirty="0"/>
              <a:t> study // The Lancet HIV. 2018. P. 1-10.</a:t>
            </a:r>
          </a:p>
          <a:p>
            <a:pPr marL="342900" indent="-342900">
              <a:lnSpc>
                <a:spcPct val="114000"/>
              </a:lnSpc>
              <a:buFont typeface="+mj-lt"/>
              <a:buAutoNum type="arabicPeriod"/>
            </a:pPr>
            <a:r>
              <a:rPr lang="en-US" sz="1600" b="1" dirty="0"/>
              <a:t>Kalinin N., </a:t>
            </a:r>
            <a:r>
              <a:rPr lang="en-US" sz="1600" dirty="0" err="1"/>
              <a:t>Guzmán-Sáenz</a:t>
            </a:r>
            <a:r>
              <a:rPr lang="en-US" sz="1600" dirty="0"/>
              <a:t> A., </a:t>
            </a:r>
            <a:r>
              <a:rPr lang="en-US" sz="1600" dirty="0" err="1"/>
              <a:t>Prieto</a:t>
            </a:r>
            <a:r>
              <a:rPr lang="en-US" sz="1600" dirty="0"/>
              <a:t> Y., </a:t>
            </a:r>
            <a:r>
              <a:rPr lang="en-US" sz="1600" dirty="0" err="1"/>
              <a:t>Shkolnikov</a:t>
            </a:r>
            <a:r>
              <a:rPr lang="en-US" sz="1600" dirty="0"/>
              <a:t> M., </a:t>
            </a:r>
            <a:r>
              <a:rPr lang="en-US" sz="1600" dirty="0" err="1"/>
              <a:t>Kalinina</a:t>
            </a:r>
            <a:r>
              <a:rPr lang="en-US" sz="1600" dirty="0"/>
              <a:t> V., </a:t>
            </a:r>
            <a:r>
              <a:rPr lang="en-US" sz="1600" dirty="0" err="1"/>
              <a:t>Lupercio</a:t>
            </a:r>
            <a:r>
              <a:rPr lang="en-US" sz="1600" dirty="0"/>
              <a:t> E. Self-organized criticality and pattern emergence through the lens of tropical geometry // Proceedings of the National Academy of Sciences of the United States of America. 2018. Vol. 115. No. 35. P. E8135-E8142. </a:t>
            </a:r>
          </a:p>
          <a:p>
            <a:pPr marL="342900" indent="-342900">
              <a:lnSpc>
                <a:spcPct val="114000"/>
              </a:lnSpc>
              <a:buFont typeface="+mj-lt"/>
              <a:buAutoNum type="arabicPeriod"/>
            </a:pPr>
            <a:r>
              <a:rPr lang="en-US" sz="1600" dirty="0" err="1"/>
              <a:t>Kadurin</a:t>
            </a:r>
            <a:r>
              <a:rPr lang="en-US" sz="1600" dirty="0"/>
              <a:t> A., </a:t>
            </a:r>
            <a:r>
              <a:rPr lang="en-US" sz="1600" b="1" dirty="0" err="1"/>
              <a:t>Nikolenko</a:t>
            </a:r>
            <a:r>
              <a:rPr lang="en-US" sz="1600" b="1" dirty="0"/>
              <a:t> S. </a:t>
            </a:r>
            <a:r>
              <a:rPr lang="en-US" sz="1600" dirty="0"/>
              <a:t>I., </a:t>
            </a:r>
            <a:r>
              <a:rPr lang="en-US" sz="1600" dirty="0" err="1"/>
              <a:t>Khrabrov</a:t>
            </a:r>
            <a:r>
              <a:rPr lang="en-US" sz="1600" dirty="0"/>
              <a:t> K., </a:t>
            </a:r>
            <a:r>
              <a:rPr lang="en-US" sz="1600" dirty="0" err="1"/>
              <a:t>Aliper</a:t>
            </a:r>
            <a:r>
              <a:rPr lang="en-US" sz="1600" dirty="0"/>
              <a:t> A., </a:t>
            </a:r>
            <a:r>
              <a:rPr lang="en-US" sz="1600" dirty="0" err="1"/>
              <a:t>Zhavoronkov</a:t>
            </a:r>
            <a:r>
              <a:rPr lang="en-US" sz="1600" dirty="0"/>
              <a:t> A. </a:t>
            </a:r>
            <a:r>
              <a:rPr lang="en-US" sz="1600" dirty="0" err="1"/>
              <a:t>druGAN</a:t>
            </a:r>
            <a:r>
              <a:rPr lang="en-US" sz="1600" dirty="0"/>
              <a:t>: An Advanced Generative Adversarial </a:t>
            </a:r>
            <a:r>
              <a:rPr lang="en-US" sz="1600" dirty="0" err="1"/>
              <a:t>Autoencoder</a:t>
            </a:r>
            <a:r>
              <a:rPr lang="en-US" sz="1600" dirty="0"/>
              <a:t> Model for de Novo Generation of New Molecules with Desired Molecular Properties in </a:t>
            </a:r>
            <a:r>
              <a:rPr lang="en-US" sz="1600" dirty="0" err="1"/>
              <a:t>Silico</a:t>
            </a:r>
            <a:r>
              <a:rPr lang="en-US" sz="1600" dirty="0"/>
              <a:t> // Molecular Pharmaceutics. 2017. Vol. 14. No. 9. P. 3098-3104.</a:t>
            </a:r>
            <a:r>
              <a:rPr lang="ru-RU" sz="1600" dirty="0"/>
              <a:t> </a:t>
            </a:r>
            <a:endParaRPr lang="en-US" sz="1600" dirty="0"/>
          </a:p>
          <a:p>
            <a:pPr marL="285750" indent="-285750">
              <a:lnSpc>
                <a:spcPct val="114000"/>
              </a:lnSpc>
              <a:buFont typeface="Arial" panose="020B0604020202020204" pitchFamily="34" charset="0"/>
              <a:buChar char="•"/>
            </a:pPr>
            <a:endParaRPr lang="ru-RU" sz="1400" dirty="0">
              <a:solidFill>
                <a:prstClr val="black"/>
              </a:solidFill>
            </a:endParaRPr>
          </a:p>
          <a:p>
            <a:pPr marL="285750" indent="-285750">
              <a:buFont typeface="Arial" panose="020B0604020202020204" pitchFamily="34" charset="0"/>
              <a:buChar char="•"/>
            </a:pPr>
            <a:endParaRPr lang="ru-RU" sz="1400" dirty="0"/>
          </a:p>
          <a:p>
            <a:endParaRPr lang="ru-RU" sz="1400" dirty="0"/>
          </a:p>
        </p:txBody>
      </p:sp>
    </p:spTree>
    <p:extLst>
      <p:ext uri="{BB962C8B-B14F-4D97-AF65-F5344CB8AC3E}">
        <p14:creationId xmlns:p14="http://schemas.microsoft.com/office/powerpoint/2010/main" val="564140310"/>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95000"/>
            <a:ext cx="9128306" cy="1200329"/>
          </a:xfrm>
          <a:prstGeom prst="rect">
            <a:avLst/>
          </a:prstGeom>
        </p:spPr>
        <p:txBody>
          <a:bodyPr wrap="square">
            <a:spAutoFit/>
          </a:bodyPr>
          <a:lstStyle/>
          <a:p>
            <a:pPr algn="ctr"/>
            <a:endParaRPr lang="ru-RU" b="1" dirty="0"/>
          </a:p>
          <a:p>
            <a:pPr algn="ctr"/>
            <a:r>
              <a:rPr lang="ru-RU" b="1" dirty="0">
                <a:solidFill>
                  <a:schemeClr val="accent4"/>
                </a:solidFill>
              </a:rPr>
              <a:t>Основные достижения 2018 года: </a:t>
            </a:r>
          </a:p>
          <a:p>
            <a:pPr algn="ctr"/>
            <a:r>
              <a:rPr lang="ru-RU" b="1" dirty="0">
                <a:solidFill>
                  <a:schemeClr val="accent4"/>
                </a:solidFill>
              </a:rPr>
              <a:t>важные публикации (научные статьи)</a:t>
            </a:r>
            <a:endParaRPr lang="ru-RU" dirty="0">
              <a:solidFill>
                <a:schemeClr val="accent4"/>
              </a:solidFill>
            </a:endParaRPr>
          </a:p>
          <a:p>
            <a:endParaRPr lang="ru-RU" dirty="0">
              <a:solidFill>
                <a:schemeClr val="accent4"/>
              </a:solidFill>
            </a:endParaRPr>
          </a:p>
        </p:txBody>
      </p:sp>
      <p:sp>
        <p:nvSpPr>
          <p:cNvPr id="3" name="Прямоугольник 2"/>
          <p:cNvSpPr/>
          <p:nvPr/>
        </p:nvSpPr>
        <p:spPr>
          <a:xfrm>
            <a:off x="420593" y="917760"/>
            <a:ext cx="8318499" cy="954107"/>
          </a:xfrm>
          <a:prstGeom prst="rect">
            <a:avLst/>
          </a:prstGeom>
        </p:spPr>
        <p:txBody>
          <a:bodyPr wrap="square">
            <a:spAutoFit/>
          </a:bodyPr>
          <a:lstStyle/>
          <a:p>
            <a:pPr marL="285750" indent="-285750">
              <a:buFont typeface="Arial" panose="020B0604020202020204" pitchFamily="34" charset="0"/>
              <a:buChar char="•"/>
            </a:pPr>
            <a:endParaRPr lang="ru-RU" sz="1400" dirty="0"/>
          </a:p>
          <a:p>
            <a:pPr marL="285750" indent="-285750">
              <a:buFont typeface="Arial" panose="020B0604020202020204" pitchFamily="34" charset="0"/>
              <a:buChar char="•"/>
            </a:pPr>
            <a:endParaRPr lang="ru-RU" sz="1400" dirty="0">
              <a:solidFill>
                <a:prstClr val="black"/>
              </a:solidFill>
            </a:endParaRPr>
          </a:p>
          <a:p>
            <a:pPr marL="285750" indent="-285750">
              <a:buFont typeface="Arial" panose="020B0604020202020204" pitchFamily="34" charset="0"/>
              <a:buChar char="•"/>
            </a:pPr>
            <a:endParaRPr lang="ru-RU" sz="1400" dirty="0"/>
          </a:p>
          <a:p>
            <a:endParaRPr lang="ru-RU" sz="1400" dirty="0"/>
          </a:p>
        </p:txBody>
      </p:sp>
      <p:sp>
        <p:nvSpPr>
          <p:cNvPr id="5" name="Прямоугольник 4"/>
          <p:cNvSpPr/>
          <p:nvPr/>
        </p:nvSpPr>
        <p:spPr>
          <a:xfrm>
            <a:off x="420597" y="609924"/>
            <a:ext cx="8318499" cy="5998950"/>
          </a:xfrm>
          <a:prstGeom prst="rect">
            <a:avLst/>
          </a:prstGeom>
        </p:spPr>
        <p:txBody>
          <a:bodyPr wrap="square">
            <a:spAutoFit/>
          </a:bodyPr>
          <a:lstStyle/>
          <a:p>
            <a:endParaRPr lang="ru-RU" sz="1600" dirty="0"/>
          </a:p>
          <a:p>
            <a:pPr algn="ctr"/>
            <a:r>
              <a:rPr lang="ru-RU" sz="1600" b="1" dirty="0">
                <a:solidFill>
                  <a:schemeClr val="accent3">
                    <a:lumMod val="60000"/>
                    <a:lumOff val="40000"/>
                  </a:schemeClr>
                </a:solidFill>
              </a:rPr>
              <a:t>Топ 5 по </a:t>
            </a:r>
            <a:r>
              <a:rPr lang="en-US" sz="1600" b="1" dirty="0">
                <a:solidFill>
                  <a:schemeClr val="accent3">
                    <a:lumMod val="60000"/>
                    <a:lumOff val="40000"/>
                  </a:schemeClr>
                </a:solidFill>
              </a:rPr>
              <a:t>SNIP </a:t>
            </a:r>
            <a:r>
              <a:rPr lang="ru-RU" sz="1600" b="1" dirty="0">
                <a:solidFill>
                  <a:schemeClr val="accent3">
                    <a:lumMod val="60000"/>
                    <a:lumOff val="40000"/>
                  </a:schemeClr>
                </a:solidFill>
              </a:rPr>
              <a:t>в </a:t>
            </a:r>
            <a:r>
              <a:rPr lang="en-US" sz="1600" b="1" dirty="0">
                <a:solidFill>
                  <a:schemeClr val="accent3">
                    <a:lumMod val="60000"/>
                    <a:lumOff val="40000"/>
                  </a:schemeClr>
                </a:solidFill>
              </a:rPr>
              <a:t>Scopus</a:t>
            </a:r>
            <a:r>
              <a:rPr lang="ru-RU" sz="1600" b="1" dirty="0">
                <a:solidFill>
                  <a:schemeClr val="accent3">
                    <a:lumMod val="60000"/>
                    <a:lumOff val="40000"/>
                  </a:schemeClr>
                </a:solidFill>
              </a:rPr>
              <a:t> в 2015 – 2018 гг.</a:t>
            </a:r>
          </a:p>
          <a:p>
            <a:endParaRPr lang="ru-RU" sz="1600" dirty="0"/>
          </a:p>
          <a:p>
            <a:pPr marL="342900" indent="-342900">
              <a:lnSpc>
                <a:spcPct val="114000"/>
              </a:lnSpc>
              <a:buFont typeface="+mj-lt"/>
              <a:buAutoNum type="arabicPeriod"/>
            </a:pPr>
            <a:r>
              <a:rPr lang="en-US" sz="1600" dirty="0"/>
              <a:t>Palmer A., </a:t>
            </a:r>
            <a:r>
              <a:rPr lang="en-US" sz="1600" dirty="0" err="1"/>
              <a:t>Phapale</a:t>
            </a:r>
            <a:r>
              <a:rPr lang="en-US" sz="1600" dirty="0"/>
              <a:t> P., </a:t>
            </a:r>
            <a:r>
              <a:rPr lang="en-US" sz="1600" dirty="0" err="1"/>
              <a:t>Chernyavsky</a:t>
            </a:r>
            <a:r>
              <a:rPr lang="en-US" sz="1600" dirty="0"/>
              <a:t> I., </a:t>
            </a:r>
            <a:r>
              <a:rPr lang="en-US" sz="1600" dirty="0" err="1"/>
              <a:t>Lavigne</a:t>
            </a:r>
            <a:r>
              <a:rPr lang="en-US" sz="1600" dirty="0"/>
              <a:t> R., Fay D., </a:t>
            </a:r>
            <a:r>
              <a:rPr lang="en-US" sz="1600" dirty="0" err="1"/>
              <a:t>Tarasov</a:t>
            </a:r>
            <a:r>
              <a:rPr lang="en-US" sz="1600" dirty="0"/>
              <a:t> A., </a:t>
            </a:r>
            <a:r>
              <a:rPr lang="en-US" sz="1600" dirty="0" err="1"/>
              <a:t>Kovalev</a:t>
            </a:r>
            <a:r>
              <a:rPr lang="en-US" sz="1600" dirty="0"/>
              <a:t> V., </a:t>
            </a:r>
            <a:r>
              <a:rPr lang="en-US" sz="1600" dirty="0" err="1"/>
              <a:t>Fuchser</a:t>
            </a:r>
            <a:r>
              <a:rPr lang="en-US" sz="1600" dirty="0"/>
              <a:t> J., </a:t>
            </a:r>
            <a:r>
              <a:rPr lang="en-US" sz="1600" b="1" dirty="0" err="1"/>
              <a:t>Nikolenko</a:t>
            </a:r>
            <a:r>
              <a:rPr lang="en-US" sz="1600" b="1" dirty="0"/>
              <a:t> S. I., </a:t>
            </a:r>
            <a:r>
              <a:rPr lang="en-US" sz="1600" dirty="0" err="1"/>
              <a:t>Pineau</a:t>
            </a:r>
            <a:r>
              <a:rPr lang="en-US" sz="1600" dirty="0"/>
              <a:t> C., Becker M., </a:t>
            </a:r>
            <a:r>
              <a:rPr lang="en-US" sz="1600" dirty="0" err="1"/>
              <a:t>Alexandrov</a:t>
            </a:r>
            <a:r>
              <a:rPr lang="en-US" sz="1600" dirty="0"/>
              <a:t> T. FDR-controlled metabolite annotation for high-resolution imaging mass spectrometry // Nature Methods. </a:t>
            </a:r>
            <a:r>
              <a:rPr lang="ru-RU" sz="1600" dirty="0"/>
              <a:t>2016. </a:t>
            </a:r>
            <a:r>
              <a:rPr lang="en-US" sz="1600" dirty="0"/>
              <a:t>No</a:t>
            </a:r>
            <a:r>
              <a:rPr lang="ru-RU" sz="1600" dirty="0"/>
              <a:t>. 14. </a:t>
            </a:r>
            <a:r>
              <a:rPr lang="en-US" sz="1600" dirty="0"/>
              <a:t>P</a:t>
            </a:r>
            <a:r>
              <a:rPr lang="ru-RU" sz="1600" dirty="0"/>
              <a:t>. 57-60.</a:t>
            </a:r>
            <a:endParaRPr lang="en-US" sz="1600" dirty="0"/>
          </a:p>
          <a:p>
            <a:pPr marL="342900" indent="-342900">
              <a:lnSpc>
                <a:spcPct val="114000"/>
              </a:lnSpc>
              <a:buFont typeface="+mj-lt"/>
              <a:buAutoNum type="arabicPeriod"/>
            </a:pPr>
            <a:r>
              <a:rPr lang="en-US" sz="1600" b="1" dirty="0" err="1"/>
              <a:t>Krasilnikov</a:t>
            </a:r>
            <a:r>
              <a:rPr lang="en-US" sz="1600" b="1" dirty="0"/>
              <a:t> A. A., </a:t>
            </a:r>
            <a:r>
              <a:rPr lang="en-US" sz="1600" dirty="0"/>
              <a:t>Anna </a:t>
            </a:r>
            <a:r>
              <a:rPr lang="en-US" sz="1600" dirty="0" err="1"/>
              <a:t>Smirnova</a:t>
            </a:r>
            <a:r>
              <a:rPr lang="en-US" sz="1600" dirty="0"/>
              <a:t>. Online social adaptation of first-year students and their academic performance // Computers &amp; Education. 2017. Vol. 113. P. 327-338.</a:t>
            </a:r>
          </a:p>
          <a:p>
            <a:pPr marL="342900" indent="-342900">
              <a:lnSpc>
                <a:spcPct val="114000"/>
              </a:lnSpc>
              <a:buFont typeface="+mj-lt"/>
              <a:buAutoNum type="arabicPeriod"/>
            </a:pPr>
            <a:r>
              <a:rPr lang="en-US" sz="1600" b="1" dirty="0" err="1"/>
              <a:t>Koltsova</a:t>
            </a:r>
            <a:r>
              <a:rPr lang="en-US" sz="1600" b="1" dirty="0"/>
              <a:t> O., </a:t>
            </a:r>
            <a:r>
              <a:rPr lang="en-US" sz="1600" b="1" dirty="0" err="1"/>
              <a:t>Scherbak</a:t>
            </a:r>
            <a:r>
              <a:rPr lang="en-US" sz="1600" b="1" dirty="0"/>
              <a:t> A. N. </a:t>
            </a:r>
            <a:r>
              <a:rPr lang="en-US" sz="1600" dirty="0"/>
              <a:t>‘</a:t>
            </a:r>
            <a:r>
              <a:rPr lang="en-US" sz="1600" dirty="0" err="1"/>
              <a:t>LiveJournal</a:t>
            </a:r>
            <a:r>
              <a:rPr lang="en-US" sz="1600" dirty="0"/>
              <a:t> Libra!’: The political blogosphere and voting preferences in Russia in 2011–2012 // New Media and Society. 2015. Vol. 17. No. 10. P. 1715-1732.</a:t>
            </a:r>
          </a:p>
          <a:p>
            <a:pPr marL="342900" indent="-342900">
              <a:lnSpc>
                <a:spcPct val="114000"/>
              </a:lnSpc>
              <a:buFont typeface="+mj-lt"/>
              <a:buAutoNum type="arabicPeriod"/>
            </a:pPr>
            <a:r>
              <a:rPr lang="en-US" sz="1600" b="1" dirty="0" err="1"/>
              <a:t>Grigoriev</a:t>
            </a:r>
            <a:r>
              <a:rPr lang="en-US" sz="1600" b="1" dirty="0"/>
              <a:t> I. </a:t>
            </a:r>
            <a:r>
              <a:rPr lang="en-US" sz="1600" dirty="0"/>
              <a:t>Law clerks as an instrument of court–government accommodation under autocracy: the case of the Russian Constitutional Court // Post-Soviet Affairs. 2018. Vol. 34. No. 1. P. 17-34.</a:t>
            </a:r>
          </a:p>
          <a:p>
            <a:pPr marL="342900" indent="-342900">
              <a:lnSpc>
                <a:spcPct val="114000"/>
              </a:lnSpc>
              <a:buFont typeface="+mj-lt"/>
              <a:buAutoNum type="arabicPeriod"/>
            </a:pPr>
            <a:r>
              <a:rPr lang="en-US" sz="1600" dirty="0" err="1"/>
              <a:t>Cepeda</a:t>
            </a:r>
            <a:r>
              <a:rPr lang="en-US" sz="1600" dirty="0"/>
              <a:t> J. A., </a:t>
            </a:r>
            <a:r>
              <a:rPr lang="en-US" sz="1600" b="1" dirty="0" err="1"/>
              <a:t>Eritsyan</a:t>
            </a:r>
            <a:r>
              <a:rPr lang="en-US" sz="1600" b="1" dirty="0"/>
              <a:t> K</a:t>
            </a:r>
            <a:r>
              <a:rPr lang="en-US" sz="1600" dirty="0"/>
              <a:t>., </a:t>
            </a:r>
            <a:r>
              <a:rPr lang="en-US" sz="1600" dirty="0" err="1"/>
              <a:t>Vickerman</a:t>
            </a:r>
            <a:r>
              <a:rPr lang="en-US" sz="1600" dirty="0"/>
              <a:t> P., </a:t>
            </a:r>
            <a:r>
              <a:rPr lang="en-US" sz="1600" dirty="0" err="1"/>
              <a:t>Lyubimova</a:t>
            </a:r>
            <a:r>
              <a:rPr lang="en-US" sz="1600" dirty="0"/>
              <a:t> A., </a:t>
            </a:r>
            <a:r>
              <a:rPr lang="en-US" sz="1600" dirty="0" err="1"/>
              <a:t>Shegay</a:t>
            </a:r>
            <a:r>
              <a:rPr lang="en-US" sz="1600" dirty="0"/>
              <a:t> M., </a:t>
            </a:r>
            <a:r>
              <a:rPr lang="en-US" sz="1600" dirty="0" err="1"/>
              <a:t>Odinokova</a:t>
            </a:r>
            <a:r>
              <a:rPr lang="en-US" sz="1600" dirty="0"/>
              <a:t> V., </a:t>
            </a:r>
            <a:r>
              <a:rPr lang="en-US" sz="1600" dirty="0" err="1"/>
              <a:t>Beletsky</a:t>
            </a:r>
            <a:r>
              <a:rPr lang="en-US" sz="1600" dirty="0"/>
              <a:t> L., </a:t>
            </a:r>
            <a:r>
              <a:rPr lang="en-US" sz="1600" dirty="0" err="1"/>
              <a:t>Borguez</a:t>
            </a:r>
            <a:r>
              <a:rPr lang="en-US" sz="1600" dirty="0"/>
              <a:t> A., Hickman M., </a:t>
            </a:r>
            <a:r>
              <a:rPr lang="en-US" sz="1600" dirty="0" err="1"/>
              <a:t>Beyrer</a:t>
            </a:r>
            <a:r>
              <a:rPr lang="en-US" sz="1600" dirty="0"/>
              <a:t> C., Martin N. K. Potential impact of implementing and scaling up harm reduction and antiretroviral therapy on HIV prevalence and mortality and overdose deaths among people who inject drugs in two Russian cities: a </a:t>
            </a:r>
            <a:r>
              <a:rPr lang="en-US" sz="1600" dirty="0" err="1"/>
              <a:t>modelling</a:t>
            </a:r>
            <a:r>
              <a:rPr lang="en-US" sz="1600" dirty="0"/>
              <a:t> study // The Lancet HIV. 2018. P. 1-10.</a:t>
            </a:r>
          </a:p>
          <a:p>
            <a:pPr>
              <a:lnSpc>
                <a:spcPct val="114000"/>
              </a:lnSpc>
            </a:pPr>
            <a:endParaRPr lang="ru-RU" sz="1400" dirty="0">
              <a:solidFill>
                <a:prstClr val="black"/>
              </a:solidFill>
            </a:endParaRPr>
          </a:p>
          <a:p>
            <a:pPr marL="285750" indent="-285750">
              <a:buFont typeface="Arial" panose="020B0604020202020204" pitchFamily="34" charset="0"/>
              <a:buChar char="•"/>
            </a:pPr>
            <a:endParaRPr lang="ru-RU" sz="1400" dirty="0"/>
          </a:p>
          <a:p>
            <a:endParaRPr lang="ru-RU" sz="1400" dirty="0"/>
          </a:p>
        </p:txBody>
      </p:sp>
    </p:spTree>
    <p:extLst>
      <p:ext uri="{BB962C8B-B14F-4D97-AF65-F5344CB8AC3E}">
        <p14:creationId xmlns:p14="http://schemas.microsoft.com/office/powerpoint/2010/main" val="3022456282"/>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127589"/>
            <a:ext cx="9128306" cy="923330"/>
          </a:xfrm>
          <a:prstGeom prst="rect">
            <a:avLst/>
          </a:prstGeom>
        </p:spPr>
        <p:txBody>
          <a:bodyPr wrap="square">
            <a:spAutoFit/>
          </a:bodyPr>
          <a:lstStyle/>
          <a:p>
            <a:pPr algn="ctr"/>
            <a:endParaRPr lang="ru-RU" b="1" dirty="0"/>
          </a:p>
          <a:p>
            <a:pPr algn="ctr"/>
            <a:r>
              <a:rPr lang="ru-RU" b="1" dirty="0">
                <a:solidFill>
                  <a:schemeClr val="accent4"/>
                </a:solidFill>
              </a:rPr>
              <a:t>Основные достижения 201</a:t>
            </a:r>
            <a:r>
              <a:rPr lang="en-US" b="1" dirty="0">
                <a:solidFill>
                  <a:schemeClr val="accent4"/>
                </a:solidFill>
              </a:rPr>
              <a:t>8</a:t>
            </a:r>
            <a:r>
              <a:rPr lang="ru-RU" b="1" dirty="0">
                <a:solidFill>
                  <a:schemeClr val="accent4"/>
                </a:solidFill>
              </a:rPr>
              <a:t> года: публикации</a:t>
            </a:r>
            <a:endParaRPr lang="ru-RU" dirty="0">
              <a:solidFill>
                <a:schemeClr val="accent4"/>
              </a:solidFill>
            </a:endParaRPr>
          </a:p>
          <a:p>
            <a:endParaRPr lang="ru-RU" dirty="0">
              <a:solidFill>
                <a:schemeClr val="accent4"/>
              </a:solidFill>
            </a:endParaRPr>
          </a:p>
        </p:txBody>
      </p:sp>
      <p:sp>
        <p:nvSpPr>
          <p:cNvPr id="3" name="Прямоугольник 2"/>
          <p:cNvSpPr/>
          <p:nvPr/>
        </p:nvSpPr>
        <p:spPr>
          <a:xfrm>
            <a:off x="420597" y="311707"/>
            <a:ext cx="8318499" cy="7056547"/>
          </a:xfrm>
          <a:prstGeom prst="rect">
            <a:avLst/>
          </a:prstGeom>
        </p:spPr>
        <p:txBody>
          <a:bodyPr wrap="square">
            <a:spAutoFit/>
          </a:bodyPr>
          <a:lstStyle/>
          <a:p>
            <a:pPr marL="285750" indent="-285750">
              <a:buFont typeface="Arial" panose="020B0604020202020204" pitchFamily="34" charset="0"/>
              <a:buChar char="•"/>
            </a:pPr>
            <a:endParaRPr lang="ru-RU" sz="1400" dirty="0"/>
          </a:p>
          <a:p>
            <a:pPr algn="ctr"/>
            <a:r>
              <a:rPr lang="ru-RU" sz="1600" b="1" dirty="0">
                <a:solidFill>
                  <a:schemeClr val="accent3">
                    <a:lumMod val="60000"/>
                    <a:lumOff val="40000"/>
                  </a:schemeClr>
                </a:solidFill>
              </a:rPr>
              <a:t>Топ 5 наиболее цитируемых публикаций кампуса </a:t>
            </a:r>
          </a:p>
          <a:p>
            <a:pPr algn="ctr"/>
            <a:r>
              <a:rPr lang="ru-RU" sz="1600" b="1" dirty="0">
                <a:solidFill>
                  <a:schemeClr val="accent3">
                    <a:lumMod val="60000"/>
                    <a:lumOff val="40000"/>
                  </a:schemeClr>
                </a:solidFill>
              </a:rPr>
              <a:t>в </a:t>
            </a:r>
            <a:r>
              <a:rPr lang="en-US" sz="1600" b="1" dirty="0">
                <a:solidFill>
                  <a:schemeClr val="accent3">
                    <a:lumMod val="60000"/>
                    <a:lumOff val="40000"/>
                  </a:schemeClr>
                </a:solidFill>
              </a:rPr>
              <a:t>Web of Science</a:t>
            </a:r>
            <a:r>
              <a:rPr lang="ru-RU" sz="1600" b="1" dirty="0">
                <a:solidFill>
                  <a:schemeClr val="accent3">
                    <a:lumMod val="60000"/>
                    <a:lumOff val="40000"/>
                  </a:schemeClr>
                </a:solidFill>
              </a:rPr>
              <a:t> в 2015 – 2018 гг.</a:t>
            </a:r>
          </a:p>
          <a:p>
            <a:endParaRPr lang="ru-RU" sz="1600" dirty="0"/>
          </a:p>
          <a:p>
            <a:pPr marL="342900" indent="-342900">
              <a:lnSpc>
                <a:spcPct val="114000"/>
              </a:lnSpc>
              <a:buFont typeface="+mj-lt"/>
              <a:buAutoNum type="arabicPeriod"/>
            </a:pPr>
            <a:r>
              <a:rPr lang="en-US" sz="1600" dirty="0" err="1"/>
              <a:t>Kuznetsov</a:t>
            </a:r>
            <a:r>
              <a:rPr lang="en-US" sz="1600" dirty="0"/>
              <a:t> N. V., </a:t>
            </a:r>
            <a:r>
              <a:rPr lang="en-US" sz="1600" b="1" dirty="0" err="1"/>
              <a:t>Alexeeva</a:t>
            </a:r>
            <a:r>
              <a:rPr lang="en-US" sz="1600" b="1" dirty="0"/>
              <a:t> T. A., </a:t>
            </a:r>
            <a:r>
              <a:rPr lang="en-US" sz="1600" dirty="0" err="1"/>
              <a:t>Leonov</a:t>
            </a:r>
            <a:r>
              <a:rPr lang="en-US" sz="1600" dirty="0"/>
              <a:t> G. A. Invariance of </a:t>
            </a:r>
            <a:r>
              <a:rPr lang="en-US" sz="1600" dirty="0" err="1"/>
              <a:t>Lyapunov</a:t>
            </a:r>
            <a:r>
              <a:rPr lang="en-US" sz="1600" dirty="0"/>
              <a:t> exponents and </a:t>
            </a:r>
            <a:r>
              <a:rPr lang="en-US" sz="1600" dirty="0" err="1"/>
              <a:t>Lyapunov</a:t>
            </a:r>
            <a:r>
              <a:rPr lang="en-US" sz="1600" dirty="0"/>
              <a:t> dimension for regular and irregular </a:t>
            </a:r>
            <a:r>
              <a:rPr lang="en-US" sz="1600" dirty="0" err="1"/>
              <a:t>linearizations</a:t>
            </a:r>
            <a:r>
              <a:rPr lang="en-US" sz="1600" dirty="0"/>
              <a:t> // Nonlinear Dynamics. 2016. Vol. 85. No. 1. P. 195-201. </a:t>
            </a:r>
            <a:r>
              <a:rPr lang="en-US" sz="1600" dirty="0">
                <a:solidFill>
                  <a:schemeClr val="accent3">
                    <a:lumMod val="60000"/>
                    <a:lumOff val="40000"/>
                  </a:schemeClr>
                </a:solidFill>
              </a:rPr>
              <a:t>(</a:t>
            </a:r>
            <a:r>
              <a:rPr lang="ru-RU" sz="1600" dirty="0">
                <a:solidFill>
                  <a:schemeClr val="accent3">
                    <a:lumMod val="60000"/>
                    <a:lumOff val="40000"/>
                  </a:schemeClr>
                </a:solidFill>
              </a:rPr>
              <a:t>цитируемость</a:t>
            </a:r>
            <a:r>
              <a:rPr lang="en-US" sz="1600" dirty="0">
                <a:solidFill>
                  <a:schemeClr val="accent3">
                    <a:lumMod val="60000"/>
                    <a:lumOff val="40000"/>
                  </a:schemeClr>
                </a:solidFill>
              </a:rPr>
              <a:t> </a:t>
            </a:r>
            <a:r>
              <a:rPr lang="ru-RU" sz="1600" dirty="0">
                <a:solidFill>
                  <a:schemeClr val="accent3">
                    <a:lumMod val="60000"/>
                    <a:lumOff val="40000"/>
                  </a:schemeClr>
                </a:solidFill>
              </a:rPr>
              <a:t>- 37</a:t>
            </a:r>
            <a:r>
              <a:rPr lang="en-US" sz="1600" dirty="0">
                <a:solidFill>
                  <a:schemeClr val="accent3">
                    <a:lumMod val="60000"/>
                    <a:lumOff val="40000"/>
                  </a:schemeClr>
                </a:solidFill>
              </a:rPr>
              <a:t>)</a:t>
            </a:r>
            <a:endParaRPr lang="ru-RU" sz="1600" dirty="0">
              <a:solidFill>
                <a:schemeClr val="accent3">
                  <a:lumMod val="60000"/>
                  <a:lumOff val="40000"/>
                </a:schemeClr>
              </a:solidFill>
            </a:endParaRPr>
          </a:p>
          <a:p>
            <a:pPr marL="342900" indent="-342900">
              <a:lnSpc>
                <a:spcPct val="114000"/>
              </a:lnSpc>
              <a:buFont typeface="+mj-lt"/>
              <a:buAutoNum type="arabicPeriod"/>
            </a:pPr>
            <a:r>
              <a:rPr lang="en-US" sz="1600" dirty="0"/>
              <a:t>Palmer A., </a:t>
            </a:r>
            <a:r>
              <a:rPr lang="en-US" sz="1600" dirty="0" err="1"/>
              <a:t>Phapale</a:t>
            </a:r>
            <a:r>
              <a:rPr lang="en-US" sz="1600" dirty="0"/>
              <a:t> P., </a:t>
            </a:r>
            <a:r>
              <a:rPr lang="en-US" sz="1600" dirty="0" err="1"/>
              <a:t>Chernyavsky</a:t>
            </a:r>
            <a:r>
              <a:rPr lang="en-US" sz="1600" dirty="0"/>
              <a:t> I., </a:t>
            </a:r>
            <a:r>
              <a:rPr lang="en-US" sz="1600" dirty="0" err="1"/>
              <a:t>Lavigne</a:t>
            </a:r>
            <a:r>
              <a:rPr lang="en-US" sz="1600" dirty="0"/>
              <a:t> R., Fay D., </a:t>
            </a:r>
            <a:r>
              <a:rPr lang="en-US" sz="1600" dirty="0" err="1"/>
              <a:t>Tarasov</a:t>
            </a:r>
            <a:r>
              <a:rPr lang="en-US" sz="1600" dirty="0"/>
              <a:t> A., </a:t>
            </a:r>
            <a:r>
              <a:rPr lang="en-US" sz="1600" dirty="0" err="1"/>
              <a:t>Kovalev</a:t>
            </a:r>
            <a:r>
              <a:rPr lang="en-US" sz="1600" dirty="0"/>
              <a:t> V., </a:t>
            </a:r>
            <a:r>
              <a:rPr lang="en-US" sz="1600" dirty="0" err="1"/>
              <a:t>Fuchser</a:t>
            </a:r>
            <a:r>
              <a:rPr lang="en-US" sz="1600" dirty="0"/>
              <a:t> J., </a:t>
            </a:r>
            <a:r>
              <a:rPr lang="en-US" sz="1600" b="1" dirty="0" err="1"/>
              <a:t>Nikolenko</a:t>
            </a:r>
            <a:r>
              <a:rPr lang="en-US" sz="1600" b="1" dirty="0"/>
              <a:t> S. I., </a:t>
            </a:r>
            <a:r>
              <a:rPr lang="en-US" sz="1600" dirty="0" err="1"/>
              <a:t>Pineau</a:t>
            </a:r>
            <a:r>
              <a:rPr lang="en-US" sz="1600" dirty="0"/>
              <a:t> C., Becker M., </a:t>
            </a:r>
            <a:r>
              <a:rPr lang="en-US" sz="1600" dirty="0" err="1"/>
              <a:t>Alexandrov</a:t>
            </a:r>
            <a:r>
              <a:rPr lang="en-US" sz="1600" dirty="0"/>
              <a:t> T. FDR-controlled metabolite annotation for high-resolution imaging mass spectrometry // Nature Methods. </a:t>
            </a:r>
            <a:r>
              <a:rPr lang="ru-RU" sz="1600" dirty="0"/>
              <a:t>2016. </a:t>
            </a:r>
            <a:r>
              <a:rPr lang="en-US" sz="1600" dirty="0"/>
              <a:t>No</a:t>
            </a:r>
            <a:r>
              <a:rPr lang="ru-RU" sz="1600" dirty="0"/>
              <a:t>. 14. </a:t>
            </a:r>
            <a:r>
              <a:rPr lang="en-US" sz="1600" dirty="0"/>
              <a:t>P</a:t>
            </a:r>
            <a:r>
              <a:rPr lang="ru-RU" sz="1600" dirty="0"/>
              <a:t>. 57-60. </a:t>
            </a:r>
            <a:r>
              <a:rPr lang="ru-RU" sz="1600" dirty="0">
                <a:solidFill>
                  <a:schemeClr val="accent3">
                    <a:lumMod val="60000"/>
                    <a:lumOff val="40000"/>
                  </a:schemeClr>
                </a:solidFill>
              </a:rPr>
              <a:t>(цитируемость - 31)</a:t>
            </a:r>
          </a:p>
          <a:p>
            <a:pPr marL="342900" indent="-342900">
              <a:lnSpc>
                <a:spcPct val="114000"/>
              </a:lnSpc>
              <a:buFont typeface="+mj-lt"/>
              <a:buAutoNum type="arabicPeriod"/>
            </a:pPr>
            <a:r>
              <a:rPr lang="en-US" sz="1600" dirty="0" err="1"/>
              <a:t>Kadurin</a:t>
            </a:r>
            <a:r>
              <a:rPr lang="en-US" sz="1600" dirty="0"/>
              <a:t> A., </a:t>
            </a:r>
            <a:r>
              <a:rPr lang="en-US" sz="1600" b="1" dirty="0" err="1"/>
              <a:t>Nikolenko</a:t>
            </a:r>
            <a:r>
              <a:rPr lang="en-US" sz="1600" b="1" dirty="0"/>
              <a:t> S. </a:t>
            </a:r>
            <a:r>
              <a:rPr lang="en-US" sz="1600" dirty="0"/>
              <a:t>I., </a:t>
            </a:r>
            <a:r>
              <a:rPr lang="en-US" sz="1600" dirty="0" err="1"/>
              <a:t>Khrabrov</a:t>
            </a:r>
            <a:r>
              <a:rPr lang="en-US" sz="1600" dirty="0"/>
              <a:t> K., </a:t>
            </a:r>
            <a:r>
              <a:rPr lang="en-US" sz="1600" dirty="0" err="1"/>
              <a:t>Aliper</a:t>
            </a:r>
            <a:r>
              <a:rPr lang="en-US" sz="1600" dirty="0"/>
              <a:t> A., </a:t>
            </a:r>
            <a:r>
              <a:rPr lang="en-US" sz="1600" dirty="0" err="1"/>
              <a:t>Zhavoronkov</a:t>
            </a:r>
            <a:r>
              <a:rPr lang="en-US" sz="1600" dirty="0"/>
              <a:t> A. </a:t>
            </a:r>
            <a:r>
              <a:rPr lang="en-US" sz="1600" dirty="0" err="1"/>
              <a:t>druGAN</a:t>
            </a:r>
            <a:r>
              <a:rPr lang="en-US" sz="1600" dirty="0"/>
              <a:t>: An Advanced Generative Adversarial </a:t>
            </a:r>
            <a:r>
              <a:rPr lang="en-US" sz="1600" dirty="0" err="1"/>
              <a:t>Autoencoder</a:t>
            </a:r>
            <a:r>
              <a:rPr lang="en-US" sz="1600" dirty="0"/>
              <a:t> Model for de Novo Generation of New Molecules with Desired Molecular Properties in </a:t>
            </a:r>
            <a:r>
              <a:rPr lang="en-US" sz="1600" dirty="0" err="1"/>
              <a:t>Silico</a:t>
            </a:r>
            <a:r>
              <a:rPr lang="en-US" sz="1600" dirty="0"/>
              <a:t> // Molecular Pharmaceutics. 2017. Vol. 14. No. 9. P. 3098-3104.</a:t>
            </a:r>
            <a:r>
              <a:rPr lang="ru-RU" sz="1600" dirty="0"/>
              <a:t> </a:t>
            </a:r>
            <a:r>
              <a:rPr lang="ru-RU" sz="1600" dirty="0">
                <a:solidFill>
                  <a:schemeClr val="accent3">
                    <a:lumMod val="60000"/>
                    <a:lumOff val="40000"/>
                  </a:schemeClr>
                </a:solidFill>
              </a:rPr>
              <a:t>(цитируемость - 21)</a:t>
            </a:r>
          </a:p>
          <a:p>
            <a:pPr marL="342900" indent="-342900">
              <a:lnSpc>
                <a:spcPct val="114000"/>
              </a:lnSpc>
              <a:buFont typeface="+mj-lt"/>
              <a:buAutoNum type="arabicPeriod"/>
            </a:pPr>
            <a:r>
              <a:rPr lang="en-US" sz="1600" dirty="0" err="1"/>
              <a:t>Kogan</a:t>
            </a:r>
            <a:r>
              <a:rPr lang="en-US" sz="1600" dirty="0"/>
              <a:t> K., </a:t>
            </a:r>
            <a:r>
              <a:rPr lang="en-US" sz="1600" b="1" dirty="0" err="1"/>
              <a:t>Nikolenko</a:t>
            </a:r>
            <a:r>
              <a:rPr lang="en-US" sz="1600" b="1" dirty="0"/>
              <a:t> S. </a:t>
            </a:r>
            <a:r>
              <a:rPr lang="en-US" sz="1600" dirty="0"/>
              <a:t>I., </a:t>
            </a:r>
            <a:r>
              <a:rPr lang="en-US" sz="1600" dirty="0" err="1"/>
              <a:t>Rottenstreich</a:t>
            </a:r>
            <a:r>
              <a:rPr lang="en-US" sz="1600" dirty="0"/>
              <a:t> O., </a:t>
            </a:r>
            <a:r>
              <a:rPr lang="en-US" sz="1600" dirty="0" err="1"/>
              <a:t>Culhane</a:t>
            </a:r>
            <a:r>
              <a:rPr lang="en-US" sz="1600" dirty="0"/>
              <a:t> W., </a:t>
            </a:r>
            <a:r>
              <a:rPr lang="en-US" sz="1600" dirty="0" err="1"/>
              <a:t>Eugster</a:t>
            </a:r>
            <a:r>
              <a:rPr lang="en-US" sz="1600" dirty="0"/>
              <a:t> P. Exploiting Order Independence for Scalable and Expressive Packet Classification // IEEE/ACM Transactions on Networking. 2016. Vol. 24. No. 2. P. 1251-1264</a:t>
            </a:r>
            <a:r>
              <a:rPr lang="ru-RU" sz="1600" dirty="0"/>
              <a:t>. </a:t>
            </a:r>
            <a:r>
              <a:rPr lang="ru-RU" sz="1600" dirty="0">
                <a:solidFill>
                  <a:schemeClr val="accent3">
                    <a:lumMod val="60000"/>
                    <a:lumOff val="40000"/>
                  </a:schemeClr>
                </a:solidFill>
              </a:rPr>
              <a:t>(цитируемость - 14)</a:t>
            </a:r>
          </a:p>
          <a:p>
            <a:pPr marL="342900" indent="-342900">
              <a:lnSpc>
                <a:spcPct val="114000"/>
              </a:lnSpc>
              <a:buFont typeface="+mj-lt"/>
              <a:buAutoNum type="arabicPeriod"/>
            </a:pPr>
            <a:r>
              <a:rPr lang="en-US" sz="1600" dirty="0" err="1"/>
              <a:t>Parenti</a:t>
            </a:r>
            <a:r>
              <a:rPr lang="en-US" sz="1600" dirty="0"/>
              <a:t> M., </a:t>
            </a:r>
            <a:r>
              <a:rPr lang="en-US" sz="1600" b="1" dirty="0" err="1"/>
              <a:t>Ushchev</a:t>
            </a:r>
            <a:r>
              <a:rPr lang="en-US" sz="1600" b="1" dirty="0"/>
              <a:t> P., </a:t>
            </a:r>
            <a:r>
              <a:rPr lang="en-US" sz="1600" b="1" dirty="0" err="1"/>
              <a:t>Thisse</a:t>
            </a:r>
            <a:r>
              <a:rPr lang="en-US" sz="1600" b="1" dirty="0"/>
              <a:t> J. </a:t>
            </a:r>
            <a:r>
              <a:rPr lang="en-US" sz="1600" dirty="0"/>
              <a:t>Toward a theory of monopolistic competition // Journal of Economic Theory . 2017. Vol. 167. No. 1. P. 86-115.</a:t>
            </a:r>
            <a:r>
              <a:rPr lang="ru-RU" sz="1600" dirty="0"/>
              <a:t> </a:t>
            </a:r>
            <a:r>
              <a:rPr lang="ru-RU" sz="1600" dirty="0">
                <a:solidFill>
                  <a:schemeClr val="accent3">
                    <a:lumMod val="60000"/>
                    <a:lumOff val="40000"/>
                  </a:schemeClr>
                </a:solidFill>
              </a:rPr>
              <a:t>(цитируемость - 13)</a:t>
            </a:r>
          </a:p>
          <a:p>
            <a:pPr>
              <a:lnSpc>
                <a:spcPct val="114000"/>
              </a:lnSpc>
            </a:pPr>
            <a:endParaRPr lang="ru-RU" sz="1600" dirty="0"/>
          </a:p>
          <a:p>
            <a:pPr marL="342900" indent="-342900">
              <a:lnSpc>
                <a:spcPct val="114000"/>
              </a:lnSpc>
              <a:buFont typeface="+mj-lt"/>
              <a:buAutoNum type="arabicPeriod"/>
            </a:pPr>
            <a:endParaRPr lang="ru-RU" sz="1600" dirty="0"/>
          </a:p>
          <a:p>
            <a:pPr marL="342900" indent="-342900">
              <a:lnSpc>
                <a:spcPct val="114000"/>
              </a:lnSpc>
              <a:buFont typeface="+mj-lt"/>
              <a:buAutoNum type="arabicPeriod"/>
            </a:pPr>
            <a:endParaRPr lang="ru-RU" sz="1600" dirty="0"/>
          </a:p>
          <a:p>
            <a:pPr>
              <a:lnSpc>
                <a:spcPct val="114000"/>
              </a:lnSpc>
            </a:pPr>
            <a:endParaRPr lang="ru-RU" sz="1400" dirty="0">
              <a:solidFill>
                <a:prstClr val="black"/>
              </a:solidFill>
            </a:endParaRPr>
          </a:p>
          <a:p>
            <a:pPr marL="285750" indent="-285750">
              <a:buFont typeface="Arial" panose="020B0604020202020204" pitchFamily="34" charset="0"/>
              <a:buChar char="•"/>
            </a:pPr>
            <a:endParaRPr lang="ru-RU" sz="1400" dirty="0"/>
          </a:p>
          <a:p>
            <a:endParaRPr lang="ru-RU" sz="1400" dirty="0"/>
          </a:p>
        </p:txBody>
      </p:sp>
    </p:spTree>
    <p:extLst>
      <p:ext uri="{BB962C8B-B14F-4D97-AF65-F5344CB8AC3E}">
        <p14:creationId xmlns:p14="http://schemas.microsoft.com/office/powerpoint/2010/main" val="1838583803"/>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5694" y="-127589"/>
            <a:ext cx="9128306" cy="923330"/>
          </a:xfrm>
          <a:prstGeom prst="rect">
            <a:avLst/>
          </a:prstGeom>
        </p:spPr>
        <p:txBody>
          <a:bodyPr wrap="square">
            <a:spAutoFit/>
          </a:bodyPr>
          <a:lstStyle/>
          <a:p>
            <a:pPr algn="ctr"/>
            <a:endParaRPr lang="ru-RU" b="1" dirty="0"/>
          </a:p>
          <a:p>
            <a:pPr algn="ctr"/>
            <a:r>
              <a:rPr lang="ru-RU" b="1" dirty="0">
                <a:solidFill>
                  <a:schemeClr val="accent4"/>
                </a:solidFill>
              </a:rPr>
              <a:t>Основные достижения 2018 года: публикации</a:t>
            </a:r>
            <a:endParaRPr lang="ru-RU" dirty="0">
              <a:solidFill>
                <a:schemeClr val="accent4"/>
              </a:solidFill>
            </a:endParaRPr>
          </a:p>
          <a:p>
            <a:endParaRPr lang="ru-RU" dirty="0">
              <a:solidFill>
                <a:schemeClr val="accent4"/>
              </a:solidFill>
            </a:endParaRPr>
          </a:p>
        </p:txBody>
      </p:sp>
      <p:sp>
        <p:nvSpPr>
          <p:cNvPr id="3" name="Прямоугольник 2"/>
          <p:cNvSpPr/>
          <p:nvPr/>
        </p:nvSpPr>
        <p:spPr>
          <a:xfrm>
            <a:off x="526919" y="512021"/>
            <a:ext cx="8318499" cy="7056547"/>
          </a:xfrm>
          <a:prstGeom prst="rect">
            <a:avLst/>
          </a:prstGeom>
        </p:spPr>
        <p:txBody>
          <a:bodyPr wrap="square">
            <a:spAutoFit/>
          </a:bodyPr>
          <a:lstStyle/>
          <a:p>
            <a:pPr marL="285750" indent="-285750">
              <a:buFont typeface="Arial" panose="020B0604020202020204" pitchFamily="34" charset="0"/>
              <a:buChar char="•"/>
            </a:pPr>
            <a:endParaRPr lang="ru-RU" sz="1400" dirty="0"/>
          </a:p>
          <a:p>
            <a:pPr algn="ctr"/>
            <a:r>
              <a:rPr lang="ru-RU" sz="1600" b="1" dirty="0">
                <a:solidFill>
                  <a:schemeClr val="accent3">
                    <a:lumMod val="60000"/>
                    <a:lumOff val="40000"/>
                  </a:schemeClr>
                </a:solidFill>
              </a:rPr>
              <a:t>Топ 5 наиболее цитируемых публикаций кампуса </a:t>
            </a:r>
          </a:p>
          <a:p>
            <a:pPr algn="ctr"/>
            <a:r>
              <a:rPr lang="ru-RU" sz="1600" b="1" dirty="0">
                <a:solidFill>
                  <a:schemeClr val="accent3">
                    <a:lumMod val="60000"/>
                    <a:lumOff val="40000"/>
                  </a:schemeClr>
                </a:solidFill>
              </a:rPr>
              <a:t>в  </a:t>
            </a:r>
            <a:r>
              <a:rPr lang="en-US" sz="1600" b="1" dirty="0">
                <a:solidFill>
                  <a:schemeClr val="accent3">
                    <a:lumMod val="60000"/>
                    <a:lumOff val="40000"/>
                  </a:schemeClr>
                </a:solidFill>
              </a:rPr>
              <a:t>Scopus </a:t>
            </a:r>
            <a:r>
              <a:rPr lang="ru-RU" sz="1600" b="1" dirty="0">
                <a:solidFill>
                  <a:schemeClr val="accent3">
                    <a:lumMod val="60000"/>
                    <a:lumOff val="40000"/>
                  </a:schemeClr>
                </a:solidFill>
              </a:rPr>
              <a:t>в 2015 – 2018 гг.</a:t>
            </a:r>
          </a:p>
          <a:p>
            <a:endParaRPr lang="ru-RU" sz="1600" dirty="0"/>
          </a:p>
          <a:p>
            <a:pPr marL="342900" indent="-342900">
              <a:lnSpc>
                <a:spcPct val="114000"/>
              </a:lnSpc>
              <a:buFont typeface="+mj-lt"/>
              <a:buAutoNum type="arabicPeriod"/>
            </a:pPr>
            <a:r>
              <a:rPr lang="en-US" sz="1600" dirty="0" err="1"/>
              <a:t>Kuznetsov</a:t>
            </a:r>
            <a:r>
              <a:rPr lang="en-US" sz="1600" dirty="0"/>
              <a:t> N. V., </a:t>
            </a:r>
            <a:r>
              <a:rPr lang="en-US" sz="1600" b="1" dirty="0" err="1"/>
              <a:t>Alexeeva</a:t>
            </a:r>
            <a:r>
              <a:rPr lang="en-US" sz="1600" b="1" dirty="0"/>
              <a:t> T. A., </a:t>
            </a:r>
            <a:r>
              <a:rPr lang="en-US" sz="1600" dirty="0" err="1"/>
              <a:t>Leonov</a:t>
            </a:r>
            <a:r>
              <a:rPr lang="en-US" sz="1600" dirty="0"/>
              <a:t> G. A. Invariance of </a:t>
            </a:r>
            <a:r>
              <a:rPr lang="en-US" sz="1600" dirty="0" err="1"/>
              <a:t>Lyapunov</a:t>
            </a:r>
            <a:r>
              <a:rPr lang="en-US" sz="1600" dirty="0"/>
              <a:t> exponents and </a:t>
            </a:r>
            <a:r>
              <a:rPr lang="en-US" sz="1600" dirty="0" err="1"/>
              <a:t>Lyapunov</a:t>
            </a:r>
            <a:r>
              <a:rPr lang="en-US" sz="1600" dirty="0"/>
              <a:t> dimension for regular and irregular </a:t>
            </a:r>
            <a:r>
              <a:rPr lang="en-US" sz="1600" dirty="0" err="1"/>
              <a:t>linearizations</a:t>
            </a:r>
            <a:r>
              <a:rPr lang="en-US" sz="1600" dirty="0"/>
              <a:t> // Nonlinear Dynamics. 2016. Vol. 85. No. 1. P. 195-201. </a:t>
            </a:r>
            <a:r>
              <a:rPr lang="en-US" sz="1600" dirty="0">
                <a:solidFill>
                  <a:schemeClr val="accent3">
                    <a:lumMod val="60000"/>
                    <a:lumOff val="40000"/>
                  </a:schemeClr>
                </a:solidFill>
              </a:rPr>
              <a:t>(</a:t>
            </a:r>
            <a:r>
              <a:rPr lang="ru-RU" sz="1600" dirty="0">
                <a:solidFill>
                  <a:schemeClr val="accent3">
                    <a:lumMod val="60000"/>
                    <a:lumOff val="40000"/>
                  </a:schemeClr>
                </a:solidFill>
              </a:rPr>
              <a:t>цитируемость</a:t>
            </a:r>
            <a:r>
              <a:rPr lang="en-US" sz="1600" dirty="0">
                <a:solidFill>
                  <a:schemeClr val="accent3">
                    <a:lumMod val="60000"/>
                    <a:lumOff val="40000"/>
                  </a:schemeClr>
                </a:solidFill>
              </a:rPr>
              <a:t> </a:t>
            </a:r>
            <a:r>
              <a:rPr lang="ru-RU" sz="1600" dirty="0">
                <a:solidFill>
                  <a:schemeClr val="accent3">
                    <a:lumMod val="60000"/>
                    <a:lumOff val="40000"/>
                  </a:schemeClr>
                </a:solidFill>
              </a:rPr>
              <a:t>- 3</a:t>
            </a:r>
            <a:r>
              <a:rPr lang="en-US" sz="1600" dirty="0">
                <a:solidFill>
                  <a:schemeClr val="accent3">
                    <a:lumMod val="60000"/>
                    <a:lumOff val="40000"/>
                  </a:schemeClr>
                </a:solidFill>
              </a:rPr>
              <a:t>9).</a:t>
            </a:r>
            <a:endParaRPr lang="ru-RU" sz="1600" dirty="0">
              <a:solidFill>
                <a:schemeClr val="accent3">
                  <a:lumMod val="60000"/>
                  <a:lumOff val="40000"/>
                </a:schemeClr>
              </a:solidFill>
            </a:endParaRPr>
          </a:p>
          <a:p>
            <a:pPr marL="342900" indent="-342900">
              <a:lnSpc>
                <a:spcPct val="114000"/>
              </a:lnSpc>
              <a:buFont typeface="+mj-lt"/>
              <a:buAutoNum type="arabicPeriod"/>
            </a:pPr>
            <a:r>
              <a:rPr lang="en-US" sz="1600" dirty="0" err="1"/>
              <a:t>Caragiannis</a:t>
            </a:r>
            <a:r>
              <a:rPr lang="en-US" sz="1600" dirty="0"/>
              <a:t>, I; </a:t>
            </a:r>
            <a:r>
              <a:rPr lang="en-US" sz="1600" dirty="0" err="1"/>
              <a:t>Kurokawa</a:t>
            </a:r>
            <a:r>
              <a:rPr lang="en-US" sz="1600" dirty="0"/>
              <a:t>, D; </a:t>
            </a:r>
            <a:r>
              <a:rPr lang="en-US" sz="1600" b="1" dirty="0"/>
              <a:t>Moulin, H</a:t>
            </a:r>
            <a:r>
              <a:rPr lang="en-US" sz="1600" dirty="0"/>
              <a:t>; </a:t>
            </a:r>
            <a:r>
              <a:rPr lang="en-US" sz="1600" dirty="0" err="1"/>
              <a:t>Procaccia</a:t>
            </a:r>
            <a:r>
              <a:rPr lang="en-US" sz="1600" dirty="0"/>
              <a:t>, AD; Shah, N; Wang, JX. The Unreasonable Fairness of Maximum Nash Welfare. EC'16: PROCEEDINGS OF THE 2016 ACM CONFERENCE ON ECONOMICS AND COMPUTATION. 2016. </a:t>
            </a:r>
            <a:r>
              <a:rPr lang="en-US" sz="1600" dirty="0">
                <a:solidFill>
                  <a:schemeClr val="accent3">
                    <a:lumMod val="60000"/>
                    <a:lumOff val="40000"/>
                  </a:schemeClr>
                </a:solidFill>
              </a:rPr>
              <a:t>(</a:t>
            </a:r>
            <a:r>
              <a:rPr lang="ru-RU" sz="1600" dirty="0">
                <a:solidFill>
                  <a:schemeClr val="accent3">
                    <a:lumMod val="60000"/>
                    <a:lumOff val="40000"/>
                  </a:schemeClr>
                </a:solidFill>
              </a:rPr>
              <a:t>цитируемость -</a:t>
            </a:r>
            <a:r>
              <a:rPr lang="en-US" sz="1600" dirty="0">
                <a:solidFill>
                  <a:schemeClr val="accent3">
                    <a:lumMod val="60000"/>
                    <a:lumOff val="40000"/>
                  </a:schemeClr>
                </a:solidFill>
              </a:rPr>
              <a:t> </a:t>
            </a:r>
            <a:r>
              <a:rPr lang="ru-RU" sz="1600" dirty="0">
                <a:solidFill>
                  <a:schemeClr val="accent3">
                    <a:lumMod val="60000"/>
                    <a:lumOff val="40000"/>
                  </a:schemeClr>
                </a:solidFill>
              </a:rPr>
              <a:t>31</a:t>
            </a:r>
            <a:r>
              <a:rPr lang="en-US" sz="1600" dirty="0">
                <a:solidFill>
                  <a:schemeClr val="accent3">
                    <a:lumMod val="60000"/>
                    <a:lumOff val="40000"/>
                  </a:schemeClr>
                </a:solidFill>
              </a:rPr>
              <a:t>).</a:t>
            </a:r>
            <a:endParaRPr lang="ru-RU" sz="1600" dirty="0">
              <a:solidFill>
                <a:schemeClr val="accent3">
                  <a:lumMod val="60000"/>
                  <a:lumOff val="40000"/>
                </a:schemeClr>
              </a:solidFill>
            </a:endParaRPr>
          </a:p>
          <a:p>
            <a:pPr marL="342900" indent="-342900">
              <a:lnSpc>
                <a:spcPct val="114000"/>
              </a:lnSpc>
              <a:buFont typeface="+mj-lt"/>
              <a:buAutoNum type="arabicPeriod"/>
            </a:pPr>
            <a:r>
              <a:rPr lang="en-US" sz="1600" dirty="0"/>
              <a:t>Palmer A., </a:t>
            </a:r>
            <a:r>
              <a:rPr lang="en-US" sz="1600" dirty="0" err="1"/>
              <a:t>Phapale</a:t>
            </a:r>
            <a:r>
              <a:rPr lang="en-US" sz="1600" dirty="0"/>
              <a:t> P., </a:t>
            </a:r>
            <a:r>
              <a:rPr lang="en-US" sz="1600" dirty="0" err="1"/>
              <a:t>Chernyavsky</a:t>
            </a:r>
            <a:r>
              <a:rPr lang="en-US" sz="1600" dirty="0"/>
              <a:t> I., </a:t>
            </a:r>
            <a:r>
              <a:rPr lang="en-US" sz="1600" dirty="0" err="1"/>
              <a:t>Lavigne</a:t>
            </a:r>
            <a:r>
              <a:rPr lang="en-US" sz="1600" dirty="0"/>
              <a:t> R., Fay D., </a:t>
            </a:r>
            <a:r>
              <a:rPr lang="en-US" sz="1600" dirty="0" err="1"/>
              <a:t>Tarasov</a:t>
            </a:r>
            <a:r>
              <a:rPr lang="en-US" sz="1600" dirty="0"/>
              <a:t> A., </a:t>
            </a:r>
            <a:r>
              <a:rPr lang="en-US" sz="1600" dirty="0" err="1"/>
              <a:t>Kovalev</a:t>
            </a:r>
            <a:r>
              <a:rPr lang="en-US" sz="1600" dirty="0"/>
              <a:t> V., </a:t>
            </a:r>
            <a:r>
              <a:rPr lang="en-US" sz="1600" dirty="0" err="1"/>
              <a:t>Fuchser</a:t>
            </a:r>
            <a:r>
              <a:rPr lang="en-US" sz="1600" dirty="0"/>
              <a:t> J., </a:t>
            </a:r>
            <a:r>
              <a:rPr lang="en-US" sz="1600" b="1" dirty="0" err="1"/>
              <a:t>Nikolenko</a:t>
            </a:r>
            <a:r>
              <a:rPr lang="en-US" sz="1600" b="1" dirty="0"/>
              <a:t> S. I., </a:t>
            </a:r>
            <a:r>
              <a:rPr lang="en-US" sz="1600" dirty="0" err="1"/>
              <a:t>Pineau</a:t>
            </a:r>
            <a:r>
              <a:rPr lang="en-US" sz="1600" dirty="0"/>
              <a:t> C., Becker M., </a:t>
            </a:r>
            <a:r>
              <a:rPr lang="en-US" sz="1600" dirty="0" err="1"/>
              <a:t>Alexandrov</a:t>
            </a:r>
            <a:r>
              <a:rPr lang="en-US" sz="1600" dirty="0"/>
              <a:t> T. FDR-controlled metabolite annotation for high-resolution imaging mass spectrometry // Nature Methods. </a:t>
            </a:r>
            <a:r>
              <a:rPr lang="ru-RU" sz="1600" dirty="0"/>
              <a:t>2016. </a:t>
            </a:r>
            <a:r>
              <a:rPr lang="en-US" sz="1600" dirty="0"/>
              <a:t>No</a:t>
            </a:r>
            <a:r>
              <a:rPr lang="ru-RU" sz="1600" dirty="0"/>
              <a:t>. 14. </a:t>
            </a:r>
            <a:r>
              <a:rPr lang="en-US" sz="1600" dirty="0"/>
              <a:t>P</a:t>
            </a:r>
            <a:r>
              <a:rPr lang="ru-RU" sz="1600" dirty="0"/>
              <a:t>. 57-60. </a:t>
            </a:r>
            <a:r>
              <a:rPr lang="ru-RU" sz="1600" dirty="0">
                <a:solidFill>
                  <a:schemeClr val="accent3">
                    <a:lumMod val="60000"/>
                    <a:lumOff val="40000"/>
                  </a:schemeClr>
                </a:solidFill>
              </a:rPr>
              <a:t>(цитируемость - 30)</a:t>
            </a:r>
            <a:r>
              <a:rPr lang="en-US" sz="1600" dirty="0">
                <a:solidFill>
                  <a:schemeClr val="accent3">
                    <a:lumMod val="60000"/>
                    <a:lumOff val="40000"/>
                  </a:schemeClr>
                </a:solidFill>
              </a:rPr>
              <a:t>.</a:t>
            </a:r>
            <a:endParaRPr lang="ru-RU" sz="1600" dirty="0">
              <a:solidFill>
                <a:schemeClr val="accent3">
                  <a:lumMod val="60000"/>
                  <a:lumOff val="40000"/>
                </a:schemeClr>
              </a:solidFill>
            </a:endParaRPr>
          </a:p>
          <a:p>
            <a:pPr marL="342900" indent="-342900">
              <a:lnSpc>
                <a:spcPct val="114000"/>
              </a:lnSpc>
              <a:buFont typeface="+mj-lt"/>
              <a:buAutoNum type="arabicPeriod"/>
            </a:pPr>
            <a:r>
              <a:rPr lang="en-US" sz="1600" dirty="0" err="1"/>
              <a:t>Kadurin</a:t>
            </a:r>
            <a:r>
              <a:rPr lang="en-US" sz="1600" dirty="0"/>
              <a:t> A., </a:t>
            </a:r>
            <a:r>
              <a:rPr lang="en-US" sz="1600" b="1" dirty="0" err="1"/>
              <a:t>Nikolenko</a:t>
            </a:r>
            <a:r>
              <a:rPr lang="en-US" sz="1600" b="1" dirty="0"/>
              <a:t> S. </a:t>
            </a:r>
            <a:r>
              <a:rPr lang="en-US" sz="1600" dirty="0"/>
              <a:t>I., </a:t>
            </a:r>
            <a:r>
              <a:rPr lang="en-US" sz="1600" dirty="0" err="1"/>
              <a:t>Khrabrov</a:t>
            </a:r>
            <a:r>
              <a:rPr lang="en-US" sz="1600" dirty="0"/>
              <a:t> K., </a:t>
            </a:r>
            <a:r>
              <a:rPr lang="en-US" sz="1600" dirty="0" err="1"/>
              <a:t>Aliper</a:t>
            </a:r>
            <a:r>
              <a:rPr lang="en-US" sz="1600" dirty="0"/>
              <a:t> A., </a:t>
            </a:r>
            <a:r>
              <a:rPr lang="en-US" sz="1600" dirty="0" err="1"/>
              <a:t>Zhavoronkov</a:t>
            </a:r>
            <a:r>
              <a:rPr lang="en-US" sz="1600" dirty="0"/>
              <a:t> A. </a:t>
            </a:r>
            <a:r>
              <a:rPr lang="en-US" sz="1600" dirty="0" err="1"/>
              <a:t>druGAN</a:t>
            </a:r>
            <a:r>
              <a:rPr lang="en-US" sz="1600" dirty="0"/>
              <a:t>: An Advanced Generative Adversarial </a:t>
            </a:r>
            <a:r>
              <a:rPr lang="en-US" sz="1600" dirty="0" err="1"/>
              <a:t>Autoencoder</a:t>
            </a:r>
            <a:r>
              <a:rPr lang="en-US" sz="1600" dirty="0"/>
              <a:t> Model for de Novo Generation of New Molecules with Desired Molecular Properties in </a:t>
            </a:r>
            <a:r>
              <a:rPr lang="en-US" sz="1600" dirty="0" err="1"/>
              <a:t>Silico</a:t>
            </a:r>
            <a:r>
              <a:rPr lang="en-US" sz="1600" dirty="0"/>
              <a:t> // Molecular Pharmaceutics. 2017. Vol. 14. No. 9. P. 3098-3104.</a:t>
            </a:r>
            <a:r>
              <a:rPr lang="ru-RU" sz="1600" dirty="0"/>
              <a:t> </a:t>
            </a:r>
            <a:r>
              <a:rPr lang="ru-RU" sz="1600" dirty="0">
                <a:solidFill>
                  <a:schemeClr val="accent3">
                    <a:lumMod val="60000"/>
                    <a:lumOff val="40000"/>
                  </a:schemeClr>
                </a:solidFill>
              </a:rPr>
              <a:t>(цитируемость - 28)</a:t>
            </a:r>
          </a:p>
          <a:p>
            <a:pPr marL="342900" indent="-342900">
              <a:lnSpc>
                <a:spcPct val="114000"/>
              </a:lnSpc>
              <a:buFont typeface="+mj-lt"/>
              <a:buAutoNum type="arabicPeriod"/>
            </a:pPr>
            <a:r>
              <a:rPr lang="en-US" sz="1600" b="1" dirty="0"/>
              <a:t>Sergey </a:t>
            </a:r>
            <a:r>
              <a:rPr lang="en-US" sz="1600" b="1" dirty="0" err="1"/>
              <a:t>Nikolenko</a:t>
            </a:r>
            <a:r>
              <a:rPr lang="en-US" sz="1600" b="1" dirty="0"/>
              <a:t>, Sergei </a:t>
            </a:r>
            <a:r>
              <a:rPr lang="en-US" sz="1600" b="1" dirty="0" err="1"/>
              <a:t>Koltcov</a:t>
            </a:r>
            <a:r>
              <a:rPr lang="en-US" sz="1600" b="1" dirty="0"/>
              <a:t>, </a:t>
            </a:r>
            <a:r>
              <a:rPr lang="en-US" sz="1600" b="1" dirty="0" err="1"/>
              <a:t>Olessia</a:t>
            </a:r>
            <a:r>
              <a:rPr lang="en-US" sz="1600" b="1" dirty="0"/>
              <a:t> </a:t>
            </a:r>
            <a:r>
              <a:rPr lang="en-US" sz="1600" b="1" dirty="0" err="1"/>
              <a:t>Koltsova</a:t>
            </a:r>
            <a:r>
              <a:rPr lang="en-US" sz="1600" dirty="0"/>
              <a:t>. Topic </a:t>
            </a:r>
            <a:r>
              <a:rPr lang="en-US" sz="1600" dirty="0" err="1"/>
              <a:t>modelling</a:t>
            </a:r>
            <a:r>
              <a:rPr lang="en-US" sz="1600" dirty="0"/>
              <a:t> for qualitative studies // Journal of Information Science. 2017. Vol. 43. No. 1. P. 88-102. </a:t>
            </a:r>
            <a:r>
              <a:rPr lang="ru-RU" sz="1600" dirty="0">
                <a:solidFill>
                  <a:schemeClr val="accent3">
                    <a:lumMod val="60000"/>
                    <a:lumOff val="40000"/>
                  </a:schemeClr>
                </a:solidFill>
              </a:rPr>
              <a:t>(цитируемость - 19)</a:t>
            </a:r>
          </a:p>
          <a:p>
            <a:pPr>
              <a:lnSpc>
                <a:spcPct val="114000"/>
              </a:lnSpc>
            </a:pPr>
            <a:endParaRPr lang="ru-RU" sz="1600" dirty="0"/>
          </a:p>
          <a:p>
            <a:pPr marL="342900" indent="-342900">
              <a:lnSpc>
                <a:spcPct val="114000"/>
              </a:lnSpc>
              <a:buFont typeface="+mj-lt"/>
              <a:buAutoNum type="arabicPeriod"/>
            </a:pPr>
            <a:endParaRPr lang="ru-RU" sz="1600" dirty="0">
              <a:solidFill>
                <a:schemeClr val="accent3">
                  <a:lumMod val="60000"/>
                  <a:lumOff val="40000"/>
                </a:schemeClr>
              </a:solidFill>
            </a:endParaRPr>
          </a:p>
          <a:p>
            <a:pPr marL="342900" indent="-342900">
              <a:lnSpc>
                <a:spcPct val="114000"/>
              </a:lnSpc>
              <a:buFont typeface="+mj-lt"/>
              <a:buAutoNum type="arabicPeriod"/>
            </a:pPr>
            <a:endParaRPr lang="ru-RU" sz="1600" dirty="0">
              <a:solidFill>
                <a:schemeClr val="accent3">
                  <a:lumMod val="60000"/>
                  <a:lumOff val="40000"/>
                </a:schemeClr>
              </a:solidFill>
            </a:endParaRPr>
          </a:p>
          <a:p>
            <a:pPr marL="285750" indent="-285750">
              <a:lnSpc>
                <a:spcPct val="114000"/>
              </a:lnSpc>
              <a:buFont typeface="Arial" panose="020B0604020202020204" pitchFamily="34" charset="0"/>
              <a:buChar char="•"/>
            </a:pPr>
            <a:endParaRPr lang="ru-RU" sz="1400" dirty="0">
              <a:solidFill>
                <a:prstClr val="black"/>
              </a:solidFill>
            </a:endParaRPr>
          </a:p>
          <a:p>
            <a:pPr marL="285750" indent="-285750">
              <a:buFont typeface="Arial" panose="020B0604020202020204" pitchFamily="34" charset="0"/>
              <a:buChar char="•"/>
            </a:pPr>
            <a:endParaRPr lang="ru-RU" sz="1400" dirty="0"/>
          </a:p>
          <a:p>
            <a:endParaRPr lang="ru-RU" sz="1400" dirty="0"/>
          </a:p>
        </p:txBody>
      </p:sp>
    </p:spTree>
    <p:extLst>
      <p:ext uri="{BB962C8B-B14F-4D97-AF65-F5344CB8AC3E}">
        <p14:creationId xmlns:p14="http://schemas.microsoft.com/office/powerpoint/2010/main" val="3241358841"/>
      </p:ext>
    </p:extLst>
  </p:cSld>
  <p:clrMapOvr>
    <a:masterClrMapping/>
  </p:clrMapOvr>
  <p:transition spd="slow">
    <p:push/>
  </p:transition>
</p:sld>
</file>

<file path=ppt/theme/theme1.xml><?xml version="1.0" encoding="utf-8"?>
<a:theme xmlns:a="http://schemas.openxmlformats.org/drawingml/2006/main" name="Тема Office">
  <a:themeElements>
    <a:clrScheme name="моя тема 1">
      <a:dk1>
        <a:srgbClr val="030306"/>
      </a:dk1>
      <a:lt1>
        <a:srgbClr val="FFFFFF"/>
      </a:lt1>
      <a:dk2>
        <a:srgbClr val="000000"/>
      </a:dk2>
      <a:lt2>
        <a:srgbClr val="FFFFFF"/>
      </a:lt2>
      <a:accent1>
        <a:srgbClr val="2B38CA"/>
      </a:accent1>
      <a:accent2>
        <a:srgbClr val="4570AE"/>
      </a:accent2>
      <a:accent3>
        <a:srgbClr val="103078"/>
      </a:accent3>
      <a:accent4>
        <a:srgbClr val="185080"/>
      </a:accent4>
      <a:accent5>
        <a:srgbClr val="2B84D3"/>
      </a:accent5>
      <a:accent6>
        <a:srgbClr val="216BAB"/>
      </a:accent6>
      <a:hlink>
        <a:srgbClr val="216BAB"/>
      </a:hlink>
      <a:folHlink>
        <a:srgbClr val="2B84D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Другая 1">
    <a:dk1>
      <a:sysClr val="windowText" lastClr="000000"/>
    </a:dk1>
    <a:lt1>
      <a:sysClr val="window" lastClr="FFFFFF"/>
    </a:lt1>
    <a:dk2>
      <a:srgbClr val="4F81B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Другая 1">
    <a:dk1>
      <a:sysClr val="windowText" lastClr="000000"/>
    </a:dk1>
    <a:lt1>
      <a:sysClr val="window" lastClr="FFFFFF"/>
    </a:lt1>
    <a:dk2>
      <a:srgbClr val="4F81B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26011</TotalTime>
  <Words>5570</Words>
  <Application>Microsoft Macintosh PowerPoint</Application>
  <PresentationFormat>Экран (4:3)</PresentationFormat>
  <Paragraphs>1133</Paragraphs>
  <Slides>47</Slides>
  <Notes>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47</vt:i4>
      </vt:variant>
    </vt:vector>
  </HeadingPairs>
  <TitlesOfParts>
    <vt:vector size="54" baseType="lpstr">
      <vt:lpstr>Arial</vt:lpstr>
      <vt:lpstr>Calibri</vt:lpstr>
      <vt:lpstr>Open Sans</vt:lpstr>
      <vt:lpstr>Times New Roman</vt:lpstr>
      <vt:lpstr>Verdana</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Wahyu</dc:creator>
  <cp:lastModifiedBy>Maximkhomyakov332@gmail.com</cp:lastModifiedBy>
  <cp:revision>2475</cp:revision>
  <dcterms:created xsi:type="dcterms:W3CDTF">2014-10-02T10:08:59Z</dcterms:created>
  <dcterms:modified xsi:type="dcterms:W3CDTF">2019-04-21T16:09:19Z</dcterms:modified>
</cp:coreProperties>
</file>