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8" r:id="rId2"/>
    <p:sldId id="456" r:id="rId3"/>
    <p:sldId id="466" r:id="rId4"/>
    <p:sldId id="403" r:id="rId5"/>
    <p:sldId id="462" r:id="rId6"/>
    <p:sldId id="465" r:id="rId7"/>
    <p:sldId id="457" r:id="rId8"/>
    <p:sldId id="463" r:id="rId9"/>
  </p:sldIdLst>
  <p:sldSz cx="9144000" cy="6858000" type="screen4x3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EAA"/>
    <a:srgbClr val="216BAB"/>
    <a:srgbClr val="607E8A"/>
    <a:srgbClr val="C00000"/>
    <a:srgbClr val="FFC000"/>
    <a:srgbClr val="397877"/>
    <a:srgbClr val="2CA59A"/>
    <a:srgbClr val="5D39AD"/>
    <a:srgbClr val="CAD743"/>
    <a:srgbClr val="54C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3" autoAdjust="0"/>
  </p:normalViewPr>
  <p:slideViewPr>
    <p:cSldViewPr snapToGrid="0" snapToObjects="1">
      <p:cViewPr varScale="1">
        <p:scale>
          <a:sx n="106" d="100"/>
          <a:sy n="106" d="100"/>
        </p:scale>
        <p:origin x="1278" y="96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FDE89-C194-D34D-83AA-9AFBD74DC4D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64ACF-CE2C-F94C-B805-C3C372F63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6D02-122D-964E-ACB9-453FD8B7FB9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E2E94-A510-624F-812E-907861D63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</a:t>
            </a:r>
            <a:r>
              <a:rPr lang="ru-RU" baseline="0" dirty="0" smtClean="0"/>
              <a:t> меняется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3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95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9253"/>
            <a:ext cx="2304001" cy="3442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2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3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59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3443460"/>
            <a:ext cx="4614396" cy="34145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1" y="3443461"/>
            <a:ext cx="2304001" cy="34330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16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6" grpId="0"/>
      <p:bldP spid="18" grpId="0"/>
      <p:bldP spid="2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-19924"/>
            <a:ext cx="2304001" cy="69327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29176"/>
            <a:ext cx="2304001" cy="69419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-19921"/>
            <a:ext cx="2304001" cy="69327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-19920"/>
            <a:ext cx="2304001" cy="69327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799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-19214"/>
            <a:ext cx="4570972" cy="69513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4566088" cy="69327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811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9253"/>
            <a:ext cx="2304001" cy="3442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3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3443460"/>
            <a:ext cx="4614396" cy="34145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17966" y="5352815"/>
            <a:ext cx="3943590" cy="9892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37914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72115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344346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6667" y="516461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3030" y="5164611"/>
            <a:ext cx="4571245" cy="17118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85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72115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344346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16756" y="5263709"/>
            <a:ext cx="5893581" cy="623434"/>
          </a:xfrm>
        </p:spPr>
        <p:txBody>
          <a:bodyPr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17968" y="5902684"/>
            <a:ext cx="5892743" cy="6142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5824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2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59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1" y="3443461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713181" y="2072029"/>
            <a:ext cx="3974959" cy="1371433"/>
          </a:xfrm>
        </p:spPr>
        <p:txBody>
          <a:bodyPr anchor="b"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14070" y="3449131"/>
            <a:ext cx="3974393" cy="1408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840937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237944" y="0"/>
            <a:ext cx="292846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18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012724" y="1625554"/>
            <a:ext cx="3033889" cy="3529705"/>
          </a:xfrm>
        </p:spPr>
        <p:txBody>
          <a:bodyPr>
            <a:normAutofit/>
          </a:bodyPr>
          <a:lstStyle>
            <a:lvl1pPr marL="0" indent="0" algn="l">
              <a:buNone/>
              <a:defRPr sz="7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532489" y="1625554"/>
            <a:ext cx="2294141" cy="3529705"/>
          </a:xfrm>
        </p:spPr>
        <p:txBody>
          <a:bodyPr>
            <a:normAutofit/>
          </a:bodyPr>
          <a:lstStyle>
            <a:lvl1pPr marL="0" indent="0" algn="l">
              <a:buNone/>
              <a:defRPr sz="7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17500" y="1625601"/>
            <a:ext cx="2184400" cy="5242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26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8377" y="4472896"/>
            <a:ext cx="3095625" cy="18923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942" y="4472518"/>
            <a:ext cx="3095625" cy="18923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9505" y="4472140"/>
            <a:ext cx="2935920" cy="1892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8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1" y="518583"/>
            <a:ext cx="8686801" cy="5746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49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7968" y="3099159"/>
            <a:ext cx="8489857" cy="675706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"/>
            <a:ext cx="9144000" cy="28680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97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1437" y="1961365"/>
            <a:ext cx="3095625" cy="18923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" y="1960988"/>
            <a:ext cx="3095625" cy="18923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2565" y="1960609"/>
            <a:ext cx="2935920" cy="1892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797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9" y="4803732"/>
            <a:ext cx="4163977" cy="141679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52129" y="4803732"/>
            <a:ext cx="4174925" cy="141679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30396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47818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5212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82329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093393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48483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21566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98383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6772430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48483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621566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98383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772430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6573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-6351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 smtClean="0"/>
              <a:t>Inser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283901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 smtClean="0"/>
              <a:t>Inser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581622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 smtClean="0"/>
              <a:t>Inser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6879343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 smtClean="0"/>
              <a:t>Inser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-7471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33"/>
          </p:nvPr>
        </p:nvSpPr>
        <p:spPr>
          <a:xfrm>
            <a:off x="2284838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34"/>
          </p:nvPr>
        </p:nvSpPr>
        <p:spPr>
          <a:xfrm>
            <a:off x="4581622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35"/>
          </p:nvPr>
        </p:nvSpPr>
        <p:spPr>
          <a:xfrm>
            <a:off x="6878223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37541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0364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364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50364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50364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50364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0625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60625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60625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60625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0625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70885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70885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70885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70885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70885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81146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81146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81146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81146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81146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37541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-59217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969844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1998905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3027966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4057027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5086088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6115149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7144210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8173271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-56206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972855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2001916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3030977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4060038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5089099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6118160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7147221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8173271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1986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064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1372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43183" y="6482330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868333" y="6598180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1372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8686801" cy="5746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758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481489" y="6478963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706639" y="6594812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328184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3463"/>
            <a:ext cx="9147224" cy="46042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4842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9" y="1594720"/>
            <a:ext cx="2173575" cy="2514947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40248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31992" y="3537073"/>
            <a:ext cx="2173575" cy="2514947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5045" y="1594720"/>
            <a:ext cx="2176684" cy="18078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791192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-6498"/>
            <a:ext cx="9147224" cy="46042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17860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22118" y="1"/>
            <a:ext cx="4621882" cy="6865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8" y="2048432"/>
            <a:ext cx="3850621" cy="405034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17968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98639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6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613704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54" y="1564639"/>
            <a:ext cx="5376606" cy="476768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93544" y="2087029"/>
            <a:ext cx="4649416" cy="280294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41222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56" y="2153920"/>
            <a:ext cx="5950544" cy="384640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38789" y="2599513"/>
            <a:ext cx="4363435" cy="284963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77100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49" y="1409443"/>
            <a:ext cx="3321416" cy="508255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324225" y="2026450"/>
            <a:ext cx="2510304" cy="391178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77100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9145588" cy="5746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05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49" y="1409443"/>
            <a:ext cx="6536909" cy="545796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07037" y="2336800"/>
            <a:ext cx="1534297" cy="319024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57599" y="4378959"/>
            <a:ext cx="2721012" cy="179455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74464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jah-IPH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06" y="1814608"/>
            <a:ext cx="3800286" cy="442817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995368" y="2479040"/>
            <a:ext cx="1597798" cy="30837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07425" y="2489200"/>
            <a:ext cx="1597798" cy="30837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4597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jah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33" y="1116160"/>
            <a:ext cx="7430227" cy="515251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2402" y="1541789"/>
            <a:ext cx="7210597" cy="464828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ct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4597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335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5828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45828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45828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45828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45828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56089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56089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56089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56089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56089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66349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66349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66349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66349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6349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76610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76610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76610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76610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76610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47869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47869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47869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47869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47869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150474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150474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150474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150474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150474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62" hasCustomPrompt="1"/>
          </p:nvPr>
        </p:nvSpPr>
        <p:spPr>
          <a:xfrm>
            <a:off x="253079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63" hasCustomPrompt="1"/>
          </p:nvPr>
        </p:nvSpPr>
        <p:spPr>
          <a:xfrm>
            <a:off x="253079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253079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65" hasCustomPrompt="1"/>
          </p:nvPr>
        </p:nvSpPr>
        <p:spPr>
          <a:xfrm>
            <a:off x="253079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66" hasCustomPrompt="1"/>
          </p:nvPr>
        </p:nvSpPr>
        <p:spPr>
          <a:xfrm>
            <a:off x="253079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67" hasCustomPrompt="1"/>
          </p:nvPr>
        </p:nvSpPr>
        <p:spPr>
          <a:xfrm>
            <a:off x="355684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68" hasCustomPrompt="1"/>
          </p:nvPr>
        </p:nvSpPr>
        <p:spPr>
          <a:xfrm>
            <a:off x="355684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69" hasCustomPrompt="1"/>
          </p:nvPr>
        </p:nvSpPr>
        <p:spPr>
          <a:xfrm>
            <a:off x="355684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70" hasCustomPrompt="1"/>
          </p:nvPr>
        </p:nvSpPr>
        <p:spPr>
          <a:xfrm>
            <a:off x="355684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71" hasCustomPrompt="1"/>
          </p:nvPr>
        </p:nvSpPr>
        <p:spPr>
          <a:xfrm>
            <a:off x="355684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0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26236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8854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62635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49473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1469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2138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883079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38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26236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8854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62635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16756" y="5263709"/>
            <a:ext cx="8520677" cy="623434"/>
          </a:xfrm>
        </p:spPr>
        <p:txBody>
          <a:bodyPr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17967" y="5891672"/>
            <a:ext cx="8519465" cy="55843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9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55521" y="1"/>
            <a:ext cx="4621882" cy="5155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317968" y="5245552"/>
            <a:ext cx="5860347" cy="14484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GAJAH ANNUAL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REPORT 2015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650519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5" grpId="0"/>
      <p:bldP spid="28" grpId="0"/>
      <p:bldP spid="2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6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58" r:id="rId5"/>
    <p:sldLayoutId id="2147483651" r:id="rId6"/>
    <p:sldLayoutId id="2147483661" r:id="rId7"/>
    <p:sldLayoutId id="2147483694" r:id="rId8"/>
    <p:sldLayoutId id="2147483664" r:id="rId9"/>
    <p:sldLayoutId id="2147483652" r:id="rId10"/>
    <p:sldLayoutId id="2147483679" r:id="rId11"/>
    <p:sldLayoutId id="2147483680" r:id="rId12"/>
    <p:sldLayoutId id="2147483662" r:id="rId13"/>
    <p:sldLayoutId id="2147483653" r:id="rId14"/>
    <p:sldLayoutId id="2147483663" r:id="rId15"/>
    <p:sldLayoutId id="2147483655" r:id="rId16"/>
    <p:sldLayoutId id="2147483666" r:id="rId17"/>
    <p:sldLayoutId id="2147483669" r:id="rId18"/>
    <p:sldLayoutId id="2147483667" r:id="rId19"/>
    <p:sldLayoutId id="2147483668" r:id="rId20"/>
    <p:sldLayoutId id="2147483670" r:id="rId21"/>
    <p:sldLayoutId id="2147483671" r:id="rId22"/>
    <p:sldLayoutId id="2147483676" r:id="rId23"/>
    <p:sldLayoutId id="2147483682" r:id="rId24"/>
    <p:sldLayoutId id="2147483683" r:id="rId25"/>
    <p:sldLayoutId id="2147483681" r:id="rId26"/>
    <p:sldLayoutId id="2147483672" r:id="rId27"/>
    <p:sldLayoutId id="2147483691" r:id="rId28"/>
    <p:sldLayoutId id="2147483692" r:id="rId29"/>
    <p:sldLayoutId id="2147483693" r:id="rId30"/>
    <p:sldLayoutId id="2147483673" r:id="rId31"/>
    <p:sldLayoutId id="2147483678" r:id="rId32"/>
    <p:sldLayoutId id="2147483690" r:id="rId33"/>
    <p:sldLayoutId id="2147483674" r:id="rId34"/>
    <p:sldLayoutId id="2147483675" r:id="rId35"/>
    <p:sldLayoutId id="2147483665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7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6286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0858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5430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b="8116"/>
          <a:stretch>
            <a:fillRect/>
          </a:stretch>
        </p:blipFill>
        <p:spPr>
          <a:xfrm>
            <a:off x="7923" y="381019"/>
            <a:ext cx="9145588" cy="5746750"/>
          </a:xfrm>
        </p:spPr>
      </p:pic>
      <p:sp>
        <p:nvSpPr>
          <p:cNvPr id="2" name="Rectangle 1"/>
          <p:cNvSpPr/>
          <p:nvPr/>
        </p:nvSpPr>
        <p:spPr>
          <a:xfrm>
            <a:off x="2782198" y="381019"/>
            <a:ext cx="3597038" cy="5746423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6099" y="4117051"/>
            <a:ext cx="2869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Open Sans"/>
                <a:cs typeface="Open Sans"/>
              </a:rPr>
              <a:t>Приемная кампания 201</a:t>
            </a:r>
            <a:r>
              <a:rPr lang="en-US" sz="3000" b="1" dirty="0" smtClean="0">
                <a:solidFill>
                  <a:schemeClr val="bg1"/>
                </a:solidFill>
                <a:latin typeface="Open Sans"/>
                <a:cs typeface="Open Sans"/>
              </a:rPr>
              <a:t>9</a:t>
            </a:r>
            <a:endParaRPr lang="en-US" sz="30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173826" y="1188313"/>
            <a:ext cx="769938" cy="769937"/>
            <a:chOff x="328" y="1219"/>
            <a:chExt cx="485" cy="48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8" y="1219"/>
              <a:ext cx="48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492" y="1334"/>
              <a:ext cx="171" cy="251"/>
            </a:xfrm>
            <a:custGeom>
              <a:avLst/>
              <a:gdLst>
                <a:gd name="T0" fmla="*/ 316 w 1193"/>
                <a:gd name="T1" fmla="*/ 1649 h 1756"/>
                <a:gd name="T2" fmla="*/ 706 w 1193"/>
                <a:gd name="T3" fmla="*/ 1074 h 1756"/>
                <a:gd name="T4" fmla="*/ 897 w 1193"/>
                <a:gd name="T5" fmla="*/ 1386 h 1756"/>
                <a:gd name="T6" fmla="*/ 895 w 1193"/>
                <a:gd name="T7" fmla="*/ 1284 h 1756"/>
                <a:gd name="T8" fmla="*/ 884 w 1193"/>
                <a:gd name="T9" fmla="*/ 1176 h 1756"/>
                <a:gd name="T10" fmla="*/ 854 w 1193"/>
                <a:gd name="T11" fmla="*/ 1069 h 1756"/>
                <a:gd name="T12" fmla="*/ 799 w 1193"/>
                <a:gd name="T13" fmla="*/ 973 h 1756"/>
                <a:gd name="T14" fmla="*/ 711 w 1193"/>
                <a:gd name="T15" fmla="*/ 892 h 1756"/>
                <a:gd name="T16" fmla="*/ 900 w 1193"/>
                <a:gd name="T17" fmla="*/ 897 h 1756"/>
                <a:gd name="T18" fmla="*/ 1004 w 1193"/>
                <a:gd name="T19" fmla="*/ 987 h 1756"/>
                <a:gd name="T20" fmla="*/ 1078 w 1193"/>
                <a:gd name="T21" fmla="*/ 1106 h 1756"/>
                <a:gd name="T22" fmla="*/ 1124 w 1193"/>
                <a:gd name="T23" fmla="*/ 1251 h 1756"/>
                <a:gd name="T24" fmla="*/ 1138 w 1193"/>
                <a:gd name="T25" fmla="*/ 1419 h 1756"/>
                <a:gd name="T26" fmla="*/ 23 w 1193"/>
                <a:gd name="T27" fmla="*/ 1756 h 1756"/>
                <a:gd name="T28" fmla="*/ 0 w 1193"/>
                <a:gd name="T29" fmla="*/ 0 h 1756"/>
                <a:gd name="T30" fmla="*/ 458 w 1193"/>
                <a:gd name="T31" fmla="*/ 0 h 1756"/>
                <a:gd name="T32" fmla="*/ 643 w 1193"/>
                <a:gd name="T33" fmla="*/ 5 h 1756"/>
                <a:gd name="T34" fmla="*/ 751 w 1193"/>
                <a:gd name="T35" fmla="*/ 24 h 1756"/>
                <a:gd name="T36" fmla="*/ 835 w 1193"/>
                <a:gd name="T37" fmla="*/ 62 h 1756"/>
                <a:gd name="T38" fmla="*/ 916 w 1193"/>
                <a:gd name="T39" fmla="*/ 124 h 1756"/>
                <a:gd name="T40" fmla="*/ 982 w 1193"/>
                <a:gd name="T41" fmla="*/ 213 h 1756"/>
                <a:gd name="T42" fmla="*/ 1015 w 1193"/>
                <a:gd name="T43" fmla="*/ 304 h 1756"/>
                <a:gd name="T44" fmla="*/ 1026 w 1193"/>
                <a:gd name="T45" fmla="*/ 382 h 1756"/>
                <a:gd name="T46" fmla="*/ 1020 w 1193"/>
                <a:gd name="T47" fmla="*/ 478 h 1756"/>
                <a:gd name="T48" fmla="*/ 982 w 1193"/>
                <a:gd name="T49" fmla="*/ 588 h 1756"/>
                <a:gd name="T50" fmla="*/ 921 w 1193"/>
                <a:gd name="T51" fmla="*/ 671 h 1756"/>
                <a:gd name="T52" fmla="*/ 866 w 1193"/>
                <a:gd name="T53" fmla="*/ 724 h 1756"/>
                <a:gd name="T54" fmla="*/ 788 w 1193"/>
                <a:gd name="T55" fmla="*/ 774 h 1756"/>
                <a:gd name="T56" fmla="*/ 682 w 1193"/>
                <a:gd name="T57" fmla="*/ 809 h 1756"/>
                <a:gd name="T58" fmla="*/ 537 w 1193"/>
                <a:gd name="T59" fmla="*/ 825 h 1756"/>
                <a:gd name="T60" fmla="*/ 427 w 1193"/>
                <a:gd name="T61" fmla="*/ 822 h 1756"/>
                <a:gd name="T62" fmla="*/ 424 w 1193"/>
                <a:gd name="T63" fmla="*/ 735 h 1756"/>
                <a:gd name="T64" fmla="*/ 521 w 1193"/>
                <a:gd name="T65" fmla="*/ 735 h 1756"/>
                <a:gd name="T66" fmla="*/ 615 w 1193"/>
                <a:gd name="T67" fmla="*/ 709 h 1756"/>
                <a:gd name="T68" fmla="*/ 687 w 1193"/>
                <a:gd name="T69" fmla="*/ 660 h 1756"/>
                <a:gd name="T70" fmla="*/ 748 w 1193"/>
                <a:gd name="T71" fmla="*/ 589 h 1756"/>
                <a:gd name="T72" fmla="*/ 786 w 1193"/>
                <a:gd name="T73" fmla="*/ 494 h 1756"/>
                <a:gd name="T74" fmla="*/ 486 w 1193"/>
                <a:gd name="T75" fmla="*/ 437 h 1756"/>
                <a:gd name="T76" fmla="*/ 783 w 1193"/>
                <a:gd name="T77" fmla="*/ 316 h 1756"/>
                <a:gd name="T78" fmla="*/ 744 w 1193"/>
                <a:gd name="T79" fmla="*/ 229 h 1756"/>
                <a:gd name="T80" fmla="*/ 673 w 1193"/>
                <a:gd name="T81" fmla="*/ 155 h 1756"/>
                <a:gd name="T82" fmla="*/ 591 w 1193"/>
                <a:gd name="T83" fmla="*/ 116 h 1756"/>
                <a:gd name="T84" fmla="*/ 513 w 1193"/>
                <a:gd name="T85" fmla="*/ 102 h 1756"/>
                <a:gd name="T86" fmla="*/ 0 w 1193"/>
                <a:gd name="T87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3" h="1756">
                  <a:moveTo>
                    <a:pt x="77" y="175"/>
                  </a:moveTo>
                  <a:lnTo>
                    <a:pt x="316" y="175"/>
                  </a:lnTo>
                  <a:lnTo>
                    <a:pt x="316" y="1649"/>
                  </a:lnTo>
                  <a:lnTo>
                    <a:pt x="486" y="1649"/>
                  </a:lnTo>
                  <a:lnTo>
                    <a:pt x="486" y="1074"/>
                  </a:lnTo>
                  <a:lnTo>
                    <a:pt x="706" y="1074"/>
                  </a:lnTo>
                  <a:lnTo>
                    <a:pt x="706" y="1649"/>
                  </a:lnTo>
                  <a:lnTo>
                    <a:pt x="897" y="1649"/>
                  </a:lnTo>
                  <a:lnTo>
                    <a:pt x="897" y="1386"/>
                  </a:lnTo>
                  <a:lnTo>
                    <a:pt x="897" y="1353"/>
                  </a:lnTo>
                  <a:lnTo>
                    <a:pt x="897" y="1319"/>
                  </a:lnTo>
                  <a:lnTo>
                    <a:pt x="895" y="1284"/>
                  </a:lnTo>
                  <a:lnTo>
                    <a:pt x="893" y="1249"/>
                  </a:lnTo>
                  <a:lnTo>
                    <a:pt x="889" y="1213"/>
                  </a:lnTo>
                  <a:lnTo>
                    <a:pt x="884" y="1176"/>
                  </a:lnTo>
                  <a:lnTo>
                    <a:pt x="876" y="1140"/>
                  </a:lnTo>
                  <a:lnTo>
                    <a:pt x="866" y="1104"/>
                  </a:lnTo>
                  <a:lnTo>
                    <a:pt x="854" y="1069"/>
                  </a:lnTo>
                  <a:lnTo>
                    <a:pt x="839" y="1035"/>
                  </a:lnTo>
                  <a:lnTo>
                    <a:pt x="820" y="1004"/>
                  </a:lnTo>
                  <a:lnTo>
                    <a:pt x="799" y="973"/>
                  </a:lnTo>
                  <a:lnTo>
                    <a:pt x="774" y="944"/>
                  </a:lnTo>
                  <a:lnTo>
                    <a:pt x="744" y="917"/>
                  </a:lnTo>
                  <a:lnTo>
                    <a:pt x="711" y="892"/>
                  </a:lnTo>
                  <a:lnTo>
                    <a:pt x="815" y="854"/>
                  </a:lnTo>
                  <a:lnTo>
                    <a:pt x="859" y="874"/>
                  </a:lnTo>
                  <a:lnTo>
                    <a:pt x="900" y="897"/>
                  </a:lnTo>
                  <a:lnTo>
                    <a:pt x="938" y="923"/>
                  </a:lnTo>
                  <a:lnTo>
                    <a:pt x="973" y="953"/>
                  </a:lnTo>
                  <a:lnTo>
                    <a:pt x="1004" y="987"/>
                  </a:lnTo>
                  <a:lnTo>
                    <a:pt x="1033" y="1023"/>
                  </a:lnTo>
                  <a:lnTo>
                    <a:pt x="1058" y="1063"/>
                  </a:lnTo>
                  <a:lnTo>
                    <a:pt x="1078" y="1106"/>
                  </a:lnTo>
                  <a:lnTo>
                    <a:pt x="1097" y="1152"/>
                  </a:lnTo>
                  <a:lnTo>
                    <a:pt x="1112" y="1201"/>
                  </a:lnTo>
                  <a:lnTo>
                    <a:pt x="1124" y="1251"/>
                  </a:lnTo>
                  <a:lnTo>
                    <a:pt x="1132" y="1305"/>
                  </a:lnTo>
                  <a:lnTo>
                    <a:pt x="1137" y="1361"/>
                  </a:lnTo>
                  <a:lnTo>
                    <a:pt x="1138" y="1419"/>
                  </a:lnTo>
                  <a:lnTo>
                    <a:pt x="1138" y="1651"/>
                  </a:lnTo>
                  <a:lnTo>
                    <a:pt x="1193" y="1756"/>
                  </a:lnTo>
                  <a:lnTo>
                    <a:pt x="23" y="1756"/>
                  </a:lnTo>
                  <a:lnTo>
                    <a:pt x="77" y="1651"/>
                  </a:lnTo>
                  <a:lnTo>
                    <a:pt x="77" y="175"/>
                  </a:lnTo>
                  <a:close/>
                  <a:moveTo>
                    <a:pt x="0" y="0"/>
                  </a:moveTo>
                  <a:lnTo>
                    <a:pt x="449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548" y="0"/>
                  </a:lnTo>
                  <a:lnTo>
                    <a:pt x="598" y="2"/>
                  </a:lnTo>
                  <a:lnTo>
                    <a:pt x="643" y="5"/>
                  </a:lnTo>
                  <a:lnTo>
                    <a:pt x="683" y="9"/>
                  </a:lnTo>
                  <a:lnTo>
                    <a:pt x="719" y="16"/>
                  </a:lnTo>
                  <a:lnTo>
                    <a:pt x="751" y="24"/>
                  </a:lnTo>
                  <a:lnTo>
                    <a:pt x="781" y="34"/>
                  </a:lnTo>
                  <a:lnTo>
                    <a:pt x="809" y="48"/>
                  </a:lnTo>
                  <a:lnTo>
                    <a:pt x="835" y="62"/>
                  </a:lnTo>
                  <a:lnTo>
                    <a:pt x="859" y="79"/>
                  </a:lnTo>
                  <a:lnTo>
                    <a:pt x="885" y="97"/>
                  </a:lnTo>
                  <a:lnTo>
                    <a:pt x="916" y="124"/>
                  </a:lnTo>
                  <a:lnTo>
                    <a:pt x="942" y="153"/>
                  </a:lnTo>
                  <a:lnTo>
                    <a:pt x="963" y="183"/>
                  </a:lnTo>
                  <a:lnTo>
                    <a:pt x="982" y="213"/>
                  </a:lnTo>
                  <a:lnTo>
                    <a:pt x="996" y="244"/>
                  </a:lnTo>
                  <a:lnTo>
                    <a:pt x="1006" y="275"/>
                  </a:lnTo>
                  <a:lnTo>
                    <a:pt x="1015" y="304"/>
                  </a:lnTo>
                  <a:lnTo>
                    <a:pt x="1021" y="332"/>
                  </a:lnTo>
                  <a:lnTo>
                    <a:pt x="1024" y="359"/>
                  </a:lnTo>
                  <a:lnTo>
                    <a:pt x="1026" y="382"/>
                  </a:lnTo>
                  <a:lnTo>
                    <a:pt x="1027" y="403"/>
                  </a:lnTo>
                  <a:lnTo>
                    <a:pt x="1025" y="440"/>
                  </a:lnTo>
                  <a:lnTo>
                    <a:pt x="1020" y="478"/>
                  </a:lnTo>
                  <a:lnTo>
                    <a:pt x="1012" y="515"/>
                  </a:lnTo>
                  <a:lnTo>
                    <a:pt x="998" y="552"/>
                  </a:lnTo>
                  <a:lnTo>
                    <a:pt x="982" y="588"/>
                  </a:lnTo>
                  <a:lnTo>
                    <a:pt x="961" y="622"/>
                  </a:lnTo>
                  <a:lnTo>
                    <a:pt x="935" y="655"/>
                  </a:lnTo>
                  <a:lnTo>
                    <a:pt x="921" y="671"/>
                  </a:lnTo>
                  <a:lnTo>
                    <a:pt x="906" y="689"/>
                  </a:lnTo>
                  <a:lnTo>
                    <a:pt x="887" y="706"/>
                  </a:lnTo>
                  <a:lnTo>
                    <a:pt x="866" y="724"/>
                  </a:lnTo>
                  <a:lnTo>
                    <a:pt x="843" y="741"/>
                  </a:lnTo>
                  <a:lnTo>
                    <a:pt x="817" y="759"/>
                  </a:lnTo>
                  <a:lnTo>
                    <a:pt x="788" y="774"/>
                  </a:lnTo>
                  <a:lnTo>
                    <a:pt x="756" y="788"/>
                  </a:lnTo>
                  <a:lnTo>
                    <a:pt x="721" y="800"/>
                  </a:lnTo>
                  <a:lnTo>
                    <a:pt x="682" y="809"/>
                  </a:lnTo>
                  <a:lnTo>
                    <a:pt x="639" y="816"/>
                  </a:lnTo>
                  <a:lnTo>
                    <a:pt x="586" y="821"/>
                  </a:lnTo>
                  <a:lnTo>
                    <a:pt x="537" y="825"/>
                  </a:lnTo>
                  <a:lnTo>
                    <a:pt x="495" y="826"/>
                  </a:lnTo>
                  <a:lnTo>
                    <a:pt x="458" y="825"/>
                  </a:lnTo>
                  <a:lnTo>
                    <a:pt x="427" y="822"/>
                  </a:lnTo>
                  <a:lnTo>
                    <a:pt x="402" y="820"/>
                  </a:lnTo>
                  <a:lnTo>
                    <a:pt x="402" y="733"/>
                  </a:lnTo>
                  <a:lnTo>
                    <a:pt x="424" y="735"/>
                  </a:lnTo>
                  <a:lnTo>
                    <a:pt x="452" y="737"/>
                  </a:lnTo>
                  <a:lnTo>
                    <a:pt x="485" y="737"/>
                  </a:lnTo>
                  <a:lnTo>
                    <a:pt x="521" y="735"/>
                  </a:lnTo>
                  <a:lnTo>
                    <a:pt x="555" y="730"/>
                  </a:lnTo>
                  <a:lnTo>
                    <a:pt x="587" y="721"/>
                  </a:lnTo>
                  <a:lnTo>
                    <a:pt x="615" y="709"/>
                  </a:lnTo>
                  <a:lnTo>
                    <a:pt x="641" y="695"/>
                  </a:lnTo>
                  <a:lnTo>
                    <a:pt x="666" y="678"/>
                  </a:lnTo>
                  <a:lnTo>
                    <a:pt x="687" y="660"/>
                  </a:lnTo>
                  <a:lnTo>
                    <a:pt x="707" y="641"/>
                  </a:lnTo>
                  <a:lnTo>
                    <a:pt x="724" y="622"/>
                  </a:lnTo>
                  <a:lnTo>
                    <a:pt x="748" y="589"/>
                  </a:lnTo>
                  <a:lnTo>
                    <a:pt x="766" y="556"/>
                  </a:lnTo>
                  <a:lnTo>
                    <a:pt x="778" y="525"/>
                  </a:lnTo>
                  <a:lnTo>
                    <a:pt x="786" y="494"/>
                  </a:lnTo>
                  <a:lnTo>
                    <a:pt x="790" y="464"/>
                  </a:lnTo>
                  <a:lnTo>
                    <a:pt x="792" y="437"/>
                  </a:lnTo>
                  <a:lnTo>
                    <a:pt x="486" y="437"/>
                  </a:lnTo>
                  <a:lnTo>
                    <a:pt x="486" y="350"/>
                  </a:lnTo>
                  <a:lnTo>
                    <a:pt x="790" y="350"/>
                  </a:lnTo>
                  <a:lnTo>
                    <a:pt x="783" y="316"/>
                  </a:lnTo>
                  <a:lnTo>
                    <a:pt x="774" y="285"/>
                  </a:lnTo>
                  <a:lnTo>
                    <a:pt x="760" y="257"/>
                  </a:lnTo>
                  <a:lnTo>
                    <a:pt x="744" y="229"/>
                  </a:lnTo>
                  <a:lnTo>
                    <a:pt x="723" y="203"/>
                  </a:lnTo>
                  <a:lnTo>
                    <a:pt x="700" y="176"/>
                  </a:lnTo>
                  <a:lnTo>
                    <a:pt x="673" y="155"/>
                  </a:lnTo>
                  <a:lnTo>
                    <a:pt x="646" y="138"/>
                  </a:lnTo>
                  <a:lnTo>
                    <a:pt x="619" y="125"/>
                  </a:lnTo>
                  <a:lnTo>
                    <a:pt x="591" y="116"/>
                  </a:lnTo>
                  <a:lnTo>
                    <a:pt x="564" y="109"/>
                  </a:lnTo>
                  <a:lnTo>
                    <a:pt x="537" y="104"/>
                  </a:lnTo>
                  <a:lnTo>
                    <a:pt x="513" y="102"/>
                  </a:lnTo>
                  <a:lnTo>
                    <a:pt x="490" y="101"/>
                  </a:lnTo>
                  <a:lnTo>
                    <a:pt x="5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349" y="1241"/>
              <a:ext cx="443" cy="442"/>
            </a:xfrm>
            <a:custGeom>
              <a:avLst/>
              <a:gdLst>
                <a:gd name="T0" fmla="*/ 1259 w 3095"/>
                <a:gd name="T1" fmla="*/ 87 h 3094"/>
                <a:gd name="T2" fmla="*/ 906 w 3095"/>
                <a:gd name="T3" fmla="*/ 204 h 3094"/>
                <a:gd name="T4" fmla="*/ 597 w 3095"/>
                <a:gd name="T5" fmla="*/ 401 h 3094"/>
                <a:gd name="T6" fmla="*/ 347 w 3095"/>
                <a:gd name="T7" fmla="*/ 668 h 3094"/>
                <a:gd name="T8" fmla="*/ 168 w 3095"/>
                <a:gd name="T9" fmla="*/ 989 h 3094"/>
                <a:gd name="T10" fmla="*/ 72 w 3095"/>
                <a:gd name="T11" fmla="*/ 1352 h 3094"/>
                <a:gd name="T12" fmla="*/ 72 w 3095"/>
                <a:gd name="T13" fmla="*/ 1741 h 3094"/>
                <a:gd name="T14" fmla="*/ 168 w 3095"/>
                <a:gd name="T15" fmla="*/ 2104 h 3094"/>
                <a:gd name="T16" fmla="*/ 347 w 3095"/>
                <a:gd name="T17" fmla="*/ 2425 h 3094"/>
                <a:gd name="T18" fmla="*/ 597 w 3095"/>
                <a:gd name="T19" fmla="*/ 2692 h 3094"/>
                <a:gd name="T20" fmla="*/ 906 w 3095"/>
                <a:gd name="T21" fmla="*/ 2889 h 3094"/>
                <a:gd name="T22" fmla="*/ 1259 w 3095"/>
                <a:gd name="T23" fmla="*/ 3006 h 3094"/>
                <a:gd name="T24" fmla="*/ 1645 w 3095"/>
                <a:gd name="T25" fmla="*/ 3031 h 3094"/>
                <a:gd name="T26" fmla="*/ 2018 w 3095"/>
                <a:gd name="T27" fmla="*/ 2959 h 3094"/>
                <a:gd name="T28" fmla="*/ 2351 w 3095"/>
                <a:gd name="T29" fmla="*/ 2800 h 3094"/>
                <a:gd name="T30" fmla="*/ 2632 w 3095"/>
                <a:gd name="T31" fmla="*/ 2566 h 3094"/>
                <a:gd name="T32" fmla="*/ 2848 w 3095"/>
                <a:gd name="T33" fmla="*/ 2271 h 3094"/>
                <a:gd name="T34" fmla="*/ 2987 w 3095"/>
                <a:gd name="T35" fmla="*/ 1927 h 3094"/>
                <a:gd name="T36" fmla="*/ 3035 w 3095"/>
                <a:gd name="T37" fmla="*/ 1545 h 3094"/>
                <a:gd name="T38" fmla="*/ 2987 w 3095"/>
                <a:gd name="T39" fmla="*/ 1166 h 3094"/>
                <a:gd name="T40" fmla="*/ 2848 w 3095"/>
                <a:gd name="T41" fmla="*/ 822 h 3094"/>
                <a:gd name="T42" fmla="*/ 2632 w 3095"/>
                <a:gd name="T43" fmla="*/ 527 h 3094"/>
                <a:gd name="T44" fmla="*/ 2351 w 3095"/>
                <a:gd name="T45" fmla="*/ 293 h 3094"/>
                <a:gd name="T46" fmla="*/ 2018 w 3095"/>
                <a:gd name="T47" fmla="*/ 134 h 3094"/>
                <a:gd name="T48" fmla="*/ 1645 w 3095"/>
                <a:gd name="T49" fmla="*/ 62 h 3094"/>
                <a:gd name="T50" fmla="*/ 1749 w 3095"/>
                <a:gd name="T51" fmla="*/ 13 h 3094"/>
                <a:gd name="T52" fmla="*/ 2128 w 3095"/>
                <a:gd name="T53" fmla="*/ 112 h 3094"/>
                <a:gd name="T54" fmla="*/ 2461 w 3095"/>
                <a:gd name="T55" fmla="*/ 299 h 3094"/>
                <a:gd name="T56" fmla="*/ 2738 w 3095"/>
                <a:gd name="T57" fmla="*/ 558 h 3094"/>
                <a:gd name="T58" fmla="*/ 2944 w 3095"/>
                <a:gd name="T59" fmla="*/ 879 h 3094"/>
                <a:gd name="T60" fmla="*/ 3065 w 3095"/>
                <a:gd name="T61" fmla="*/ 1247 h 3094"/>
                <a:gd name="T62" fmla="*/ 3091 w 3095"/>
                <a:gd name="T63" fmla="*/ 1648 h 3094"/>
                <a:gd name="T64" fmla="*/ 3016 w 3095"/>
                <a:gd name="T65" fmla="*/ 2035 h 3094"/>
                <a:gd name="T66" fmla="*/ 2850 w 3095"/>
                <a:gd name="T67" fmla="*/ 2381 h 3094"/>
                <a:gd name="T68" fmla="*/ 2607 w 3095"/>
                <a:gd name="T69" fmla="*/ 2673 h 3094"/>
                <a:gd name="T70" fmla="*/ 2301 w 3095"/>
                <a:gd name="T71" fmla="*/ 2898 h 3094"/>
                <a:gd name="T72" fmla="*/ 1943 w 3095"/>
                <a:gd name="T73" fmla="*/ 3042 h 3094"/>
                <a:gd name="T74" fmla="*/ 1548 w 3095"/>
                <a:gd name="T75" fmla="*/ 3094 h 3094"/>
                <a:gd name="T76" fmla="*/ 1152 w 3095"/>
                <a:gd name="T77" fmla="*/ 3042 h 3094"/>
                <a:gd name="T78" fmla="*/ 794 w 3095"/>
                <a:gd name="T79" fmla="*/ 2898 h 3094"/>
                <a:gd name="T80" fmla="*/ 488 w 3095"/>
                <a:gd name="T81" fmla="*/ 2673 h 3094"/>
                <a:gd name="T82" fmla="*/ 245 w 3095"/>
                <a:gd name="T83" fmla="*/ 2381 h 3094"/>
                <a:gd name="T84" fmla="*/ 79 w 3095"/>
                <a:gd name="T85" fmla="*/ 2035 h 3094"/>
                <a:gd name="T86" fmla="*/ 4 w 3095"/>
                <a:gd name="T87" fmla="*/ 1648 h 3094"/>
                <a:gd name="T88" fmla="*/ 30 w 3095"/>
                <a:gd name="T89" fmla="*/ 1247 h 3094"/>
                <a:gd name="T90" fmla="*/ 151 w 3095"/>
                <a:gd name="T91" fmla="*/ 879 h 3094"/>
                <a:gd name="T92" fmla="*/ 357 w 3095"/>
                <a:gd name="T93" fmla="*/ 558 h 3094"/>
                <a:gd name="T94" fmla="*/ 634 w 3095"/>
                <a:gd name="T95" fmla="*/ 299 h 3094"/>
                <a:gd name="T96" fmla="*/ 967 w 3095"/>
                <a:gd name="T97" fmla="*/ 112 h 3094"/>
                <a:gd name="T98" fmla="*/ 1346 w 3095"/>
                <a:gd name="T99" fmla="*/ 13 h 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5" h="3094">
                  <a:moveTo>
                    <a:pt x="1548" y="59"/>
                  </a:moveTo>
                  <a:lnTo>
                    <a:pt x="1450" y="62"/>
                  </a:lnTo>
                  <a:lnTo>
                    <a:pt x="1354" y="71"/>
                  </a:lnTo>
                  <a:lnTo>
                    <a:pt x="1259" y="87"/>
                  </a:lnTo>
                  <a:lnTo>
                    <a:pt x="1167" y="107"/>
                  </a:lnTo>
                  <a:lnTo>
                    <a:pt x="1077" y="134"/>
                  </a:lnTo>
                  <a:lnTo>
                    <a:pt x="990" y="167"/>
                  </a:lnTo>
                  <a:lnTo>
                    <a:pt x="906" y="204"/>
                  </a:lnTo>
                  <a:lnTo>
                    <a:pt x="823" y="246"/>
                  </a:lnTo>
                  <a:lnTo>
                    <a:pt x="744" y="293"/>
                  </a:lnTo>
                  <a:lnTo>
                    <a:pt x="669" y="346"/>
                  </a:lnTo>
                  <a:lnTo>
                    <a:pt x="597" y="401"/>
                  </a:lnTo>
                  <a:lnTo>
                    <a:pt x="528" y="462"/>
                  </a:lnTo>
                  <a:lnTo>
                    <a:pt x="463" y="527"/>
                  </a:lnTo>
                  <a:lnTo>
                    <a:pt x="402" y="596"/>
                  </a:lnTo>
                  <a:lnTo>
                    <a:pt x="347" y="668"/>
                  </a:lnTo>
                  <a:lnTo>
                    <a:pt x="294" y="743"/>
                  </a:lnTo>
                  <a:lnTo>
                    <a:pt x="247" y="822"/>
                  </a:lnTo>
                  <a:lnTo>
                    <a:pt x="205" y="904"/>
                  </a:lnTo>
                  <a:lnTo>
                    <a:pt x="168" y="989"/>
                  </a:lnTo>
                  <a:lnTo>
                    <a:pt x="135" y="1076"/>
                  </a:lnTo>
                  <a:lnTo>
                    <a:pt x="108" y="1166"/>
                  </a:lnTo>
                  <a:lnTo>
                    <a:pt x="88" y="1258"/>
                  </a:lnTo>
                  <a:lnTo>
                    <a:pt x="72" y="1352"/>
                  </a:lnTo>
                  <a:lnTo>
                    <a:pt x="63" y="1449"/>
                  </a:lnTo>
                  <a:lnTo>
                    <a:pt x="60" y="1545"/>
                  </a:lnTo>
                  <a:lnTo>
                    <a:pt x="63" y="1644"/>
                  </a:lnTo>
                  <a:lnTo>
                    <a:pt x="72" y="1741"/>
                  </a:lnTo>
                  <a:lnTo>
                    <a:pt x="88" y="1835"/>
                  </a:lnTo>
                  <a:lnTo>
                    <a:pt x="108" y="1927"/>
                  </a:lnTo>
                  <a:lnTo>
                    <a:pt x="135" y="2017"/>
                  </a:lnTo>
                  <a:lnTo>
                    <a:pt x="168" y="2104"/>
                  </a:lnTo>
                  <a:lnTo>
                    <a:pt x="205" y="2189"/>
                  </a:lnTo>
                  <a:lnTo>
                    <a:pt x="247" y="2271"/>
                  </a:lnTo>
                  <a:lnTo>
                    <a:pt x="294" y="2350"/>
                  </a:lnTo>
                  <a:lnTo>
                    <a:pt x="347" y="2425"/>
                  </a:lnTo>
                  <a:lnTo>
                    <a:pt x="402" y="2497"/>
                  </a:lnTo>
                  <a:lnTo>
                    <a:pt x="463" y="2566"/>
                  </a:lnTo>
                  <a:lnTo>
                    <a:pt x="528" y="2631"/>
                  </a:lnTo>
                  <a:lnTo>
                    <a:pt x="597" y="2692"/>
                  </a:lnTo>
                  <a:lnTo>
                    <a:pt x="669" y="2747"/>
                  </a:lnTo>
                  <a:lnTo>
                    <a:pt x="744" y="2800"/>
                  </a:lnTo>
                  <a:lnTo>
                    <a:pt x="823" y="2847"/>
                  </a:lnTo>
                  <a:lnTo>
                    <a:pt x="906" y="2889"/>
                  </a:lnTo>
                  <a:lnTo>
                    <a:pt x="990" y="2926"/>
                  </a:lnTo>
                  <a:lnTo>
                    <a:pt x="1077" y="2959"/>
                  </a:lnTo>
                  <a:lnTo>
                    <a:pt x="1167" y="2986"/>
                  </a:lnTo>
                  <a:lnTo>
                    <a:pt x="1259" y="3006"/>
                  </a:lnTo>
                  <a:lnTo>
                    <a:pt x="1354" y="3022"/>
                  </a:lnTo>
                  <a:lnTo>
                    <a:pt x="1450" y="3031"/>
                  </a:lnTo>
                  <a:lnTo>
                    <a:pt x="1548" y="3034"/>
                  </a:lnTo>
                  <a:lnTo>
                    <a:pt x="1645" y="3031"/>
                  </a:lnTo>
                  <a:lnTo>
                    <a:pt x="1742" y="3022"/>
                  </a:lnTo>
                  <a:lnTo>
                    <a:pt x="1836" y="3006"/>
                  </a:lnTo>
                  <a:lnTo>
                    <a:pt x="1928" y="2986"/>
                  </a:lnTo>
                  <a:lnTo>
                    <a:pt x="2018" y="2959"/>
                  </a:lnTo>
                  <a:lnTo>
                    <a:pt x="2105" y="2926"/>
                  </a:lnTo>
                  <a:lnTo>
                    <a:pt x="2190" y="2889"/>
                  </a:lnTo>
                  <a:lnTo>
                    <a:pt x="2272" y="2847"/>
                  </a:lnTo>
                  <a:lnTo>
                    <a:pt x="2351" y="2800"/>
                  </a:lnTo>
                  <a:lnTo>
                    <a:pt x="2426" y="2747"/>
                  </a:lnTo>
                  <a:lnTo>
                    <a:pt x="2498" y="2692"/>
                  </a:lnTo>
                  <a:lnTo>
                    <a:pt x="2567" y="2631"/>
                  </a:lnTo>
                  <a:lnTo>
                    <a:pt x="2632" y="2566"/>
                  </a:lnTo>
                  <a:lnTo>
                    <a:pt x="2693" y="2497"/>
                  </a:lnTo>
                  <a:lnTo>
                    <a:pt x="2748" y="2425"/>
                  </a:lnTo>
                  <a:lnTo>
                    <a:pt x="2801" y="2350"/>
                  </a:lnTo>
                  <a:lnTo>
                    <a:pt x="2848" y="2271"/>
                  </a:lnTo>
                  <a:lnTo>
                    <a:pt x="2890" y="2189"/>
                  </a:lnTo>
                  <a:lnTo>
                    <a:pt x="2927" y="2104"/>
                  </a:lnTo>
                  <a:lnTo>
                    <a:pt x="2960" y="2017"/>
                  </a:lnTo>
                  <a:lnTo>
                    <a:pt x="2987" y="1927"/>
                  </a:lnTo>
                  <a:lnTo>
                    <a:pt x="3007" y="1835"/>
                  </a:lnTo>
                  <a:lnTo>
                    <a:pt x="3023" y="1741"/>
                  </a:lnTo>
                  <a:lnTo>
                    <a:pt x="3032" y="1644"/>
                  </a:lnTo>
                  <a:lnTo>
                    <a:pt x="3035" y="1545"/>
                  </a:lnTo>
                  <a:lnTo>
                    <a:pt x="3032" y="1449"/>
                  </a:lnTo>
                  <a:lnTo>
                    <a:pt x="3023" y="1352"/>
                  </a:lnTo>
                  <a:lnTo>
                    <a:pt x="3007" y="1258"/>
                  </a:lnTo>
                  <a:lnTo>
                    <a:pt x="2987" y="1166"/>
                  </a:lnTo>
                  <a:lnTo>
                    <a:pt x="2960" y="1076"/>
                  </a:lnTo>
                  <a:lnTo>
                    <a:pt x="2927" y="989"/>
                  </a:lnTo>
                  <a:lnTo>
                    <a:pt x="2890" y="904"/>
                  </a:lnTo>
                  <a:lnTo>
                    <a:pt x="2848" y="822"/>
                  </a:lnTo>
                  <a:lnTo>
                    <a:pt x="2801" y="743"/>
                  </a:lnTo>
                  <a:lnTo>
                    <a:pt x="2748" y="668"/>
                  </a:lnTo>
                  <a:lnTo>
                    <a:pt x="2693" y="596"/>
                  </a:lnTo>
                  <a:lnTo>
                    <a:pt x="2632" y="527"/>
                  </a:lnTo>
                  <a:lnTo>
                    <a:pt x="2567" y="462"/>
                  </a:lnTo>
                  <a:lnTo>
                    <a:pt x="2498" y="401"/>
                  </a:lnTo>
                  <a:lnTo>
                    <a:pt x="2426" y="346"/>
                  </a:lnTo>
                  <a:lnTo>
                    <a:pt x="2351" y="293"/>
                  </a:lnTo>
                  <a:lnTo>
                    <a:pt x="2272" y="246"/>
                  </a:lnTo>
                  <a:lnTo>
                    <a:pt x="2190" y="204"/>
                  </a:lnTo>
                  <a:lnTo>
                    <a:pt x="2105" y="167"/>
                  </a:lnTo>
                  <a:lnTo>
                    <a:pt x="2018" y="134"/>
                  </a:lnTo>
                  <a:lnTo>
                    <a:pt x="1928" y="107"/>
                  </a:lnTo>
                  <a:lnTo>
                    <a:pt x="1836" y="87"/>
                  </a:lnTo>
                  <a:lnTo>
                    <a:pt x="1742" y="71"/>
                  </a:lnTo>
                  <a:lnTo>
                    <a:pt x="1645" y="62"/>
                  </a:lnTo>
                  <a:lnTo>
                    <a:pt x="1548" y="59"/>
                  </a:lnTo>
                  <a:close/>
                  <a:moveTo>
                    <a:pt x="1548" y="0"/>
                  </a:moveTo>
                  <a:lnTo>
                    <a:pt x="1649" y="3"/>
                  </a:lnTo>
                  <a:lnTo>
                    <a:pt x="1749" y="13"/>
                  </a:lnTo>
                  <a:lnTo>
                    <a:pt x="1847" y="29"/>
                  </a:lnTo>
                  <a:lnTo>
                    <a:pt x="1943" y="51"/>
                  </a:lnTo>
                  <a:lnTo>
                    <a:pt x="2036" y="78"/>
                  </a:lnTo>
                  <a:lnTo>
                    <a:pt x="2128" y="112"/>
                  </a:lnTo>
                  <a:lnTo>
                    <a:pt x="2215" y="151"/>
                  </a:lnTo>
                  <a:lnTo>
                    <a:pt x="2301" y="195"/>
                  </a:lnTo>
                  <a:lnTo>
                    <a:pt x="2383" y="244"/>
                  </a:lnTo>
                  <a:lnTo>
                    <a:pt x="2461" y="299"/>
                  </a:lnTo>
                  <a:lnTo>
                    <a:pt x="2536" y="357"/>
                  </a:lnTo>
                  <a:lnTo>
                    <a:pt x="2607" y="420"/>
                  </a:lnTo>
                  <a:lnTo>
                    <a:pt x="2674" y="487"/>
                  </a:lnTo>
                  <a:lnTo>
                    <a:pt x="2738" y="558"/>
                  </a:lnTo>
                  <a:lnTo>
                    <a:pt x="2795" y="633"/>
                  </a:lnTo>
                  <a:lnTo>
                    <a:pt x="2850" y="711"/>
                  </a:lnTo>
                  <a:lnTo>
                    <a:pt x="2899" y="793"/>
                  </a:lnTo>
                  <a:lnTo>
                    <a:pt x="2944" y="879"/>
                  </a:lnTo>
                  <a:lnTo>
                    <a:pt x="2982" y="966"/>
                  </a:lnTo>
                  <a:lnTo>
                    <a:pt x="3016" y="1058"/>
                  </a:lnTo>
                  <a:lnTo>
                    <a:pt x="3043" y="1151"/>
                  </a:lnTo>
                  <a:lnTo>
                    <a:pt x="3065" y="1247"/>
                  </a:lnTo>
                  <a:lnTo>
                    <a:pt x="3081" y="1345"/>
                  </a:lnTo>
                  <a:lnTo>
                    <a:pt x="3091" y="1445"/>
                  </a:lnTo>
                  <a:lnTo>
                    <a:pt x="3095" y="1545"/>
                  </a:lnTo>
                  <a:lnTo>
                    <a:pt x="3091" y="1648"/>
                  </a:lnTo>
                  <a:lnTo>
                    <a:pt x="3081" y="1748"/>
                  </a:lnTo>
                  <a:lnTo>
                    <a:pt x="3065" y="1846"/>
                  </a:lnTo>
                  <a:lnTo>
                    <a:pt x="3043" y="1942"/>
                  </a:lnTo>
                  <a:lnTo>
                    <a:pt x="3016" y="2035"/>
                  </a:lnTo>
                  <a:lnTo>
                    <a:pt x="2982" y="2126"/>
                  </a:lnTo>
                  <a:lnTo>
                    <a:pt x="2944" y="2214"/>
                  </a:lnTo>
                  <a:lnTo>
                    <a:pt x="2899" y="2300"/>
                  </a:lnTo>
                  <a:lnTo>
                    <a:pt x="2850" y="2381"/>
                  </a:lnTo>
                  <a:lnTo>
                    <a:pt x="2795" y="2460"/>
                  </a:lnTo>
                  <a:lnTo>
                    <a:pt x="2738" y="2535"/>
                  </a:lnTo>
                  <a:lnTo>
                    <a:pt x="2674" y="2606"/>
                  </a:lnTo>
                  <a:lnTo>
                    <a:pt x="2607" y="2673"/>
                  </a:lnTo>
                  <a:lnTo>
                    <a:pt x="2536" y="2736"/>
                  </a:lnTo>
                  <a:lnTo>
                    <a:pt x="2461" y="2794"/>
                  </a:lnTo>
                  <a:lnTo>
                    <a:pt x="2383" y="2849"/>
                  </a:lnTo>
                  <a:lnTo>
                    <a:pt x="2301" y="2898"/>
                  </a:lnTo>
                  <a:lnTo>
                    <a:pt x="2215" y="2942"/>
                  </a:lnTo>
                  <a:lnTo>
                    <a:pt x="2128" y="2981"/>
                  </a:lnTo>
                  <a:lnTo>
                    <a:pt x="2036" y="3015"/>
                  </a:lnTo>
                  <a:lnTo>
                    <a:pt x="1943" y="3042"/>
                  </a:lnTo>
                  <a:lnTo>
                    <a:pt x="1847" y="3064"/>
                  </a:lnTo>
                  <a:lnTo>
                    <a:pt x="1749" y="3080"/>
                  </a:lnTo>
                  <a:lnTo>
                    <a:pt x="1649" y="3090"/>
                  </a:lnTo>
                  <a:lnTo>
                    <a:pt x="1548" y="3094"/>
                  </a:lnTo>
                  <a:lnTo>
                    <a:pt x="1446" y="3090"/>
                  </a:lnTo>
                  <a:lnTo>
                    <a:pt x="1346" y="3080"/>
                  </a:lnTo>
                  <a:lnTo>
                    <a:pt x="1248" y="3064"/>
                  </a:lnTo>
                  <a:lnTo>
                    <a:pt x="1152" y="3042"/>
                  </a:lnTo>
                  <a:lnTo>
                    <a:pt x="1059" y="3015"/>
                  </a:lnTo>
                  <a:lnTo>
                    <a:pt x="967" y="2981"/>
                  </a:lnTo>
                  <a:lnTo>
                    <a:pt x="880" y="2942"/>
                  </a:lnTo>
                  <a:lnTo>
                    <a:pt x="794" y="2898"/>
                  </a:lnTo>
                  <a:lnTo>
                    <a:pt x="712" y="2849"/>
                  </a:lnTo>
                  <a:lnTo>
                    <a:pt x="634" y="2794"/>
                  </a:lnTo>
                  <a:lnTo>
                    <a:pt x="559" y="2736"/>
                  </a:lnTo>
                  <a:lnTo>
                    <a:pt x="488" y="2673"/>
                  </a:lnTo>
                  <a:lnTo>
                    <a:pt x="421" y="2606"/>
                  </a:lnTo>
                  <a:lnTo>
                    <a:pt x="357" y="2535"/>
                  </a:lnTo>
                  <a:lnTo>
                    <a:pt x="300" y="2460"/>
                  </a:lnTo>
                  <a:lnTo>
                    <a:pt x="245" y="2381"/>
                  </a:lnTo>
                  <a:lnTo>
                    <a:pt x="196" y="2300"/>
                  </a:lnTo>
                  <a:lnTo>
                    <a:pt x="151" y="2214"/>
                  </a:lnTo>
                  <a:lnTo>
                    <a:pt x="113" y="2126"/>
                  </a:lnTo>
                  <a:lnTo>
                    <a:pt x="79" y="2035"/>
                  </a:lnTo>
                  <a:lnTo>
                    <a:pt x="52" y="1942"/>
                  </a:lnTo>
                  <a:lnTo>
                    <a:pt x="30" y="1846"/>
                  </a:lnTo>
                  <a:lnTo>
                    <a:pt x="14" y="1748"/>
                  </a:lnTo>
                  <a:lnTo>
                    <a:pt x="4" y="1648"/>
                  </a:lnTo>
                  <a:lnTo>
                    <a:pt x="0" y="1545"/>
                  </a:lnTo>
                  <a:lnTo>
                    <a:pt x="4" y="1445"/>
                  </a:lnTo>
                  <a:lnTo>
                    <a:pt x="14" y="1345"/>
                  </a:lnTo>
                  <a:lnTo>
                    <a:pt x="30" y="1247"/>
                  </a:lnTo>
                  <a:lnTo>
                    <a:pt x="52" y="1151"/>
                  </a:lnTo>
                  <a:lnTo>
                    <a:pt x="79" y="1058"/>
                  </a:lnTo>
                  <a:lnTo>
                    <a:pt x="113" y="966"/>
                  </a:lnTo>
                  <a:lnTo>
                    <a:pt x="151" y="879"/>
                  </a:lnTo>
                  <a:lnTo>
                    <a:pt x="196" y="793"/>
                  </a:lnTo>
                  <a:lnTo>
                    <a:pt x="245" y="711"/>
                  </a:lnTo>
                  <a:lnTo>
                    <a:pt x="300" y="633"/>
                  </a:lnTo>
                  <a:lnTo>
                    <a:pt x="357" y="558"/>
                  </a:lnTo>
                  <a:lnTo>
                    <a:pt x="421" y="487"/>
                  </a:lnTo>
                  <a:lnTo>
                    <a:pt x="488" y="420"/>
                  </a:lnTo>
                  <a:lnTo>
                    <a:pt x="559" y="357"/>
                  </a:lnTo>
                  <a:lnTo>
                    <a:pt x="634" y="299"/>
                  </a:lnTo>
                  <a:lnTo>
                    <a:pt x="712" y="244"/>
                  </a:lnTo>
                  <a:lnTo>
                    <a:pt x="794" y="195"/>
                  </a:lnTo>
                  <a:lnTo>
                    <a:pt x="880" y="151"/>
                  </a:lnTo>
                  <a:lnTo>
                    <a:pt x="967" y="112"/>
                  </a:lnTo>
                  <a:lnTo>
                    <a:pt x="1059" y="78"/>
                  </a:lnTo>
                  <a:lnTo>
                    <a:pt x="1152" y="51"/>
                  </a:lnTo>
                  <a:lnTo>
                    <a:pt x="1248" y="29"/>
                  </a:lnTo>
                  <a:lnTo>
                    <a:pt x="1346" y="13"/>
                  </a:lnTo>
                  <a:lnTo>
                    <a:pt x="1446" y="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383" y="1274"/>
              <a:ext cx="375" cy="375"/>
            </a:xfrm>
            <a:custGeom>
              <a:avLst/>
              <a:gdLst>
                <a:gd name="T0" fmla="*/ 1134 w 2621"/>
                <a:gd name="T1" fmla="*/ 70 h 2621"/>
                <a:gd name="T2" fmla="*/ 883 w 2621"/>
                <a:gd name="T3" fmla="*/ 133 h 2621"/>
                <a:gd name="T4" fmla="*/ 654 w 2621"/>
                <a:gd name="T5" fmla="*/ 244 h 2621"/>
                <a:gd name="T6" fmla="*/ 455 w 2621"/>
                <a:gd name="T7" fmla="*/ 396 h 2621"/>
                <a:gd name="T8" fmla="*/ 290 w 2621"/>
                <a:gd name="T9" fmla="*/ 584 h 2621"/>
                <a:gd name="T10" fmla="*/ 164 w 2621"/>
                <a:gd name="T11" fmla="*/ 803 h 2621"/>
                <a:gd name="T12" fmla="*/ 85 w 2621"/>
                <a:gd name="T13" fmla="*/ 1047 h 2621"/>
                <a:gd name="T14" fmla="*/ 57 w 2621"/>
                <a:gd name="T15" fmla="*/ 1309 h 2621"/>
                <a:gd name="T16" fmla="*/ 85 w 2621"/>
                <a:gd name="T17" fmla="*/ 1574 h 2621"/>
                <a:gd name="T18" fmla="*/ 164 w 2621"/>
                <a:gd name="T19" fmla="*/ 1818 h 2621"/>
                <a:gd name="T20" fmla="*/ 290 w 2621"/>
                <a:gd name="T21" fmla="*/ 2037 h 2621"/>
                <a:gd name="T22" fmla="*/ 455 w 2621"/>
                <a:gd name="T23" fmla="*/ 2225 h 2621"/>
                <a:gd name="T24" fmla="*/ 654 w 2621"/>
                <a:gd name="T25" fmla="*/ 2377 h 2621"/>
                <a:gd name="T26" fmla="*/ 883 w 2621"/>
                <a:gd name="T27" fmla="*/ 2488 h 2621"/>
                <a:gd name="T28" fmla="*/ 1134 w 2621"/>
                <a:gd name="T29" fmla="*/ 2551 h 2621"/>
                <a:gd name="T30" fmla="*/ 1400 w 2621"/>
                <a:gd name="T31" fmla="*/ 2560 h 2621"/>
                <a:gd name="T32" fmla="*/ 1657 w 2621"/>
                <a:gd name="T33" fmla="*/ 2515 h 2621"/>
                <a:gd name="T34" fmla="*/ 1894 w 2621"/>
                <a:gd name="T35" fmla="*/ 2420 h 2621"/>
                <a:gd name="T36" fmla="*/ 2104 w 2621"/>
                <a:gd name="T37" fmla="*/ 2281 h 2621"/>
                <a:gd name="T38" fmla="*/ 2281 w 2621"/>
                <a:gd name="T39" fmla="*/ 2104 h 2621"/>
                <a:gd name="T40" fmla="*/ 2420 w 2621"/>
                <a:gd name="T41" fmla="*/ 1894 h 2621"/>
                <a:gd name="T42" fmla="*/ 2514 w 2621"/>
                <a:gd name="T43" fmla="*/ 1657 h 2621"/>
                <a:gd name="T44" fmla="*/ 2560 w 2621"/>
                <a:gd name="T45" fmla="*/ 1400 h 2621"/>
                <a:gd name="T46" fmla="*/ 2551 w 2621"/>
                <a:gd name="T47" fmla="*/ 1134 h 2621"/>
                <a:gd name="T48" fmla="*/ 2488 w 2621"/>
                <a:gd name="T49" fmla="*/ 883 h 2621"/>
                <a:gd name="T50" fmla="*/ 2377 w 2621"/>
                <a:gd name="T51" fmla="*/ 654 h 2621"/>
                <a:gd name="T52" fmla="*/ 2225 w 2621"/>
                <a:gd name="T53" fmla="*/ 455 h 2621"/>
                <a:gd name="T54" fmla="*/ 2037 w 2621"/>
                <a:gd name="T55" fmla="*/ 290 h 2621"/>
                <a:gd name="T56" fmla="*/ 1818 w 2621"/>
                <a:gd name="T57" fmla="*/ 164 h 2621"/>
                <a:gd name="T58" fmla="*/ 1574 w 2621"/>
                <a:gd name="T59" fmla="*/ 85 h 2621"/>
                <a:gd name="T60" fmla="*/ 1311 w 2621"/>
                <a:gd name="T61" fmla="*/ 57 h 2621"/>
                <a:gd name="T62" fmla="*/ 1496 w 2621"/>
                <a:gd name="T63" fmla="*/ 12 h 2621"/>
                <a:gd name="T64" fmla="*/ 1758 w 2621"/>
                <a:gd name="T65" fmla="*/ 78 h 2621"/>
                <a:gd name="T66" fmla="*/ 1997 w 2621"/>
                <a:gd name="T67" fmla="*/ 193 h 2621"/>
                <a:gd name="T68" fmla="*/ 2206 w 2621"/>
                <a:gd name="T69" fmla="*/ 353 h 2621"/>
                <a:gd name="T70" fmla="*/ 2378 w 2621"/>
                <a:gd name="T71" fmla="*/ 550 h 2621"/>
                <a:gd name="T72" fmla="*/ 2509 w 2621"/>
                <a:gd name="T73" fmla="*/ 780 h 2621"/>
                <a:gd name="T74" fmla="*/ 2592 w 2621"/>
                <a:gd name="T75" fmla="*/ 1035 h 2621"/>
                <a:gd name="T76" fmla="*/ 2621 w 2621"/>
                <a:gd name="T77" fmla="*/ 1309 h 2621"/>
                <a:gd name="T78" fmla="*/ 2592 w 2621"/>
                <a:gd name="T79" fmla="*/ 1586 h 2621"/>
                <a:gd name="T80" fmla="*/ 2509 w 2621"/>
                <a:gd name="T81" fmla="*/ 1841 h 2621"/>
                <a:gd name="T82" fmla="*/ 2378 w 2621"/>
                <a:gd name="T83" fmla="*/ 2071 h 2621"/>
                <a:gd name="T84" fmla="*/ 2206 w 2621"/>
                <a:gd name="T85" fmla="*/ 2268 h 2621"/>
                <a:gd name="T86" fmla="*/ 1997 w 2621"/>
                <a:gd name="T87" fmla="*/ 2428 h 2621"/>
                <a:gd name="T88" fmla="*/ 1758 w 2621"/>
                <a:gd name="T89" fmla="*/ 2543 h 2621"/>
                <a:gd name="T90" fmla="*/ 1496 w 2621"/>
                <a:gd name="T91" fmla="*/ 2609 h 2621"/>
                <a:gd name="T92" fmla="*/ 1217 w 2621"/>
                <a:gd name="T93" fmla="*/ 2618 h 2621"/>
                <a:gd name="T94" fmla="*/ 947 w 2621"/>
                <a:gd name="T95" fmla="*/ 2571 h 2621"/>
                <a:gd name="T96" fmla="*/ 700 w 2621"/>
                <a:gd name="T97" fmla="*/ 2471 h 2621"/>
                <a:gd name="T98" fmla="*/ 481 w 2621"/>
                <a:gd name="T99" fmla="*/ 2326 h 2621"/>
                <a:gd name="T100" fmla="*/ 295 w 2621"/>
                <a:gd name="T101" fmla="*/ 2140 h 2621"/>
                <a:gd name="T102" fmla="*/ 150 w 2621"/>
                <a:gd name="T103" fmla="*/ 1921 h 2621"/>
                <a:gd name="T104" fmla="*/ 50 w 2621"/>
                <a:gd name="T105" fmla="*/ 1674 h 2621"/>
                <a:gd name="T106" fmla="*/ 3 w 2621"/>
                <a:gd name="T107" fmla="*/ 1404 h 2621"/>
                <a:gd name="T108" fmla="*/ 12 w 2621"/>
                <a:gd name="T109" fmla="*/ 1125 h 2621"/>
                <a:gd name="T110" fmla="*/ 78 w 2621"/>
                <a:gd name="T111" fmla="*/ 862 h 2621"/>
                <a:gd name="T112" fmla="*/ 193 w 2621"/>
                <a:gd name="T113" fmla="*/ 623 h 2621"/>
                <a:gd name="T114" fmla="*/ 353 w 2621"/>
                <a:gd name="T115" fmla="*/ 415 h 2621"/>
                <a:gd name="T116" fmla="*/ 550 w 2621"/>
                <a:gd name="T117" fmla="*/ 243 h 2621"/>
                <a:gd name="T118" fmla="*/ 780 w 2621"/>
                <a:gd name="T119" fmla="*/ 112 h 2621"/>
                <a:gd name="T120" fmla="*/ 1035 w 2621"/>
                <a:gd name="T121" fmla="*/ 29 h 2621"/>
                <a:gd name="T122" fmla="*/ 1311 w 2621"/>
                <a:gd name="T123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1" h="2621">
                  <a:moveTo>
                    <a:pt x="1311" y="57"/>
                  </a:moveTo>
                  <a:lnTo>
                    <a:pt x="1221" y="61"/>
                  </a:lnTo>
                  <a:lnTo>
                    <a:pt x="1134" y="70"/>
                  </a:lnTo>
                  <a:lnTo>
                    <a:pt x="1047" y="85"/>
                  </a:lnTo>
                  <a:lnTo>
                    <a:pt x="964" y="107"/>
                  </a:lnTo>
                  <a:lnTo>
                    <a:pt x="883" y="133"/>
                  </a:lnTo>
                  <a:lnTo>
                    <a:pt x="803" y="164"/>
                  </a:lnTo>
                  <a:lnTo>
                    <a:pt x="727" y="201"/>
                  </a:lnTo>
                  <a:lnTo>
                    <a:pt x="654" y="244"/>
                  </a:lnTo>
                  <a:lnTo>
                    <a:pt x="584" y="290"/>
                  </a:lnTo>
                  <a:lnTo>
                    <a:pt x="517" y="340"/>
                  </a:lnTo>
                  <a:lnTo>
                    <a:pt x="455" y="396"/>
                  </a:lnTo>
                  <a:lnTo>
                    <a:pt x="396" y="455"/>
                  </a:lnTo>
                  <a:lnTo>
                    <a:pt x="340" y="517"/>
                  </a:lnTo>
                  <a:lnTo>
                    <a:pt x="290" y="584"/>
                  </a:lnTo>
                  <a:lnTo>
                    <a:pt x="244" y="654"/>
                  </a:lnTo>
                  <a:lnTo>
                    <a:pt x="201" y="727"/>
                  </a:lnTo>
                  <a:lnTo>
                    <a:pt x="164" y="803"/>
                  </a:lnTo>
                  <a:lnTo>
                    <a:pt x="133" y="883"/>
                  </a:lnTo>
                  <a:lnTo>
                    <a:pt x="107" y="964"/>
                  </a:lnTo>
                  <a:lnTo>
                    <a:pt x="85" y="1047"/>
                  </a:lnTo>
                  <a:lnTo>
                    <a:pt x="70" y="1134"/>
                  </a:lnTo>
                  <a:lnTo>
                    <a:pt x="61" y="1221"/>
                  </a:lnTo>
                  <a:lnTo>
                    <a:pt x="57" y="1309"/>
                  </a:lnTo>
                  <a:lnTo>
                    <a:pt x="61" y="1400"/>
                  </a:lnTo>
                  <a:lnTo>
                    <a:pt x="70" y="1487"/>
                  </a:lnTo>
                  <a:lnTo>
                    <a:pt x="85" y="1574"/>
                  </a:lnTo>
                  <a:lnTo>
                    <a:pt x="107" y="1657"/>
                  </a:lnTo>
                  <a:lnTo>
                    <a:pt x="133" y="1738"/>
                  </a:lnTo>
                  <a:lnTo>
                    <a:pt x="164" y="1818"/>
                  </a:lnTo>
                  <a:lnTo>
                    <a:pt x="201" y="1894"/>
                  </a:lnTo>
                  <a:lnTo>
                    <a:pt x="244" y="1967"/>
                  </a:lnTo>
                  <a:lnTo>
                    <a:pt x="290" y="2037"/>
                  </a:lnTo>
                  <a:lnTo>
                    <a:pt x="340" y="2104"/>
                  </a:lnTo>
                  <a:lnTo>
                    <a:pt x="396" y="2166"/>
                  </a:lnTo>
                  <a:lnTo>
                    <a:pt x="455" y="2225"/>
                  </a:lnTo>
                  <a:lnTo>
                    <a:pt x="517" y="2281"/>
                  </a:lnTo>
                  <a:lnTo>
                    <a:pt x="584" y="2331"/>
                  </a:lnTo>
                  <a:lnTo>
                    <a:pt x="654" y="2377"/>
                  </a:lnTo>
                  <a:lnTo>
                    <a:pt x="727" y="2420"/>
                  </a:lnTo>
                  <a:lnTo>
                    <a:pt x="803" y="2457"/>
                  </a:lnTo>
                  <a:lnTo>
                    <a:pt x="883" y="2488"/>
                  </a:lnTo>
                  <a:lnTo>
                    <a:pt x="964" y="2515"/>
                  </a:lnTo>
                  <a:lnTo>
                    <a:pt x="1047" y="2536"/>
                  </a:lnTo>
                  <a:lnTo>
                    <a:pt x="1134" y="2551"/>
                  </a:lnTo>
                  <a:lnTo>
                    <a:pt x="1221" y="2560"/>
                  </a:lnTo>
                  <a:lnTo>
                    <a:pt x="1311" y="2564"/>
                  </a:lnTo>
                  <a:lnTo>
                    <a:pt x="1400" y="2560"/>
                  </a:lnTo>
                  <a:lnTo>
                    <a:pt x="1487" y="2551"/>
                  </a:lnTo>
                  <a:lnTo>
                    <a:pt x="1574" y="2536"/>
                  </a:lnTo>
                  <a:lnTo>
                    <a:pt x="1657" y="2515"/>
                  </a:lnTo>
                  <a:lnTo>
                    <a:pt x="1738" y="2488"/>
                  </a:lnTo>
                  <a:lnTo>
                    <a:pt x="1818" y="2457"/>
                  </a:lnTo>
                  <a:lnTo>
                    <a:pt x="1894" y="2420"/>
                  </a:lnTo>
                  <a:lnTo>
                    <a:pt x="1967" y="2377"/>
                  </a:lnTo>
                  <a:lnTo>
                    <a:pt x="2037" y="2331"/>
                  </a:lnTo>
                  <a:lnTo>
                    <a:pt x="2104" y="2281"/>
                  </a:lnTo>
                  <a:lnTo>
                    <a:pt x="2166" y="2225"/>
                  </a:lnTo>
                  <a:lnTo>
                    <a:pt x="2225" y="2166"/>
                  </a:lnTo>
                  <a:lnTo>
                    <a:pt x="2281" y="2104"/>
                  </a:lnTo>
                  <a:lnTo>
                    <a:pt x="2331" y="2037"/>
                  </a:lnTo>
                  <a:lnTo>
                    <a:pt x="2377" y="1967"/>
                  </a:lnTo>
                  <a:lnTo>
                    <a:pt x="2420" y="1894"/>
                  </a:lnTo>
                  <a:lnTo>
                    <a:pt x="2457" y="1818"/>
                  </a:lnTo>
                  <a:lnTo>
                    <a:pt x="2488" y="1738"/>
                  </a:lnTo>
                  <a:lnTo>
                    <a:pt x="2514" y="1657"/>
                  </a:lnTo>
                  <a:lnTo>
                    <a:pt x="2536" y="1574"/>
                  </a:lnTo>
                  <a:lnTo>
                    <a:pt x="2551" y="1487"/>
                  </a:lnTo>
                  <a:lnTo>
                    <a:pt x="2560" y="1400"/>
                  </a:lnTo>
                  <a:lnTo>
                    <a:pt x="2564" y="1309"/>
                  </a:lnTo>
                  <a:lnTo>
                    <a:pt x="2560" y="1221"/>
                  </a:lnTo>
                  <a:lnTo>
                    <a:pt x="2551" y="1134"/>
                  </a:lnTo>
                  <a:lnTo>
                    <a:pt x="2536" y="1047"/>
                  </a:lnTo>
                  <a:lnTo>
                    <a:pt x="2514" y="964"/>
                  </a:lnTo>
                  <a:lnTo>
                    <a:pt x="2488" y="883"/>
                  </a:lnTo>
                  <a:lnTo>
                    <a:pt x="2457" y="803"/>
                  </a:lnTo>
                  <a:lnTo>
                    <a:pt x="2420" y="727"/>
                  </a:lnTo>
                  <a:lnTo>
                    <a:pt x="2377" y="654"/>
                  </a:lnTo>
                  <a:lnTo>
                    <a:pt x="2331" y="584"/>
                  </a:lnTo>
                  <a:lnTo>
                    <a:pt x="2281" y="517"/>
                  </a:lnTo>
                  <a:lnTo>
                    <a:pt x="2225" y="455"/>
                  </a:lnTo>
                  <a:lnTo>
                    <a:pt x="2166" y="396"/>
                  </a:lnTo>
                  <a:lnTo>
                    <a:pt x="2104" y="340"/>
                  </a:lnTo>
                  <a:lnTo>
                    <a:pt x="2037" y="290"/>
                  </a:lnTo>
                  <a:lnTo>
                    <a:pt x="1967" y="244"/>
                  </a:lnTo>
                  <a:lnTo>
                    <a:pt x="1894" y="201"/>
                  </a:lnTo>
                  <a:lnTo>
                    <a:pt x="1818" y="164"/>
                  </a:lnTo>
                  <a:lnTo>
                    <a:pt x="1738" y="133"/>
                  </a:lnTo>
                  <a:lnTo>
                    <a:pt x="1657" y="107"/>
                  </a:lnTo>
                  <a:lnTo>
                    <a:pt x="1574" y="85"/>
                  </a:lnTo>
                  <a:lnTo>
                    <a:pt x="1487" y="70"/>
                  </a:lnTo>
                  <a:lnTo>
                    <a:pt x="1400" y="61"/>
                  </a:lnTo>
                  <a:lnTo>
                    <a:pt x="1311" y="57"/>
                  </a:lnTo>
                  <a:close/>
                  <a:moveTo>
                    <a:pt x="1311" y="0"/>
                  </a:moveTo>
                  <a:lnTo>
                    <a:pt x="1404" y="3"/>
                  </a:lnTo>
                  <a:lnTo>
                    <a:pt x="1496" y="12"/>
                  </a:lnTo>
                  <a:lnTo>
                    <a:pt x="1586" y="29"/>
                  </a:lnTo>
                  <a:lnTo>
                    <a:pt x="1674" y="50"/>
                  </a:lnTo>
                  <a:lnTo>
                    <a:pt x="1758" y="78"/>
                  </a:lnTo>
                  <a:lnTo>
                    <a:pt x="1841" y="112"/>
                  </a:lnTo>
                  <a:lnTo>
                    <a:pt x="1921" y="150"/>
                  </a:lnTo>
                  <a:lnTo>
                    <a:pt x="1997" y="193"/>
                  </a:lnTo>
                  <a:lnTo>
                    <a:pt x="2071" y="243"/>
                  </a:lnTo>
                  <a:lnTo>
                    <a:pt x="2140" y="295"/>
                  </a:lnTo>
                  <a:lnTo>
                    <a:pt x="2206" y="353"/>
                  </a:lnTo>
                  <a:lnTo>
                    <a:pt x="2267" y="415"/>
                  </a:lnTo>
                  <a:lnTo>
                    <a:pt x="2326" y="481"/>
                  </a:lnTo>
                  <a:lnTo>
                    <a:pt x="2378" y="550"/>
                  </a:lnTo>
                  <a:lnTo>
                    <a:pt x="2427" y="623"/>
                  </a:lnTo>
                  <a:lnTo>
                    <a:pt x="2471" y="700"/>
                  </a:lnTo>
                  <a:lnTo>
                    <a:pt x="2509" y="780"/>
                  </a:lnTo>
                  <a:lnTo>
                    <a:pt x="2543" y="862"/>
                  </a:lnTo>
                  <a:lnTo>
                    <a:pt x="2571" y="947"/>
                  </a:lnTo>
                  <a:lnTo>
                    <a:pt x="2592" y="1035"/>
                  </a:lnTo>
                  <a:lnTo>
                    <a:pt x="2608" y="1125"/>
                  </a:lnTo>
                  <a:lnTo>
                    <a:pt x="2618" y="1217"/>
                  </a:lnTo>
                  <a:lnTo>
                    <a:pt x="2621" y="1309"/>
                  </a:lnTo>
                  <a:lnTo>
                    <a:pt x="2618" y="1404"/>
                  </a:lnTo>
                  <a:lnTo>
                    <a:pt x="2608" y="1496"/>
                  </a:lnTo>
                  <a:lnTo>
                    <a:pt x="2592" y="1586"/>
                  </a:lnTo>
                  <a:lnTo>
                    <a:pt x="2571" y="1674"/>
                  </a:lnTo>
                  <a:lnTo>
                    <a:pt x="2543" y="1759"/>
                  </a:lnTo>
                  <a:lnTo>
                    <a:pt x="2509" y="1841"/>
                  </a:lnTo>
                  <a:lnTo>
                    <a:pt x="2471" y="1921"/>
                  </a:lnTo>
                  <a:lnTo>
                    <a:pt x="2427" y="1998"/>
                  </a:lnTo>
                  <a:lnTo>
                    <a:pt x="2378" y="2071"/>
                  </a:lnTo>
                  <a:lnTo>
                    <a:pt x="2326" y="2140"/>
                  </a:lnTo>
                  <a:lnTo>
                    <a:pt x="2267" y="2206"/>
                  </a:lnTo>
                  <a:lnTo>
                    <a:pt x="2206" y="2268"/>
                  </a:lnTo>
                  <a:lnTo>
                    <a:pt x="2140" y="2326"/>
                  </a:lnTo>
                  <a:lnTo>
                    <a:pt x="2071" y="2378"/>
                  </a:lnTo>
                  <a:lnTo>
                    <a:pt x="1997" y="2428"/>
                  </a:lnTo>
                  <a:lnTo>
                    <a:pt x="1921" y="2471"/>
                  </a:lnTo>
                  <a:lnTo>
                    <a:pt x="1841" y="2510"/>
                  </a:lnTo>
                  <a:lnTo>
                    <a:pt x="1758" y="2543"/>
                  </a:lnTo>
                  <a:lnTo>
                    <a:pt x="1674" y="2571"/>
                  </a:lnTo>
                  <a:lnTo>
                    <a:pt x="1586" y="2592"/>
                  </a:lnTo>
                  <a:lnTo>
                    <a:pt x="1496" y="2609"/>
                  </a:lnTo>
                  <a:lnTo>
                    <a:pt x="1404" y="2618"/>
                  </a:lnTo>
                  <a:lnTo>
                    <a:pt x="1311" y="2621"/>
                  </a:lnTo>
                  <a:lnTo>
                    <a:pt x="1217" y="2618"/>
                  </a:lnTo>
                  <a:lnTo>
                    <a:pt x="1125" y="2609"/>
                  </a:lnTo>
                  <a:lnTo>
                    <a:pt x="1035" y="2592"/>
                  </a:lnTo>
                  <a:lnTo>
                    <a:pt x="947" y="2571"/>
                  </a:lnTo>
                  <a:lnTo>
                    <a:pt x="862" y="2543"/>
                  </a:lnTo>
                  <a:lnTo>
                    <a:pt x="780" y="2510"/>
                  </a:lnTo>
                  <a:lnTo>
                    <a:pt x="700" y="2471"/>
                  </a:lnTo>
                  <a:lnTo>
                    <a:pt x="623" y="2428"/>
                  </a:lnTo>
                  <a:lnTo>
                    <a:pt x="550" y="2378"/>
                  </a:lnTo>
                  <a:lnTo>
                    <a:pt x="481" y="2326"/>
                  </a:lnTo>
                  <a:lnTo>
                    <a:pt x="415" y="2268"/>
                  </a:lnTo>
                  <a:lnTo>
                    <a:pt x="353" y="2206"/>
                  </a:lnTo>
                  <a:lnTo>
                    <a:pt x="295" y="2140"/>
                  </a:lnTo>
                  <a:lnTo>
                    <a:pt x="243" y="2071"/>
                  </a:lnTo>
                  <a:lnTo>
                    <a:pt x="193" y="1998"/>
                  </a:lnTo>
                  <a:lnTo>
                    <a:pt x="150" y="1921"/>
                  </a:lnTo>
                  <a:lnTo>
                    <a:pt x="112" y="1841"/>
                  </a:lnTo>
                  <a:lnTo>
                    <a:pt x="78" y="1759"/>
                  </a:lnTo>
                  <a:lnTo>
                    <a:pt x="50" y="1674"/>
                  </a:lnTo>
                  <a:lnTo>
                    <a:pt x="29" y="1586"/>
                  </a:lnTo>
                  <a:lnTo>
                    <a:pt x="12" y="1496"/>
                  </a:lnTo>
                  <a:lnTo>
                    <a:pt x="3" y="1404"/>
                  </a:lnTo>
                  <a:lnTo>
                    <a:pt x="0" y="1309"/>
                  </a:lnTo>
                  <a:lnTo>
                    <a:pt x="3" y="1217"/>
                  </a:lnTo>
                  <a:lnTo>
                    <a:pt x="12" y="1125"/>
                  </a:lnTo>
                  <a:lnTo>
                    <a:pt x="29" y="1035"/>
                  </a:lnTo>
                  <a:lnTo>
                    <a:pt x="50" y="947"/>
                  </a:lnTo>
                  <a:lnTo>
                    <a:pt x="78" y="862"/>
                  </a:lnTo>
                  <a:lnTo>
                    <a:pt x="112" y="780"/>
                  </a:lnTo>
                  <a:lnTo>
                    <a:pt x="150" y="700"/>
                  </a:lnTo>
                  <a:lnTo>
                    <a:pt x="193" y="623"/>
                  </a:lnTo>
                  <a:lnTo>
                    <a:pt x="243" y="550"/>
                  </a:lnTo>
                  <a:lnTo>
                    <a:pt x="295" y="481"/>
                  </a:lnTo>
                  <a:lnTo>
                    <a:pt x="353" y="415"/>
                  </a:lnTo>
                  <a:lnTo>
                    <a:pt x="415" y="353"/>
                  </a:lnTo>
                  <a:lnTo>
                    <a:pt x="481" y="295"/>
                  </a:lnTo>
                  <a:lnTo>
                    <a:pt x="550" y="243"/>
                  </a:lnTo>
                  <a:lnTo>
                    <a:pt x="623" y="193"/>
                  </a:lnTo>
                  <a:lnTo>
                    <a:pt x="700" y="150"/>
                  </a:lnTo>
                  <a:lnTo>
                    <a:pt x="780" y="112"/>
                  </a:lnTo>
                  <a:lnTo>
                    <a:pt x="862" y="78"/>
                  </a:lnTo>
                  <a:lnTo>
                    <a:pt x="947" y="50"/>
                  </a:lnTo>
                  <a:lnTo>
                    <a:pt x="1035" y="29"/>
                  </a:lnTo>
                  <a:lnTo>
                    <a:pt x="1125" y="12"/>
                  </a:lnTo>
                  <a:lnTo>
                    <a:pt x="1217" y="3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54167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" b="23498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100140" y="5204590"/>
            <a:ext cx="1884360" cy="87735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Санкт-Петербург, ул. Кантемировская, д. 3, корп. 1, лит. А</a:t>
            </a: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078942" y="4828072"/>
            <a:ext cx="1933440" cy="125387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Бакалавриат:</a:t>
            </a:r>
          </a:p>
          <a:p>
            <a:r>
              <a:rPr lang="ru-RU" sz="1400" dirty="0" smtClean="0"/>
              <a:t>С 20 июня по 26 июля</a:t>
            </a:r>
          </a:p>
          <a:p>
            <a:endParaRPr lang="ru-RU" sz="1400" dirty="0"/>
          </a:p>
          <a:p>
            <a:r>
              <a:rPr lang="ru-RU" sz="1400" b="1" dirty="0" smtClean="0"/>
              <a:t>Магистратура:</a:t>
            </a:r>
          </a:p>
          <a:p>
            <a:r>
              <a:rPr lang="ru-RU" sz="1400" dirty="0" smtClean="0"/>
              <a:t>С 20 июня по 31 июля</a:t>
            </a:r>
            <a:endParaRPr lang="en-US" sz="1400" dirty="0" smtClean="0"/>
          </a:p>
        </p:txBody>
      </p:sp>
      <p:sp>
        <p:nvSpPr>
          <p:cNvPr id="58" name="Oval 57"/>
          <p:cNvSpPr/>
          <p:nvPr/>
        </p:nvSpPr>
        <p:spPr>
          <a:xfrm>
            <a:off x="144434" y="5204589"/>
            <a:ext cx="955706" cy="877354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Open Sans"/>
                <a:cs typeface="Open Sans"/>
              </a:rPr>
              <a:t>Где</a:t>
            </a:r>
            <a:endParaRPr lang="en-US" sz="1600" b="1" dirty="0">
              <a:latin typeface="Open Sans"/>
              <a:cs typeface="Open San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42502" y="5147305"/>
            <a:ext cx="1036440" cy="980151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Open Sans"/>
                <a:cs typeface="Open Sans"/>
              </a:rPr>
              <a:t>Когда</a:t>
            </a:r>
            <a:endParaRPr lang="en-US" sz="1400" b="1" dirty="0">
              <a:latin typeface="Open Sans"/>
              <a:cs typeface="Open San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40824" y="3603038"/>
            <a:ext cx="2667000" cy="32549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900" b="1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endParaRPr lang="en-US" sz="9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Приказы на зачисление</a:t>
            </a:r>
          </a:p>
          <a:p>
            <a:endParaRPr lang="ru-RU" dirty="0">
              <a:solidFill>
                <a:schemeClr val="bg2"/>
              </a:solidFill>
            </a:endParaRPr>
          </a:p>
          <a:p>
            <a:r>
              <a:rPr lang="ru-RU" sz="1400" b="1" dirty="0" smtClean="0">
                <a:solidFill>
                  <a:schemeClr val="bg2"/>
                </a:solidFill>
              </a:rPr>
              <a:t>Бакалавриат: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03 августа – </a:t>
            </a:r>
            <a:r>
              <a:rPr lang="en-US" sz="1400" dirty="0" smtClean="0">
                <a:solidFill>
                  <a:schemeClr val="bg2"/>
                </a:solidFill>
              </a:rPr>
              <a:t>I</a:t>
            </a:r>
            <a:r>
              <a:rPr lang="ru-RU" sz="1400" dirty="0" smtClean="0">
                <a:solidFill>
                  <a:schemeClr val="bg2"/>
                </a:solidFill>
              </a:rPr>
              <a:t> волна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08 августа </a:t>
            </a:r>
            <a:r>
              <a:rPr lang="en-US" sz="1400" dirty="0" smtClean="0">
                <a:solidFill>
                  <a:schemeClr val="bg2"/>
                </a:solidFill>
              </a:rPr>
              <a:t>– II </a:t>
            </a:r>
            <a:r>
              <a:rPr lang="ru-RU" sz="1400" dirty="0" smtClean="0">
                <a:solidFill>
                  <a:schemeClr val="bg2"/>
                </a:solidFill>
              </a:rPr>
              <a:t>волна</a:t>
            </a:r>
          </a:p>
          <a:p>
            <a:endParaRPr lang="ru-RU" sz="1400" dirty="0">
              <a:solidFill>
                <a:schemeClr val="bg2"/>
              </a:solidFill>
            </a:endParaRPr>
          </a:p>
          <a:p>
            <a:r>
              <a:rPr lang="ru-RU" sz="1400" b="1" dirty="0" smtClean="0">
                <a:solidFill>
                  <a:schemeClr val="bg2"/>
                </a:solidFill>
              </a:rPr>
              <a:t>Магистратура: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17 </a:t>
            </a:r>
            <a:r>
              <a:rPr lang="ru-RU" sz="1400" dirty="0" smtClean="0">
                <a:solidFill>
                  <a:schemeClr val="bg2"/>
                </a:solidFill>
              </a:rPr>
              <a:t>августа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572" y="6569603"/>
            <a:ext cx="1380639" cy="215444"/>
          </a:xfrm>
          <a:prstGeom prst="rect">
            <a:avLst/>
          </a:prstGeom>
          <a:solidFill>
            <a:srgbClr val="216BAB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</a:rPr>
              <a:t>ПОДГОТОВКА К ПРИЕМУ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387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8" grpId="0" animBg="1"/>
      <p:bldP spid="5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Задачи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по </a:t>
            </a:r>
            <a:r>
              <a:rPr lang="ru-RU" b="1" dirty="0"/>
              <a:t>приему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на </a:t>
            </a:r>
            <a:r>
              <a:rPr lang="ru-RU" b="1" dirty="0"/>
              <a:t>2019 </a:t>
            </a:r>
            <a:r>
              <a:rPr lang="ru-RU" b="1" dirty="0" smtClean="0"/>
              <a:t>год</a:t>
            </a:r>
            <a:endParaRPr lang="ru-RU" b="1" dirty="0"/>
          </a:p>
        </p:txBody>
      </p:sp>
      <p:sp>
        <p:nvSpPr>
          <p:cNvPr id="4" name="Shape 362"/>
          <p:cNvSpPr/>
          <p:nvPr/>
        </p:nvSpPr>
        <p:spPr>
          <a:xfrm>
            <a:off x="2615533" y="842621"/>
            <a:ext cx="3986272" cy="5668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Сохранить позиции в рейтинге вузов по качеству </a:t>
            </a: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приема</a:t>
            </a:r>
            <a:endParaRPr lang="en-US" sz="1200" b="1" dirty="0" smtClean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spcBef>
                <a:spcPts val="75"/>
              </a:spcBef>
              <a:defRPr sz="1800"/>
            </a:pPr>
            <a:r>
              <a:rPr lang="en-US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5 </a:t>
            </a: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место после </a:t>
            </a:r>
            <a:r>
              <a:rPr lang="ru-RU" sz="120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МФТИ, </a:t>
            </a: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МГИМО, НИУ ВШЭ, СПбГУ</a:t>
            </a:r>
            <a:endParaRPr lang="ru-RU" sz="1200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Shape 362"/>
          <p:cNvSpPr/>
          <p:nvPr/>
        </p:nvSpPr>
        <p:spPr>
          <a:xfrm>
            <a:off x="2482785" y="1996417"/>
            <a:ext cx="4130146" cy="5796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Сохранить количество контрактных студентов</a:t>
            </a:r>
          </a:p>
          <a:p>
            <a:pPr algn="r">
              <a:spcBef>
                <a:spcPts val="75"/>
              </a:spcBef>
              <a:defRPr sz="1800"/>
            </a:pP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Бакалавриат - 850</a:t>
            </a:r>
          </a:p>
          <a:p>
            <a:pPr algn="r">
              <a:spcBef>
                <a:spcPts val="75"/>
              </a:spcBef>
              <a:defRPr sz="1800"/>
            </a:pP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Магистратура - 135</a:t>
            </a:r>
            <a:endParaRPr lang="ru-RU" sz="1200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Shape 362"/>
          <p:cNvSpPr/>
          <p:nvPr/>
        </p:nvSpPr>
        <p:spPr>
          <a:xfrm>
            <a:off x="2482785" y="3088441"/>
            <a:ext cx="4130146" cy="7514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Сохранить количество Петербуржцев и жителей ЛО в региональной  структуре первокурсников </a:t>
            </a: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бакалавриата</a:t>
            </a:r>
          </a:p>
          <a:p>
            <a:pPr algn="r">
              <a:spcBef>
                <a:spcPts val="75"/>
              </a:spcBef>
              <a:defRPr sz="1800"/>
            </a:pP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в 2018 году - 52%</a:t>
            </a:r>
            <a:endParaRPr lang="ru-RU" sz="1200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Shape 362"/>
          <p:cNvSpPr/>
          <p:nvPr/>
        </p:nvSpPr>
        <p:spPr>
          <a:xfrm>
            <a:off x="2471659" y="4244911"/>
            <a:ext cx="4130146" cy="7514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% </a:t>
            </a:r>
            <a:r>
              <a:rPr lang="ru-RU" sz="1200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поступивших </a:t>
            </a: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без вступительных испытаний (</a:t>
            </a:r>
            <a:r>
              <a:rPr lang="ru-RU" sz="1200" b="1" dirty="0" err="1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олимипиадники</a:t>
            </a: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ru-RU" sz="1200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от числа бюджетных </a:t>
            </a: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студентов (135 человек)</a:t>
            </a:r>
          </a:p>
          <a:p>
            <a:pPr algn="r">
              <a:spcBef>
                <a:spcPts val="75"/>
              </a:spcBef>
              <a:defRPr sz="1800"/>
            </a:pP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в 2018 году – 20.5%</a:t>
            </a:r>
            <a:endParaRPr lang="ru-RU" sz="1200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362"/>
          <p:cNvSpPr/>
          <p:nvPr/>
        </p:nvSpPr>
        <p:spPr>
          <a:xfrm>
            <a:off x="2471659" y="5598816"/>
            <a:ext cx="4130146" cy="3821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Выход на новый рынок </a:t>
            </a: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абитуриентов</a:t>
            </a:r>
            <a:endParaRPr lang="en-US" sz="1200" b="1" dirty="0" smtClean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spcBef>
                <a:spcPts val="75"/>
              </a:spcBef>
              <a:defRPr sz="1800"/>
            </a:pP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ОП «Прикладная математика и информатика»</a:t>
            </a:r>
            <a:endParaRPr lang="ru-RU" sz="1200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572" y="6569603"/>
            <a:ext cx="1380639" cy="215444"/>
          </a:xfrm>
          <a:prstGeom prst="rect">
            <a:avLst/>
          </a:prstGeom>
          <a:solidFill>
            <a:srgbClr val="216BAB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</a:rPr>
              <a:t>ПОДГОТОВКА К ПРИЕМУ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1" name="Shape 342"/>
          <p:cNvSpPr/>
          <p:nvPr/>
        </p:nvSpPr>
        <p:spPr>
          <a:xfrm>
            <a:off x="6969790" y="837384"/>
            <a:ext cx="571058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07E8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342"/>
          <p:cNvSpPr/>
          <p:nvPr/>
        </p:nvSpPr>
        <p:spPr>
          <a:xfrm>
            <a:off x="6969790" y="2004004"/>
            <a:ext cx="571058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07E8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342"/>
          <p:cNvSpPr/>
          <p:nvPr/>
        </p:nvSpPr>
        <p:spPr>
          <a:xfrm>
            <a:off x="6969790" y="3170624"/>
            <a:ext cx="571058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07E8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342"/>
          <p:cNvSpPr/>
          <p:nvPr/>
        </p:nvSpPr>
        <p:spPr>
          <a:xfrm>
            <a:off x="6964227" y="4337244"/>
            <a:ext cx="571058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07E8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342"/>
          <p:cNvSpPr/>
          <p:nvPr/>
        </p:nvSpPr>
        <p:spPr>
          <a:xfrm>
            <a:off x="6964227" y="5503865"/>
            <a:ext cx="571058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07E8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0" name="Группа 19"/>
          <p:cNvGrpSpPr/>
          <p:nvPr/>
        </p:nvGrpSpPr>
        <p:grpSpPr>
          <a:xfrm>
            <a:off x="6678705" y="733123"/>
            <a:ext cx="1238513" cy="5462124"/>
            <a:chOff x="6678705" y="733123"/>
            <a:chExt cx="1238513" cy="5462124"/>
          </a:xfrm>
        </p:grpSpPr>
        <p:sp>
          <p:nvSpPr>
            <p:cNvPr id="10" name="Shape 366"/>
            <p:cNvSpPr/>
            <p:nvPr/>
          </p:nvSpPr>
          <p:spPr>
            <a:xfrm>
              <a:off x="7897707" y="733123"/>
              <a:ext cx="19511" cy="5462124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" name="Shape 367"/>
            <p:cNvSpPr/>
            <p:nvPr/>
          </p:nvSpPr>
          <p:spPr>
            <a:xfrm>
              <a:off x="6678705" y="1691089"/>
              <a:ext cx="1229547" cy="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" name="Shape 367"/>
            <p:cNvSpPr/>
            <p:nvPr/>
          </p:nvSpPr>
          <p:spPr>
            <a:xfrm>
              <a:off x="6678705" y="2838575"/>
              <a:ext cx="1229547" cy="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" name="Shape 367"/>
            <p:cNvSpPr/>
            <p:nvPr/>
          </p:nvSpPr>
          <p:spPr>
            <a:xfrm>
              <a:off x="6678706" y="4021916"/>
              <a:ext cx="1229547" cy="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" name="Shape 367"/>
            <p:cNvSpPr/>
            <p:nvPr/>
          </p:nvSpPr>
          <p:spPr>
            <a:xfrm>
              <a:off x="6678705" y="5196294"/>
              <a:ext cx="1229547" cy="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359625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Изменения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3" name="Shape 342"/>
          <p:cNvSpPr/>
          <p:nvPr/>
        </p:nvSpPr>
        <p:spPr>
          <a:xfrm>
            <a:off x="4059961" y="1580045"/>
            <a:ext cx="571058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16BA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4" name="Group 369"/>
          <p:cNvGrpSpPr/>
          <p:nvPr/>
        </p:nvGrpSpPr>
        <p:grpSpPr>
          <a:xfrm>
            <a:off x="3860188" y="485721"/>
            <a:ext cx="2001663" cy="6052831"/>
            <a:chOff x="44251" y="33048"/>
            <a:chExt cx="5337766" cy="7589149"/>
          </a:xfrm>
        </p:grpSpPr>
        <p:sp>
          <p:nvSpPr>
            <p:cNvPr id="35" name="Shape 366"/>
            <p:cNvSpPr/>
            <p:nvPr/>
          </p:nvSpPr>
          <p:spPr>
            <a:xfrm flipH="1">
              <a:off x="2660985" y="33048"/>
              <a:ext cx="1" cy="7589149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6" name="Shape 367"/>
            <p:cNvSpPr/>
            <p:nvPr/>
          </p:nvSpPr>
          <p:spPr>
            <a:xfrm>
              <a:off x="130659" y="1131959"/>
              <a:ext cx="5251358" cy="1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7" name="Shape 368"/>
            <p:cNvSpPr/>
            <p:nvPr/>
          </p:nvSpPr>
          <p:spPr>
            <a:xfrm>
              <a:off x="44251" y="4833963"/>
              <a:ext cx="5251358" cy="1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41" name="Shape 342"/>
          <p:cNvSpPr/>
          <p:nvPr/>
        </p:nvSpPr>
        <p:spPr>
          <a:xfrm>
            <a:off x="5071152" y="2557289"/>
            <a:ext cx="569313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360"/>
          <p:cNvSpPr/>
          <p:nvPr/>
        </p:nvSpPr>
        <p:spPr>
          <a:xfrm>
            <a:off x="2499525" y="494999"/>
            <a:ext cx="1803073" cy="21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endParaRPr sz="1400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Shape 367"/>
          <p:cNvSpPr/>
          <p:nvPr/>
        </p:nvSpPr>
        <p:spPr>
          <a:xfrm>
            <a:off x="3882020" y="2362677"/>
            <a:ext cx="1969260" cy="1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prstDash val="sysDash"/>
            <a:bevel/>
            <a:headEnd type="oval" w="sm" len="sm"/>
            <a:tailEnd type="oval" w="sm" len="sm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3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" name="Shape 367"/>
          <p:cNvSpPr/>
          <p:nvPr/>
        </p:nvSpPr>
        <p:spPr>
          <a:xfrm>
            <a:off x="3852697" y="3306954"/>
            <a:ext cx="1969260" cy="1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prstDash val="sysDash"/>
            <a:bevel/>
            <a:headEnd type="oval" w="sm" len="sm"/>
            <a:tailEnd type="oval" w="sm" len="sm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3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" name="Shape 368"/>
          <p:cNvSpPr/>
          <p:nvPr/>
        </p:nvSpPr>
        <p:spPr>
          <a:xfrm>
            <a:off x="3918577" y="5324616"/>
            <a:ext cx="1969260" cy="1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prstDash val="sysDash"/>
            <a:bevel/>
            <a:headEnd type="oval" w="sm" len="sm"/>
            <a:tailEnd type="oval" w="sm" len="sm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3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622572" y="6569603"/>
            <a:ext cx="1380639" cy="215444"/>
          </a:xfrm>
          <a:prstGeom prst="rect">
            <a:avLst/>
          </a:prstGeom>
          <a:solidFill>
            <a:srgbClr val="216BAB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</a:rPr>
              <a:t>ПОДГОТОВКА К ПРИЕМУ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619" y="3484561"/>
            <a:ext cx="3455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Расширен перечень олимпиад, дающий льготы при поступлении победителям и призерам  </a:t>
            </a:r>
            <a:endParaRPr lang="ru-RU" sz="1200" b="1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1280" y="2520632"/>
            <a:ext cx="313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Сокращены сроки вступительных испытаний (с 01 по 09 августа включая апелляции)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4628" y="1547699"/>
            <a:ext cx="3085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Изменены минимальные баллы для получения скидок</a:t>
            </a:r>
          </a:p>
          <a:p>
            <a:pPr algn="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Начиная с 65 балла (история)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071152" y="4474166"/>
            <a:ext cx="4205234" cy="646331"/>
            <a:chOff x="5071152" y="4474166"/>
            <a:chExt cx="4205234" cy="646331"/>
          </a:xfrm>
        </p:grpSpPr>
        <p:sp>
          <p:nvSpPr>
            <p:cNvPr id="49" name="Shape 348"/>
            <p:cNvSpPr/>
            <p:nvPr/>
          </p:nvSpPr>
          <p:spPr>
            <a:xfrm>
              <a:off x="5071152" y="4508654"/>
              <a:ext cx="571057" cy="57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5AE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829448" y="4474166"/>
              <a:ext cx="34469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Рост количества абитуриентов, претендующих на максимальный балл (олимпиады)</a:t>
              </a:r>
              <a:endPara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Shape 342"/>
          <p:cNvSpPr/>
          <p:nvPr/>
        </p:nvSpPr>
        <p:spPr>
          <a:xfrm>
            <a:off x="4061334" y="3523799"/>
            <a:ext cx="569313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16BA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342"/>
          <p:cNvSpPr/>
          <p:nvPr/>
        </p:nvSpPr>
        <p:spPr>
          <a:xfrm>
            <a:off x="5071151" y="627773"/>
            <a:ext cx="569313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5AEA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Прямоугольник 57"/>
          <p:cNvSpPr/>
          <p:nvPr/>
        </p:nvSpPr>
        <p:spPr>
          <a:xfrm>
            <a:off x="5821957" y="590636"/>
            <a:ext cx="313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Изменились критерии для раннего приглашения</a:t>
            </a:r>
          </a:p>
          <a:p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Только по портфолио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Shape 342"/>
          <p:cNvSpPr/>
          <p:nvPr/>
        </p:nvSpPr>
        <p:spPr>
          <a:xfrm>
            <a:off x="4059961" y="5515640"/>
            <a:ext cx="569313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16BA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Прямоугольник 59"/>
          <p:cNvSpPr/>
          <p:nvPr/>
        </p:nvSpPr>
        <p:spPr>
          <a:xfrm>
            <a:off x="449619" y="5450498"/>
            <a:ext cx="3455398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dirty="0">
                <a:latin typeface="Open Sans"/>
                <a:ea typeface="Open Sans"/>
                <a:cs typeface="Open Sans"/>
                <a:sym typeface="Open Sans"/>
              </a:rPr>
              <a:t>Прием начнется 20 июня</a:t>
            </a:r>
          </a:p>
          <a:p>
            <a:pPr algn="r">
              <a:spcBef>
                <a:spcPts val="75"/>
              </a:spcBef>
              <a:defRPr sz="1800"/>
            </a:pPr>
            <a:r>
              <a:rPr lang="ru-RU" sz="1200" b="1" dirty="0" smtClean="0">
                <a:latin typeface="Open Sans"/>
                <a:ea typeface="Open Sans"/>
                <a:cs typeface="Open Sans"/>
                <a:sym typeface="Open Sans"/>
              </a:rPr>
              <a:t>Изменилось расписание ЕГЭ</a:t>
            </a:r>
          </a:p>
          <a:p>
            <a:pPr algn="r">
              <a:spcBef>
                <a:spcPts val="75"/>
              </a:spcBef>
              <a:defRPr sz="1800"/>
            </a:pPr>
            <a:r>
              <a:rPr lang="ru-RU" sz="1200" b="1" dirty="0" smtClean="0">
                <a:latin typeface="Open Sans"/>
                <a:ea typeface="Open Sans"/>
                <a:cs typeface="Open Sans"/>
                <a:sym typeface="Open Sans"/>
              </a:rPr>
              <a:t>Основной поток с первого дня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5071152" y="5511916"/>
            <a:ext cx="4227066" cy="572060"/>
            <a:chOff x="5071152" y="4508654"/>
            <a:chExt cx="4227066" cy="572060"/>
          </a:xfrm>
        </p:grpSpPr>
        <p:sp>
          <p:nvSpPr>
            <p:cNvPr id="28" name="Shape 348"/>
            <p:cNvSpPr/>
            <p:nvPr/>
          </p:nvSpPr>
          <p:spPr>
            <a:xfrm>
              <a:off x="5071152" y="4508654"/>
              <a:ext cx="571057" cy="57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6B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851280" y="4644727"/>
              <a:ext cx="34469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Только безналичный расчет</a:t>
              </a:r>
            </a:p>
          </p:txBody>
        </p:sp>
      </p:grpSp>
      <p:sp>
        <p:nvSpPr>
          <p:cNvPr id="4" name="Пирог 3"/>
          <p:cNvSpPr/>
          <p:nvPr/>
        </p:nvSpPr>
        <p:spPr>
          <a:xfrm>
            <a:off x="5074235" y="5504442"/>
            <a:ext cx="573665" cy="573665"/>
          </a:xfrm>
          <a:prstGeom prst="pie">
            <a:avLst>
              <a:gd name="adj1" fmla="val 13338734"/>
              <a:gd name="adj2" fmla="val 2531944"/>
            </a:avLst>
          </a:prstGeom>
          <a:solidFill>
            <a:srgbClr val="55A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324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Риски набора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Shape 366"/>
          <p:cNvSpPr/>
          <p:nvPr/>
        </p:nvSpPr>
        <p:spPr>
          <a:xfrm>
            <a:off x="5342765" y="849664"/>
            <a:ext cx="19511" cy="5462124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prstDash val="sysDash"/>
            <a:bevel/>
            <a:headEnd type="oval" w="sm" len="sm"/>
            <a:tailEnd type="oval" w="sm" len="sm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3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grpSp>
        <p:nvGrpSpPr>
          <p:cNvPr id="5" name="Group 4"/>
          <p:cNvGrpSpPr/>
          <p:nvPr/>
        </p:nvGrpSpPr>
        <p:grpSpPr>
          <a:xfrm>
            <a:off x="707673" y="2249020"/>
            <a:ext cx="4417501" cy="574470"/>
            <a:chOff x="-27685" y="2712832"/>
            <a:chExt cx="4417501" cy="442080"/>
          </a:xfrm>
        </p:grpSpPr>
        <p:sp>
          <p:nvSpPr>
            <p:cNvPr id="16" name="Shape 345"/>
            <p:cNvSpPr/>
            <p:nvPr/>
          </p:nvSpPr>
          <p:spPr>
            <a:xfrm>
              <a:off x="3818759" y="2725868"/>
              <a:ext cx="571057" cy="42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6B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 362"/>
            <p:cNvSpPr/>
            <p:nvPr/>
          </p:nvSpPr>
          <p:spPr>
            <a:xfrm>
              <a:off x="-27685" y="2712832"/>
              <a:ext cx="3577365" cy="436195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Коммерческий набор:</a:t>
              </a:r>
            </a:p>
            <a:p>
              <a:pPr algn="r"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200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Изменения пороговых баллов для получения скидки</a:t>
              </a:r>
              <a:endParaRPr sz="1200" i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2572" y="6569603"/>
            <a:ext cx="1380639" cy="215444"/>
          </a:xfrm>
          <a:prstGeom prst="rect">
            <a:avLst/>
          </a:prstGeom>
          <a:solidFill>
            <a:srgbClr val="216BAB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</a:rPr>
              <a:t>ПОДГОТОВКА К ПРИЕМУ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3" name="Shape 367"/>
          <p:cNvSpPr/>
          <p:nvPr/>
        </p:nvSpPr>
        <p:spPr>
          <a:xfrm>
            <a:off x="4369603" y="1856580"/>
            <a:ext cx="1946323" cy="0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prstDash val="sysDash"/>
            <a:bevel/>
            <a:headEnd type="oval" w="sm" len="sm"/>
            <a:tailEnd type="oval" w="sm" len="sm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3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4" name="Shape 367"/>
          <p:cNvSpPr/>
          <p:nvPr/>
        </p:nvSpPr>
        <p:spPr>
          <a:xfrm>
            <a:off x="4317237" y="3247730"/>
            <a:ext cx="2023926" cy="7660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prstDash val="sysDash"/>
            <a:bevel/>
            <a:headEnd type="oval" w="sm" len="sm"/>
            <a:tailEnd type="oval" w="sm" len="sm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3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grpSp>
        <p:nvGrpSpPr>
          <p:cNvPr id="2" name="Группа 1"/>
          <p:cNvGrpSpPr/>
          <p:nvPr/>
        </p:nvGrpSpPr>
        <p:grpSpPr>
          <a:xfrm>
            <a:off x="5547238" y="2014371"/>
            <a:ext cx="3481813" cy="1028487"/>
            <a:chOff x="5547238" y="1942651"/>
            <a:chExt cx="3481813" cy="1028487"/>
          </a:xfrm>
        </p:grpSpPr>
        <p:sp>
          <p:nvSpPr>
            <p:cNvPr id="21" name="Shape 354"/>
            <p:cNvSpPr/>
            <p:nvPr/>
          </p:nvSpPr>
          <p:spPr>
            <a:xfrm>
              <a:off x="5547238" y="2177302"/>
              <a:ext cx="571057" cy="57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5AE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303257" y="1942651"/>
              <a:ext cx="2725794" cy="102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Выход на новый сегмент абитуриентов</a:t>
              </a:r>
            </a:p>
            <a:p>
              <a:pPr>
                <a:spcBef>
                  <a:spcPts val="75"/>
                </a:spcBef>
                <a:defRPr sz="1800"/>
              </a:pPr>
              <a:r>
                <a:rPr lang="ru-RU" sz="1200" i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Прикладная математика и информатика (</a:t>
              </a:r>
              <a:r>
                <a:rPr lang="ru-RU" sz="1200" i="1" dirty="0" smtClean="0">
                  <a:latin typeface="Open Sans"/>
                  <a:ea typeface="Open Sans"/>
                  <a:cs typeface="Open Sans"/>
                  <a:sym typeface="Open Sans"/>
                </a:rPr>
                <a:t>бакалавриат и магистратура)</a:t>
              </a:r>
              <a:endParaRPr lang="ru-RU" sz="1200" i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3" name="Shape 367"/>
          <p:cNvSpPr/>
          <p:nvPr/>
        </p:nvSpPr>
        <p:spPr>
          <a:xfrm>
            <a:off x="4285038" y="4684684"/>
            <a:ext cx="2023926" cy="7660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prstDash val="sysDash"/>
            <a:bevel/>
            <a:headEnd type="oval" w="sm" len="sm"/>
            <a:tailEnd type="oval" w="sm" len="sm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3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grpSp>
        <p:nvGrpSpPr>
          <p:cNvPr id="7" name="Группа 6"/>
          <p:cNvGrpSpPr/>
          <p:nvPr/>
        </p:nvGrpSpPr>
        <p:grpSpPr>
          <a:xfrm>
            <a:off x="5547238" y="728847"/>
            <a:ext cx="3541057" cy="1028487"/>
            <a:chOff x="5547238" y="728847"/>
            <a:chExt cx="3541057" cy="1028487"/>
          </a:xfrm>
        </p:grpSpPr>
        <p:sp>
          <p:nvSpPr>
            <p:cNvPr id="25" name="Shape 354"/>
            <p:cNvSpPr/>
            <p:nvPr/>
          </p:nvSpPr>
          <p:spPr>
            <a:xfrm>
              <a:off x="5547238" y="951971"/>
              <a:ext cx="571057" cy="57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5AE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69351" y="728847"/>
              <a:ext cx="2818944" cy="102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Коммерческий приём на ряд программ</a:t>
              </a:r>
            </a:p>
            <a:p>
              <a:pPr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200" i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(Менеджмент и аналитика для бизнеса; Финансы – много бюджетных мест)</a:t>
              </a:r>
              <a:endParaRPr lang="ru-RU" sz="1200" i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53378" y="3354636"/>
            <a:ext cx="4071795" cy="1200329"/>
            <a:chOff x="1053378" y="3354636"/>
            <a:chExt cx="4071795" cy="120032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53378" y="3354636"/>
              <a:ext cx="32638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Качество набора: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ЕГЭ по китайскому языку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Выбор ЕГЭ по математике базовый или </a:t>
              </a:r>
              <a:r>
                <a:rPr lang="ru-RU" sz="1200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профильный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Сокращение спроса на оп Юриспруденция и </a:t>
              </a:r>
              <a:r>
                <a:rPr lang="ru-RU" sz="120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Э</a:t>
              </a:r>
              <a:r>
                <a:rPr lang="ru-RU" sz="1200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кономика </a:t>
              </a:r>
              <a:endPara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Shape 342"/>
            <p:cNvSpPr/>
            <p:nvPr/>
          </p:nvSpPr>
          <p:spPr>
            <a:xfrm>
              <a:off x="4554116" y="3668772"/>
              <a:ext cx="571057" cy="57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6B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47238" y="3668773"/>
            <a:ext cx="3255566" cy="572058"/>
            <a:chOff x="5547238" y="5123533"/>
            <a:chExt cx="3255566" cy="572058"/>
          </a:xfrm>
        </p:grpSpPr>
        <p:sp>
          <p:nvSpPr>
            <p:cNvPr id="4" name="TextBox 3"/>
            <p:cNvSpPr txBox="1"/>
            <p:nvPr/>
          </p:nvSpPr>
          <p:spPr>
            <a:xfrm>
              <a:off x="6308964" y="5178729"/>
              <a:ext cx="2493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Набор в Европейский университет</a:t>
              </a:r>
            </a:p>
          </p:txBody>
        </p:sp>
        <p:sp>
          <p:nvSpPr>
            <p:cNvPr id="27" name="Shape 354"/>
            <p:cNvSpPr/>
            <p:nvPr/>
          </p:nvSpPr>
          <p:spPr>
            <a:xfrm>
              <a:off x="5547238" y="5123533"/>
              <a:ext cx="571057" cy="57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5AE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4236221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572" y="6569603"/>
            <a:ext cx="1380639" cy="215444"/>
          </a:xfrm>
          <a:prstGeom prst="rect">
            <a:avLst/>
          </a:prstGeom>
          <a:solidFill>
            <a:srgbClr val="216BAB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</a:rPr>
              <a:t>ПОДГОТОВКА К ПРИЕМУ</a:t>
            </a:r>
            <a:endParaRPr lang="ru-RU" sz="8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78705" y="733123"/>
            <a:ext cx="1238513" cy="5462124"/>
            <a:chOff x="6678705" y="733123"/>
            <a:chExt cx="1238513" cy="5462124"/>
          </a:xfrm>
        </p:grpSpPr>
        <p:sp>
          <p:nvSpPr>
            <p:cNvPr id="6" name="Shape 366"/>
            <p:cNvSpPr/>
            <p:nvPr/>
          </p:nvSpPr>
          <p:spPr>
            <a:xfrm>
              <a:off x="7897707" y="733123"/>
              <a:ext cx="19511" cy="5462124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7" name="Shape 367"/>
            <p:cNvSpPr/>
            <p:nvPr/>
          </p:nvSpPr>
          <p:spPr>
            <a:xfrm>
              <a:off x="6678705" y="1691089"/>
              <a:ext cx="1229547" cy="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8" name="Shape 367"/>
            <p:cNvSpPr/>
            <p:nvPr/>
          </p:nvSpPr>
          <p:spPr>
            <a:xfrm>
              <a:off x="6678705" y="2838575"/>
              <a:ext cx="1229547" cy="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9" name="Shape 367"/>
            <p:cNvSpPr/>
            <p:nvPr/>
          </p:nvSpPr>
          <p:spPr>
            <a:xfrm>
              <a:off x="6678706" y="4021916"/>
              <a:ext cx="1229547" cy="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0" name="Shape 367"/>
            <p:cNvSpPr/>
            <p:nvPr/>
          </p:nvSpPr>
          <p:spPr>
            <a:xfrm>
              <a:off x="6678705" y="5196294"/>
              <a:ext cx="1229547" cy="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</p:grpSp>
      <p:sp>
        <p:nvSpPr>
          <p:cNvPr id="11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Сохранить</a:t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12" name="Shape 342"/>
          <p:cNvSpPr/>
          <p:nvPr/>
        </p:nvSpPr>
        <p:spPr>
          <a:xfrm>
            <a:off x="7003550" y="813390"/>
            <a:ext cx="569313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342"/>
          <p:cNvSpPr/>
          <p:nvPr/>
        </p:nvSpPr>
        <p:spPr>
          <a:xfrm>
            <a:off x="7003547" y="5570876"/>
            <a:ext cx="569313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342"/>
          <p:cNvSpPr/>
          <p:nvPr/>
        </p:nvSpPr>
        <p:spPr>
          <a:xfrm>
            <a:off x="7003550" y="3146597"/>
            <a:ext cx="569313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342"/>
          <p:cNvSpPr/>
          <p:nvPr/>
        </p:nvSpPr>
        <p:spPr>
          <a:xfrm>
            <a:off x="7003550" y="1960876"/>
            <a:ext cx="569313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342"/>
          <p:cNvSpPr/>
          <p:nvPr/>
        </p:nvSpPr>
        <p:spPr>
          <a:xfrm>
            <a:off x="7003548" y="4318594"/>
            <a:ext cx="569313" cy="57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361"/>
          <p:cNvSpPr/>
          <p:nvPr/>
        </p:nvSpPr>
        <p:spPr>
          <a:xfrm>
            <a:off x="3643827" y="4424439"/>
            <a:ext cx="3034875" cy="3693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 smtClean="0">
                <a:latin typeface="Open Sans"/>
                <a:ea typeface="Open Sans"/>
                <a:cs typeface="Open Sans"/>
                <a:sym typeface="Open Sans"/>
              </a:rPr>
              <a:t>Количество аппаратов для </a:t>
            </a:r>
            <a:r>
              <a:rPr lang="ru-RU" sz="1200" b="1" dirty="0" err="1" smtClean="0">
                <a:latin typeface="Open Sans"/>
                <a:ea typeface="Open Sans"/>
                <a:cs typeface="Open Sans"/>
                <a:sym typeface="Open Sans"/>
              </a:rPr>
              <a:t>колл</a:t>
            </a:r>
            <a:r>
              <a:rPr lang="ru-RU" sz="1200" b="1" dirty="0" smtClean="0">
                <a:latin typeface="Open Sans"/>
                <a:ea typeface="Open Sans"/>
                <a:cs typeface="Open Sans"/>
                <a:sym typeface="Open Sans"/>
              </a:rPr>
              <a:t>-центра  (5 </a:t>
            </a:r>
            <a:r>
              <a:rPr lang="ru-RU" sz="1200" b="1" dirty="0" err="1" smtClean="0">
                <a:latin typeface="Open Sans"/>
                <a:ea typeface="Open Sans"/>
                <a:cs typeface="Open Sans"/>
                <a:sym typeface="Open Sans"/>
              </a:rPr>
              <a:t>шт</a:t>
            </a:r>
            <a:r>
              <a:rPr lang="ru-RU" sz="1200" b="1" dirty="0" smtClean="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Shape 362"/>
          <p:cNvSpPr/>
          <p:nvPr/>
        </p:nvSpPr>
        <p:spPr>
          <a:xfrm>
            <a:off x="4111679" y="3273107"/>
            <a:ext cx="2567027" cy="3821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Установка электронной очереди</a:t>
            </a:r>
          </a:p>
          <a:p>
            <a:pPr algn="r">
              <a:spcBef>
                <a:spcPts val="75"/>
              </a:spcBef>
              <a:defRPr sz="1800"/>
            </a:pP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Переносные  экраны</a:t>
            </a:r>
            <a:endParaRPr sz="1200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Shape 363"/>
          <p:cNvSpPr/>
          <p:nvPr/>
        </p:nvSpPr>
        <p:spPr>
          <a:xfrm>
            <a:off x="3643827" y="5474749"/>
            <a:ext cx="3034879" cy="7643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Оборудование </a:t>
            </a: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помещений для сдачи экзамена по английскому языку</a:t>
            </a:r>
          </a:p>
          <a:p>
            <a:pPr algn="r">
              <a:spcBef>
                <a:spcPts val="75"/>
              </a:spcBef>
              <a:defRPr sz="1800"/>
            </a:pPr>
            <a:r>
              <a:rPr lang="ru-RU" sz="120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совместно с КЦ </a:t>
            </a: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по адресу :</a:t>
            </a:r>
          </a:p>
          <a:p>
            <a:pPr algn="r">
              <a:spcBef>
                <a:spcPts val="75"/>
              </a:spcBef>
              <a:defRPr sz="1800"/>
            </a:pP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ул. Кантемировская, ауд</a:t>
            </a:r>
            <a:r>
              <a:rPr lang="ru-RU" sz="120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ru-RU" sz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240, 432</a:t>
            </a:r>
            <a:endParaRPr lang="ru-RU" sz="1200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Shape 365"/>
          <p:cNvSpPr/>
          <p:nvPr/>
        </p:nvSpPr>
        <p:spPr>
          <a:xfrm>
            <a:off x="4523449" y="822420"/>
            <a:ext cx="2155258" cy="5539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Обеспечить консультантов из числа ППС для приема в магистратуру</a:t>
            </a:r>
            <a:endParaRPr lang="ru-RU" sz="1200" b="1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Shape 365"/>
          <p:cNvSpPr/>
          <p:nvPr/>
        </p:nvSpPr>
        <p:spPr>
          <a:xfrm>
            <a:off x="4111675" y="1967493"/>
            <a:ext cx="2567027" cy="5539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ts val="75"/>
              </a:spcBef>
              <a:defRPr sz="1800"/>
            </a:pPr>
            <a:r>
              <a:rPr lang="ru-RU" sz="1200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Наличие гербовой печати на площадке </a:t>
            </a:r>
            <a:r>
              <a:rPr lang="ru-RU" sz="12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ПК и </a:t>
            </a:r>
            <a:r>
              <a:rPr lang="ru-RU" sz="1200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закрепленного автомобиля за ПК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16279" y="5698616"/>
            <a:ext cx="2207909" cy="502975"/>
            <a:chOff x="179023" y="5255380"/>
            <a:chExt cx="2207909" cy="502975"/>
          </a:xfrm>
        </p:grpSpPr>
        <p:sp>
          <p:nvSpPr>
            <p:cNvPr id="23" name="Shape 342"/>
            <p:cNvSpPr/>
            <p:nvPr/>
          </p:nvSpPr>
          <p:spPr>
            <a:xfrm>
              <a:off x="179023" y="5255380"/>
              <a:ext cx="474511" cy="50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 362"/>
            <p:cNvSpPr/>
            <p:nvPr/>
          </p:nvSpPr>
          <p:spPr>
            <a:xfrm>
              <a:off x="760433" y="5404935"/>
              <a:ext cx="1626499" cy="184666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Сохранить</a:t>
              </a:r>
              <a:r>
                <a:rPr lang="ru-RU" sz="1200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20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91634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C</a:t>
            </a:r>
            <a:r>
              <a:rPr lang="ru-RU" b="1" dirty="0" smtClean="0"/>
              <a:t>делать </a:t>
            </a:r>
            <a:endParaRPr lang="en-US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240912" y="5191733"/>
            <a:ext cx="3344551" cy="572060"/>
            <a:chOff x="4256221" y="5310788"/>
            <a:chExt cx="3344551" cy="572060"/>
          </a:xfrm>
        </p:grpSpPr>
        <p:sp>
          <p:nvSpPr>
            <p:cNvPr id="30" name="Shape 360"/>
            <p:cNvSpPr/>
            <p:nvPr/>
          </p:nvSpPr>
          <p:spPr>
            <a:xfrm>
              <a:off x="5033745" y="5319819"/>
              <a:ext cx="2567027" cy="553998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Освободить и оборудовать аудитории под прием к 18 июня (246 и  234)</a:t>
              </a:r>
              <a:endParaRPr sz="120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" name="Shape 357"/>
            <p:cNvSpPr/>
            <p:nvPr/>
          </p:nvSpPr>
          <p:spPr>
            <a:xfrm>
              <a:off x="4256221" y="5310788"/>
              <a:ext cx="571057" cy="57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grpSp>
        <p:nvGrpSpPr>
          <p:cNvPr id="34" name="Group 369"/>
          <p:cNvGrpSpPr/>
          <p:nvPr/>
        </p:nvGrpSpPr>
        <p:grpSpPr>
          <a:xfrm>
            <a:off x="4029181" y="735108"/>
            <a:ext cx="1020386" cy="5190566"/>
            <a:chOff x="2660986" y="33049"/>
            <a:chExt cx="2721028" cy="6349879"/>
          </a:xfrm>
        </p:grpSpPr>
        <p:sp>
          <p:nvSpPr>
            <p:cNvPr id="35" name="Shape 366"/>
            <p:cNvSpPr/>
            <p:nvPr/>
          </p:nvSpPr>
          <p:spPr>
            <a:xfrm>
              <a:off x="2660986" y="33049"/>
              <a:ext cx="40693" cy="6349879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6" name="Shape 367"/>
            <p:cNvSpPr/>
            <p:nvPr/>
          </p:nvSpPr>
          <p:spPr>
            <a:xfrm>
              <a:off x="2701677" y="1131960"/>
              <a:ext cx="2680337" cy="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7" name="Shape 368"/>
            <p:cNvSpPr/>
            <p:nvPr/>
          </p:nvSpPr>
          <p:spPr>
            <a:xfrm>
              <a:off x="2701674" y="5207433"/>
              <a:ext cx="2582855" cy="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</p:grpSp>
      <p:sp>
        <p:nvSpPr>
          <p:cNvPr id="43" name="Shape 367"/>
          <p:cNvSpPr/>
          <p:nvPr/>
        </p:nvSpPr>
        <p:spPr>
          <a:xfrm>
            <a:off x="4029180" y="2739199"/>
            <a:ext cx="1020387" cy="0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prstDash val="sysDash"/>
            <a:bevel/>
            <a:headEnd type="oval" w="sm" len="sm"/>
            <a:tailEnd type="oval" w="sm" len="sm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3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44" name="Shape 367"/>
          <p:cNvSpPr/>
          <p:nvPr/>
        </p:nvSpPr>
        <p:spPr>
          <a:xfrm>
            <a:off x="4029179" y="3860176"/>
            <a:ext cx="1014561" cy="0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prstDash val="sysDash"/>
            <a:bevel/>
            <a:headEnd type="oval" w="sm" len="sm"/>
            <a:tailEnd type="oval" w="sm" len="sm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3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grpSp>
        <p:nvGrpSpPr>
          <p:cNvPr id="7" name="Группа 6"/>
          <p:cNvGrpSpPr/>
          <p:nvPr/>
        </p:nvGrpSpPr>
        <p:grpSpPr>
          <a:xfrm>
            <a:off x="4240912" y="1896969"/>
            <a:ext cx="3359860" cy="572059"/>
            <a:chOff x="4250908" y="831479"/>
            <a:chExt cx="3359860" cy="572059"/>
          </a:xfrm>
        </p:grpSpPr>
        <p:sp>
          <p:nvSpPr>
            <p:cNvPr id="32" name="Shape 364"/>
            <p:cNvSpPr/>
            <p:nvPr/>
          </p:nvSpPr>
          <p:spPr>
            <a:xfrm>
              <a:off x="5043741" y="932842"/>
              <a:ext cx="2567027" cy="369332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75"/>
                </a:spcBef>
                <a:defRPr sz="1800"/>
              </a:pPr>
              <a:r>
                <a:rPr lang="ru-RU" sz="1200" b="1" dirty="0" smtClean="0">
                  <a:latin typeface="Open Sans"/>
                  <a:ea typeface="Open Sans"/>
                  <a:cs typeface="Open Sans"/>
                  <a:sym typeface="Open Sans"/>
                </a:rPr>
                <a:t>Установка дополнительных банкоматов</a:t>
              </a:r>
              <a:endParaRPr sz="120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" name="Shape 351"/>
            <p:cNvSpPr/>
            <p:nvPr/>
          </p:nvSpPr>
          <p:spPr>
            <a:xfrm>
              <a:off x="4250908" y="831479"/>
              <a:ext cx="571057" cy="57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235487" y="4036599"/>
            <a:ext cx="3309434" cy="751488"/>
            <a:chOff x="4250907" y="2929442"/>
            <a:chExt cx="3309434" cy="751488"/>
          </a:xfrm>
        </p:grpSpPr>
        <p:sp>
          <p:nvSpPr>
            <p:cNvPr id="50" name="Shape 364"/>
            <p:cNvSpPr/>
            <p:nvPr/>
          </p:nvSpPr>
          <p:spPr>
            <a:xfrm>
              <a:off x="4993314" y="2929442"/>
              <a:ext cx="2567027" cy="751488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Обеспечение работы кондиционеров</a:t>
              </a:r>
            </a:p>
            <a:p>
              <a:pPr>
                <a:spcBef>
                  <a:spcPts val="75"/>
                </a:spcBef>
                <a:defRPr sz="1800"/>
              </a:pPr>
              <a:r>
                <a:rPr lang="ru-RU" sz="120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ул. </a:t>
              </a:r>
              <a:r>
                <a:rPr lang="ru-RU" sz="1200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Кантемировская, ауд. 239, 246, 247, Холлы</a:t>
              </a:r>
              <a:endParaRPr sz="120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" name="Shape 357"/>
            <p:cNvSpPr/>
            <p:nvPr/>
          </p:nvSpPr>
          <p:spPr>
            <a:xfrm>
              <a:off x="4250907" y="3017103"/>
              <a:ext cx="571057" cy="57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22572" y="6569603"/>
            <a:ext cx="1380639" cy="215444"/>
          </a:xfrm>
          <a:prstGeom prst="rect">
            <a:avLst/>
          </a:prstGeom>
          <a:solidFill>
            <a:srgbClr val="216BAB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</a:rPr>
              <a:t>ПОДГОТОВКА К ПРИЕМУ</a:t>
            </a:r>
            <a:endParaRPr lang="ru-RU" sz="800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35487" y="2997276"/>
            <a:ext cx="3642109" cy="659155"/>
            <a:chOff x="4235488" y="1854422"/>
            <a:chExt cx="3642109" cy="659155"/>
          </a:xfrm>
        </p:grpSpPr>
        <p:sp>
          <p:nvSpPr>
            <p:cNvPr id="22" name="Shape 351"/>
            <p:cNvSpPr/>
            <p:nvPr/>
          </p:nvSpPr>
          <p:spPr>
            <a:xfrm>
              <a:off x="4235488" y="1899690"/>
              <a:ext cx="571057" cy="57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77895" y="1854422"/>
              <a:ext cx="2899702" cy="659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Оформление входной группы</a:t>
              </a:r>
            </a:p>
            <a:p>
              <a:pPr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Дополнительная навигация для отдела по социальным вопросам</a:t>
              </a:r>
              <a:endParaRPr lang="ru-RU" sz="120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16279" y="5697776"/>
            <a:ext cx="2207909" cy="490023"/>
            <a:chOff x="179023" y="5847367"/>
            <a:chExt cx="2207909" cy="490023"/>
          </a:xfrm>
        </p:grpSpPr>
        <p:sp>
          <p:nvSpPr>
            <p:cNvPr id="40" name="Shape 342"/>
            <p:cNvSpPr/>
            <p:nvPr/>
          </p:nvSpPr>
          <p:spPr>
            <a:xfrm>
              <a:off x="179023" y="5847367"/>
              <a:ext cx="474510" cy="49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Shape 362"/>
            <p:cNvSpPr/>
            <p:nvPr/>
          </p:nvSpPr>
          <p:spPr>
            <a:xfrm>
              <a:off x="760433" y="5961848"/>
              <a:ext cx="1626499" cy="184666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75"/>
                </a:spcBef>
                <a:defRPr sz="1800"/>
              </a:pPr>
              <a:r>
                <a:rPr lang="ru-RU" sz="1200" b="1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Сделать</a:t>
              </a:r>
              <a:r>
                <a:rPr lang="ru-RU" sz="1200" dirty="0" smtClean="0">
                  <a:solidFill>
                    <a:schemeClr val="tx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20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235487" y="837383"/>
            <a:ext cx="4003078" cy="572060"/>
            <a:chOff x="4235487" y="5212948"/>
            <a:chExt cx="4003078" cy="572060"/>
          </a:xfrm>
        </p:grpSpPr>
        <p:sp>
          <p:nvSpPr>
            <p:cNvPr id="47" name="Shape 357"/>
            <p:cNvSpPr/>
            <p:nvPr/>
          </p:nvSpPr>
          <p:spPr>
            <a:xfrm>
              <a:off x="4235487" y="5212948"/>
              <a:ext cx="571057" cy="57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49" name="Shape 360"/>
            <p:cNvSpPr/>
            <p:nvPr/>
          </p:nvSpPr>
          <p:spPr>
            <a:xfrm>
              <a:off x="5049568" y="5314312"/>
              <a:ext cx="3188997" cy="369332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75"/>
                </a:spcBef>
                <a:defRPr sz="1800"/>
              </a:pPr>
              <a:r>
                <a:rPr lang="ru-RU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Комиссия от перевода за счет НИУ ВШЭ – </a:t>
              </a:r>
              <a:br>
                <a:rPr lang="ru-RU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12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Санкт-Петербург</a:t>
              </a:r>
              <a:endPara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339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9980" y="1966364"/>
            <a:ext cx="403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572" y="6569603"/>
            <a:ext cx="1380639" cy="215444"/>
          </a:xfrm>
          <a:prstGeom prst="rect">
            <a:avLst/>
          </a:prstGeom>
          <a:solidFill>
            <a:srgbClr val="216BAB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</a:rPr>
              <a:t>ПОДГОТОВКА К ПРИЕМУ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4505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Другая 16">
      <a:dk1>
        <a:srgbClr val="474747"/>
      </a:dk1>
      <a:lt1>
        <a:srgbClr val="FFFFFF"/>
      </a:lt1>
      <a:dk2>
        <a:srgbClr val="474747"/>
      </a:dk2>
      <a:lt2>
        <a:srgbClr val="FFFFFF"/>
      </a:lt2>
      <a:accent1>
        <a:srgbClr val="90CAC8"/>
      </a:accent1>
      <a:accent2>
        <a:srgbClr val="55AEAA"/>
      </a:accent2>
      <a:accent3>
        <a:srgbClr val="397877"/>
      </a:accent3>
      <a:accent4>
        <a:srgbClr val="185080"/>
      </a:accent4>
      <a:accent5>
        <a:srgbClr val="2B84D3"/>
      </a:accent5>
      <a:accent6>
        <a:srgbClr val="216BAB"/>
      </a:accent6>
      <a:hlink>
        <a:srgbClr val="216BAB"/>
      </a:hlink>
      <a:folHlink>
        <a:srgbClr val="2B84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18305</TotalTime>
  <Words>423</Words>
  <Application>Microsoft Office PowerPoint</Application>
  <PresentationFormat>Экран (4:3)</PresentationFormat>
  <Paragraphs>86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Open Sans</vt:lpstr>
      <vt:lpstr>Office Theme</vt:lpstr>
      <vt:lpstr>Презентация PowerPoint</vt:lpstr>
      <vt:lpstr>Презентация PowerPoint</vt:lpstr>
      <vt:lpstr>Задачи  по приему  на 2019 год</vt:lpstr>
      <vt:lpstr>Изменения </vt:lpstr>
      <vt:lpstr>Риски набора  </vt:lpstr>
      <vt:lpstr>Сохранить  </vt:lpstr>
      <vt:lpstr> Cделать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Wahyu</dc:creator>
  <cp:lastModifiedBy>Никонова Анастасия Ивановна</cp:lastModifiedBy>
  <cp:revision>2008</cp:revision>
  <cp:lastPrinted>2019-04-23T08:34:09Z</cp:lastPrinted>
  <dcterms:created xsi:type="dcterms:W3CDTF">2014-10-02T10:08:59Z</dcterms:created>
  <dcterms:modified xsi:type="dcterms:W3CDTF">2019-04-24T13:48:58Z</dcterms:modified>
</cp:coreProperties>
</file>