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319" r:id="rId3"/>
    <p:sldId id="296" r:id="rId4"/>
    <p:sldId id="290" r:id="rId5"/>
    <p:sldId id="320" r:id="rId6"/>
    <p:sldId id="297" r:id="rId7"/>
    <p:sldId id="298" r:id="rId8"/>
    <p:sldId id="299" r:id="rId9"/>
    <p:sldId id="300" r:id="rId10"/>
    <p:sldId id="292" r:id="rId11"/>
    <p:sldId id="321" r:id="rId12"/>
    <p:sldId id="303" r:id="rId13"/>
    <p:sldId id="293" r:id="rId14"/>
    <p:sldId id="312" r:id="rId15"/>
    <p:sldId id="317" r:id="rId16"/>
    <p:sldId id="304" r:id="rId17"/>
    <p:sldId id="305" r:id="rId18"/>
    <p:sldId id="307" r:id="rId19"/>
    <p:sldId id="315" r:id="rId20"/>
    <p:sldId id="318" r:id="rId21"/>
    <p:sldId id="314" r:id="rId22"/>
    <p:sldId id="308" r:id="rId23"/>
    <p:sldId id="288" r:id="rId24"/>
    <p:sldId id="289" r:id="rId2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/>
    <p:restoredTop sz="94631"/>
  </p:normalViewPr>
  <p:slideViewPr>
    <p:cSldViewPr snapToGrid="0">
      <p:cViewPr varScale="1">
        <p:scale>
          <a:sx n="147" d="100"/>
          <a:sy n="147" d="100"/>
        </p:scale>
        <p:origin x="-594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587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06660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Добавить в авторы Казина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826641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ru-RU" dirty="0"/>
              <a:t>Это слайд синхронизирован с дальнейшей логикой презентации, планом работ  и   проектом </a:t>
            </a:r>
            <a:r>
              <a:rPr lang="ru-RU" dirty="0" err="1"/>
              <a:t>рещения</a:t>
            </a:r>
            <a:r>
              <a:rPr lang="ru-RU" dirty="0"/>
              <a:t>.  Его желательно не менять </a:t>
            </a:r>
          </a:p>
        </p:txBody>
      </p:sp>
    </p:spTree>
    <p:extLst>
      <p:ext uri="{BB962C8B-B14F-4D97-AF65-F5344CB8AC3E}">
        <p14:creationId xmlns:p14="http://schemas.microsoft.com/office/powerpoint/2010/main" xmlns="" val="32264935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ff5e55ffa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ff5e55ffa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170259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ff5e55ffa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ff5e55ffa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170259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ff5e55ffa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ff5e55ffa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Добавить сюда логотип Ростелекома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5829731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ff5e55ffa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ff5e55ffa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170259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ff5e55ffa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ff5e55ffa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170259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ff5e55ffa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ff5e55ffa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17025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ff5e55ffa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ff5e55ffa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758573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ru-RU" dirty="0"/>
              <a:t>Как этот слайд бьется с отчетом?  Там написано, что </a:t>
            </a:r>
          </a:p>
        </p:txBody>
      </p:sp>
    </p:spTree>
    <p:extLst>
      <p:ext uri="{BB962C8B-B14F-4D97-AF65-F5344CB8AC3E}">
        <p14:creationId xmlns:p14="http://schemas.microsoft.com/office/powerpoint/2010/main" xmlns="" val="813244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aseline="0" dirty="0"/>
              <a:t>Все они получили по 25 000?   Что далее происходит с этими проектами. Прошу  дать ответ здесь же.  Может быть специально позвонить ребятам и указать на этом слайде те проекты, </a:t>
            </a:r>
            <a:r>
              <a:rPr lang="ru-RU" baseline="0" dirty="0" err="1"/>
              <a:t>котоые</a:t>
            </a:r>
            <a:r>
              <a:rPr lang="ru-RU" baseline="0" dirty="0"/>
              <a:t> </a:t>
            </a:r>
            <a:r>
              <a:rPr lang="ru-RU" baseline="0" dirty="0" err="1"/>
              <a:t>иеме</a:t>
            </a:r>
            <a:r>
              <a:rPr lang="ru-RU" baseline="0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513917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ff5e55ffa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ff5e55ffa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Почему</a:t>
            </a:r>
            <a:r>
              <a:rPr lang="ru-RU" baseline="0" dirty="0"/>
              <a:t> именно 10 кредитов? Это ведь в Москве?  Сколько у нас и еще раз пояснить, что наш механизм вовлечения –это ярмарка </a:t>
            </a:r>
            <a:r>
              <a:rPr lang="ru-RU" baseline="0" dirty="0" err="1"/>
              <a:t>проекто</a:t>
            </a:r>
            <a:r>
              <a:rPr lang="ru-RU" baseline="0" dirty="0"/>
              <a:t>. Сколько это кредитов? 25?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aseline="0" dirty="0"/>
              <a:t>Рассказать историю о демонстрации этих проектов </a:t>
            </a:r>
            <a:r>
              <a:rPr lang="ru-RU" baseline="0" dirty="0" err="1"/>
              <a:t>Кузминову</a:t>
            </a:r>
            <a:r>
              <a:rPr lang="ru-RU" baseline="0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aseline="0" dirty="0"/>
              <a:t>Здесь особо важно узнать, то происходит с этим проектами!!! Они ведь получили по 200 руб. каждый 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917025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f08f4051e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f08f4051e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В чем отличие</a:t>
            </a:r>
            <a:r>
              <a:rPr lang="ru-RU" baseline="0" dirty="0"/>
              <a:t> этих </a:t>
            </a:r>
            <a:r>
              <a:rPr lang="ru-RU" baseline="0" dirty="0" err="1"/>
              <a:t>стартапов</a:t>
            </a:r>
            <a:r>
              <a:rPr lang="ru-RU" baseline="0" dirty="0"/>
              <a:t> от </a:t>
            </a:r>
            <a:r>
              <a:rPr lang="en-US" baseline="0" dirty="0"/>
              <a:t>HSE start</a:t>
            </a:r>
            <a:r>
              <a:rPr lang="ru-RU" baseline="0" dirty="0"/>
              <a:t>. Надо объяснить словами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12046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ru-RU" dirty="0"/>
              <a:t>Здесь указаны </a:t>
            </a:r>
            <a:r>
              <a:rPr lang="ru-RU" dirty="0" err="1"/>
              <a:t>верчурные</a:t>
            </a:r>
            <a:r>
              <a:rPr lang="ru-RU" dirty="0"/>
              <a:t> фонды. В чем смысл из упоминания на этом слайде? </a:t>
            </a:r>
          </a:p>
        </p:txBody>
      </p:sp>
    </p:spTree>
    <p:extLst>
      <p:ext uri="{BB962C8B-B14F-4D97-AF65-F5344CB8AC3E}">
        <p14:creationId xmlns:p14="http://schemas.microsoft.com/office/powerpoint/2010/main" xmlns="" val="3921331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ff5e55ffa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ff5e55ffa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9776827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ff5e55ffa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ff5e55ffa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Здесь очень!!! Важно рассказать о наполняемости коворкинга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086393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jpe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jpe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2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88491" y="97966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rgbClr val="FFFFFF"/>
                </a:solidFill>
                <a:highlight>
                  <a:srgbClr val="000000"/>
                </a:highlight>
                <a:latin typeface="Fira Sans Black"/>
                <a:ea typeface="Fira Sans Black"/>
                <a:cs typeface="Fira Sans Black"/>
                <a:sym typeface="Fira Sans Black"/>
              </a:rPr>
              <a:t/>
            </a:r>
            <a:br>
              <a:rPr lang="ru-RU" sz="3600" dirty="0">
                <a:solidFill>
                  <a:srgbClr val="FFFFFF"/>
                </a:solidFill>
                <a:highlight>
                  <a:srgbClr val="000000"/>
                </a:highlight>
                <a:latin typeface="Fira Sans Black"/>
                <a:ea typeface="Fira Sans Black"/>
                <a:cs typeface="Fira Sans Black"/>
                <a:sym typeface="Fira Sans Black"/>
              </a:rPr>
            </a:br>
            <a:endParaRPr sz="3600" dirty="0">
              <a:solidFill>
                <a:srgbClr val="FFFFFF"/>
              </a:solidFill>
              <a:highlight>
                <a:srgbClr val="000000"/>
              </a:highlight>
              <a:latin typeface="Fira Sans Black"/>
              <a:ea typeface="Fira Sans Black"/>
              <a:cs typeface="Fira Sans Black"/>
              <a:sym typeface="Fira Sans Blac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1257" y="2015137"/>
            <a:ext cx="634478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Fira Sans" charset="0"/>
                <a:ea typeface="Fira Sans" charset="0"/>
                <a:cs typeface="Fira Sans" charset="0"/>
              </a:rPr>
              <a:t>Инновационная деятельность в НИУ ВШЭ-Санкт-Петербург:</a:t>
            </a:r>
          </a:p>
          <a:p>
            <a:pPr algn="ctr"/>
            <a:r>
              <a:rPr lang="ru-RU" sz="2400" b="1" dirty="0">
                <a:latin typeface="Fira Sans" charset="0"/>
                <a:ea typeface="Fira Sans" charset="0"/>
                <a:cs typeface="Fira Sans" charset="0"/>
              </a:rPr>
              <a:t>Итоги 2018 года и планы на 2019 год </a:t>
            </a:r>
          </a:p>
          <a:p>
            <a:pPr algn="ctr"/>
            <a:endParaRPr lang="ru-RU" b="1" dirty="0">
              <a:latin typeface="Fira Sans" charset="0"/>
              <a:ea typeface="Fira Sans" charset="0"/>
              <a:cs typeface="Fira Sans" charset="0"/>
            </a:endParaRPr>
          </a:p>
          <a:p>
            <a:pPr algn="ctr"/>
            <a:r>
              <a:rPr lang="ru-RU" b="1" dirty="0">
                <a:latin typeface="Fira Sans" charset="0"/>
                <a:ea typeface="Fira Sans" charset="0"/>
                <a:cs typeface="Fira Sans" charset="0"/>
              </a:rPr>
              <a:t>Филипп Казин, Сергей </a:t>
            </a:r>
            <a:r>
              <a:rPr lang="ru-RU" b="1" dirty="0" err="1">
                <a:latin typeface="Fira Sans" charset="0"/>
                <a:ea typeface="Fira Sans" charset="0"/>
                <a:cs typeface="Fira Sans" charset="0"/>
              </a:rPr>
              <a:t>Мельченко</a:t>
            </a:r>
            <a:endParaRPr lang="ru-RU" b="1" dirty="0">
              <a:latin typeface="Fira Sans" charset="0"/>
              <a:ea typeface="Fira Sans" charset="0"/>
              <a:cs typeface="Fira Sans" charset="0"/>
            </a:endParaRPr>
          </a:p>
        </p:txBody>
      </p:sp>
      <p:pic>
        <p:nvPicPr>
          <p:cNvPr id="7" name="Picture 2" descr="C:\Users\msv\Documents\ВШЭ\ЦИП\Логотип\color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1171" y="194971"/>
            <a:ext cx="1609885" cy="1593928"/>
          </a:xfrm>
          <a:prstGeom prst="rect">
            <a:avLst/>
          </a:prstGeom>
          <a:noFill/>
        </p:spPr>
      </p:pic>
      <p:grpSp>
        <p:nvGrpSpPr>
          <p:cNvPr id="6" name="Google Shape;90;p16"/>
          <p:cNvGrpSpPr/>
          <p:nvPr/>
        </p:nvGrpSpPr>
        <p:grpSpPr>
          <a:xfrm>
            <a:off x="7593900" y="125"/>
            <a:ext cx="1550100" cy="1550100"/>
            <a:chOff x="7593900" y="125"/>
            <a:chExt cx="1550100" cy="1550100"/>
          </a:xfrm>
        </p:grpSpPr>
        <p:sp>
          <p:nvSpPr>
            <p:cNvPr id="8" name="Google Shape;91;p16"/>
            <p:cNvSpPr/>
            <p:nvPr/>
          </p:nvSpPr>
          <p:spPr>
            <a:xfrm rot="10800000">
              <a:off x="7593900" y="125"/>
              <a:ext cx="1550100" cy="1550100"/>
            </a:xfrm>
            <a:prstGeom prst="rtTriangle">
              <a:avLst/>
            </a:prstGeom>
            <a:solidFill>
              <a:srgbClr val="0C5F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" name="Google Shape;92;p16"/>
            <p:cNvPicPr preferRelativeResize="0"/>
            <p:nvPr/>
          </p:nvPicPr>
          <p:blipFill rotWithShape="1">
            <a:blip r:embed="rId4">
              <a:alphaModFix/>
            </a:blip>
            <a:srcRect l="17988" t="8173" r="20302" b="7217"/>
            <a:stretch/>
          </p:blipFill>
          <p:spPr>
            <a:xfrm>
              <a:off x="8500126" y="25843"/>
              <a:ext cx="623975" cy="8554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AAE02C7-AE7A-4FB7-BC3C-C4F3D0FEE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729" y="53376"/>
            <a:ext cx="8520600" cy="572700"/>
          </a:xfrm>
        </p:spPr>
        <p:txBody>
          <a:bodyPr/>
          <a:lstStyle/>
          <a:p>
            <a:r>
              <a:rPr lang="ru-RU" sz="2400" b="1" dirty="0">
                <a:latin typeface="Fira Sans" charset="0"/>
                <a:ea typeface="Fira Sans" charset="0"/>
                <a:cs typeface="Fira Sans" charset="0"/>
              </a:rPr>
              <a:t>Инфраструктурное</a:t>
            </a:r>
            <a:r>
              <a:rPr lang="ru-RU" b="1" dirty="0">
                <a:latin typeface="Fira Sans" charset="0"/>
                <a:ea typeface="Fira Sans" charset="0"/>
                <a:cs typeface="Fira Sans" charset="0"/>
              </a:rPr>
              <a:t> и информационное </a:t>
            </a:r>
            <a:br>
              <a:rPr lang="ru-RU" b="1" dirty="0">
                <a:latin typeface="Fira Sans" charset="0"/>
                <a:ea typeface="Fira Sans" charset="0"/>
                <a:cs typeface="Fira Sans" charset="0"/>
              </a:rPr>
            </a:br>
            <a:r>
              <a:rPr lang="ru-RU" b="1" dirty="0">
                <a:latin typeface="Fira Sans" charset="0"/>
                <a:ea typeface="Fira Sans" charset="0"/>
                <a:cs typeface="Fira Sans" charset="0"/>
              </a:rPr>
              <a:t>развитие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FF683C4-9B91-4D8C-AD17-8FC502A124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95" y="1222845"/>
            <a:ext cx="4441619" cy="341640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Fira Sans" charset="0"/>
                <a:ea typeface="Fira Sans" charset="0"/>
                <a:cs typeface="Fira Sans" charset="0"/>
              </a:rPr>
              <a:t>Сайт </a:t>
            </a:r>
            <a:r>
              <a:rPr lang="en-US" dirty="0">
                <a:solidFill>
                  <a:schemeClr val="tx1"/>
                </a:solidFill>
                <a:latin typeface="Fira Sans" charset="0"/>
                <a:ea typeface="Fira Sans" charset="0"/>
                <a:cs typeface="Fira Sans" charset="0"/>
              </a:rPr>
              <a:t>spb.hse.ru/</a:t>
            </a:r>
            <a:r>
              <a:rPr lang="en-US" dirty="0" err="1">
                <a:solidFill>
                  <a:schemeClr val="tx1"/>
                </a:solidFill>
                <a:latin typeface="Fira Sans" charset="0"/>
                <a:ea typeface="Fira Sans" charset="0"/>
                <a:cs typeface="Fira Sans" charset="0"/>
              </a:rPr>
              <a:t>cia</a:t>
            </a:r>
            <a:endParaRPr lang="en-US" dirty="0">
              <a:solidFill>
                <a:schemeClr val="tx1"/>
              </a:solidFill>
              <a:latin typeface="Fira Sans" charset="0"/>
              <a:ea typeface="Fira Sans" charset="0"/>
              <a:cs typeface="Fira Sans" charset="0"/>
            </a:endParaRPr>
          </a:p>
          <a:p>
            <a:r>
              <a:rPr lang="ru-RU" dirty="0">
                <a:solidFill>
                  <a:schemeClr val="tx1"/>
                </a:solidFill>
                <a:latin typeface="Fira Sans" charset="0"/>
                <a:ea typeface="Fira Sans" charset="0"/>
                <a:cs typeface="Fira Sans" charset="0"/>
              </a:rPr>
              <a:t>Группа </a:t>
            </a:r>
            <a:r>
              <a:rPr lang="ru-RU" dirty="0" err="1">
                <a:solidFill>
                  <a:schemeClr val="tx1"/>
                </a:solidFill>
                <a:latin typeface="Fira Sans" charset="0"/>
                <a:ea typeface="Fira Sans" charset="0"/>
                <a:cs typeface="Fira Sans" charset="0"/>
              </a:rPr>
              <a:t>Вконтакте</a:t>
            </a:r>
            <a:r>
              <a:rPr lang="ru-RU" dirty="0">
                <a:solidFill>
                  <a:schemeClr val="tx1"/>
                </a:solidFill>
                <a:latin typeface="Fira Sans" charset="0"/>
                <a:ea typeface="Fira Sans" charset="0"/>
                <a:cs typeface="Fira Sans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Fira Sans" charset="0"/>
                <a:ea typeface="Fira Sans" charset="0"/>
                <a:cs typeface="Fira Sans" charset="0"/>
              </a:rPr>
              <a:t>vk.com/</a:t>
            </a:r>
            <a:r>
              <a:rPr lang="en-US" dirty="0" err="1">
                <a:solidFill>
                  <a:schemeClr val="tx1"/>
                </a:solidFill>
                <a:latin typeface="Fira Sans" charset="0"/>
                <a:ea typeface="Fira Sans" charset="0"/>
                <a:cs typeface="Fira Sans" charset="0"/>
              </a:rPr>
              <a:t>cie_hse</a:t>
            </a:r>
            <a:endParaRPr lang="en-US" dirty="0">
              <a:solidFill>
                <a:srgbClr val="FF0000"/>
              </a:solidFill>
              <a:latin typeface="Fira Sans" charset="0"/>
              <a:ea typeface="Fira Sans" charset="0"/>
              <a:cs typeface="Fira Sans" charset="0"/>
            </a:endParaRPr>
          </a:p>
          <a:p>
            <a:r>
              <a:rPr lang="ru-RU" dirty="0">
                <a:solidFill>
                  <a:schemeClr val="tx1"/>
                </a:solidFill>
                <a:latin typeface="Fira Sans" charset="0"/>
                <a:ea typeface="Fira Sans" charset="0"/>
                <a:cs typeface="Fira Sans" charset="0"/>
              </a:rPr>
              <a:t>Мероприятия: День инновационного предпринимательства, 23 мая 2018 года, </a:t>
            </a:r>
            <a:r>
              <a:rPr lang="ru-RU" b="1" dirty="0">
                <a:solidFill>
                  <a:schemeClr val="tx1"/>
                </a:solidFill>
                <a:latin typeface="Fira Sans" charset="0"/>
                <a:ea typeface="Fira Sans" charset="0"/>
                <a:cs typeface="Fira Sans" charset="0"/>
              </a:rPr>
              <a:t>более 100 участников;</a:t>
            </a:r>
          </a:p>
          <a:p>
            <a:r>
              <a:rPr lang="ru-RU" dirty="0">
                <a:solidFill>
                  <a:schemeClr val="tx1"/>
                </a:solidFill>
                <a:latin typeface="Fira Sans" charset="0"/>
                <a:ea typeface="Fira Sans" charset="0"/>
                <a:cs typeface="Fira Sans" charset="0"/>
              </a:rPr>
              <a:t>День Вышки, 2 сентября 2018 года, </a:t>
            </a:r>
            <a:r>
              <a:rPr lang="ru-RU" b="1" dirty="0">
                <a:solidFill>
                  <a:schemeClr val="tx1"/>
                </a:solidFill>
                <a:latin typeface="Fira Sans" charset="0"/>
                <a:ea typeface="Fira Sans" charset="0"/>
                <a:cs typeface="Fira Sans" charset="0"/>
              </a:rPr>
              <a:t>более 250 первокурсников;</a:t>
            </a:r>
          </a:p>
          <a:p>
            <a:r>
              <a:rPr lang="ru-RU" dirty="0">
                <a:solidFill>
                  <a:schemeClr val="tx1"/>
                </a:solidFill>
                <a:latin typeface="Fira Sans" charset="0"/>
                <a:ea typeface="Fira Sans" charset="0"/>
                <a:cs typeface="Fira Sans" charset="0"/>
              </a:rPr>
              <a:t>Курс ОБЖ, сентябрь – октябрь 2018 года, </a:t>
            </a:r>
            <a:r>
              <a:rPr lang="ru-RU" b="1" dirty="0">
                <a:solidFill>
                  <a:schemeClr val="tx1"/>
                </a:solidFill>
                <a:latin typeface="Fira Sans" charset="0"/>
                <a:ea typeface="Fira Sans" charset="0"/>
                <a:cs typeface="Fira Sans" charset="0"/>
              </a:rPr>
              <a:t>более 500 первокурсников;</a:t>
            </a:r>
          </a:p>
          <a:p>
            <a:r>
              <a:rPr lang="ru-RU" dirty="0" err="1">
                <a:solidFill>
                  <a:schemeClr val="tx1"/>
                </a:solidFill>
                <a:latin typeface="Fira Sans" charset="0"/>
                <a:ea typeface="Fira Sans" charset="0"/>
                <a:cs typeface="Fira Sans" charset="0"/>
              </a:rPr>
              <a:t>Коворкинг</a:t>
            </a:r>
            <a:r>
              <a:rPr lang="ru-RU" dirty="0">
                <a:solidFill>
                  <a:schemeClr val="tx1"/>
                </a:solidFill>
                <a:latin typeface="Fira Sans" charset="0"/>
                <a:ea typeface="Fira Sans" charset="0"/>
                <a:cs typeface="Fira Sans" charset="0"/>
              </a:rPr>
              <a:t> на 20 человек </a:t>
            </a:r>
          </a:p>
          <a:p>
            <a:pPr marL="114300" indent="0">
              <a:buNone/>
            </a:pPr>
            <a:endParaRPr lang="ru-RU" dirty="0">
              <a:solidFill>
                <a:schemeClr val="tx1"/>
              </a:solidFill>
              <a:latin typeface="Fira Sans" charset="0"/>
              <a:ea typeface="Fira Sans" charset="0"/>
              <a:cs typeface="Fira Sans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76796B15-DD83-4B9A-A450-77EDEB172C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"/>
          </a:p>
        </p:txBody>
      </p:sp>
      <p:pic>
        <p:nvPicPr>
          <p:cNvPr id="6148" name="Picture 4" descr="mage result for ÐµÐ²ÑÐ¾Ð¸Ð½Ð²ÐµÑÑ Ð»Ð¾Ð³Ð¾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6115" b="34595"/>
          <a:stretch/>
        </p:blipFill>
        <p:spPr bwMode="auto">
          <a:xfrm>
            <a:off x="5898641" y="4485498"/>
            <a:ext cx="2035580" cy="59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9449" y="4250659"/>
            <a:ext cx="1859961" cy="270227"/>
          </a:xfrm>
          <a:prstGeom prst="rect">
            <a:avLst/>
          </a:prstGeom>
        </p:spPr>
      </p:pic>
      <p:pic>
        <p:nvPicPr>
          <p:cNvPr id="6156" name="Picture 12" descr="https://spb.hse.ru/pubs/share/direct/2229174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0854" y="679327"/>
            <a:ext cx="4473146" cy="335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oogle Shape;78;p15"/>
          <p:cNvGrpSpPr/>
          <p:nvPr/>
        </p:nvGrpSpPr>
        <p:grpSpPr>
          <a:xfrm>
            <a:off x="7593900" y="125"/>
            <a:ext cx="1550100" cy="1550100"/>
            <a:chOff x="7593900" y="125"/>
            <a:chExt cx="1550100" cy="1550100"/>
          </a:xfrm>
        </p:grpSpPr>
        <p:sp>
          <p:nvSpPr>
            <p:cNvPr id="13" name="Google Shape;79;p15"/>
            <p:cNvSpPr/>
            <p:nvPr/>
          </p:nvSpPr>
          <p:spPr>
            <a:xfrm rot="10800000">
              <a:off x="7593900" y="125"/>
              <a:ext cx="1550100" cy="1550100"/>
            </a:xfrm>
            <a:prstGeom prst="rtTriangle">
              <a:avLst/>
            </a:prstGeom>
            <a:solidFill>
              <a:srgbClr val="0C5F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4" name="Google Shape;80;p15"/>
            <p:cNvPicPr preferRelativeResize="0"/>
            <p:nvPr/>
          </p:nvPicPr>
          <p:blipFill rotWithShape="1">
            <a:blip r:embed="rId6">
              <a:alphaModFix/>
            </a:blip>
            <a:srcRect l="17988" t="8173" r="20302" b="7217"/>
            <a:stretch/>
          </p:blipFill>
          <p:spPr>
            <a:xfrm>
              <a:off x="8500126" y="25843"/>
              <a:ext cx="623975" cy="8554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146" name="Picture 2" descr="https://static.tildacdn.com/tild6630-3030-4062-a232-356632346138/phot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62338" y="4117192"/>
            <a:ext cx="1109743" cy="47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57802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 txBox="1">
            <a:spLocks noGrp="1"/>
          </p:cNvSpPr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latin typeface="Fira Sans"/>
                <a:ea typeface="Fira Sans"/>
                <a:cs typeface="Fira Sans"/>
                <a:sym typeface="Fira Sans"/>
              </a:rPr>
              <a:t>Источники финансирования </a:t>
            </a:r>
            <a:r>
              <a:rPr lang="ru-RU" b="1" dirty="0" err="1" smtClean="0">
                <a:latin typeface="Fira Sans"/>
                <a:ea typeface="Fira Sans"/>
                <a:cs typeface="Fira Sans"/>
                <a:sym typeface="Fira Sans"/>
              </a:rPr>
              <a:t>стартапов</a:t>
            </a:r>
            <a:endParaRPr b="1" dirty="0"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164" name="Google Shape;164;p22"/>
          <p:cNvPicPr preferRelativeResize="0"/>
          <p:nvPr/>
        </p:nvPicPr>
        <p:blipFill rotWithShape="1">
          <a:blip r:embed="rId3">
            <a:alphaModFix/>
          </a:blip>
          <a:srcRect r="56268"/>
          <a:stretch/>
        </p:blipFill>
        <p:spPr>
          <a:xfrm>
            <a:off x="235500" y="868325"/>
            <a:ext cx="3788951" cy="391597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  <p:pic>
        <p:nvPicPr>
          <p:cNvPr id="166" name="Google Shape;166;p22"/>
          <p:cNvPicPr preferRelativeResize="0"/>
          <p:nvPr/>
        </p:nvPicPr>
        <p:blipFill rotWithShape="1">
          <a:blip r:embed="rId3">
            <a:alphaModFix/>
          </a:blip>
          <a:srcRect l="64248" r="2354"/>
          <a:stretch/>
        </p:blipFill>
        <p:spPr>
          <a:xfrm>
            <a:off x="4022486" y="868325"/>
            <a:ext cx="2893550" cy="391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2"/>
          <p:cNvPicPr preferRelativeResize="0"/>
          <p:nvPr/>
        </p:nvPicPr>
        <p:blipFill rotWithShape="1">
          <a:blip r:embed="rId3">
            <a:alphaModFix/>
          </a:blip>
          <a:srcRect l="43412" t="85375" r="36206"/>
          <a:stretch/>
        </p:blipFill>
        <p:spPr>
          <a:xfrm>
            <a:off x="6990275" y="1053725"/>
            <a:ext cx="1765825" cy="572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oogle Shape;168;p22"/>
          <p:cNvGrpSpPr/>
          <p:nvPr/>
        </p:nvGrpSpPr>
        <p:grpSpPr>
          <a:xfrm>
            <a:off x="7593900" y="125"/>
            <a:ext cx="1550100" cy="1550100"/>
            <a:chOff x="7593900" y="125"/>
            <a:chExt cx="1550100" cy="1550100"/>
          </a:xfrm>
        </p:grpSpPr>
        <p:sp>
          <p:nvSpPr>
            <p:cNvPr id="169" name="Google Shape;169;p22"/>
            <p:cNvSpPr/>
            <p:nvPr/>
          </p:nvSpPr>
          <p:spPr>
            <a:xfrm rot="10800000">
              <a:off x="7593900" y="125"/>
              <a:ext cx="1550100" cy="1550100"/>
            </a:xfrm>
            <a:prstGeom prst="rtTriangle">
              <a:avLst/>
            </a:prstGeom>
            <a:solidFill>
              <a:srgbClr val="0C5F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70" name="Google Shape;170;p22"/>
            <p:cNvPicPr preferRelativeResize="0"/>
            <p:nvPr/>
          </p:nvPicPr>
          <p:blipFill rotWithShape="1">
            <a:blip r:embed="rId4">
              <a:alphaModFix/>
            </a:blip>
            <a:srcRect l="17988" t="8173" r="20302" b="7217"/>
            <a:stretch/>
          </p:blipFill>
          <p:spPr>
            <a:xfrm>
              <a:off x="8500126" y="25843"/>
              <a:ext cx="623975" cy="8554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71" name="Google Shape;17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68426" y="1926275"/>
            <a:ext cx="1909001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63804" y="2730523"/>
            <a:ext cx="1765825" cy="750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74794" y="3557679"/>
            <a:ext cx="1550100" cy="879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  <p:sp>
        <p:nvSpPr>
          <p:cNvPr id="180" name="Google Shape;180;p23"/>
          <p:cNvSpPr txBox="1">
            <a:spLocks noGrp="1"/>
          </p:cNvSpPr>
          <p:nvPr>
            <p:ph type="title"/>
          </p:nvPr>
        </p:nvSpPr>
        <p:spPr>
          <a:xfrm>
            <a:off x="76199" y="379550"/>
            <a:ext cx="6313583" cy="1050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err="1">
                <a:solidFill>
                  <a:srgbClr val="FFFFFF"/>
                </a:solidFill>
                <a:highlight>
                  <a:srgbClr val="000000"/>
                </a:highlight>
                <a:latin typeface="Fira Sans"/>
                <a:ea typeface="Fira Sans"/>
                <a:cs typeface="Fira Sans"/>
                <a:sym typeface="Fira Sans"/>
              </a:rPr>
              <a:t>Коворкинг</a:t>
            </a:r>
            <a:r>
              <a:rPr lang="ru-RU" sz="2400" b="1" dirty="0">
                <a:solidFill>
                  <a:srgbClr val="FFFFFF"/>
                </a:solidFill>
                <a:highlight>
                  <a:srgbClr val="000000"/>
                </a:highlight>
                <a:latin typeface="Fira Sans"/>
                <a:ea typeface="Fira Sans"/>
                <a:cs typeface="Fira Sans"/>
                <a:sym typeface="Fira Sans"/>
              </a:rPr>
              <a:t> на Кантемировской, 3А</a:t>
            </a:r>
            <a:endParaRPr sz="2400" b="1" dirty="0">
              <a:solidFill>
                <a:srgbClr val="FFFFFF"/>
              </a:solidFill>
              <a:highlight>
                <a:srgbClr val="000000"/>
              </a:highlight>
              <a:latin typeface="Fira Sans"/>
              <a:ea typeface="Fira Sans"/>
              <a:cs typeface="Fira Sans"/>
              <a:sym typeface="Fira Sans"/>
            </a:endParaRPr>
          </a:p>
        </p:txBody>
      </p:sp>
      <p:grpSp>
        <p:nvGrpSpPr>
          <p:cNvPr id="2" name="Google Shape;181;p23"/>
          <p:cNvGrpSpPr/>
          <p:nvPr/>
        </p:nvGrpSpPr>
        <p:grpSpPr>
          <a:xfrm>
            <a:off x="7593900" y="125"/>
            <a:ext cx="1550100" cy="1550100"/>
            <a:chOff x="7593900" y="125"/>
            <a:chExt cx="1550100" cy="1550100"/>
          </a:xfrm>
        </p:grpSpPr>
        <p:sp>
          <p:nvSpPr>
            <p:cNvPr id="182" name="Google Shape;182;p23"/>
            <p:cNvSpPr/>
            <p:nvPr/>
          </p:nvSpPr>
          <p:spPr>
            <a:xfrm rot="10800000">
              <a:off x="7593900" y="125"/>
              <a:ext cx="1550100" cy="1550100"/>
            </a:xfrm>
            <a:prstGeom prst="rtTriangle">
              <a:avLst/>
            </a:prstGeom>
            <a:solidFill>
              <a:srgbClr val="0C5F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83" name="Google Shape;183;p23"/>
            <p:cNvPicPr preferRelativeResize="0"/>
            <p:nvPr/>
          </p:nvPicPr>
          <p:blipFill rotWithShape="1">
            <a:blip r:embed="rId4">
              <a:alphaModFix/>
            </a:blip>
            <a:srcRect l="17988" t="8173" r="20302" b="7217"/>
            <a:stretch/>
          </p:blipFill>
          <p:spPr>
            <a:xfrm>
              <a:off x="8500126" y="25843"/>
              <a:ext cx="623975" cy="8554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mage result for Ð¤Ð¾Ð½Ð´Ð¾Ð¼ Ð¿ÐµÑÑÐ¿ÐµÐºÑÐ¸Ð²Ð½ÑÑ Ð¿ÑÐ¾ÐµÐºÑÐ¾Ð²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93428" y="3114999"/>
            <a:ext cx="1957291" cy="146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DDE01C5-F575-4ED3-8C24-84AB2DC42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20932"/>
            <a:ext cx="8520600" cy="572700"/>
          </a:xfrm>
        </p:spPr>
        <p:txBody>
          <a:bodyPr/>
          <a:lstStyle/>
          <a:p>
            <a:r>
              <a:rPr lang="ru-RU" sz="2400" b="1" dirty="0">
                <a:latin typeface="Fira Sans" charset="0"/>
                <a:ea typeface="Fira Sans" charset="0"/>
                <a:cs typeface="Fira Sans" charset="0"/>
              </a:rPr>
              <a:t>Формирование партнерств в 2018 году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6334FFA-C242-484D-A1B4-7802065D8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2252" y="909407"/>
            <a:ext cx="5475642" cy="341640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Fira Sans" charset="0"/>
                <a:ea typeface="Fira Sans" charset="0"/>
                <a:cs typeface="Fira Sans" charset="0"/>
              </a:rPr>
              <a:t>Соглашение с </a:t>
            </a:r>
            <a:r>
              <a:rPr lang="ru-RU" dirty="0" err="1">
                <a:solidFill>
                  <a:schemeClr val="tx1"/>
                </a:solidFill>
                <a:latin typeface="Fira Sans" charset="0"/>
                <a:ea typeface="Fira Sans" charset="0"/>
                <a:cs typeface="Fira Sans" charset="0"/>
              </a:rPr>
              <a:t>СПбГПУ</a:t>
            </a:r>
            <a:r>
              <a:rPr lang="ru-RU" dirty="0">
                <a:solidFill>
                  <a:schemeClr val="tx1"/>
                </a:solidFill>
                <a:latin typeface="Fira Sans" charset="0"/>
                <a:ea typeface="Fira Sans" charset="0"/>
                <a:cs typeface="Fira Sans" charset="0"/>
              </a:rPr>
              <a:t> по формированию межвузовских междисциплинарных команд;</a:t>
            </a:r>
          </a:p>
          <a:p>
            <a:r>
              <a:rPr lang="ru-RU" dirty="0">
                <a:solidFill>
                  <a:schemeClr val="tx1"/>
                </a:solidFill>
                <a:latin typeface="Fira Sans" charset="0"/>
                <a:ea typeface="Fira Sans" charset="0"/>
                <a:cs typeface="Fira Sans" charset="0"/>
              </a:rPr>
              <a:t>Соглашение с Фондом перспективных проектов (под эгидой Законодательного собрания Санкт-Петербурга);</a:t>
            </a:r>
          </a:p>
          <a:p>
            <a:r>
              <a:rPr lang="ru-RU" dirty="0">
                <a:solidFill>
                  <a:schemeClr val="tx1"/>
                </a:solidFill>
                <a:latin typeface="Fira Sans" charset="0"/>
                <a:ea typeface="Fira Sans" charset="0"/>
                <a:cs typeface="Fira Sans" charset="0"/>
              </a:rPr>
              <a:t>Организация круглого стола и лекции стартапа </a:t>
            </a:r>
            <a:r>
              <a:rPr lang="en-US" dirty="0" err="1">
                <a:solidFill>
                  <a:schemeClr val="tx1"/>
                </a:solidFill>
                <a:latin typeface="Fira Sans" charset="0"/>
                <a:ea typeface="Fira Sans" charset="0"/>
                <a:cs typeface="Fira Sans" charset="0"/>
              </a:rPr>
              <a:t>ThingLink</a:t>
            </a:r>
            <a:r>
              <a:rPr lang="en-US" dirty="0">
                <a:solidFill>
                  <a:schemeClr val="tx1"/>
                </a:solidFill>
                <a:latin typeface="Fira Sans" charset="0"/>
                <a:ea typeface="Fira Sans" charset="0"/>
                <a:cs typeface="Fira Sans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Fira Sans" charset="0"/>
                <a:ea typeface="Fira Sans" charset="0"/>
                <a:cs typeface="Fira Sans" charset="0"/>
              </a:rPr>
              <a:t>по использованию </a:t>
            </a:r>
            <a:r>
              <a:rPr lang="en-US" dirty="0">
                <a:solidFill>
                  <a:schemeClr val="tx1"/>
                </a:solidFill>
                <a:latin typeface="Fira Sans" charset="0"/>
                <a:ea typeface="Fira Sans" charset="0"/>
                <a:cs typeface="Fira Sans" charset="0"/>
              </a:rPr>
              <a:t>VR/AR </a:t>
            </a:r>
            <a:r>
              <a:rPr lang="ru-RU" dirty="0">
                <a:solidFill>
                  <a:schemeClr val="tx1"/>
                </a:solidFill>
                <a:latin typeface="Fira Sans" charset="0"/>
                <a:ea typeface="Fira Sans" charset="0"/>
                <a:cs typeface="Fira Sans" charset="0"/>
              </a:rPr>
              <a:t>в образовании</a:t>
            </a:r>
          </a:p>
          <a:p>
            <a:r>
              <a:rPr lang="ru-RU" dirty="0">
                <a:solidFill>
                  <a:schemeClr val="tx1"/>
                </a:solidFill>
                <a:latin typeface="Fira Sans" charset="0"/>
                <a:ea typeface="Fira Sans" charset="0"/>
                <a:cs typeface="Fira Sans" charset="0"/>
              </a:rPr>
              <a:t>Организация аналитического исследования потенциала отраслей Архангельской области в рамках разработки стратегии развития региона </a:t>
            </a:r>
          </a:p>
          <a:p>
            <a:pPr marL="114300" indent="0">
              <a:buNone/>
            </a:pPr>
            <a:r>
              <a:rPr lang="ru-RU" sz="1600" dirty="0">
                <a:solidFill>
                  <a:srgbClr val="FF0000"/>
                </a:solidFill>
                <a:latin typeface="Fira Sans" charset="0"/>
                <a:ea typeface="Fira Sans" charset="0"/>
                <a:cs typeface="Fira Sans" charset="0"/>
              </a:rPr>
              <a:t> </a:t>
            </a:r>
          </a:p>
          <a:p>
            <a:endParaRPr lang="ru-RU" sz="1600" dirty="0">
              <a:solidFill>
                <a:schemeClr val="tx1"/>
              </a:solidFill>
              <a:latin typeface="Fira Sans" charset="0"/>
              <a:ea typeface="Fira Sans" charset="0"/>
              <a:cs typeface="Fira Sans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26D089E3-177B-4310-9C20-8BB5C44424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en"/>
          </a:p>
        </p:txBody>
      </p:sp>
      <p:pic>
        <p:nvPicPr>
          <p:cNvPr id="5" name="Picture 4" descr="https://encrypted-tbn0.gstatic.com/images?q=tbn:ANd9GcTWvhOmQ0ul5zb64rTFqUz5mnn35ARNCVT2Rg1zhDMbxN9J61Hs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5805" y="3393533"/>
            <a:ext cx="1017634" cy="101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age result for Ð³ÐµÑÐ± Ð°ÑÑÐ°Ð½Ð³ÐµÐ»ÑÑÐºÐ¾Ð¹ Ð¾Ð±Ð»Ð°ÑÑÐ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31510" y="3625111"/>
            <a:ext cx="881896" cy="88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8167" y="4237558"/>
            <a:ext cx="1873232" cy="81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spb.hse.ru/data/2018/12/06/1144219738/_MG_154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0314" y="972986"/>
            <a:ext cx="3533686" cy="235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oogle Shape;78;p15"/>
          <p:cNvGrpSpPr/>
          <p:nvPr/>
        </p:nvGrpSpPr>
        <p:grpSpPr>
          <a:xfrm>
            <a:off x="7593900" y="125"/>
            <a:ext cx="1550100" cy="1550100"/>
            <a:chOff x="7593900" y="125"/>
            <a:chExt cx="1550100" cy="1550100"/>
          </a:xfrm>
        </p:grpSpPr>
        <p:sp>
          <p:nvSpPr>
            <p:cNvPr id="12" name="Google Shape;79;p15"/>
            <p:cNvSpPr/>
            <p:nvPr/>
          </p:nvSpPr>
          <p:spPr>
            <a:xfrm rot="10800000">
              <a:off x="7593900" y="125"/>
              <a:ext cx="1550100" cy="1550100"/>
            </a:xfrm>
            <a:prstGeom prst="rtTriangle">
              <a:avLst/>
            </a:prstGeom>
            <a:solidFill>
              <a:srgbClr val="0C5F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" name="Google Shape;80;p15"/>
            <p:cNvPicPr preferRelativeResize="0"/>
            <p:nvPr/>
          </p:nvPicPr>
          <p:blipFill rotWithShape="1">
            <a:blip r:embed="rId7">
              <a:alphaModFix/>
            </a:blip>
            <a:srcRect l="17988" t="8173" r="20302" b="7217"/>
            <a:stretch/>
          </p:blipFill>
          <p:spPr>
            <a:xfrm>
              <a:off x="8500126" y="25843"/>
              <a:ext cx="623975" cy="85547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xmlns="" val="375719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31AB54BE-3762-4F5D-89C0-E64D2BF5A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Планы на 2019 год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8FA2BBF9-AC50-4125-BFB3-461554D4EAE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1071363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FC871787-43B4-4A71-9687-C64AEB128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08" y="180621"/>
            <a:ext cx="8520600" cy="572700"/>
          </a:xfrm>
        </p:spPr>
        <p:txBody>
          <a:bodyPr/>
          <a:lstStyle/>
          <a:p>
            <a:r>
              <a:rPr lang="ru-RU" sz="2400" b="1" dirty="0"/>
              <a:t>Основные направления развития на 2019 год 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A46CD387-3086-4BC4-A918-728B6AD152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6208" y="1443617"/>
            <a:ext cx="8520600" cy="3416400"/>
          </a:xfrm>
        </p:spPr>
        <p:txBody>
          <a:bodyPr/>
          <a:lstStyle/>
          <a:p>
            <a:pPr>
              <a:buAutoNum type="arabicPeriod"/>
            </a:pPr>
            <a:r>
              <a:rPr lang="ru-RU" dirty="0">
                <a:solidFill>
                  <a:schemeClr val="tx1"/>
                </a:solidFill>
                <a:latin typeface="Fira Sans"/>
              </a:rPr>
              <a:t>Дальнейшее развитие предпринимательских компетенций студентов;</a:t>
            </a:r>
          </a:p>
          <a:p>
            <a:pPr>
              <a:buAutoNum type="arabicPeriod"/>
            </a:pPr>
            <a:r>
              <a:rPr lang="ru-RU" dirty="0">
                <a:solidFill>
                  <a:schemeClr val="tx1"/>
                </a:solidFill>
                <a:latin typeface="Fira Sans"/>
              </a:rPr>
              <a:t>Расширение масштаба и качества проводимых мероприятий; </a:t>
            </a:r>
          </a:p>
          <a:p>
            <a:pPr>
              <a:buFont typeface="Arial"/>
              <a:buAutoNum type="arabicPeriod"/>
            </a:pPr>
            <a:r>
              <a:rPr lang="ru-RU" dirty="0">
                <a:solidFill>
                  <a:schemeClr val="tx1"/>
                </a:solidFill>
                <a:latin typeface="Fira Sans"/>
              </a:rPr>
              <a:t>Активизация информационной политики; </a:t>
            </a:r>
          </a:p>
          <a:p>
            <a:pPr>
              <a:buAutoNum type="arabicPeriod"/>
            </a:pPr>
            <a:r>
              <a:rPr lang="ru-RU" dirty="0">
                <a:solidFill>
                  <a:schemeClr val="tx1"/>
                </a:solidFill>
                <a:latin typeface="Fira Sans"/>
              </a:rPr>
              <a:t>Создание инновационных компаний  с участием дочерней компании кампуса в качестве соучредителя; </a:t>
            </a:r>
          </a:p>
          <a:p>
            <a:pPr>
              <a:buAutoNum type="arabicPeriod"/>
            </a:pPr>
            <a:r>
              <a:rPr lang="ru-RU" dirty="0">
                <a:solidFill>
                  <a:schemeClr val="tx1"/>
                </a:solidFill>
                <a:latin typeface="Fira Sans"/>
              </a:rPr>
              <a:t>Расширение партнерств  и создание межвузовской инновационной экосистемы Санкт-Петербурга</a:t>
            </a:r>
          </a:p>
          <a:p>
            <a:pPr>
              <a:buAutoNum type="arabicPeriod"/>
            </a:pP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09328696-AC5C-4A74-8FC6-CBC20AF24BA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3887977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400" b="1" dirty="0">
                <a:latin typeface="Fira Sans"/>
              </a:rPr>
              <a:t>Развитие предпринимательских </a:t>
            </a:r>
            <a:br>
              <a:rPr lang="ru-RU" sz="2400" b="1" dirty="0">
                <a:latin typeface="Fira Sans"/>
              </a:rPr>
            </a:br>
            <a:r>
              <a:rPr lang="ru-RU" sz="2400" b="1" dirty="0">
                <a:latin typeface="Fira Sans"/>
              </a:rPr>
              <a:t>компетенций студентов </a:t>
            </a:r>
            <a:endParaRPr sz="2400" b="1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318185" y="856479"/>
            <a:ext cx="6461240" cy="37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/>
            <a:r>
              <a:rPr lang="ru-RU" dirty="0" smtClean="0">
                <a:solidFill>
                  <a:schemeClr val="tx1"/>
                </a:solidFill>
                <a:latin typeface="Fira Sans"/>
                <a:ea typeface="Fira Sans"/>
                <a:cs typeface="Fira Sans"/>
                <a:sym typeface="Fira Sans"/>
              </a:rPr>
              <a:t>1</a:t>
            </a:r>
            <a:r>
              <a:rPr lang="en-US" dirty="0" smtClean="0">
                <a:solidFill>
                  <a:schemeClr val="tx1"/>
                </a:solidFill>
                <a:latin typeface="Fira Sans"/>
                <a:ea typeface="Fira Sans"/>
                <a:cs typeface="Fira Sans"/>
                <a:sym typeface="Fira Sans"/>
              </a:rPr>
              <a:t>- 3 </a:t>
            </a:r>
            <a:r>
              <a:rPr lang="ru-RU" dirty="0" smtClean="0">
                <a:solidFill>
                  <a:schemeClr val="tx1"/>
                </a:solidFill>
                <a:latin typeface="Fira Sans"/>
                <a:ea typeface="Fira Sans"/>
                <a:cs typeface="Fira Sans"/>
                <a:sym typeface="Fira Sans"/>
              </a:rPr>
              <a:t>курс </a:t>
            </a:r>
            <a:r>
              <a:rPr lang="ru-RU" dirty="0">
                <a:solidFill>
                  <a:schemeClr val="tx1"/>
                </a:solidFill>
                <a:latin typeface="Fira Sans"/>
                <a:ea typeface="Fira Sans"/>
                <a:cs typeface="Fira Sans"/>
                <a:sym typeface="Fira Sans"/>
              </a:rPr>
              <a:t>– </a:t>
            </a:r>
            <a:r>
              <a:rPr lang="ru-RU" dirty="0" smtClean="0">
                <a:solidFill>
                  <a:schemeClr val="tx1"/>
                </a:solidFill>
                <a:latin typeface="Fira Sans"/>
                <a:ea typeface="Fira Sans"/>
                <a:cs typeface="Fira Sans"/>
                <a:sym typeface="Fira Sans"/>
              </a:rPr>
              <a:t>приглашенные </a:t>
            </a:r>
            <a:r>
              <a:rPr lang="ru-RU" dirty="0">
                <a:solidFill>
                  <a:schemeClr val="tx1"/>
                </a:solidFill>
                <a:latin typeface="Fira Sans"/>
                <a:ea typeface="Fira Sans"/>
                <a:cs typeface="Fira Sans"/>
                <a:sym typeface="Fira Sans"/>
              </a:rPr>
              <a:t>лекции от </a:t>
            </a:r>
            <a:r>
              <a:rPr lang="ru-RU" dirty="0" smtClean="0">
                <a:solidFill>
                  <a:schemeClr val="tx1"/>
                </a:solidFill>
                <a:latin typeface="Fira Sans"/>
                <a:ea typeface="Fira Sans"/>
                <a:cs typeface="Fira Sans"/>
                <a:sym typeface="Fira Sans"/>
              </a:rPr>
              <a:t>предпринимателей</a:t>
            </a:r>
            <a:r>
              <a:rPr lang="en-US" dirty="0" smtClean="0">
                <a:solidFill>
                  <a:schemeClr val="tx1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Fira Sans"/>
                <a:ea typeface="Fira Sans"/>
                <a:cs typeface="Fira Sans"/>
                <a:sym typeface="Fira Sans"/>
              </a:rPr>
              <a:t>для студентов всех </a:t>
            </a:r>
            <a:r>
              <a:rPr lang="ru-RU" dirty="0" smtClean="0">
                <a:solidFill>
                  <a:schemeClr val="tx1"/>
                </a:solidFill>
                <a:latin typeface="Fira Sans"/>
                <a:ea typeface="Fira Sans"/>
                <a:cs typeface="Fira Sans"/>
                <a:sym typeface="Fira Sans"/>
              </a:rPr>
              <a:t>ОП</a:t>
            </a:r>
            <a:r>
              <a:rPr lang="ru-RU" dirty="0" smtClean="0">
                <a:solidFill>
                  <a:schemeClr val="tx1"/>
                </a:solidFill>
                <a:latin typeface="Fira Sans"/>
                <a:ea typeface="Fira Sans"/>
                <a:cs typeface="Fira Sans"/>
                <a:sym typeface="Fira Sans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Fira Sans"/>
                <a:ea typeface="Fira Sans"/>
                <a:cs typeface="Fira Sans"/>
                <a:sym typeface="Fira Sans"/>
              </a:rPr>
              <a:t>пилотный</a:t>
            </a:r>
            <a:r>
              <a:rPr lang="ru-RU" dirty="0" smtClean="0">
                <a:solidFill>
                  <a:schemeClr val="tx1"/>
                </a:solidFill>
                <a:latin typeface="Fira Sans"/>
                <a:ea typeface="Fira Sans"/>
                <a:cs typeface="Fira Sans"/>
                <a:sym typeface="Fira Sans"/>
              </a:rPr>
              <a:t> факультатив на ОП «История»</a:t>
            </a:r>
            <a:endParaRPr lang="ru-RU" dirty="0">
              <a:solidFill>
                <a:schemeClr val="tx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285750" indent="-285750"/>
            <a:r>
              <a:rPr lang="ru-RU" dirty="0">
                <a:solidFill>
                  <a:schemeClr val="tx1"/>
                </a:solidFill>
                <a:latin typeface="Fira Sans"/>
                <a:ea typeface="Fira Sans"/>
                <a:cs typeface="Fira Sans"/>
                <a:sym typeface="Fira Sans"/>
              </a:rPr>
              <a:t>2-3 курс - </a:t>
            </a:r>
            <a:r>
              <a:rPr lang="ru-RU" dirty="0" err="1">
                <a:solidFill>
                  <a:schemeClr val="tx1"/>
                </a:solidFill>
                <a:latin typeface="Fira Sans"/>
                <a:ea typeface="Fira Sans"/>
                <a:cs typeface="Fira Sans"/>
                <a:sym typeface="Fira Sans"/>
              </a:rPr>
              <a:t>майнор</a:t>
            </a:r>
            <a:r>
              <a:rPr lang="ru-RU" dirty="0">
                <a:solidFill>
                  <a:schemeClr val="tx1"/>
                </a:solidFill>
                <a:latin typeface="Fira Sans"/>
                <a:ea typeface="Fira Sans"/>
                <a:cs typeface="Fira Sans"/>
                <a:sym typeface="Fira Sans"/>
              </a:rPr>
              <a:t> «Предпринимательские проекты и стартапы»;</a:t>
            </a:r>
          </a:p>
          <a:p>
            <a:pPr marL="285750" indent="-285750"/>
            <a:r>
              <a:rPr lang="ru-RU" dirty="0">
                <a:solidFill>
                  <a:schemeClr val="tx1"/>
                </a:solidFill>
                <a:latin typeface="Fira Sans"/>
                <a:ea typeface="Fira Sans"/>
                <a:cs typeface="Fira Sans"/>
                <a:sym typeface="Fira Sans"/>
              </a:rPr>
              <a:t>4 курс – курс «Предпринимательство»</a:t>
            </a:r>
          </a:p>
          <a:p>
            <a:pPr marL="285750" indent="-285750"/>
            <a:r>
              <a:rPr lang="ru-RU" dirty="0">
                <a:solidFill>
                  <a:schemeClr val="tx1"/>
                </a:solidFill>
                <a:latin typeface="Fira Sans"/>
                <a:ea typeface="Fira Sans"/>
                <a:cs typeface="Fira Sans"/>
                <a:sym typeface="Fira Sans"/>
              </a:rPr>
              <a:t>Включение предпринимательских проектов (в том числе внешних от технологических </a:t>
            </a:r>
            <a:r>
              <a:rPr lang="ru-RU" dirty="0" err="1">
                <a:solidFill>
                  <a:schemeClr val="tx1"/>
                </a:solidFill>
                <a:latin typeface="Fira Sans"/>
                <a:ea typeface="Fira Sans"/>
                <a:cs typeface="Fira Sans"/>
                <a:sym typeface="Fira Sans"/>
              </a:rPr>
              <a:t>стартапов</a:t>
            </a:r>
            <a:r>
              <a:rPr lang="ru-RU" dirty="0">
                <a:solidFill>
                  <a:schemeClr val="tx1"/>
                </a:solidFill>
                <a:latin typeface="Fira Sans"/>
                <a:ea typeface="Fira Sans"/>
                <a:cs typeface="Fira Sans"/>
                <a:sym typeface="Fira Sans"/>
              </a:rPr>
              <a:t> и в рамках </a:t>
            </a:r>
            <a:r>
              <a:rPr lang="ru-RU" dirty="0" err="1">
                <a:solidFill>
                  <a:schemeClr val="tx1"/>
                </a:solidFill>
                <a:latin typeface="Fira Sans"/>
                <a:ea typeface="Fira Sans"/>
                <a:cs typeface="Fira Sans"/>
                <a:sym typeface="Fira Sans"/>
              </a:rPr>
              <a:t>майнора</a:t>
            </a:r>
            <a:r>
              <a:rPr lang="ru-RU" dirty="0">
                <a:solidFill>
                  <a:schemeClr val="tx1"/>
                </a:solidFill>
                <a:latin typeface="Fira Sans"/>
                <a:ea typeface="Fira Sans"/>
                <a:cs typeface="Fira Sans"/>
                <a:sym typeface="Fira Sans"/>
              </a:rPr>
              <a:t> «Предпринимательские проекты и </a:t>
            </a:r>
            <a:r>
              <a:rPr lang="ru-RU" dirty="0" err="1">
                <a:solidFill>
                  <a:schemeClr val="tx1"/>
                </a:solidFill>
                <a:latin typeface="Fira Sans"/>
                <a:ea typeface="Fira Sans"/>
                <a:cs typeface="Fira Sans"/>
                <a:sym typeface="Fira Sans"/>
              </a:rPr>
              <a:t>стартапы</a:t>
            </a:r>
            <a:r>
              <a:rPr lang="ru-RU" dirty="0">
                <a:solidFill>
                  <a:schemeClr val="tx1"/>
                </a:solidFill>
                <a:latin typeface="Fira Sans"/>
                <a:ea typeface="Fira Sans"/>
                <a:cs typeface="Fira Sans"/>
                <a:sym typeface="Fira Sans"/>
              </a:rPr>
              <a:t>»)  в проектную деятельность через Ярмарку проектов</a:t>
            </a:r>
          </a:p>
          <a:p>
            <a:pPr marL="285750" indent="-285750"/>
            <a:r>
              <a:rPr lang="ru-RU" dirty="0">
                <a:solidFill>
                  <a:schemeClr val="tx1"/>
                </a:solidFill>
                <a:latin typeface="Fira Sans"/>
                <a:ea typeface="Fira Sans"/>
                <a:cs typeface="Fira Sans"/>
                <a:sym typeface="Fira Sans"/>
              </a:rPr>
              <a:t>ВКР – стартап как диплом (в начале на ОП «менеджмент») </a:t>
            </a:r>
          </a:p>
          <a:p>
            <a:pPr marL="114300" indent="0">
              <a:buNone/>
            </a:pPr>
            <a:r>
              <a:rPr lang="en-US" sz="1600" b="1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/>
            </a:r>
            <a:br>
              <a:rPr lang="en-US" sz="1600" b="1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</a:br>
            <a:endParaRPr lang="ru-RU" sz="1600" b="1" dirty="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5" name="Google Shape;75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/>
          </a:p>
        </p:txBody>
      </p:sp>
      <p:pic>
        <p:nvPicPr>
          <p:cNvPr id="3078" name="Picture 6" descr="https://spb.hse.ru/data/2018/12/03/1144369556/46503209_1936350313336869_1369862609125244928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7036" y="1357577"/>
            <a:ext cx="1500218" cy="100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oogle Shape;78;p15"/>
          <p:cNvGrpSpPr/>
          <p:nvPr/>
        </p:nvGrpSpPr>
        <p:grpSpPr>
          <a:xfrm>
            <a:off x="7593900" y="125"/>
            <a:ext cx="1550100" cy="1550100"/>
            <a:chOff x="7593900" y="125"/>
            <a:chExt cx="1550100" cy="1550100"/>
          </a:xfrm>
        </p:grpSpPr>
        <p:sp>
          <p:nvSpPr>
            <p:cNvPr id="79" name="Google Shape;79;p15"/>
            <p:cNvSpPr/>
            <p:nvPr/>
          </p:nvSpPr>
          <p:spPr>
            <a:xfrm rot="10800000">
              <a:off x="7593900" y="125"/>
              <a:ext cx="1550100" cy="1550100"/>
            </a:xfrm>
            <a:prstGeom prst="rtTriangle">
              <a:avLst/>
            </a:prstGeom>
            <a:solidFill>
              <a:srgbClr val="0C5F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0" name="Google Shape;80;p15"/>
            <p:cNvPicPr preferRelativeResize="0"/>
            <p:nvPr/>
          </p:nvPicPr>
          <p:blipFill rotWithShape="1">
            <a:blip r:embed="rId4">
              <a:alphaModFix/>
            </a:blip>
            <a:srcRect l="17988" t="8173" r="20302" b="7217"/>
            <a:stretch/>
          </p:blipFill>
          <p:spPr>
            <a:xfrm>
              <a:off x="8500126" y="25843"/>
              <a:ext cx="623975" cy="8554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080" name="Picture 8" descr="https://spb.hse.ru/data/2018/12/03/1144369558/46498286_1936350500003517_3753840281863061504_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2095" y="2594169"/>
            <a:ext cx="1550100" cy="103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311700" y="64025"/>
            <a:ext cx="537536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latin typeface="Fira Sans"/>
                <a:ea typeface="Fira Sans"/>
                <a:cs typeface="Fira Sans"/>
                <a:sym typeface="Fira Sans"/>
              </a:rPr>
              <a:t>Расширение качества и масштаба мероприятий</a:t>
            </a:r>
            <a:endParaRPr sz="2400" b="1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510036" y="1098017"/>
            <a:ext cx="4585500" cy="37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Конкурсы </a:t>
            </a:r>
            <a:r>
              <a:rPr lang="en-US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HSE Business Cup </a:t>
            </a:r>
            <a:r>
              <a:rPr lang="en-US" dirty="0" err="1" smtClean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Spb</a:t>
            </a:r>
            <a:r>
              <a:rPr lang="ru-RU" dirty="0" smtClean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: </a:t>
            </a:r>
            <a:endParaRPr lang="ru-RU" dirty="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285750" indent="-285750"/>
            <a:r>
              <a:rPr lang="ru-RU" dirty="0">
                <a:solidFill>
                  <a:schemeClr val="tx1"/>
                </a:solidFill>
                <a:latin typeface="Fira Sans"/>
                <a:ea typeface="Fira Sans"/>
                <a:cs typeface="Fira Sans"/>
                <a:sym typeface="Fira Sans"/>
              </a:rPr>
              <a:t>плановое количество участников – </a:t>
            </a:r>
            <a:r>
              <a:rPr lang="ru-RU" dirty="0" smtClean="0">
                <a:solidFill>
                  <a:schemeClr val="tx1"/>
                </a:solidFill>
                <a:latin typeface="Fira Sans"/>
                <a:ea typeface="Fira Sans"/>
                <a:cs typeface="Fira Sans"/>
                <a:sym typeface="Fira Sans"/>
              </a:rPr>
              <a:t>200</a:t>
            </a:r>
          </a:p>
          <a:p>
            <a:pPr marL="285750" indent="-285750"/>
            <a:r>
              <a:rPr lang="ru-RU" dirty="0" smtClean="0">
                <a:solidFill>
                  <a:schemeClr val="tx1"/>
                </a:solidFill>
                <a:latin typeface="Fira Sans"/>
                <a:ea typeface="Fira Sans"/>
                <a:cs typeface="Fira Sans"/>
                <a:sym typeface="Fira Sans"/>
              </a:rPr>
              <a:t>Отдельная номинация «Социальные проекты»</a:t>
            </a:r>
            <a:endParaRPr lang="ru-RU" dirty="0">
              <a:solidFill>
                <a:schemeClr val="tx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indent="0">
              <a:buNone/>
            </a:pPr>
            <a:endParaRPr lang="ru-RU" dirty="0" smtClean="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Акселератор </a:t>
            </a:r>
            <a:r>
              <a:rPr lang="en-US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Global Startup Initiative</a:t>
            </a:r>
            <a:endParaRPr lang="ru-RU" dirty="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285750" indent="-285750"/>
            <a:r>
              <a:rPr lang="ru-RU" dirty="0">
                <a:solidFill>
                  <a:schemeClr val="tx1"/>
                </a:solidFill>
                <a:latin typeface="Fira Sans"/>
                <a:ea typeface="Fira Sans"/>
                <a:cs typeface="Fira Sans"/>
                <a:sym typeface="Fira Sans"/>
              </a:rPr>
              <a:t>плановое количество участников - 100</a:t>
            </a:r>
            <a:endParaRPr lang="ru-RU" dirty="0">
              <a:solidFill>
                <a:srgbClr val="FF000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285750" indent="-285750"/>
            <a:r>
              <a:rPr lang="ru-RU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Плановое количество выпускников: 50 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(10 стартапов, организованных с участием студентов и выпускников НИУ ВШЭ СПб) </a:t>
            </a:r>
          </a:p>
        </p:txBody>
      </p:sp>
      <p:sp>
        <p:nvSpPr>
          <p:cNvPr id="75" name="Google Shape;75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/>
          </a:p>
        </p:txBody>
      </p:sp>
      <p:pic>
        <p:nvPicPr>
          <p:cNvPr id="12" name="Picture 2" descr="https://spb.hse.ru/pubs/share/direct/2229174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9911" y="125109"/>
            <a:ext cx="3211247" cy="240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oogle Shape;78;p15"/>
          <p:cNvGrpSpPr/>
          <p:nvPr/>
        </p:nvGrpSpPr>
        <p:grpSpPr>
          <a:xfrm>
            <a:off x="7593900" y="125"/>
            <a:ext cx="1550100" cy="1550100"/>
            <a:chOff x="7593900" y="125"/>
            <a:chExt cx="1550100" cy="1550100"/>
          </a:xfrm>
        </p:grpSpPr>
        <p:sp>
          <p:nvSpPr>
            <p:cNvPr id="79" name="Google Shape;79;p15"/>
            <p:cNvSpPr/>
            <p:nvPr/>
          </p:nvSpPr>
          <p:spPr>
            <a:xfrm rot="10800000">
              <a:off x="7593900" y="125"/>
              <a:ext cx="1550100" cy="1550100"/>
            </a:xfrm>
            <a:prstGeom prst="rtTriangle">
              <a:avLst/>
            </a:prstGeom>
            <a:solidFill>
              <a:srgbClr val="0C5F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0" name="Google Shape;80;p15"/>
            <p:cNvPicPr preferRelativeResize="0"/>
            <p:nvPr/>
          </p:nvPicPr>
          <p:blipFill rotWithShape="1">
            <a:blip r:embed="rId4">
              <a:alphaModFix/>
            </a:blip>
            <a:srcRect l="17988" t="8173" r="20302" b="7217"/>
            <a:stretch/>
          </p:blipFill>
          <p:spPr>
            <a:xfrm>
              <a:off x="8500126" y="25843"/>
              <a:ext cx="623975" cy="8554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098" name="Picture 2" descr="Ð»Ð»ÑÑÑÑÐ°ÑÐ¸Ñ Ðº Ð½Ð¾Ð²Ð¾ÑÑÐ¸: ÐÐµÑÐ²Ð°Ñ Ð² 2018 Ð³Ð¾Ð´Ñ Ð²ÑÑÑÐµÑÐ° Ð¦ÐÐ ÑÐ¾ ÑÑÑÐ´ÐµÐ½ÑÐ°Ð¼Ð¸ ÐÐÐ£ ÐÐ¨Ð­ â Ð¡Ð°Ð½ÐºÑ-ÐÐµÑÐµÑÐ±ÑÑÐ³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910"/>
          <a:stretch/>
        </p:blipFill>
        <p:spPr bwMode="auto">
          <a:xfrm>
            <a:off x="5809911" y="2639497"/>
            <a:ext cx="3211247" cy="240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311700" y="147257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latin typeface="Fira Sans"/>
                <a:ea typeface="Fira Sans"/>
                <a:cs typeface="Fira Sans"/>
                <a:sym typeface="Fira Sans"/>
              </a:rPr>
              <a:t>Международный фестиваль университетских технологических проектов </a:t>
            </a:r>
            <a:br>
              <a:rPr lang="ru-RU" sz="2400" b="1" dirty="0">
                <a:latin typeface="Fira Sans"/>
                <a:ea typeface="Fira Sans"/>
                <a:cs typeface="Fira Sans"/>
                <a:sym typeface="Fira Sans"/>
              </a:rPr>
            </a:br>
            <a:r>
              <a:rPr lang="ru-RU" sz="2400" b="1" dirty="0">
                <a:latin typeface="Fira Sans"/>
                <a:ea typeface="Fira Sans"/>
                <a:cs typeface="Fira Sans"/>
                <a:sym typeface="Fira Sans"/>
              </a:rPr>
              <a:t>«</a:t>
            </a:r>
            <a:r>
              <a:rPr lang="en-US" sz="2400" b="1" dirty="0">
                <a:latin typeface="Fira Sans"/>
                <a:ea typeface="Fira Sans"/>
                <a:cs typeface="Fira Sans"/>
                <a:sym typeface="Fira Sans"/>
              </a:rPr>
              <a:t>International University Startups and Spin-Offs Festival</a:t>
            </a:r>
            <a:r>
              <a:rPr lang="ru-RU" sz="2400" b="1" dirty="0">
                <a:latin typeface="Fira Sans"/>
                <a:ea typeface="Fira Sans"/>
                <a:cs typeface="Fira Sans"/>
                <a:sym typeface="Fira Sans"/>
              </a:rPr>
              <a:t>»</a:t>
            </a:r>
            <a:endParaRPr sz="2400" b="1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272789" y="1550226"/>
            <a:ext cx="6491097" cy="37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/>
            <a:r>
              <a:rPr lang="ru-RU" dirty="0">
                <a:solidFill>
                  <a:schemeClr val="tx1"/>
                </a:solidFill>
                <a:latin typeface="Fira Sans"/>
                <a:ea typeface="Fira Sans"/>
                <a:cs typeface="Fira Sans"/>
                <a:sym typeface="Fira Sans"/>
              </a:rPr>
              <a:t>100 заявок на участие из 15 стран мира Ожидаемое количество презентаций на финальной  питч-сессии – 20 </a:t>
            </a:r>
          </a:p>
          <a:p>
            <a:pPr marL="285750" indent="-285750"/>
            <a:r>
              <a:rPr lang="ru-RU" dirty="0">
                <a:solidFill>
                  <a:schemeClr val="tx1"/>
                </a:solidFill>
                <a:latin typeface="Fira Sans"/>
                <a:ea typeface="Fira Sans"/>
                <a:cs typeface="Fira Sans"/>
                <a:sym typeface="Fira Sans"/>
              </a:rPr>
              <a:t>Три технологических области: </a:t>
            </a:r>
            <a:r>
              <a:rPr lang="ru-RU" dirty="0" err="1">
                <a:solidFill>
                  <a:schemeClr val="tx1"/>
                </a:solidFill>
                <a:latin typeface="Fira Sans"/>
                <a:ea typeface="Fira Sans"/>
                <a:cs typeface="Fira Sans"/>
                <a:sym typeface="Fira Sans"/>
              </a:rPr>
              <a:t>нейротехнологии</a:t>
            </a:r>
            <a:r>
              <a:rPr lang="ru-RU" dirty="0">
                <a:solidFill>
                  <a:schemeClr val="tx1"/>
                </a:solidFill>
                <a:latin typeface="Fira Sans"/>
                <a:ea typeface="Fira Sans"/>
                <a:cs typeface="Fira Sans"/>
                <a:sym typeface="Fira Sans"/>
              </a:rPr>
              <a:t>, цифровая медицина, образовательные технологии;</a:t>
            </a:r>
          </a:p>
          <a:p>
            <a:pPr marL="285750" indent="-285750"/>
            <a:r>
              <a:rPr lang="ru-RU" dirty="0">
                <a:solidFill>
                  <a:schemeClr val="tx1"/>
                </a:solidFill>
                <a:latin typeface="Fira Sans"/>
                <a:ea typeface="Fira Sans"/>
                <a:cs typeface="Fira Sans"/>
                <a:sym typeface="Fira Sans"/>
              </a:rPr>
              <a:t>Три трека в области управления: Менеджмент </a:t>
            </a:r>
            <a:r>
              <a:rPr lang="ru-RU" dirty="0" err="1">
                <a:solidFill>
                  <a:schemeClr val="tx1"/>
                </a:solidFill>
                <a:latin typeface="Fira Sans"/>
                <a:ea typeface="Fira Sans"/>
                <a:cs typeface="Fira Sans"/>
                <a:sym typeface="Fira Sans"/>
              </a:rPr>
              <a:t>стартапа</a:t>
            </a:r>
            <a:r>
              <a:rPr lang="ru-RU" dirty="0">
                <a:solidFill>
                  <a:schemeClr val="tx1"/>
                </a:solidFill>
                <a:latin typeface="Fira Sans"/>
                <a:ea typeface="Fira Sans"/>
                <a:cs typeface="Fira Sans"/>
                <a:sym typeface="Fira Sans"/>
              </a:rPr>
              <a:t>, маркетинг инновационного продукта, финансирование развития </a:t>
            </a:r>
            <a:r>
              <a:rPr lang="ru-RU" dirty="0" err="1">
                <a:solidFill>
                  <a:schemeClr val="tx1"/>
                </a:solidFill>
                <a:latin typeface="Fira Sans"/>
                <a:ea typeface="Fira Sans"/>
                <a:cs typeface="Fira Sans"/>
                <a:sym typeface="Fira Sans"/>
              </a:rPr>
              <a:t>стартапа</a:t>
            </a:r>
            <a:r>
              <a:rPr lang="ru-RU" dirty="0">
                <a:solidFill>
                  <a:schemeClr val="tx1"/>
                </a:solidFill>
                <a:latin typeface="Fira Sans"/>
                <a:ea typeface="Fira Sans"/>
                <a:cs typeface="Fira Sans"/>
                <a:sym typeface="Fira Sans"/>
              </a:rPr>
              <a:t>.</a:t>
            </a:r>
          </a:p>
          <a:p>
            <a:pPr marL="285750" indent="-285750"/>
            <a:r>
              <a:rPr lang="ru-RU" dirty="0">
                <a:solidFill>
                  <a:schemeClr val="tx1"/>
                </a:solidFill>
                <a:latin typeface="Fira Sans"/>
                <a:ea typeface="Fira Sans"/>
                <a:cs typeface="Fira Sans"/>
                <a:sym typeface="Fira Sans"/>
              </a:rPr>
              <a:t>Ведущие российские корпорации в качестве партнеров и членов жюри  </a:t>
            </a:r>
          </a:p>
          <a:p>
            <a:pPr marL="285750" indent="-285750"/>
            <a:r>
              <a:rPr lang="ru-RU" dirty="0">
                <a:solidFill>
                  <a:schemeClr val="tx1"/>
                </a:solidFill>
                <a:latin typeface="Fira Sans"/>
                <a:ea typeface="Fira Sans"/>
                <a:cs typeface="Fira Sans"/>
                <a:sym typeface="Fira Sans"/>
              </a:rPr>
              <a:t>Представители ведущих зарубежных акселераторов в качестве спикеров и партнеров</a:t>
            </a:r>
            <a:endParaRPr dirty="0">
              <a:solidFill>
                <a:schemeClr val="tx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5" name="Google Shape;75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/>
          </a:p>
        </p:txBody>
      </p:sp>
      <p:grpSp>
        <p:nvGrpSpPr>
          <p:cNvPr id="2" name="Google Shape;78;p15"/>
          <p:cNvGrpSpPr/>
          <p:nvPr/>
        </p:nvGrpSpPr>
        <p:grpSpPr>
          <a:xfrm>
            <a:off x="7593900" y="125"/>
            <a:ext cx="1550100" cy="1550100"/>
            <a:chOff x="7593900" y="125"/>
            <a:chExt cx="1550100" cy="1550100"/>
          </a:xfrm>
        </p:grpSpPr>
        <p:sp>
          <p:nvSpPr>
            <p:cNvPr id="79" name="Google Shape;79;p15"/>
            <p:cNvSpPr/>
            <p:nvPr/>
          </p:nvSpPr>
          <p:spPr>
            <a:xfrm rot="10800000">
              <a:off x="7593900" y="125"/>
              <a:ext cx="1550100" cy="1550100"/>
            </a:xfrm>
            <a:prstGeom prst="rtTriangle">
              <a:avLst/>
            </a:prstGeom>
            <a:solidFill>
              <a:srgbClr val="0C5F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0" name="Google Shape;80;p15"/>
            <p:cNvPicPr preferRelativeResize="0"/>
            <p:nvPr/>
          </p:nvPicPr>
          <p:blipFill rotWithShape="1">
            <a:blip r:embed="rId3">
              <a:alphaModFix/>
            </a:blip>
            <a:srcRect l="17988" t="8173" r="20302" b="7217"/>
            <a:stretch/>
          </p:blipFill>
          <p:spPr>
            <a:xfrm>
              <a:off x="8500126" y="25843"/>
              <a:ext cx="623975" cy="8554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122" name="Picture 2" descr="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7405" y="3780104"/>
            <a:ext cx="1503012" cy="7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mage result for 500 startup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8978" y="2557682"/>
            <a:ext cx="1232233" cy="81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media.informpskov.ru/content/2018/10/MMMth1538734478.png">
            <a:extLst>
              <a:ext uri="{FF2B5EF4-FFF2-40B4-BE49-F238E27FC236}">
                <a16:creationId xmlns="" xmlns:a16="http://schemas.microsoft.com/office/drawing/2014/main" id="{16F42261-ADCC-4B0E-B1FA-3E6FBFCE9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0474" y="1410601"/>
            <a:ext cx="1503012" cy="112830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ltex-co.ru/upload/iblock/c04/Kaspersky_RGB_POS_JPEG.JPG">
            <a:extLst>
              <a:ext uri="{FF2B5EF4-FFF2-40B4-BE49-F238E27FC236}">
                <a16:creationId xmlns="" xmlns:a16="http://schemas.microsoft.com/office/drawing/2014/main" id="{6ADFFB00-D387-481E-ABA6-9C07C6CCF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3900" y="4532088"/>
            <a:ext cx="1366517" cy="439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m0-tub-ru.yandex.net/i?id=7e7fbe0da6f971757eac9718dee00a23&amp;n=13">
            <a:extLst>
              <a:ext uri="{FF2B5EF4-FFF2-40B4-BE49-F238E27FC236}">
                <a16:creationId xmlns="" xmlns:a16="http://schemas.microsoft.com/office/drawing/2014/main" id="{0B43835A-A559-4C70-A0D0-ABCCF37C6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1982" y="3387951"/>
            <a:ext cx="1699229" cy="41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8885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41D10C-08CB-4938-846A-EC4631B67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19816"/>
            <a:ext cx="8520600" cy="572700"/>
          </a:xfrm>
        </p:spPr>
        <p:txBody>
          <a:bodyPr/>
          <a:lstStyle/>
          <a:p>
            <a:r>
              <a:rPr lang="ru-RU" sz="2400" b="1" dirty="0">
                <a:latin typeface="Fira Sans"/>
              </a:rPr>
              <a:t>Университеты и проекты на Фестивале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3ECA49C-7DFF-42BE-B580-1C8A009AB9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097276"/>
            <a:ext cx="4976396" cy="3253708"/>
          </a:xfrm>
        </p:spPr>
        <p:txBody>
          <a:bodyPr/>
          <a:lstStyle/>
          <a:p>
            <a:pPr marL="114300" indent="0">
              <a:buNone/>
            </a:pPr>
            <a:r>
              <a:rPr lang="ru-RU" b="1" dirty="0">
                <a:solidFill>
                  <a:schemeClr val="tx1"/>
                </a:solidFill>
                <a:latin typeface="Fira Sans"/>
              </a:rPr>
              <a:t>Более 20 университетов уже подали заявки :</a:t>
            </a:r>
          </a:p>
          <a:p>
            <a:r>
              <a:rPr lang="en-US" dirty="0">
                <a:solidFill>
                  <a:schemeClr val="tx1"/>
                </a:solidFill>
                <a:latin typeface="Fira Sans"/>
              </a:rPr>
              <a:t>Stanford University;</a:t>
            </a:r>
          </a:p>
          <a:p>
            <a:r>
              <a:rPr lang="en-US" dirty="0" err="1">
                <a:solidFill>
                  <a:schemeClr val="tx1"/>
                </a:solidFill>
                <a:latin typeface="Fira Sans"/>
              </a:rPr>
              <a:t>Politecnico</a:t>
            </a:r>
            <a:r>
              <a:rPr lang="en-US" dirty="0">
                <a:solidFill>
                  <a:schemeClr val="tx1"/>
                </a:solidFill>
                <a:latin typeface="Fira Sans"/>
              </a:rPr>
              <a:t> di Milano;</a:t>
            </a:r>
          </a:p>
          <a:p>
            <a:r>
              <a:rPr lang="en-US" dirty="0">
                <a:solidFill>
                  <a:schemeClr val="tx1"/>
                </a:solidFill>
                <a:latin typeface="Fira Sans"/>
              </a:rPr>
              <a:t>University of Illinois;</a:t>
            </a:r>
          </a:p>
          <a:p>
            <a:r>
              <a:rPr lang="en-US" dirty="0">
                <a:solidFill>
                  <a:schemeClr val="tx1"/>
                </a:solidFill>
                <a:latin typeface="Fira Sans"/>
              </a:rPr>
              <a:t>University of </a:t>
            </a:r>
            <a:r>
              <a:rPr lang="en-US" dirty="0" err="1">
                <a:solidFill>
                  <a:schemeClr val="tx1"/>
                </a:solidFill>
                <a:latin typeface="Fira Sans"/>
              </a:rPr>
              <a:t>Agder</a:t>
            </a:r>
            <a:r>
              <a:rPr lang="en-US" dirty="0">
                <a:solidFill>
                  <a:schemeClr val="tx1"/>
                </a:solidFill>
                <a:latin typeface="Fira Sans"/>
              </a:rPr>
              <a:t>;</a:t>
            </a:r>
          </a:p>
          <a:p>
            <a:r>
              <a:rPr lang="en-US" dirty="0" err="1">
                <a:solidFill>
                  <a:schemeClr val="tx1"/>
                </a:solidFill>
                <a:latin typeface="Fira Sans"/>
              </a:rPr>
              <a:t>Bilkent</a:t>
            </a:r>
            <a:r>
              <a:rPr lang="en-US" dirty="0">
                <a:solidFill>
                  <a:schemeClr val="tx1"/>
                </a:solidFill>
                <a:latin typeface="Fira Sans"/>
              </a:rPr>
              <a:t> University Electronics Engineering;</a:t>
            </a:r>
          </a:p>
          <a:p>
            <a:r>
              <a:rPr lang="en-US" dirty="0">
                <a:solidFill>
                  <a:schemeClr val="tx1"/>
                </a:solidFill>
                <a:latin typeface="Fira Sans"/>
              </a:rPr>
              <a:t>University of Greenwich;</a:t>
            </a:r>
          </a:p>
          <a:p>
            <a:r>
              <a:rPr lang="en-US" dirty="0">
                <a:solidFill>
                  <a:schemeClr val="tx1"/>
                </a:solidFill>
                <a:latin typeface="Fira Sans"/>
              </a:rPr>
              <a:t>Leeds School of business at the University of Colorado;</a:t>
            </a:r>
          </a:p>
          <a:p>
            <a:r>
              <a:rPr lang="en-US" dirty="0">
                <a:solidFill>
                  <a:schemeClr val="tx1"/>
                </a:solidFill>
                <a:latin typeface="Fira Sans"/>
              </a:rPr>
              <a:t>Lund University;</a:t>
            </a:r>
          </a:p>
          <a:p>
            <a:r>
              <a:rPr lang="en-US" dirty="0">
                <a:solidFill>
                  <a:schemeClr val="tx1"/>
                </a:solidFill>
                <a:latin typeface="Fira Sans"/>
              </a:rPr>
              <a:t>Harbin Institute of Technologies;</a:t>
            </a:r>
          </a:p>
          <a:p>
            <a:r>
              <a:rPr lang="en-US" dirty="0">
                <a:solidFill>
                  <a:schemeClr val="tx1"/>
                </a:solidFill>
                <a:latin typeface="Fira Sans"/>
              </a:rPr>
              <a:t>Sheffield University</a:t>
            </a:r>
          </a:p>
          <a:p>
            <a:pPr marL="11430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28339628-22C3-40B9-AC4A-84041165EA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 lang="en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5B64977-A2E4-44FA-A31E-6A3210617422}"/>
              </a:ext>
            </a:extLst>
          </p:cNvPr>
          <p:cNvSpPr txBox="1"/>
          <p:nvPr/>
        </p:nvSpPr>
        <p:spPr>
          <a:xfrm>
            <a:off x="5384020" y="1097276"/>
            <a:ext cx="3448280" cy="37856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Fira Sans"/>
              </a:rPr>
              <a:t>Более 40 проектов получено: </a:t>
            </a:r>
          </a:p>
          <a:p>
            <a:endParaRPr lang="ru-RU" sz="1600" dirty="0">
              <a:latin typeface="Fira Sans"/>
            </a:endParaRPr>
          </a:p>
          <a:p>
            <a:r>
              <a:rPr lang="ru-RU" sz="1600" dirty="0">
                <a:solidFill>
                  <a:schemeClr val="tx1"/>
                </a:solidFill>
                <a:latin typeface="Fira Sans"/>
              </a:rPr>
              <a:t>Примеры:  </a:t>
            </a:r>
          </a:p>
          <a:p>
            <a:endParaRPr lang="ru-RU" sz="1600" dirty="0">
              <a:solidFill>
                <a:schemeClr val="tx1"/>
              </a:solidFill>
              <a:latin typeface="Fira Sans"/>
            </a:endParaRPr>
          </a:p>
          <a:p>
            <a:pPr marL="4000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Fira Sans"/>
              </a:rPr>
              <a:t>Road scanner for road management;</a:t>
            </a:r>
          </a:p>
          <a:p>
            <a:pPr marL="4000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Fira Sans"/>
              </a:rPr>
              <a:t>An all in one iPhone case with a solar battery;</a:t>
            </a:r>
          </a:p>
          <a:p>
            <a:pPr marL="4000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Fira Sans"/>
              </a:rPr>
              <a:t>An autonomous advertising platform;</a:t>
            </a:r>
          </a:p>
          <a:p>
            <a:pPr marL="4000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Fira Sans"/>
              </a:rPr>
              <a:t>A virtual robot to process information;</a:t>
            </a:r>
          </a:p>
          <a:p>
            <a:pPr marL="4000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Fira Sans"/>
              </a:rPr>
              <a:t>A system for control of cold-chain food transportation;</a:t>
            </a:r>
          </a:p>
          <a:p>
            <a:pPr marL="4000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Fira Sans"/>
              </a:rPr>
              <a:t>A smart heating system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2368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31AB54BE-3762-4F5D-89C0-E64D2BF5A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Fira Sans"/>
              </a:rPr>
              <a:t>Итоги 2018 года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8FA2BBF9-AC50-4125-BFB3-461554D4EAE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34908172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7BD90B-EE37-4809-AC5A-37881F8CB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46254"/>
            <a:ext cx="8520600" cy="572700"/>
          </a:xfrm>
        </p:spPr>
        <p:txBody>
          <a:bodyPr/>
          <a:lstStyle/>
          <a:p>
            <a:r>
              <a:rPr lang="ru-RU" sz="2400" b="1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Активизация информационной политики </a:t>
            </a:r>
            <a:r>
              <a:rPr lang="en-US" b="1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/>
            </a:r>
            <a:br>
              <a:rPr lang="en-US" b="1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9BC8BBC-042E-438C-BDB9-EFBDB6D671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/>
            <a:r>
              <a:rPr lang="ru-RU" dirty="0" smtClean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Интеграция сайта ЦИП с сайтами образовательных подразделений;</a:t>
            </a:r>
            <a:endParaRPr lang="ru-RU" dirty="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285750" indent="-285750"/>
            <a:r>
              <a:rPr lang="ru-RU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Привлечение первокурсников через День Вышки, ОБЖ, приглашенные лекции от предпринимателей</a:t>
            </a:r>
            <a:r>
              <a:rPr lang="ru-RU" dirty="0" smtClean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;</a:t>
            </a:r>
          </a:p>
          <a:p>
            <a:pPr marL="285750" indent="-285750"/>
            <a:r>
              <a:rPr lang="ru-RU" dirty="0" smtClean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Участие в Неделе Карьеры;</a:t>
            </a:r>
          </a:p>
          <a:p>
            <a:pPr marL="285750" indent="-285750"/>
            <a:r>
              <a:rPr lang="ru-RU" dirty="0" smtClean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Привлечение магистрантов, в том числе через участие в </a:t>
            </a:r>
            <a:r>
              <a:rPr lang="en-US" dirty="0" smtClean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Bar Camp</a:t>
            </a:r>
            <a:r>
              <a:rPr lang="ru-RU" dirty="0" smtClean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;  </a:t>
            </a:r>
            <a:endParaRPr lang="ru-RU" dirty="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285750" indent="-285750"/>
            <a:r>
              <a:rPr lang="ru-RU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Участие в ключевых мероприятиях  и форумах по инновационной тематике: «Открытые инновации»,  ПМИФ,  мероприятия АСИ, РВК,  других институтов развития и т.д.; </a:t>
            </a:r>
          </a:p>
          <a:p>
            <a:pPr marL="285750" indent="-285750"/>
            <a:r>
              <a:rPr lang="ru-RU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Участие в экспертной деятельности и прикладных исследованиях;</a:t>
            </a:r>
          </a:p>
          <a:p>
            <a:pPr marL="285750" indent="-285750"/>
            <a:r>
              <a:rPr lang="ru-RU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Выступления в СМИ, публикации;</a:t>
            </a:r>
          </a:p>
          <a:p>
            <a:pPr marL="285750" indent="-285750"/>
            <a:r>
              <a:rPr lang="ru-RU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Публичное подписание соглашений о партнерствах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69CBBF76-FF65-4EFD-9511-38ACAD9CB75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11478985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A8C5950-5F8D-4B34-A8A1-D0949390C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01118"/>
            <a:ext cx="8520600" cy="572700"/>
          </a:xfrm>
        </p:spPr>
        <p:txBody>
          <a:bodyPr/>
          <a:lstStyle/>
          <a:p>
            <a:r>
              <a:rPr lang="ru-RU" sz="2400" b="1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Создание инновационных компаний. Организация дочерней компании НИУ ВШЭ СПб</a:t>
            </a:r>
            <a:r>
              <a:rPr lang="ru-RU" sz="2400" b="1" strike="sngStrike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/>
            </a:r>
            <a:br>
              <a:rPr lang="ru-RU" sz="2400" b="1" strike="sngStrike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</a:br>
            <a:endParaRPr lang="ru-RU" sz="2400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C679CD5-D152-49CA-A564-9794ECDAD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754" y="1778776"/>
            <a:ext cx="8520600" cy="341640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Fira Sans"/>
              </a:rPr>
              <a:t>Создание МИП НИУ ВШЭ Санкт-Петербург (со 100% долей в уставном капитале). </a:t>
            </a:r>
          </a:p>
          <a:p>
            <a:r>
              <a:rPr lang="ru-RU" dirty="0">
                <a:solidFill>
                  <a:schemeClr val="tx1"/>
                </a:solidFill>
                <a:latin typeface="Fira Sans"/>
              </a:rPr>
              <a:t>Взнос в уставной капитал – база данных студенческих проектов, зарегистрированная на НИУ ВШЭ Санкт-Петербург.</a:t>
            </a:r>
          </a:p>
          <a:p>
            <a:r>
              <a:rPr lang="ru-RU" dirty="0">
                <a:solidFill>
                  <a:schemeClr val="tx1"/>
                </a:solidFill>
                <a:latin typeface="Fira Sans"/>
              </a:rPr>
              <a:t>При создании компаний</a:t>
            </a:r>
            <a:r>
              <a:rPr lang="en-US" dirty="0">
                <a:solidFill>
                  <a:schemeClr val="tx1"/>
                </a:solidFill>
                <a:latin typeface="Fira Sans"/>
              </a:rPr>
              <a:t> </a:t>
            </a:r>
            <a:r>
              <a:rPr lang="ru-RU" dirty="0">
                <a:solidFill>
                  <a:schemeClr val="tx1"/>
                </a:solidFill>
                <a:latin typeface="Fira Sans"/>
              </a:rPr>
              <a:t>с участием выпускников программ Центра инновационного предпринимательства 3-5% уставного капитала принадлежит вновь созданной дочерней компании.</a:t>
            </a:r>
          </a:p>
          <a:p>
            <a:r>
              <a:rPr lang="ru-RU" dirty="0">
                <a:solidFill>
                  <a:schemeClr val="tx1"/>
                </a:solidFill>
                <a:latin typeface="Fira Sans"/>
              </a:rPr>
              <a:t>Срок создания МИП – май 2019 года.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0F4F04A6-6E44-4259-BAD6-807BB146D8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27615767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0" y="64025"/>
            <a:ext cx="883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2400" b="1" dirty="0">
                <a:latin typeface="Fira Sans"/>
              </a:rPr>
              <a:t>Расширение партнерств  и создание межвузовской инновационной экосистемы Санкт-Петербурга   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/>
            </a:r>
            <a:br>
              <a:rPr lang="ru-RU" b="1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</a:br>
            <a:endParaRPr b="1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318184" y="889828"/>
            <a:ext cx="5366519" cy="37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/>
            <a:r>
              <a:rPr lang="ru-RU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Соглашения с ведущими техническими университетами города;</a:t>
            </a:r>
            <a:endParaRPr lang="en-US" dirty="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285750" indent="-285750"/>
            <a:r>
              <a:rPr lang="ru-RU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 Соглашения с ведущими региональными университетами;</a:t>
            </a:r>
            <a:endParaRPr lang="en-US" dirty="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285750" indent="-285750"/>
            <a:r>
              <a:rPr lang="ru-RU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Проведение совместных мероприятий с компаниями, планирующими развиваться по модели открытых инноваций</a:t>
            </a:r>
          </a:p>
          <a:p>
            <a:pPr marL="285750" indent="-285750"/>
            <a:r>
              <a:rPr lang="ru-RU" b="1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Результаты: </a:t>
            </a:r>
            <a:r>
              <a:rPr lang="ru-RU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не менее </a:t>
            </a:r>
            <a:r>
              <a:rPr lang="ru-RU" dirty="0">
                <a:solidFill>
                  <a:schemeClr val="tx1"/>
                </a:solidFill>
                <a:latin typeface="Fira Sans"/>
                <a:ea typeface="Fira Sans"/>
                <a:cs typeface="Fira Sans"/>
                <a:sym typeface="Fira Sans"/>
              </a:rPr>
              <a:t>десяти</a:t>
            </a:r>
            <a:r>
              <a:rPr lang="ru-RU" dirty="0">
                <a:solidFill>
                  <a:srgbClr val="FF0000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ru-RU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 соглашений с университетами Санкт-Петербурга;</a:t>
            </a:r>
          </a:p>
          <a:p>
            <a:pPr marL="285750" indent="-285750"/>
            <a:r>
              <a:rPr lang="ru-RU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Не менее пяти соглашений с ведущими региональными университетами;</a:t>
            </a:r>
          </a:p>
          <a:p>
            <a:pPr marL="285750" indent="-285750"/>
            <a:r>
              <a:rPr lang="ru-RU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Не менее одного корпоративного акселератора.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b="1" dirty="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5" name="Google Shape;75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/>
          </a:p>
        </p:txBody>
      </p:sp>
      <p:pic>
        <p:nvPicPr>
          <p:cNvPr id="12" name="Picture 4" descr="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5159" y="696346"/>
            <a:ext cx="1357180" cy="135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oogle Shape;78;p15"/>
          <p:cNvGrpSpPr/>
          <p:nvPr/>
        </p:nvGrpSpPr>
        <p:grpSpPr>
          <a:xfrm>
            <a:off x="7593900" y="125"/>
            <a:ext cx="1550100" cy="1550100"/>
            <a:chOff x="7593900" y="125"/>
            <a:chExt cx="1550100" cy="1550100"/>
          </a:xfrm>
        </p:grpSpPr>
        <p:sp>
          <p:nvSpPr>
            <p:cNvPr id="79" name="Google Shape;79;p15"/>
            <p:cNvSpPr/>
            <p:nvPr/>
          </p:nvSpPr>
          <p:spPr>
            <a:xfrm rot="10800000">
              <a:off x="7593900" y="125"/>
              <a:ext cx="1550100" cy="1550100"/>
            </a:xfrm>
            <a:prstGeom prst="rtTriangle">
              <a:avLst/>
            </a:prstGeom>
            <a:solidFill>
              <a:srgbClr val="0C5F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0" name="Google Shape;80;p15"/>
            <p:cNvPicPr preferRelativeResize="0"/>
            <p:nvPr/>
          </p:nvPicPr>
          <p:blipFill rotWithShape="1">
            <a:blip r:embed="rId4">
              <a:alphaModFix/>
            </a:blip>
            <a:srcRect l="17988" t="8173" r="20302" b="7217"/>
            <a:stretch/>
          </p:blipFill>
          <p:spPr>
            <a:xfrm>
              <a:off x="8500126" y="25843"/>
              <a:ext cx="623975" cy="8554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" name="Picture 6" descr="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3659" y="1135104"/>
            <a:ext cx="1552215" cy="155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ttps://encrypted-tbn0.gstatic.com/images?q=tbn:ANd9GcTWgpazcjlISj1eV_UYwVLlxvt8Y23sdmbi1rf31C-selXdtjk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8457" y="3511484"/>
            <a:ext cx="2395179" cy="135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age result for Ð¸ÑÐ¼Ð¾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4086" y="1866382"/>
            <a:ext cx="2826893" cy="144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ge result for ÑÑÑÑÑ Ð»Ð¾Ð³Ð¾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1654" y="3401355"/>
            <a:ext cx="1152908" cy="115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311700" y="30861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latin typeface="Fira Sans"/>
                <a:ea typeface="Fira Sans"/>
                <a:cs typeface="Fira Sans"/>
                <a:sym typeface="Fira Sans"/>
              </a:rPr>
              <a:t>Резюме</a:t>
            </a:r>
            <a:endParaRPr sz="2400" b="1" strike="sngStrike" dirty="0">
              <a:solidFill>
                <a:srgbClr val="FF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956930" y="1631534"/>
            <a:ext cx="7668150" cy="21181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НИУ ВШЭ Санкт-Петербург переходит от пилотных проектов по активизации предпринимательской активности студентов кампуса   к формированию в Санкт-Петербурге  международного инновационного </a:t>
            </a:r>
            <a:r>
              <a:rPr lang="ru-RU" dirty="0" err="1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хаба</a:t>
            </a:r>
            <a:r>
              <a:rPr lang="ru-RU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 с широким вовлечением в эту деятельность сотрудников, студентов и выпускников университета </a:t>
            </a:r>
            <a:endParaRPr lang="ru-RU" sz="1600" dirty="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5" name="Google Shape;75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/>
          </a:p>
        </p:txBody>
      </p:sp>
      <p:grpSp>
        <p:nvGrpSpPr>
          <p:cNvPr id="2" name="Google Shape;78;p15"/>
          <p:cNvGrpSpPr/>
          <p:nvPr/>
        </p:nvGrpSpPr>
        <p:grpSpPr>
          <a:xfrm>
            <a:off x="7593900" y="125"/>
            <a:ext cx="1550100" cy="1550100"/>
            <a:chOff x="7593900" y="125"/>
            <a:chExt cx="1550100" cy="1550100"/>
          </a:xfrm>
        </p:grpSpPr>
        <p:sp>
          <p:nvSpPr>
            <p:cNvPr id="79" name="Google Shape;79;p15"/>
            <p:cNvSpPr/>
            <p:nvPr/>
          </p:nvSpPr>
          <p:spPr>
            <a:xfrm rot="10800000">
              <a:off x="7593900" y="125"/>
              <a:ext cx="1550100" cy="1550100"/>
            </a:xfrm>
            <a:prstGeom prst="rtTriangle">
              <a:avLst/>
            </a:prstGeom>
            <a:solidFill>
              <a:srgbClr val="0C5F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0" name="Google Shape;80;p15"/>
            <p:cNvPicPr preferRelativeResize="0"/>
            <p:nvPr/>
          </p:nvPicPr>
          <p:blipFill rotWithShape="1">
            <a:blip r:embed="rId3">
              <a:alphaModFix/>
            </a:blip>
            <a:srcRect l="17988" t="8173" r="20302" b="7217"/>
            <a:stretch/>
          </p:blipFill>
          <p:spPr>
            <a:xfrm>
              <a:off x="8500126" y="25843"/>
              <a:ext cx="623975" cy="8554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318184" y="998706"/>
            <a:ext cx="7898445" cy="36531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СПАСИБО ЗА ВНИМАНИЕ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000" dirty="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Центр инновационного предпринимательства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000" dirty="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НИУ ВШЭ Санкт-Петербург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000" b="1" dirty="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5" name="Google Shape;75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/>
          </a:p>
        </p:txBody>
      </p:sp>
      <p:grpSp>
        <p:nvGrpSpPr>
          <p:cNvPr id="2" name="Google Shape;78;p15"/>
          <p:cNvGrpSpPr/>
          <p:nvPr/>
        </p:nvGrpSpPr>
        <p:grpSpPr>
          <a:xfrm>
            <a:off x="7593900" y="125"/>
            <a:ext cx="1550100" cy="1550100"/>
            <a:chOff x="7593900" y="125"/>
            <a:chExt cx="1550100" cy="1550100"/>
          </a:xfrm>
        </p:grpSpPr>
        <p:sp>
          <p:nvSpPr>
            <p:cNvPr id="79" name="Google Shape;79;p15"/>
            <p:cNvSpPr/>
            <p:nvPr/>
          </p:nvSpPr>
          <p:spPr>
            <a:xfrm rot="10800000">
              <a:off x="7593900" y="125"/>
              <a:ext cx="1550100" cy="1550100"/>
            </a:xfrm>
            <a:prstGeom prst="rtTriangle">
              <a:avLst/>
            </a:prstGeom>
            <a:solidFill>
              <a:srgbClr val="0C5F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0" name="Google Shape;80;p15"/>
            <p:cNvPicPr preferRelativeResize="0"/>
            <p:nvPr/>
          </p:nvPicPr>
          <p:blipFill rotWithShape="1">
            <a:blip r:embed="rId3">
              <a:alphaModFix/>
            </a:blip>
            <a:srcRect l="17988" t="8173" r="20302" b="7217"/>
            <a:stretch/>
          </p:blipFill>
          <p:spPr>
            <a:xfrm>
              <a:off x="8500126" y="25843"/>
              <a:ext cx="623975" cy="8554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spb.hse.ru/pubs/share/direct/2229175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1149" y="953295"/>
            <a:ext cx="4451806" cy="333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580768" y="202475"/>
            <a:ext cx="714158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latin typeface="Fira Sans"/>
                <a:ea typeface="Fira Sans"/>
                <a:cs typeface="Fira Sans"/>
                <a:sym typeface="Fira Sans"/>
              </a:rPr>
              <a:t>Основные направления инновационной деятельности в 2018 году</a:t>
            </a:r>
            <a:endParaRPr sz="2400" b="1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1"/>
          </p:nvPr>
        </p:nvSpPr>
        <p:spPr>
          <a:xfrm>
            <a:off x="107638" y="1069830"/>
            <a:ext cx="4425000" cy="37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"/>
              <a:buChar char="●"/>
            </a:pPr>
            <a:r>
              <a:rPr lang="ru-RU" dirty="0">
                <a:solidFill>
                  <a:schemeClr val="tx1"/>
                </a:solidFill>
                <a:latin typeface="Fira Sans"/>
                <a:ea typeface="Fira Sans"/>
                <a:cs typeface="Fira Sans"/>
                <a:sym typeface="Fira Sans"/>
              </a:rPr>
              <a:t>Предпринимательское образование;</a:t>
            </a: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"/>
              <a:buChar char="●"/>
            </a:pPr>
            <a:r>
              <a:rPr lang="ru-RU" dirty="0">
                <a:solidFill>
                  <a:schemeClr val="tx1"/>
                </a:solidFill>
                <a:latin typeface="Fira Sans"/>
                <a:ea typeface="Fira Sans"/>
                <a:cs typeface="Fira Sans"/>
                <a:sym typeface="Fira Sans"/>
              </a:rPr>
              <a:t>Вовлечение  студентов в предпринимательскую деятельность;</a:t>
            </a: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"/>
              <a:buChar char="●"/>
            </a:pPr>
            <a:r>
              <a:rPr lang="ru-RU" dirty="0">
                <a:solidFill>
                  <a:schemeClr val="tx1"/>
                </a:solidFill>
                <a:latin typeface="Fira Sans"/>
                <a:ea typeface="Fira Sans"/>
                <a:cs typeface="Fira Sans"/>
                <a:sym typeface="Fira Sans"/>
              </a:rPr>
              <a:t>Инфраструктурное и информационное обеспечение инновационной деятельности; </a:t>
            </a:r>
            <a:endParaRPr lang="ru-RU" dirty="0">
              <a:solidFill>
                <a:srgbClr val="FF000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"/>
              <a:buChar char="●"/>
            </a:pPr>
            <a:r>
              <a:rPr lang="ru-RU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Формирование партнерств в области предпринимательства</a:t>
            </a:r>
            <a:r>
              <a:rPr lang="en" sz="1600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/>
            </a:r>
            <a:br>
              <a:rPr lang="en" sz="1600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</a:br>
            <a:endParaRPr sz="1600" dirty="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7" name="Google Shape;87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grpSp>
        <p:nvGrpSpPr>
          <p:cNvPr id="2" name="Google Shape;90;p16"/>
          <p:cNvGrpSpPr/>
          <p:nvPr/>
        </p:nvGrpSpPr>
        <p:grpSpPr>
          <a:xfrm>
            <a:off x="7593900" y="125"/>
            <a:ext cx="1550100" cy="1550100"/>
            <a:chOff x="7593900" y="125"/>
            <a:chExt cx="1550100" cy="1550100"/>
          </a:xfrm>
        </p:grpSpPr>
        <p:sp>
          <p:nvSpPr>
            <p:cNvPr id="91" name="Google Shape;91;p16"/>
            <p:cNvSpPr/>
            <p:nvPr/>
          </p:nvSpPr>
          <p:spPr>
            <a:xfrm rot="10800000">
              <a:off x="7593900" y="125"/>
              <a:ext cx="1550100" cy="1550100"/>
            </a:xfrm>
            <a:prstGeom prst="rtTriangle">
              <a:avLst/>
            </a:prstGeom>
            <a:solidFill>
              <a:srgbClr val="0C5F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2" name="Google Shape;92;p16"/>
            <p:cNvPicPr preferRelativeResize="0"/>
            <p:nvPr/>
          </p:nvPicPr>
          <p:blipFill rotWithShape="1">
            <a:blip r:embed="rId4">
              <a:alphaModFix/>
            </a:blip>
            <a:srcRect l="17988" t="8173" r="20302" b="7217"/>
            <a:stretch/>
          </p:blipFill>
          <p:spPr>
            <a:xfrm>
              <a:off x="8500126" y="25843"/>
              <a:ext cx="623975" cy="8554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mage result for Ð¸Ð½Ð½Ð¾Ð²Ð°ÑÐ¸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9903" y="1176246"/>
            <a:ext cx="3744097" cy="321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D3F9551-F5E6-4B64-8A4A-8F76A74B2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99" y="213531"/>
            <a:ext cx="7843759" cy="572700"/>
          </a:xfrm>
        </p:spPr>
        <p:txBody>
          <a:bodyPr/>
          <a:lstStyle/>
          <a:p>
            <a:r>
              <a:rPr lang="ru-RU" sz="2400" b="1" dirty="0">
                <a:latin typeface="Fira Sans" charset="0"/>
                <a:ea typeface="Fira Sans" charset="0"/>
                <a:cs typeface="Fira Sans" charset="0"/>
              </a:rPr>
              <a:t>Предпринимательское образование</a:t>
            </a:r>
            <a:endParaRPr lang="ru-RU" sz="2400" b="1" strike="sngStrike" dirty="0">
              <a:latin typeface="Fira Sans" charset="0"/>
              <a:ea typeface="Fira Sans" charset="0"/>
              <a:cs typeface="Fira Sans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3F5C920-E185-4750-91CD-E63FA837D9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1226" y="920981"/>
            <a:ext cx="5591389" cy="3416400"/>
          </a:xfrm>
        </p:spPr>
        <p:txBody>
          <a:bodyPr/>
          <a:lstStyle/>
          <a:p>
            <a:r>
              <a:rPr lang="ru-RU" dirty="0" err="1">
                <a:solidFill>
                  <a:schemeClr val="tx1"/>
                </a:solidFill>
                <a:latin typeface="Fira Sans" charset="0"/>
                <a:ea typeface="Fira Sans" charset="0"/>
                <a:cs typeface="Fira Sans" charset="0"/>
              </a:rPr>
              <a:t>Майнор</a:t>
            </a:r>
            <a:r>
              <a:rPr lang="ru-RU" dirty="0">
                <a:solidFill>
                  <a:schemeClr val="tx1"/>
                </a:solidFill>
                <a:latin typeface="Fira Sans" charset="0"/>
                <a:ea typeface="Fira Sans" charset="0"/>
                <a:cs typeface="Fira Sans" charset="0"/>
              </a:rPr>
              <a:t> «Предпринимательские проекты и </a:t>
            </a:r>
            <a:r>
              <a:rPr lang="ru-RU" dirty="0" err="1">
                <a:solidFill>
                  <a:schemeClr val="tx1"/>
                </a:solidFill>
                <a:latin typeface="Fira Sans" charset="0"/>
                <a:ea typeface="Fira Sans" charset="0"/>
                <a:cs typeface="Fira Sans" charset="0"/>
              </a:rPr>
              <a:t>стартапы</a:t>
            </a:r>
            <a:r>
              <a:rPr lang="ru-RU" dirty="0">
                <a:solidFill>
                  <a:schemeClr val="tx1"/>
                </a:solidFill>
                <a:latin typeface="Fira Sans" charset="0"/>
                <a:ea typeface="Fira Sans" charset="0"/>
                <a:cs typeface="Fira Sans" charset="0"/>
              </a:rPr>
              <a:t>» для 2 и 3 курса </a:t>
            </a:r>
            <a:r>
              <a:rPr lang="ru-RU" dirty="0" err="1">
                <a:solidFill>
                  <a:schemeClr val="tx1"/>
                </a:solidFill>
                <a:latin typeface="Fira Sans" charset="0"/>
                <a:ea typeface="Fira Sans" charset="0"/>
                <a:cs typeface="Fira Sans" charset="0"/>
              </a:rPr>
              <a:t>бакалавриата</a:t>
            </a:r>
            <a:r>
              <a:rPr lang="ru-RU" dirty="0">
                <a:solidFill>
                  <a:schemeClr val="tx1"/>
                </a:solidFill>
                <a:latin typeface="Fira Sans" charset="0"/>
                <a:ea typeface="Fira Sans" charset="0"/>
                <a:cs typeface="Fira Sans" charset="0"/>
              </a:rPr>
              <a:t>, 158 студентов;</a:t>
            </a:r>
            <a:r>
              <a:rPr lang="en-US" dirty="0">
                <a:solidFill>
                  <a:schemeClr val="tx1"/>
                </a:solidFill>
                <a:latin typeface="Fira Sans" charset="0"/>
                <a:ea typeface="Fira Sans" charset="0"/>
                <a:cs typeface="Fira Sans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Fira Sans" charset="0"/>
                <a:ea typeface="Fira Sans" charset="0"/>
                <a:cs typeface="Fira Sans" charset="0"/>
              </a:rPr>
            </a:br>
            <a:endParaRPr lang="ru-RU" dirty="0">
              <a:solidFill>
                <a:schemeClr val="tx1"/>
              </a:solidFill>
              <a:latin typeface="Fira Sans" charset="0"/>
              <a:ea typeface="Fira Sans" charset="0"/>
              <a:cs typeface="Fira Sans" charset="0"/>
            </a:endParaRPr>
          </a:p>
          <a:p>
            <a:r>
              <a:rPr lang="ru-RU" dirty="0">
                <a:solidFill>
                  <a:schemeClr val="tx1"/>
                </a:solidFill>
                <a:latin typeface="Fira Sans" charset="0"/>
                <a:ea typeface="Fira Sans" charset="0"/>
                <a:cs typeface="Fira Sans" charset="0"/>
              </a:rPr>
              <a:t>Курс «Предпринимательство» для </a:t>
            </a:r>
            <a:r>
              <a:rPr lang="ru-RU" dirty="0" smtClean="0">
                <a:solidFill>
                  <a:schemeClr val="tx1"/>
                </a:solidFill>
                <a:latin typeface="Fira Sans" charset="0"/>
                <a:ea typeface="Fira Sans" charset="0"/>
                <a:cs typeface="Fira Sans" charset="0"/>
              </a:rPr>
              <a:t>3 и 4 </a:t>
            </a:r>
            <a:r>
              <a:rPr lang="ru-RU" dirty="0">
                <a:solidFill>
                  <a:schemeClr val="tx1"/>
                </a:solidFill>
                <a:latin typeface="Fira Sans" charset="0"/>
                <a:ea typeface="Fira Sans" charset="0"/>
                <a:cs typeface="Fira Sans" charset="0"/>
              </a:rPr>
              <a:t>курса </a:t>
            </a:r>
            <a:r>
              <a:rPr lang="ru-RU" dirty="0" err="1">
                <a:solidFill>
                  <a:schemeClr val="tx1"/>
                </a:solidFill>
                <a:latin typeface="Fira Sans" charset="0"/>
                <a:ea typeface="Fira Sans" charset="0"/>
                <a:cs typeface="Fira Sans" charset="0"/>
              </a:rPr>
              <a:t>бакалавриата</a:t>
            </a:r>
            <a:r>
              <a:rPr lang="ru-RU" dirty="0">
                <a:solidFill>
                  <a:schemeClr val="tx1"/>
                </a:solidFill>
                <a:latin typeface="Fira Sans" charset="0"/>
                <a:ea typeface="Fira Sans" charset="0"/>
                <a:cs typeface="Fira Sans" charset="0"/>
              </a:rPr>
              <a:t> ОП «Менеджмент»(на английском языке), </a:t>
            </a:r>
            <a:r>
              <a:rPr lang="ru-RU" dirty="0" smtClean="0">
                <a:solidFill>
                  <a:schemeClr val="tx1"/>
                </a:solidFill>
                <a:latin typeface="Fira Sans" charset="0"/>
                <a:ea typeface="Fira Sans" charset="0"/>
                <a:cs typeface="Fira Sans" charset="0"/>
              </a:rPr>
              <a:t>220 </a:t>
            </a:r>
            <a:r>
              <a:rPr lang="ru-RU" dirty="0">
                <a:solidFill>
                  <a:schemeClr val="tx1"/>
                </a:solidFill>
                <a:latin typeface="Fira Sans" charset="0"/>
                <a:ea typeface="Fira Sans" charset="0"/>
                <a:cs typeface="Fira Sans" charset="0"/>
              </a:rPr>
              <a:t>студентов;</a:t>
            </a:r>
            <a:r>
              <a:rPr lang="en-US" dirty="0">
                <a:solidFill>
                  <a:schemeClr val="tx1"/>
                </a:solidFill>
                <a:latin typeface="Fira Sans" charset="0"/>
                <a:ea typeface="Fira Sans" charset="0"/>
                <a:cs typeface="Fira Sans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Fira Sans" charset="0"/>
                <a:ea typeface="Fira Sans" charset="0"/>
                <a:cs typeface="Fira Sans" charset="0"/>
              </a:rPr>
            </a:br>
            <a:endParaRPr lang="ru-RU" dirty="0">
              <a:solidFill>
                <a:schemeClr val="tx1"/>
              </a:solidFill>
              <a:latin typeface="Fira Sans" charset="0"/>
              <a:ea typeface="Fira Sans" charset="0"/>
              <a:cs typeface="Fira Sans" charset="0"/>
            </a:endParaRPr>
          </a:p>
          <a:p>
            <a:r>
              <a:rPr lang="ru-RU" dirty="0">
                <a:solidFill>
                  <a:schemeClr val="tx1"/>
                </a:solidFill>
                <a:latin typeface="Fira Sans" charset="0"/>
                <a:ea typeface="Fira Sans" charset="0"/>
                <a:cs typeface="Fira Sans" charset="0"/>
              </a:rPr>
              <a:t>Курс «Технологические инновации» для 1 курса магистратуры ОП «Менеджмент и аналитика для бизнеса» (на английском языке), 35 студентов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F9B7A07F-3272-45E6-A5AC-2A3DD7B0392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"/>
          </a:p>
        </p:txBody>
      </p:sp>
      <p:grpSp>
        <p:nvGrpSpPr>
          <p:cNvPr id="6" name="Google Shape;90;p16"/>
          <p:cNvGrpSpPr/>
          <p:nvPr/>
        </p:nvGrpSpPr>
        <p:grpSpPr>
          <a:xfrm>
            <a:off x="7593900" y="125"/>
            <a:ext cx="1550100" cy="1550100"/>
            <a:chOff x="7593900" y="125"/>
            <a:chExt cx="1550100" cy="1550100"/>
          </a:xfrm>
        </p:grpSpPr>
        <p:sp>
          <p:nvSpPr>
            <p:cNvPr id="7" name="Google Shape;91;p16"/>
            <p:cNvSpPr/>
            <p:nvPr/>
          </p:nvSpPr>
          <p:spPr>
            <a:xfrm rot="10800000">
              <a:off x="7593900" y="125"/>
              <a:ext cx="1550100" cy="1550100"/>
            </a:xfrm>
            <a:prstGeom prst="rtTriangle">
              <a:avLst/>
            </a:prstGeom>
            <a:solidFill>
              <a:srgbClr val="0C5F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" name="Google Shape;92;p16"/>
            <p:cNvPicPr preferRelativeResize="0"/>
            <p:nvPr/>
          </p:nvPicPr>
          <p:blipFill rotWithShape="1">
            <a:blip r:embed="rId3">
              <a:alphaModFix/>
            </a:blip>
            <a:srcRect l="17988" t="8173" r="20302" b="7217"/>
            <a:stretch/>
          </p:blipFill>
          <p:spPr>
            <a:xfrm>
              <a:off x="8500126" y="25843"/>
              <a:ext cx="623975" cy="85547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xmlns="" val="1379469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D3F9551-F5E6-4B64-8A4A-8F76A74B2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99" y="213531"/>
            <a:ext cx="7843759" cy="572700"/>
          </a:xfrm>
        </p:spPr>
        <p:txBody>
          <a:bodyPr/>
          <a:lstStyle/>
          <a:p>
            <a:r>
              <a:rPr lang="ru-RU" sz="2400" b="1" dirty="0">
                <a:latin typeface="Fira Sans" charset="0"/>
                <a:ea typeface="Fira Sans" charset="0"/>
                <a:cs typeface="Fira Sans" charset="0"/>
              </a:rPr>
              <a:t>Предпринимательское образование</a:t>
            </a:r>
            <a:endParaRPr lang="ru-RU" sz="2400" b="1" strike="sngStrike" dirty="0">
              <a:latin typeface="Fira Sans" charset="0"/>
              <a:ea typeface="Fira Sans" charset="0"/>
              <a:cs typeface="Fira Sans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3F5C920-E185-4750-91CD-E63FA837D9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7526" y="920981"/>
            <a:ext cx="3970203" cy="3416400"/>
          </a:xfrm>
        </p:spPr>
        <p:txBody>
          <a:bodyPr/>
          <a:lstStyle/>
          <a:p>
            <a:pPr marL="114300" indent="0">
              <a:buNone/>
            </a:pPr>
            <a:r>
              <a:rPr lang="ru-RU" dirty="0" smtClean="0">
                <a:solidFill>
                  <a:schemeClr val="tx1"/>
                </a:solidFill>
                <a:latin typeface="Fira Sans" charset="0"/>
                <a:ea typeface="Fira Sans" charset="0"/>
                <a:cs typeface="Fira Sans" charset="0"/>
              </a:rPr>
              <a:t>Первая ВКР, защищенная в формате «</a:t>
            </a:r>
            <a:r>
              <a:rPr lang="ru-RU" dirty="0" err="1" smtClean="0">
                <a:solidFill>
                  <a:schemeClr val="tx1"/>
                </a:solidFill>
                <a:latin typeface="Fira Sans" charset="0"/>
                <a:ea typeface="Fira Sans" charset="0"/>
                <a:cs typeface="Fira Sans" charset="0"/>
              </a:rPr>
              <a:t>Стартап</a:t>
            </a:r>
            <a:r>
              <a:rPr lang="ru-RU" dirty="0" smtClean="0">
                <a:solidFill>
                  <a:schemeClr val="tx1"/>
                </a:solidFill>
                <a:latin typeface="Fira Sans" charset="0"/>
                <a:ea typeface="Fira Sans" charset="0"/>
                <a:cs typeface="Fira Sans" charset="0"/>
              </a:rPr>
              <a:t> как диплом» на ОП «Менеджмент»</a:t>
            </a:r>
          </a:p>
          <a:p>
            <a:pPr marL="114300" indent="0">
              <a:buNone/>
            </a:pPr>
            <a:r>
              <a:rPr lang="ru-RU" dirty="0" smtClean="0">
                <a:solidFill>
                  <a:schemeClr val="tx1"/>
                </a:solidFill>
                <a:latin typeface="Fira Sans" charset="0"/>
                <a:ea typeface="Fira Sans" charset="0"/>
                <a:cs typeface="Fira Sans" charset="0"/>
              </a:rPr>
              <a:t>Захар Козырев, победитель конкурса </a:t>
            </a:r>
            <a:r>
              <a:rPr lang="en-US" dirty="0" smtClean="0">
                <a:solidFill>
                  <a:schemeClr val="tx1"/>
                </a:solidFill>
                <a:latin typeface="Fira Sans" charset="0"/>
                <a:ea typeface="Fira Sans" charset="0"/>
                <a:cs typeface="Fira Sans" charset="0"/>
              </a:rPr>
              <a:t>HSE Business Cup 2017</a:t>
            </a:r>
          </a:p>
          <a:p>
            <a:pPr marL="114300" indent="0">
              <a:buNone/>
            </a:pPr>
            <a:r>
              <a:rPr lang="ru-RU" dirty="0" smtClean="0">
                <a:solidFill>
                  <a:schemeClr val="tx1"/>
                </a:solidFill>
                <a:latin typeface="Fira Sans" charset="0"/>
                <a:ea typeface="Fira Sans" charset="0"/>
                <a:cs typeface="Fira Sans" charset="0"/>
              </a:rPr>
              <a:t>«Сервис для автоматизации подготовки резюме соискателями вакансий»</a:t>
            </a:r>
          </a:p>
          <a:p>
            <a:pPr marL="114300" indent="0">
              <a:buNone/>
            </a:pPr>
            <a:r>
              <a:rPr lang="ru-RU" dirty="0" smtClean="0">
                <a:solidFill>
                  <a:schemeClr val="tx1"/>
                </a:solidFill>
                <a:latin typeface="Fira Sans" charset="0"/>
                <a:ea typeface="Fira Sans" charset="0"/>
                <a:cs typeface="Fira Sans" charset="0"/>
              </a:rPr>
              <a:t>Руководитель – </a:t>
            </a:r>
            <a:r>
              <a:rPr lang="ru-RU" dirty="0" err="1" smtClean="0">
                <a:solidFill>
                  <a:schemeClr val="tx1"/>
                </a:solidFill>
                <a:latin typeface="Fira Sans" charset="0"/>
                <a:ea typeface="Fira Sans" charset="0"/>
                <a:cs typeface="Fira Sans" charset="0"/>
              </a:rPr>
              <a:t>А.А.Кайсаров</a:t>
            </a:r>
            <a:endParaRPr lang="ru-RU" dirty="0" smtClean="0">
              <a:solidFill>
                <a:schemeClr val="tx1"/>
              </a:solidFill>
              <a:latin typeface="Fira Sans" charset="0"/>
              <a:ea typeface="Fira Sans" charset="0"/>
              <a:cs typeface="Fira Sans" charset="0"/>
            </a:endParaRPr>
          </a:p>
          <a:p>
            <a:pPr marL="114300" indent="0">
              <a:buNone/>
            </a:pPr>
            <a:r>
              <a:rPr lang="ru-RU" dirty="0" smtClean="0">
                <a:solidFill>
                  <a:schemeClr val="tx1"/>
                </a:solidFill>
                <a:latin typeface="Fira Sans" charset="0"/>
                <a:ea typeface="Fira Sans" charset="0"/>
                <a:cs typeface="Fira Sans" charset="0"/>
              </a:rPr>
              <a:t>Работа получила 10 баллов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F9B7A07F-3272-45E6-A5AC-2A3DD7B0392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"/>
          </a:p>
        </p:txBody>
      </p:sp>
      <p:grpSp>
        <p:nvGrpSpPr>
          <p:cNvPr id="6" name="Google Shape;90;p16"/>
          <p:cNvGrpSpPr/>
          <p:nvPr/>
        </p:nvGrpSpPr>
        <p:grpSpPr>
          <a:xfrm>
            <a:off x="7593900" y="125"/>
            <a:ext cx="1550100" cy="1550100"/>
            <a:chOff x="7593900" y="125"/>
            <a:chExt cx="1550100" cy="1550100"/>
          </a:xfrm>
        </p:grpSpPr>
        <p:sp>
          <p:nvSpPr>
            <p:cNvPr id="7" name="Google Shape;91;p16"/>
            <p:cNvSpPr/>
            <p:nvPr/>
          </p:nvSpPr>
          <p:spPr>
            <a:xfrm rot="10800000">
              <a:off x="7593900" y="125"/>
              <a:ext cx="1550100" cy="1550100"/>
            </a:xfrm>
            <a:prstGeom prst="rtTriangle">
              <a:avLst/>
            </a:prstGeom>
            <a:solidFill>
              <a:srgbClr val="0C5F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" name="Google Shape;92;p16"/>
            <p:cNvPicPr preferRelativeResize="0"/>
            <p:nvPr/>
          </p:nvPicPr>
          <p:blipFill rotWithShape="1">
            <a:blip r:embed="rId2">
              <a:alphaModFix/>
            </a:blip>
            <a:srcRect l="17988" t="8173" r="20302" b="7217"/>
            <a:stretch/>
          </p:blipFill>
          <p:spPr>
            <a:xfrm>
              <a:off x="8500126" y="25843"/>
              <a:ext cx="623975" cy="8554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8914" name="Picture 2" descr="ÐÐ°ÑÐ°Ñ  ÐÐ¾Ð·ÑÑÐµÐ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2741" y="998706"/>
            <a:ext cx="3557060" cy="36815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40431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D3F9551-F5E6-4B64-8A4A-8F76A74B2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731" y="123222"/>
            <a:ext cx="5743724" cy="1377576"/>
          </a:xfrm>
        </p:spPr>
        <p:txBody>
          <a:bodyPr/>
          <a:lstStyle/>
          <a:p>
            <a:r>
              <a:rPr lang="ru-RU" sz="2400" b="1" dirty="0">
                <a:latin typeface="Fira Sans" charset="0"/>
                <a:ea typeface="Fira Sans" charset="0"/>
                <a:cs typeface="Fira Sans" charset="0"/>
              </a:rPr>
              <a:t>Вовлечение студентов в предпринимательскую </a:t>
            </a:r>
            <a:br>
              <a:rPr lang="ru-RU" sz="2400" b="1" dirty="0">
                <a:latin typeface="Fira Sans" charset="0"/>
                <a:ea typeface="Fira Sans" charset="0"/>
                <a:cs typeface="Fira Sans" charset="0"/>
              </a:rPr>
            </a:br>
            <a:r>
              <a:rPr lang="ru-RU" sz="2400" b="1" dirty="0">
                <a:latin typeface="Fira Sans" charset="0"/>
                <a:ea typeface="Fira Sans" charset="0"/>
                <a:cs typeface="Fira Sans" charset="0"/>
              </a:rPr>
              <a:t>деятельность</a:t>
            </a:r>
            <a:endParaRPr lang="ru-RU" sz="2400" b="1" strike="sngStrike" dirty="0">
              <a:latin typeface="Fira Sans" charset="0"/>
              <a:ea typeface="Fira Sans" charset="0"/>
              <a:cs typeface="Fira Sans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3F5C920-E185-4750-91CD-E63FA837D9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9874" y="1616613"/>
            <a:ext cx="5234550" cy="341640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Fira Sans" charset="0"/>
                <a:ea typeface="Fira Sans" charset="0"/>
                <a:cs typeface="Fira Sans" charset="0"/>
              </a:rPr>
              <a:t>Конкурс </a:t>
            </a:r>
            <a:r>
              <a:rPr lang="en-US" dirty="0">
                <a:solidFill>
                  <a:schemeClr val="tx1"/>
                </a:solidFill>
                <a:latin typeface="Fira Sans"/>
                <a:ea typeface="Fira Sans" charset="0"/>
                <a:cs typeface="Fira Sans" charset="0"/>
              </a:rPr>
              <a:t>HSE Business Cup </a:t>
            </a:r>
            <a:r>
              <a:rPr lang="en-US" dirty="0" err="1">
                <a:solidFill>
                  <a:schemeClr val="tx1"/>
                </a:solidFill>
                <a:latin typeface="Fira Sans"/>
                <a:ea typeface="Fira Sans" charset="0"/>
                <a:cs typeface="Fira Sans" charset="0"/>
              </a:rPr>
              <a:t>Spb</a:t>
            </a:r>
            <a:r>
              <a:rPr lang="ru-RU" dirty="0">
                <a:solidFill>
                  <a:schemeClr val="tx1"/>
                </a:solidFill>
                <a:latin typeface="Fira Sans" charset="0"/>
                <a:ea typeface="Fira Sans" charset="0"/>
                <a:cs typeface="Fira Sans" charset="0"/>
              </a:rPr>
              <a:t>, январь 2018 года  </a:t>
            </a:r>
            <a:r>
              <a:rPr lang="ru-RU" b="1" dirty="0">
                <a:solidFill>
                  <a:schemeClr val="tx1"/>
                </a:solidFill>
                <a:latin typeface="Fira Sans" charset="0"/>
                <a:ea typeface="Fira Sans" charset="0"/>
                <a:cs typeface="Fira Sans" charset="0"/>
              </a:rPr>
              <a:t>- 50 проектов</a:t>
            </a:r>
            <a:endParaRPr lang="en-US" b="1" dirty="0">
              <a:solidFill>
                <a:schemeClr val="tx1"/>
              </a:solidFill>
              <a:latin typeface="Fira Sans"/>
              <a:ea typeface="Fira Sans" charset="0"/>
              <a:cs typeface="Fira Sans" charset="0"/>
            </a:endParaRPr>
          </a:p>
          <a:p>
            <a:r>
              <a:rPr lang="ru-RU" dirty="0">
                <a:solidFill>
                  <a:schemeClr val="tx1"/>
                </a:solidFill>
                <a:latin typeface="Fira Sans" charset="0"/>
                <a:ea typeface="Fira Sans" charset="0"/>
                <a:cs typeface="Fira Sans" charset="0"/>
              </a:rPr>
              <a:t>Конкурс </a:t>
            </a:r>
            <a:r>
              <a:rPr lang="en-US" dirty="0">
                <a:solidFill>
                  <a:schemeClr val="tx1"/>
                </a:solidFill>
                <a:latin typeface="Fira Sans"/>
                <a:ea typeface="Fira Sans" charset="0"/>
                <a:cs typeface="Fira Sans" charset="0"/>
              </a:rPr>
              <a:t>HSE Business Cup </a:t>
            </a:r>
            <a:r>
              <a:rPr lang="ru-RU" dirty="0">
                <a:solidFill>
                  <a:schemeClr val="tx1"/>
                </a:solidFill>
                <a:latin typeface="Fira Sans" charset="0"/>
                <a:ea typeface="Fira Sans" charset="0"/>
                <a:cs typeface="Fira Sans" charset="0"/>
              </a:rPr>
              <a:t>(Москва), октябрь 2018 года </a:t>
            </a:r>
            <a:r>
              <a:rPr lang="ru-RU" b="1" dirty="0">
                <a:solidFill>
                  <a:schemeClr val="tx1"/>
                </a:solidFill>
                <a:latin typeface="Fira Sans" charset="0"/>
                <a:ea typeface="Fira Sans" charset="0"/>
                <a:cs typeface="Fira Sans" charset="0"/>
              </a:rPr>
              <a:t>– 60 проектов</a:t>
            </a:r>
            <a:endParaRPr lang="en-US" b="1" dirty="0">
              <a:solidFill>
                <a:schemeClr val="tx1"/>
              </a:solidFill>
              <a:latin typeface="Fira Sans"/>
              <a:ea typeface="Fira Sans" charset="0"/>
              <a:cs typeface="Fira Sans" charset="0"/>
            </a:endParaRPr>
          </a:p>
          <a:p>
            <a:r>
              <a:rPr lang="ru-RU" dirty="0">
                <a:solidFill>
                  <a:schemeClr val="tx1"/>
                </a:solidFill>
                <a:latin typeface="Fira Sans" charset="0"/>
                <a:ea typeface="Fira Sans" charset="0"/>
                <a:cs typeface="Fira Sans" charset="0"/>
              </a:rPr>
              <a:t>Акселератор </a:t>
            </a:r>
            <a:r>
              <a:rPr lang="en-US" dirty="0">
                <a:solidFill>
                  <a:schemeClr val="tx1"/>
                </a:solidFill>
                <a:latin typeface="Fira Sans"/>
                <a:ea typeface="Fira Sans" charset="0"/>
                <a:cs typeface="Fira Sans" charset="0"/>
              </a:rPr>
              <a:t>Global Startup Initiative</a:t>
            </a:r>
            <a:r>
              <a:rPr lang="ru-RU" dirty="0">
                <a:solidFill>
                  <a:schemeClr val="tx1"/>
                </a:solidFill>
                <a:latin typeface="Fira Sans" charset="0"/>
                <a:ea typeface="Fira Sans" charset="0"/>
                <a:cs typeface="Fira Sans" charset="0"/>
              </a:rPr>
              <a:t>, февраль – март, октябрь – декабрь 2018 года,  </a:t>
            </a:r>
            <a:r>
              <a:rPr lang="ru-RU" b="1" dirty="0">
                <a:solidFill>
                  <a:schemeClr val="tx1"/>
                </a:solidFill>
                <a:latin typeface="Fira Sans" charset="0"/>
                <a:ea typeface="Fira Sans" charset="0"/>
                <a:cs typeface="Fira Sans" charset="0"/>
              </a:rPr>
              <a:t>2</a:t>
            </a:r>
            <a:r>
              <a:rPr lang="en-US" b="1" dirty="0">
                <a:solidFill>
                  <a:schemeClr val="tx1"/>
                </a:solidFill>
                <a:latin typeface="Fira Sans"/>
                <a:ea typeface="Fira Sans" charset="0"/>
                <a:cs typeface="Fira Sans" charset="0"/>
              </a:rPr>
              <a:t>6</a:t>
            </a:r>
            <a:r>
              <a:rPr lang="ru-RU" b="1" dirty="0">
                <a:solidFill>
                  <a:schemeClr val="tx1"/>
                </a:solidFill>
                <a:latin typeface="Fira Sans" charset="0"/>
                <a:ea typeface="Fira Sans" charset="0"/>
                <a:cs typeface="Fira Sans" charset="0"/>
              </a:rPr>
              <a:t>  проектов</a:t>
            </a:r>
            <a:endParaRPr lang="en-US" b="1" dirty="0">
              <a:solidFill>
                <a:schemeClr val="tx1"/>
              </a:solidFill>
              <a:latin typeface="Fira Sans"/>
              <a:ea typeface="Fira Sans" charset="0"/>
              <a:cs typeface="Fira Sans" charset="0"/>
            </a:endParaRPr>
          </a:p>
          <a:p>
            <a:r>
              <a:rPr lang="ru-RU" dirty="0">
                <a:solidFill>
                  <a:schemeClr val="tx1"/>
                </a:solidFill>
              </a:rPr>
              <a:t>На «Ярмарке проектов»  размещены  </a:t>
            </a:r>
            <a:r>
              <a:rPr lang="ru-RU" b="1" dirty="0">
                <a:solidFill>
                  <a:schemeClr val="tx1"/>
                </a:solidFill>
              </a:rPr>
              <a:t>25 проектов,</a:t>
            </a:r>
            <a:r>
              <a:rPr lang="ru-RU" dirty="0">
                <a:solidFill>
                  <a:schemeClr val="tx1"/>
                </a:solidFill>
              </a:rPr>
              <a:t> инициированных Центром инновационного предпринимательства</a:t>
            </a:r>
            <a:endParaRPr lang="ru-RU" dirty="0">
              <a:solidFill>
                <a:schemeClr val="tx1"/>
              </a:solidFill>
              <a:latin typeface="Fira Sans" charset="0"/>
              <a:ea typeface="Fira Sans" charset="0"/>
              <a:cs typeface="Fira Sans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F9B7A07F-3272-45E6-A5AC-2A3DD7B0392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"/>
          </a:p>
        </p:txBody>
      </p:sp>
      <p:pic>
        <p:nvPicPr>
          <p:cNvPr id="9218" name="Picture 2" descr="https://spb.hse.ru/pubs/share/direct/22291748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1290"/>
          <a:stretch/>
        </p:blipFill>
        <p:spPr bwMode="auto">
          <a:xfrm>
            <a:off x="5544908" y="550842"/>
            <a:ext cx="3586734" cy="458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oogle Shape;78;p15"/>
          <p:cNvGrpSpPr/>
          <p:nvPr/>
        </p:nvGrpSpPr>
        <p:grpSpPr>
          <a:xfrm>
            <a:off x="7593900" y="125"/>
            <a:ext cx="1550100" cy="1550100"/>
            <a:chOff x="7593900" y="125"/>
            <a:chExt cx="1550100" cy="1550100"/>
          </a:xfrm>
        </p:grpSpPr>
        <p:sp>
          <p:nvSpPr>
            <p:cNvPr id="6" name="Google Shape;79;p15"/>
            <p:cNvSpPr/>
            <p:nvPr/>
          </p:nvSpPr>
          <p:spPr>
            <a:xfrm rot="10800000">
              <a:off x="7593900" y="125"/>
              <a:ext cx="1550100" cy="1550100"/>
            </a:xfrm>
            <a:prstGeom prst="rtTriangle">
              <a:avLst/>
            </a:prstGeom>
            <a:solidFill>
              <a:srgbClr val="0C5F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" name="Google Shape;80;p15"/>
            <p:cNvPicPr preferRelativeResize="0"/>
            <p:nvPr/>
          </p:nvPicPr>
          <p:blipFill rotWithShape="1">
            <a:blip r:embed="rId4">
              <a:alphaModFix/>
            </a:blip>
            <a:srcRect l="17988" t="8173" r="20302" b="7217"/>
            <a:stretch/>
          </p:blipFill>
          <p:spPr>
            <a:xfrm>
              <a:off x="8500126" y="25843"/>
              <a:ext cx="623975" cy="85547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xmlns="" val="1379469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/>
        </p:nvSpPr>
        <p:spPr>
          <a:xfrm>
            <a:off x="2039961" y="99984"/>
            <a:ext cx="6955755" cy="43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>
                <a:latin typeface="Fira Sans"/>
                <a:ea typeface="Fira Sans"/>
                <a:cs typeface="Fira Sans"/>
                <a:sym typeface="Fira Sans"/>
              </a:rPr>
              <a:t>HSE Busines Cup</a:t>
            </a:r>
            <a:r>
              <a:rPr lang="ru-RU" sz="2400" b="1" dirty="0">
                <a:latin typeface="Fira Sans"/>
                <a:ea typeface="Fira Sans"/>
                <a:cs typeface="Fira Sans"/>
                <a:sym typeface="Fira Sans"/>
              </a:rPr>
              <a:t> 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latin typeface="Fira Sans"/>
                <a:ea typeface="Fira Sans"/>
                <a:cs typeface="Fira Sans"/>
                <a:sym typeface="Fira Sans"/>
              </a:rPr>
              <a:t>Проекты:</a:t>
            </a:r>
            <a:endParaRPr sz="1800" dirty="0"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dirty="0" err="1">
                <a:latin typeface="Fira Sans"/>
                <a:ea typeface="Fira Sans"/>
                <a:cs typeface="Fira Sans"/>
                <a:sym typeface="Fira Sans"/>
              </a:rPr>
              <a:t>Бюро</a:t>
            </a:r>
            <a:r>
              <a:rPr lang="en" sz="1800" b="1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" sz="1800" b="1" dirty="0" err="1">
                <a:latin typeface="Fira Sans"/>
                <a:ea typeface="Fira Sans"/>
                <a:cs typeface="Fira Sans"/>
                <a:sym typeface="Fira Sans"/>
              </a:rPr>
              <a:t>технических</a:t>
            </a:r>
            <a:r>
              <a:rPr lang="en" sz="1800" b="1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" sz="1800" b="1" dirty="0" err="1">
                <a:latin typeface="Fira Sans"/>
                <a:ea typeface="Fira Sans"/>
                <a:cs typeface="Fira Sans"/>
                <a:sym typeface="Fira Sans"/>
              </a:rPr>
              <a:t>переводов</a:t>
            </a:r>
            <a:endParaRPr sz="1800" b="1" dirty="0"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 err="1">
                <a:latin typeface="Fira Sans"/>
                <a:ea typeface="Fira Sans"/>
                <a:cs typeface="Fira Sans"/>
                <a:sym typeface="Fira Sans"/>
              </a:rPr>
              <a:t>М.Калинина</a:t>
            </a:r>
            <a:r>
              <a:rPr lang="en" sz="1600" dirty="0">
                <a:latin typeface="Fira Sans"/>
                <a:ea typeface="Fira Sans"/>
                <a:cs typeface="Fira Sans"/>
                <a:sym typeface="Fira Sans"/>
              </a:rPr>
              <a:t> (2 </a:t>
            </a:r>
            <a:r>
              <a:rPr lang="en" sz="1600" dirty="0" err="1">
                <a:latin typeface="Fira Sans"/>
                <a:ea typeface="Fira Sans"/>
                <a:cs typeface="Fira Sans"/>
                <a:sym typeface="Fira Sans"/>
              </a:rPr>
              <a:t>курс</a:t>
            </a:r>
            <a:r>
              <a:rPr lang="en" sz="1600" dirty="0">
                <a:latin typeface="Fira Sans"/>
                <a:ea typeface="Fira Sans"/>
                <a:cs typeface="Fira Sans"/>
                <a:sym typeface="Fira Sans"/>
              </a:rPr>
              <a:t>, </a:t>
            </a:r>
            <a:r>
              <a:rPr lang="en" sz="1600" dirty="0" err="1">
                <a:latin typeface="Fira Sans"/>
                <a:ea typeface="Fira Sans"/>
                <a:cs typeface="Fira Sans"/>
                <a:sym typeface="Fira Sans"/>
              </a:rPr>
              <a:t>филология</a:t>
            </a:r>
            <a:r>
              <a:rPr lang="en" sz="1600" dirty="0">
                <a:latin typeface="Fira Sans"/>
                <a:ea typeface="Fira Sans"/>
                <a:cs typeface="Fira Sans"/>
                <a:sym typeface="Fira Sans"/>
              </a:rPr>
              <a:t>)</a:t>
            </a:r>
            <a:endParaRPr sz="1600" dirty="0"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 err="1">
                <a:latin typeface="Fira Sans"/>
                <a:ea typeface="Fira Sans"/>
                <a:cs typeface="Fira Sans"/>
                <a:sym typeface="Fira Sans"/>
              </a:rPr>
              <a:t>Многоязычный</a:t>
            </a:r>
            <a:r>
              <a:rPr lang="en" sz="16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" sz="1600" dirty="0" err="1">
                <a:latin typeface="Fira Sans"/>
                <a:ea typeface="Fira Sans"/>
                <a:cs typeface="Fira Sans"/>
                <a:sym typeface="Fira Sans"/>
              </a:rPr>
              <a:t>перевод</a:t>
            </a:r>
            <a:r>
              <a:rPr lang="en" sz="16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" sz="1600" dirty="0" err="1">
                <a:latin typeface="Fira Sans"/>
                <a:ea typeface="Fira Sans"/>
                <a:cs typeface="Fira Sans"/>
                <a:sym typeface="Fira Sans"/>
              </a:rPr>
              <a:t>технической</a:t>
            </a:r>
            <a:r>
              <a:rPr lang="en" sz="16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" sz="1600" dirty="0" err="1">
                <a:latin typeface="Fira Sans"/>
                <a:ea typeface="Fira Sans"/>
                <a:cs typeface="Fira Sans"/>
                <a:sym typeface="Fira Sans"/>
              </a:rPr>
              <a:t>документации</a:t>
            </a:r>
            <a:endParaRPr sz="1600" dirty="0"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dirty="0">
                <a:latin typeface="Fira Sans"/>
                <a:ea typeface="Fira Sans"/>
                <a:cs typeface="Fira Sans"/>
                <a:sym typeface="Fira Sans"/>
              </a:rPr>
              <a:t>Платформа для криптовалютного арбитража</a:t>
            </a:r>
            <a:endParaRPr sz="1800" b="1" dirty="0"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 err="1">
                <a:latin typeface="Fira Sans"/>
                <a:ea typeface="Fira Sans"/>
                <a:cs typeface="Fira Sans"/>
                <a:sym typeface="Fira Sans"/>
              </a:rPr>
              <a:t>А.Рычко</a:t>
            </a:r>
            <a:r>
              <a:rPr lang="en" sz="1600" dirty="0">
                <a:latin typeface="Fira Sans"/>
                <a:ea typeface="Fira Sans"/>
                <a:cs typeface="Fira Sans"/>
                <a:sym typeface="Fira Sans"/>
              </a:rPr>
              <a:t> (</a:t>
            </a:r>
            <a:r>
              <a:rPr lang="en" sz="1600" dirty="0" err="1">
                <a:latin typeface="Fira Sans"/>
                <a:ea typeface="Fira Sans"/>
                <a:cs typeface="Fira Sans"/>
                <a:sym typeface="Fira Sans"/>
              </a:rPr>
              <a:t>Экономика</a:t>
            </a:r>
            <a:r>
              <a:rPr lang="en" sz="1600" dirty="0">
                <a:latin typeface="Fira Sans"/>
                <a:ea typeface="Fira Sans"/>
                <a:cs typeface="Fira Sans"/>
                <a:sym typeface="Fira Sans"/>
              </a:rPr>
              <a:t>, 3 </a:t>
            </a:r>
            <a:r>
              <a:rPr lang="en" sz="1600" dirty="0" err="1">
                <a:latin typeface="Fira Sans"/>
                <a:ea typeface="Fira Sans"/>
                <a:cs typeface="Fira Sans"/>
                <a:sym typeface="Fira Sans"/>
              </a:rPr>
              <a:t>курс</a:t>
            </a:r>
            <a:r>
              <a:rPr lang="en" sz="1600" dirty="0">
                <a:latin typeface="Fira Sans"/>
                <a:ea typeface="Fira Sans"/>
                <a:cs typeface="Fira Sans"/>
                <a:sym typeface="Fira Sans"/>
              </a:rPr>
              <a:t>)</a:t>
            </a:r>
            <a:endParaRPr sz="1600" dirty="0"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 err="1">
                <a:latin typeface="Fira Sans"/>
                <a:ea typeface="Fira Sans"/>
                <a:cs typeface="Fira Sans"/>
                <a:sym typeface="Fira Sans"/>
              </a:rPr>
              <a:t>Трейдинг-платформа</a:t>
            </a:r>
            <a:r>
              <a:rPr lang="en" sz="16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" sz="1600" dirty="0" err="1">
                <a:latin typeface="Fira Sans"/>
                <a:ea typeface="Fira Sans"/>
                <a:cs typeface="Fira Sans"/>
                <a:sym typeface="Fira Sans"/>
              </a:rPr>
              <a:t>для</a:t>
            </a:r>
            <a:r>
              <a:rPr lang="en" sz="16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" sz="1600" dirty="0" err="1">
                <a:latin typeface="Fira Sans"/>
                <a:ea typeface="Fira Sans"/>
                <a:cs typeface="Fira Sans"/>
                <a:sym typeface="Fira Sans"/>
              </a:rPr>
              <a:t>арбитража</a:t>
            </a:r>
            <a:r>
              <a:rPr lang="en" sz="16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" sz="1600" dirty="0" err="1">
                <a:latin typeface="Fira Sans"/>
                <a:ea typeface="Fira Sans"/>
                <a:cs typeface="Fira Sans"/>
                <a:sym typeface="Fira Sans"/>
              </a:rPr>
              <a:t>криптовалюты</a:t>
            </a:r>
            <a:r>
              <a:rPr lang="en" sz="16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" sz="1600" dirty="0" err="1">
                <a:latin typeface="Fira Sans"/>
                <a:ea typeface="Fira Sans"/>
                <a:cs typeface="Fira Sans"/>
                <a:sym typeface="Fira Sans"/>
              </a:rPr>
              <a:t>между</a:t>
            </a:r>
            <a:r>
              <a:rPr lang="en" sz="16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" sz="1600" dirty="0" err="1">
                <a:latin typeface="Fira Sans"/>
                <a:ea typeface="Fira Sans"/>
                <a:cs typeface="Fira Sans"/>
                <a:sym typeface="Fira Sans"/>
              </a:rPr>
              <a:t>биржами</a:t>
            </a:r>
            <a:endParaRPr sz="1600" dirty="0"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dirty="0">
                <a:latin typeface="Fira Sans"/>
                <a:ea typeface="Fira Sans"/>
                <a:cs typeface="Fira Sans"/>
                <a:sym typeface="Fira Sans"/>
              </a:rPr>
              <a:t>SunBits</a:t>
            </a:r>
            <a:endParaRPr sz="1800" b="1" dirty="0"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 err="1">
                <a:latin typeface="Fira Sans"/>
                <a:ea typeface="Fira Sans"/>
                <a:cs typeface="Fira Sans"/>
                <a:sym typeface="Fira Sans"/>
              </a:rPr>
              <a:t>М.Шувалова</a:t>
            </a:r>
            <a:r>
              <a:rPr lang="en" sz="1600" dirty="0">
                <a:latin typeface="Fira Sans"/>
                <a:ea typeface="Fira Sans"/>
                <a:cs typeface="Fira Sans"/>
                <a:sym typeface="Fira Sans"/>
              </a:rPr>
              <a:t> (</a:t>
            </a:r>
            <a:r>
              <a:rPr lang="en" sz="1600" dirty="0" err="1">
                <a:latin typeface="Fira Sans"/>
                <a:ea typeface="Fira Sans"/>
                <a:cs typeface="Fira Sans"/>
                <a:sym typeface="Fira Sans"/>
              </a:rPr>
              <a:t>Менеджмент</a:t>
            </a:r>
            <a:r>
              <a:rPr lang="en" sz="1600" dirty="0">
                <a:latin typeface="Fira Sans"/>
                <a:ea typeface="Fira Sans"/>
                <a:cs typeface="Fira Sans"/>
                <a:sym typeface="Fira Sans"/>
              </a:rPr>
              <a:t>, 2 </a:t>
            </a:r>
            <a:r>
              <a:rPr lang="en" sz="1600" dirty="0" err="1">
                <a:latin typeface="Fira Sans"/>
                <a:ea typeface="Fira Sans"/>
                <a:cs typeface="Fira Sans"/>
                <a:sym typeface="Fira Sans"/>
              </a:rPr>
              <a:t>курс</a:t>
            </a:r>
            <a:r>
              <a:rPr lang="en" sz="1600" dirty="0">
                <a:latin typeface="Fira Sans"/>
                <a:ea typeface="Fira Sans"/>
                <a:cs typeface="Fira Sans"/>
                <a:sym typeface="Fira Sans"/>
              </a:rPr>
              <a:t>)</a:t>
            </a:r>
            <a:endParaRPr sz="1600" dirty="0"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latin typeface="Fira Sans"/>
                <a:ea typeface="Fira Sans"/>
                <a:cs typeface="Fira Sans"/>
                <a:sym typeface="Fira Sans"/>
              </a:rPr>
              <a:t>Street food </a:t>
            </a:r>
            <a:r>
              <a:rPr lang="en" sz="1600" dirty="0" err="1">
                <a:latin typeface="Fira Sans"/>
                <a:ea typeface="Fira Sans"/>
                <a:cs typeface="Fira Sans"/>
                <a:sym typeface="Fira Sans"/>
              </a:rPr>
              <a:t>точки</a:t>
            </a:r>
            <a:r>
              <a:rPr lang="en" sz="1600" dirty="0">
                <a:latin typeface="Fira Sans"/>
                <a:ea typeface="Fira Sans"/>
                <a:cs typeface="Fira Sans"/>
                <a:sym typeface="Fira Sans"/>
              </a:rPr>
              <a:t>, </a:t>
            </a:r>
            <a:r>
              <a:rPr lang="en" sz="1600" dirty="0" err="1">
                <a:latin typeface="Fira Sans"/>
                <a:ea typeface="Fira Sans"/>
                <a:cs typeface="Fira Sans"/>
                <a:sym typeface="Fira Sans"/>
              </a:rPr>
              <a:t>дающие</a:t>
            </a:r>
            <a:r>
              <a:rPr lang="en" sz="16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" sz="1600" dirty="0" err="1">
                <a:latin typeface="Fira Sans"/>
                <a:ea typeface="Fira Sans"/>
                <a:cs typeface="Fira Sans"/>
                <a:sym typeface="Fira Sans"/>
              </a:rPr>
              <a:t>возможность</a:t>
            </a:r>
            <a:r>
              <a:rPr lang="en" sz="16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" sz="1600" dirty="0" err="1">
                <a:latin typeface="Fira Sans"/>
                <a:ea typeface="Fira Sans"/>
                <a:cs typeface="Fira Sans"/>
                <a:sym typeface="Fira Sans"/>
              </a:rPr>
              <a:t>быстро</a:t>
            </a:r>
            <a:r>
              <a:rPr lang="en" sz="1600" dirty="0">
                <a:latin typeface="Fira Sans"/>
                <a:ea typeface="Fira Sans"/>
                <a:cs typeface="Fira Sans"/>
                <a:sym typeface="Fira Sans"/>
              </a:rPr>
              <a:t>, </a:t>
            </a:r>
            <a:r>
              <a:rPr lang="en" sz="1600" dirty="0" err="1">
                <a:latin typeface="Fira Sans"/>
                <a:ea typeface="Fira Sans"/>
                <a:cs typeface="Fira Sans"/>
                <a:sym typeface="Fira Sans"/>
              </a:rPr>
              <a:t>вкусно</a:t>
            </a:r>
            <a:r>
              <a:rPr lang="en" sz="16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" sz="1600" dirty="0" err="1">
                <a:latin typeface="Fira Sans"/>
                <a:ea typeface="Fira Sans"/>
                <a:cs typeface="Fira Sans"/>
                <a:sym typeface="Fira Sans"/>
              </a:rPr>
              <a:t>и</a:t>
            </a:r>
            <a:r>
              <a:rPr lang="en" sz="16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" sz="1600" dirty="0" err="1">
                <a:latin typeface="Fira Sans"/>
                <a:ea typeface="Fira Sans"/>
                <a:cs typeface="Fira Sans"/>
                <a:sym typeface="Fira Sans"/>
              </a:rPr>
              <a:t>экономично</a:t>
            </a:r>
            <a:r>
              <a:rPr lang="en" sz="16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" sz="1600" dirty="0" err="1">
                <a:latin typeface="Fira Sans"/>
                <a:ea typeface="Fira Sans"/>
                <a:cs typeface="Fira Sans"/>
                <a:sym typeface="Fira Sans"/>
              </a:rPr>
              <a:t>перекусить</a:t>
            </a:r>
            <a:r>
              <a:rPr lang="en" sz="16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" sz="1600" dirty="0" err="1">
                <a:latin typeface="Fira Sans"/>
                <a:ea typeface="Fira Sans"/>
                <a:cs typeface="Fira Sans"/>
                <a:sym typeface="Fira Sans"/>
              </a:rPr>
              <a:t>на</a:t>
            </a:r>
            <a:r>
              <a:rPr lang="en" sz="16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" sz="1600" dirty="0" err="1">
                <a:latin typeface="Fira Sans"/>
                <a:ea typeface="Fira Sans"/>
                <a:cs typeface="Fira Sans"/>
                <a:sym typeface="Fira Sans"/>
              </a:rPr>
              <a:t>ходу</a:t>
            </a:r>
            <a:r>
              <a:rPr lang="en" sz="16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" sz="1600" dirty="0" err="1">
                <a:latin typeface="Fira Sans"/>
                <a:ea typeface="Fira Sans"/>
                <a:cs typeface="Fira Sans"/>
                <a:sym typeface="Fira Sans"/>
              </a:rPr>
              <a:t>с</a:t>
            </a:r>
            <a:r>
              <a:rPr lang="en" sz="16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" sz="1600" dirty="0" err="1">
                <a:latin typeface="Fira Sans"/>
                <a:ea typeface="Fira Sans"/>
                <a:cs typeface="Fira Sans"/>
                <a:sym typeface="Fira Sans"/>
              </a:rPr>
              <a:t>пользой</a:t>
            </a:r>
            <a:r>
              <a:rPr lang="en" sz="16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" sz="1600" dirty="0" err="1">
                <a:latin typeface="Fira Sans"/>
                <a:ea typeface="Fira Sans"/>
                <a:cs typeface="Fira Sans"/>
                <a:sym typeface="Fira Sans"/>
              </a:rPr>
              <a:t>для</a:t>
            </a:r>
            <a:r>
              <a:rPr lang="en" sz="16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" sz="1600" dirty="0" err="1">
                <a:latin typeface="Fira Sans"/>
                <a:ea typeface="Fira Sans"/>
                <a:cs typeface="Fira Sans"/>
                <a:sym typeface="Fira Sans"/>
              </a:rPr>
              <a:t>здоровья</a:t>
            </a:r>
            <a:endParaRPr sz="1600" dirty="0"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dirty="0">
                <a:latin typeface="Fira Sans"/>
                <a:ea typeface="Fira Sans"/>
                <a:cs typeface="Fira Sans"/>
                <a:sym typeface="Fira Sans"/>
              </a:rPr>
              <a:t>Платформа для бронирования туристических услуг</a:t>
            </a:r>
            <a:endParaRPr sz="1800" b="1" dirty="0"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 err="1">
                <a:latin typeface="Fira Sans"/>
                <a:ea typeface="Fira Sans"/>
                <a:cs typeface="Fira Sans"/>
                <a:sym typeface="Fira Sans"/>
              </a:rPr>
              <a:t>В.Ларин</a:t>
            </a:r>
            <a:r>
              <a:rPr lang="en" sz="1600" dirty="0">
                <a:latin typeface="Fira Sans"/>
                <a:ea typeface="Fira Sans"/>
                <a:cs typeface="Fira Sans"/>
                <a:sym typeface="Fira Sans"/>
              </a:rPr>
              <a:t> (</a:t>
            </a:r>
            <a:r>
              <a:rPr lang="en" sz="1600" dirty="0" err="1">
                <a:latin typeface="Fira Sans"/>
                <a:ea typeface="Fira Sans"/>
                <a:cs typeface="Fira Sans"/>
                <a:sym typeface="Fira Sans"/>
              </a:rPr>
              <a:t>Менеджмент</a:t>
            </a:r>
            <a:r>
              <a:rPr lang="en" sz="1600" dirty="0">
                <a:latin typeface="Fira Sans"/>
                <a:ea typeface="Fira Sans"/>
                <a:cs typeface="Fira Sans"/>
                <a:sym typeface="Fira Sans"/>
              </a:rPr>
              <a:t>, 4 </a:t>
            </a:r>
            <a:r>
              <a:rPr lang="en" sz="1600" dirty="0" err="1">
                <a:latin typeface="Fira Sans"/>
                <a:ea typeface="Fira Sans"/>
                <a:cs typeface="Fira Sans"/>
                <a:sym typeface="Fira Sans"/>
              </a:rPr>
              <a:t>курс</a:t>
            </a:r>
            <a:r>
              <a:rPr lang="en" sz="1600" dirty="0">
                <a:latin typeface="Fira Sans"/>
                <a:ea typeface="Fira Sans"/>
                <a:cs typeface="Fira Sans"/>
                <a:sym typeface="Fira Sans"/>
              </a:rPr>
              <a:t>)</a:t>
            </a:r>
            <a:endParaRPr sz="1600" dirty="0"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 err="1">
                <a:latin typeface="Fira Sans"/>
                <a:ea typeface="Fira Sans"/>
                <a:cs typeface="Fira Sans"/>
                <a:sym typeface="Fira Sans"/>
              </a:rPr>
              <a:t>Приложение</a:t>
            </a:r>
            <a:r>
              <a:rPr lang="en" sz="16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" sz="1600" dirty="0" err="1">
                <a:latin typeface="Fira Sans"/>
                <a:ea typeface="Fira Sans"/>
                <a:cs typeface="Fira Sans"/>
                <a:sym typeface="Fira Sans"/>
              </a:rPr>
              <a:t>и</a:t>
            </a:r>
            <a:r>
              <a:rPr lang="en" sz="16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" sz="1600" dirty="0" err="1">
                <a:latin typeface="Fira Sans"/>
                <a:ea typeface="Fira Sans"/>
                <a:cs typeface="Fira Sans"/>
                <a:sym typeface="Fira Sans"/>
              </a:rPr>
              <a:t>сайт</a:t>
            </a:r>
            <a:r>
              <a:rPr lang="en" sz="16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" sz="1600" dirty="0" err="1">
                <a:latin typeface="Fira Sans"/>
                <a:ea typeface="Fira Sans"/>
                <a:cs typeface="Fira Sans"/>
                <a:sym typeface="Fira Sans"/>
              </a:rPr>
              <a:t>для</a:t>
            </a:r>
            <a:r>
              <a:rPr lang="en" sz="16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" sz="1600" dirty="0" err="1">
                <a:latin typeface="Fira Sans"/>
                <a:ea typeface="Fira Sans"/>
                <a:cs typeface="Fira Sans"/>
                <a:sym typeface="Fira Sans"/>
              </a:rPr>
              <a:t>организации</a:t>
            </a:r>
            <a:r>
              <a:rPr lang="en" sz="16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" sz="1600" dirty="0" err="1">
                <a:latin typeface="Fira Sans"/>
                <a:ea typeface="Fira Sans"/>
                <a:cs typeface="Fira Sans"/>
                <a:sym typeface="Fira Sans"/>
              </a:rPr>
              <a:t>самостоятельных</a:t>
            </a:r>
            <a:r>
              <a:rPr lang="en" sz="16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" sz="1600" dirty="0" err="1">
                <a:latin typeface="Fira Sans"/>
                <a:ea typeface="Fira Sans"/>
                <a:cs typeface="Fira Sans"/>
                <a:sym typeface="Fira Sans"/>
              </a:rPr>
              <a:t>экскурсионных</a:t>
            </a:r>
            <a:r>
              <a:rPr lang="en" sz="16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" sz="1600" dirty="0" err="1">
                <a:latin typeface="Fira Sans"/>
                <a:ea typeface="Fira Sans"/>
                <a:cs typeface="Fira Sans"/>
                <a:sym typeface="Fira Sans"/>
              </a:rPr>
              <a:t>туров</a:t>
            </a:r>
            <a:endParaRPr sz="1600" dirty="0"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Fira Sans"/>
              <a:ea typeface="Fira Sans"/>
              <a:cs typeface="Fira Sans"/>
              <a:sym typeface="Fira Sans"/>
            </a:endParaRPr>
          </a:p>
        </p:txBody>
      </p:sp>
      <p:grpSp>
        <p:nvGrpSpPr>
          <p:cNvPr id="3" name="Google Shape;78;p15"/>
          <p:cNvGrpSpPr/>
          <p:nvPr/>
        </p:nvGrpSpPr>
        <p:grpSpPr>
          <a:xfrm>
            <a:off x="7593900" y="125"/>
            <a:ext cx="1550100" cy="1550100"/>
            <a:chOff x="7593900" y="125"/>
            <a:chExt cx="1550100" cy="1550100"/>
          </a:xfrm>
        </p:grpSpPr>
        <p:sp>
          <p:nvSpPr>
            <p:cNvPr id="4" name="Google Shape;79;p15"/>
            <p:cNvSpPr/>
            <p:nvPr/>
          </p:nvSpPr>
          <p:spPr>
            <a:xfrm rot="10800000">
              <a:off x="7593900" y="125"/>
              <a:ext cx="1550100" cy="1550100"/>
            </a:xfrm>
            <a:prstGeom prst="rtTriangle">
              <a:avLst/>
            </a:prstGeom>
            <a:solidFill>
              <a:srgbClr val="0C5F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" name="Google Shape;80;p15"/>
            <p:cNvPicPr preferRelativeResize="0"/>
            <p:nvPr/>
          </p:nvPicPr>
          <p:blipFill rotWithShape="1">
            <a:blip r:embed="rId3">
              <a:alphaModFix/>
            </a:blip>
            <a:srcRect l="17988" t="8173" r="20302" b="7217"/>
            <a:stretch/>
          </p:blipFill>
          <p:spPr>
            <a:xfrm>
              <a:off x="8500126" y="25843"/>
              <a:ext cx="623975" cy="8554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198" name="Picture 6" descr="mage result for ÑÐµÑÐ½Ð¸ÑÐµÑÐºÐ¸Ð¹ Ð¿ÐµÑÐµÐ²Ð¾Ð´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847"/>
          <a:stretch/>
        </p:blipFill>
        <p:spPr bwMode="auto">
          <a:xfrm>
            <a:off x="351415" y="227673"/>
            <a:ext cx="1638023" cy="109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mage result for ÑÐ¾ÑÐºÐ¸ Ð¿Ð¸ÑÐ°Ð½Ð¸Ñ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r="10942" b="-1547"/>
          <a:stretch/>
        </p:blipFill>
        <p:spPr bwMode="auto">
          <a:xfrm>
            <a:off x="371315" y="2642943"/>
            <a:ext cx="1618123" cy="117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mage result for ÑÑÑÐ¸ÑÑÐ¸ÑÐµÑÐºÐ¸Ðµ ÑÑÐ»ÑÐ³Ð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415" y="3946639"/>
            <a:ext cx="1642505" cy="109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mage result for ÐºÑÐ¸Ð¿ÑÐ¾Ð²Ð°Ð»ÑÑÐ°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758"/>
          <a:stretch/>
        </p:blipFill>
        <p:spPr bwMode="auto">
          <a:xfrm>
            <a:off x="351415" y="1404965"/>
            <a:ext cx="1632078" cy="117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latin typeface="Fira Sans"/>
                <a:ea typeface="Fira Sans"/>
                <a:cs typeface="Fira Sans"/>
                <a:sym typeface="Fira Sans"/>
              </a:rPr>
              <a:t>Два победителя </a:t>
            </a:r>
            <a:r>
              <a:rPr lang="en-US" sz="2400" b="1" dirty="0">
                <a:latin typeface="Fira Sans"/>
                <a:ea typeface="Fira Sans"/>
                <a:cs typeface="Fira Sans"/>
                <a:sym typeface="Fira Sans"/>
              </a:rPr>
              <a:t>HSE Business Cup</a:t>
            </a:r>
            <a:endParaRPr sz="2400" b="1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305215" y="733306"/>
            <a:ext cx="3352385" cy="2392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/>
            <a:r>
              <a:rPr lang="ru-RU" b="1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Дожде</a:t>
            </a:r>
            <a:r>
              <a:rPr lang="en-US" b="1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Week </a:t>
            </a:r>
            <a:r>
              <a:rPr lang="ru-RU" b="1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ru-RU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-</a:t>
            </a:r>
          </a:p>
          <a:p>
            <a:pPr marL="285750" indent="-285750"/>
            <a:r>
              <a:rPr lang="ru-RU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 оригинальная уличная реклама;</a:t>
            </a:r>
            <a:r>
              <a:rPr lang="en-US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/>
            </a:r>
            <a:br>
              <a:rPr lang="en-US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</a:br>
            <a:endParaRPr lang="ru-RU" dirty="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285750" indent="-285750"/>
            <a:r>
              <a:rPr lang="ru-RU" b="1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ЮРА</a:t>
            </a:r>
            <a:r>
              <a:rPr lang="ru-RU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 (Юридический Разумный  Ассистент) – юридическая помощь 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     людям в сложных 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     ситуациях</a:t>
            </a:r>
          </a:p>
        </p:txBody>
      </p:sp>
      <p:sp>
        <p:nvSpPr>
          <p:cNvPr id="75" name="Google Shape;75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  <p:grpSp>
        <p:nvGrpSpPr>
          <p:cNvPr id="2" name="Google Shape;78;p15"/>
          <p:cNvGrpSpPr/>
          <p:nvPr/>
        </p:nvGrpSpPr>
        <p:grpSpPr>
          <a:xfrm>
            <a:off x="7593900" y="125"/>
            <a:ext cx="1550100" cy="1550100"/>
            <a:chOff x="7593900" y="125"/>
            <a:chExt cx="1550100" cy="1550100"/>
          </a:xfrm>
        </p:grpSpPr>
        <p:sp>
          <p:nvSpPr>
            <p:cNvPr id="79" name="Google Shape;79;p15"/>
            <p:cNvSpPr/>
            <p:nvPr/>
          </p:nvSpPr>
          <p:spPr>
            <a:xfrm rot="10800000">
              <a:off x="7593900" y="125"/>
              <a:ext cx="1550100" cy="1550100"/>
            </a:xfrm>
            <a:prstGeom prst="rtTriangle">
              <a:avLst/>
            </a:prstGeom>
            <a:solidFill>
              <a:srgbClr val="0C5F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0" name="Google Shape;80;p15"/>
            <p:cNvPicPr preferRelativeResize="0"/>
            <p:nvPr/>
          </p:nvPicPr>
          <p:blipFill rotWithShape="1">
            <a:blip r:embed="rId3">
              <a:alphaModFix/>
            </a:blip>
            <a:srcRect l="17988" t="8173" r="20302" b="7217"/>
            <a:stretch/>
          </p:blipFill>
          <p:spPr>
            <a:xfrm>
              <a:off x="8500126" y="25843"/>
              <a:ext cx="623975" cy="8554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2770" name="Picture 2" descr="C:\Users\msv\Documents\ВШЭ\Конкурс студенческих проектов\Москва 2018\афиша-ФИП (Санкт-Петербург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79323" y="581524"/>
            <a:ext cx="3225114" cy="4561976"/>
          </a:xfrm>
          <a:prstGeom prst="rect">
            <a:avLst/>
          </a:prstGeom>
          <a:noFill/>
        </p:spPr>
      </p:pic>
      <p:pic>
        <p:nvPicPr>
          <p:cNvPr id="7170" name="Picture 2" descr="https://spb.hse.ru/data/2019/02/27/1196831477/Blue%20&amp;%20Orange%20RSVP%20Postcar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5300" y="1986081"/>
            <a:ext cx="3155858" cy="224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1069" y="1156844"/>
            <a:ext cx="2851350" cy="190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pic>
        <p:nvPicPr>
          <p:cNvPr id="113" name="Google Shape;11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098478"/>
            <a:ext cx="2534524" cy="190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37345" y="1169815"/>
            <a:ext cx="2847786" cy="190089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8"/>
          <p:cNvSpPr txBox="1">
            <a:spLocks noGrp="1"/>
          </p:cNvSpPr>
          <p:nvPr>
            <p:ph type="title"/>
          </p:nvPr>
        </p:nvSpPr>
        <p:spPr>
          <a:xfrm>
            <a:off x="-151650" y="10166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Fira Sans"/>
                <a:ea typeface="Fira Sans"/>
                <a:cs typeface="Fira Sans"/>
                <a:sym typeface="Fira Sans"/>
              </a:rPr>
              <a:t>       </a:t>
            </a:r>
            <a:r>
              <a:rPr lang="ru-RU" sz="2400" b="1" dirty="0">
                <a:latin typeface="Fira Sans"/>
                <a:ea typeface="Fira Sans"/>
                <a:cs typeface="Fira Sans"/>
                <a:sym typeface="Fira Sans"/>
              </a:rPr>
              <a:t>Примеры стартапов в акселераторе </a:t>
            </a:r>
            <a:r>
              <a:rPr lang="en-US" sz="2400" b="1" dirty="0">
                <a:latin typeface="Fira Sans"/>
                <a:ea typeface="Fira Sans"/>
                <a:cs typeface="Fira Sans"/>
                <a:sym typeface="Fira Sans"/>
              </a:rPr>
              <a:t>GSI</a:t>
            </a:r>
            <a:r>
              <a:rPr lang="en" sz="2400" b="1" dirty="0">
                <a:latin typeface="Fira Sans"/>
                <a:ea typeface="Fira Sans"/>
                <a:cs typeface="Fira Sans"/>
                <a:sym typeface="Fira Sans"/>
              </a:rPr>
              <a:t>, 2018</a:t>
            </a:r>
            <a:endParaRPr sz="2400" b="1" dirty="0">
              <a:solidFill>
                <a:srgbClr val="FF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grpSp>
        <p:nvGrpSpPr>
          <p:cNvPr id="2" name="Google Shape;116;p18"/>
          <p:cNvGrpSpPr/>
          <p:nvPr/>
        </p:nvGrpSpPr>
        <p:grpSpPr>
          <a:xfrm>
            <a:off x="7593900" y="125"/>
            <a:ext cx="1550100" cy="1550100"/>
            <a:chOff x="7593900" y="125"/>
            <a:chExt cx="1550100" cy="1550100"/>
          </a:xfrm>
        </p:grpSpPr>
        <p:sp>
          <p:nvSpPr>
            <p:cNvPr id="117" name="Google Shape;117;p18"/>
            <p:cNvSpPr/>
            <p:nvPr/>
          </p:nvSpPr>
          <p:spPr>
            <a:xfrm rot="10800000">
              <a:off x="7593900" y="125"/>
              <a:ext cx="1550100" cy="1550100"/>
            </a:xfrm>
            <a:prstGeom prst="rtTriangle">
              <a:avLst/>
            </a:prstGeom>
            <a:solidFill>
              <a:srgbClr val="0C5F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18" name="Google Shape;118;p18"/>
            <p:cNvPicPr preferRelativeResize="0"/>
            <p:nvPr/>
          </p:nvPicPr>
          <p:blipFill rotWithShape="1">
            <a:blip r:embed="rId6">
              <a:alphaModFix/>
            </a:blip>
            <a:srcRect l="17988" t="8173" r="20302" b="7217"/>
            <a:stretch/>
          </p:blipFill>
          <p:spPr>
            <a:xfrm>
              <a:off x="8500126" y="25843"/>
              <a:ext cx="623975" cy="8554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9" name="Google Shape;119;p18"/>
          <p:cNvSpPr txBox="1"/>
          <p:nvPr/>
        </p:nvSpPr>
        <p:spPr>
          <a:xfrm>
            <a:off x="2963888" y="3051917"/>
            <a:ext cx="2594700" cy="18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Система диагностики состояния организма по пульсовой волне</a:t>
            </a:r>
            <a:endParaRPr sz="1800" dirty="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0" name="Google Shape;120;p18"/>
          <p:cNvSpPr txBox="1"/>
          <p:nvPr/>
        </p:nvSpPr>
        <p:spPr>
          <a:xfrm>
            <a:off x="189800" y="3006950"/>
            <a:ext cx="2594700" cy="16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Система для удаленного мониторинга людей с деменцией первой стадии</a:t>
            </a:r>
            <a:endParaRPr sz="1800" dirty="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1" name="Google Shape;121;p18"/>
          <p:cNvSpPr txBox="1"/>
          <p:nvPr/>
        </p:nvSpPr>
        <p:spPr>
          <a:xfrm>
            <a:off x="5828600" y="3006950"/>
            <a:ext cx="3049200" cy="19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Система безопасности для беспилотного автомобиля</a:t>
            </a:r>
            <a:r>
              <a:rPr lang="en" sz="1800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endParaRPr sz="1800" dirty="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3314</TotalTime>
  <Words>1202</Words>
  <Application>Microsoft Office PowerPoint</Application>
  <PresentationFormat>Экран (16:9)</PresentationFormat>
  <Paragraphs>177</Paragraphs>
  <Slides>24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Simple Light</vt:lpstr>
      <vt:lpstr> </vt:lpstr>
      <vt:lpstr>Итоги 2018 года </vt:lpstr>
      <vt:lpstr>Основные направления инновационной деятельности в 2018 году</vt:lpstr>
      <vt:lpstr>Предпринимательское образование</vt:lpstr>
      <vt:lpstr>Предпринимательское образование</vt:lpstr>
      <vt:lpstr>Вовлечение студентов в предпринимательскую  деятельность</vt:lpstr>
      <vt:lpstr>Слайд 7</vt:lpstr>
      <vt:lpstr>Два победителя HSE Business Cup</vt:lpstr>
      <vt:lpstr>       Примеры стартапов в акселераторе GSI, 2018</vt:lpstr>
      <vt:lpstr>Инфраструктурное и информационное  развитие </vt:lpstr>
      <vt:lpstr>Источники финансирования стартапов</vt:lpstr>
      <vt:lpstr>Коворкинг на Кантемировской, 3А</vt:lpstr>
      <vt:lpstr>Формирование партнерств в 2018 году </vt:lpstr>
      <vt:lpstr>Планы на 2019 год </vt:lpstr>
      <vt:lpstr>Основные направления развития на 2019 год  </vt:lpstr>
      <vt:lpstr>Развитие предпринимательских  компетенций студентов </vt:lpstr>
      <vt:lpstr>Расширение качества и масштаба мероприятий</vt:lpstr>
      <vt:lpstr>Международный фестиваль университетских технологических проектов  «International University Startups and Spin-Offs Festival»</vt:lpstr>
      <vt:lpstr>Университеты и проекты на Фестивале </vt:lpstr>
      <vt:lpstr>Активизация информационной политики  </vt:lpstr>
      <vt:lpstr>Создание инновационных компаний. Организация дочерней компании НИУ ВШЭ СПб </vt:lpstr>
      <vt:lpstr>Расширение партнерств  и создание межвузовской инновационной экосистемы Санкт-Петербурга     </vt:lpstr>
      <vt:lpstr>Резюме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Center for Entrepreneurship  &amp; Innovation</dc:title>
  <dc:creator>Сергей Мельченко</dc:creator>
  <cp:lastModifiedBy>msv</cp:lastModifiedBy>
  <cp:revision>104</cp:revision>
  <cp:lastPrinted>2018-10-02T11:17:47Z</cp:lastPrinted>
  <dcterms:modified xsi:type="dcterms:W3CDTF">2019-03-26T13:44:43Z</dcterms:modified>
</cp:coreProperties>
</file>