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04" r:id="rId3"/>
    <p:sldMasterId id="2147483716" r:id="rId4"/>
  </p:sldMasterIdLst>
  <p:notesMasterIdLst>
    <p:notesMasterId r:id="rId18"/>
  </p:notesMasterIdLst>
  <p:handoutMasterIdLst>
    <p:handoutMasterId r:id="rId19"/>
  </p:handoutMasterIdLst>
  <p:sldIdLst>
    <p:sldId id="257" r:id="rId5"/>
    <p:sldId id="324" r:id="rId6"/>
    <p:sldId id="323" r:id="rId7"/>
    <p:sldId id="315" r:id="rId8"/>
    <p:sldId id="301" r:id="rId9"/>
    <p:sldId id="317" r:id="rId10"/>
    <p:sldId id="311" r:id="rId11"/>
    <p:sldId id="316" r:id="rId12"/>
    <p:sldId id="325" r:id="rId13"/>
    <p:sldId id="310" r:id="rId14"/>
    <p:sldId id="318" r:id="rId15"/>
    <p:sldId id="321" r:id="rId16"/>
    <p:sldId id="292" r:id="rId17"/>
  </p:sldIdLst>
  <p:sldSz cx="9144000" cy="6858000" type="screen4x3"/>
  <p:notesSz cx="9906000" cy="6769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000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801" autoAdjust="0"/>
    <p:restoredTop sz="95905" autoAdjust="0"/>
  </p:normalViewPr>
  <p:slideViewPr>
    <p:cSldViewPr>
      <p:cViewPr varScale="1">
        <p:scale>
          <a:sx n="97" d="100"/>
          <a:sy n="97" d="100"/>
        </p:scale>
        <p:origin x="-11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30" y="-84"/>
      </p:cViewPr>
      <p:guideLst>
        <p:guide orient="horz" pos="2132"/>
        <p:guide pos="3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1;&#1070;&#1044;&#1046;&#1045;&#1058;%202019\&#1057;&#1051;&#1040;&#1049;&#1044;&#1067;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1;&#1070;&#1044;&#1046;&#1045;&#1058;%202019\&#1057;&#1051;&#1040;&#1049;&#1044;&#1067;%202019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41;&#1070;&#1044;&#1046;&#1045;&#1058;%202019\&#1057;&#1051;&#1040;&#1049;&#1044;&#1067;%20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1;&#1070;&#1044;&#1046;&#1045;&#1058;%202019\&#1057;&#1051;&#1040;&#1049;&#1044;&#1067;%20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41;&#1070;&#1044;&#1046;&#1045;&#1058;%202019\&#1057;&#1051;&#1040;&#1049;&#1044;&#1067;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/>
      <c:barChart>
        <c:barDir val="col"/>
        <c:grouping val="stacked"/>
        <c:ser>
          <c:idx val="0"/>
          <c:order val="0"/>
          <c:tx>
            <c:strRef>
              <c:f>'сравн. динамика укруп. 6'!$A$4</c:f>
              <c:strCache>
                <c:ptCount val="1"/>
                <c:pt idx="0">
                  <c:v>Государственное задание</c:v>
                </c:pt>
              </c:strCache>
            </c:strRef>
          </c:tx>
          <c:spPr>
            <a:gradFill rotWithShape="1">
              <a:gsLst>
                <a:gs pos="0">
                  <a:schemeClr val="tx2">
                    <a:lumMod val="50000"/>
                  </a:schemeClr>
                </a:gs>
                <a:gs pos="9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'сравн. динамика укруп. 6'!$B$3:$G$3</c:f>
              <c:strCache>
                <c:ptCount val="6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 (план)</c:v>
                </c:pt>
              </c:strCache>
            </c:strRef>
          </c:cat>
          <c:val>
            <c:numRef>
              <c:f>'сравн. динамика укруп. 6'!$B$4:$G$4</c:f>
              <c:numCache>
                <c:formatCode>#,##0.0_ ;[Red]\-#,##0.0\ </c:formatCode>
                <c:ptCount val="6"/>
                <c:pt idx="0">
                  <c:v>458080</c:v>
                </c:pt>
                <c:pt idx="1">
                  <c:v>430225.1</c:v>
                </c:pt>
                <c:pt idx="2">
                  <c:v>426520</c:v>
                </c:pt>
                <c:pt idx="3">
                  <c:v>436460</c:v>
                </c:pt>
                <c:pt idx="4">
                  <c:v>548842.96399999992</c:v>
                </c:pt>
                <c:pt idx="5">
                  <c:v>577750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1F-4110-9B68-AC0FC8C37808}"/>
            </c:ext>
          </c:extLst>
        </c:ser>
        <c:ser>
          <c:idx val="1"/>
          <c:order val="1"/>
          <c:tx>
            <c:strRef>
              <c:f>'сравн. динамика укруп. 6'!$A$5</c:f>
              <c:strCache>
                <c:ptCount val="1"/>
                <c:pt idx="0">
                  <c:v>Приносящая доход деятельность</c:v>
                </c:pt>
              </c:strCache>
            </c:strRef>
          </c:tx>
          <c:spPr>
            <a:gradFill>
              <a:gsLst>
                <a:gs pos="0">
                  <a:schemeClr val="tx2">
                    <a:lumMod val="50000"/>
                  </a:schemeClr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'сравн. динамика укруп. 6'!$B$3:$G$3</c:f>
              <c:strCache>
                <c:ptCount val="6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 (план)</c:v>
                </c:pt>
              </c:strCache>
            </c:strRef>
          </c:cat>
          <c:val>
            <c:numRef>
              <c:f>'сравн. динамика укруп. 6'!$B$5:$G$5</c:f>
              <c:numCache>
                <c:formatCode>#,##0.0_ ;[Red]\-#,##0.0\ </c:formatCode>
                <c:ptCount val="6"/>
                <c:pt idx="0">
                  <c:v>130800</c:v>
                </c:pt>
                <c:pt idx="1">
                  <c:v>224241.2</c:v>
                </c:pt>
                <c:pt idx="2">
                  <c:v>352898.2</c:v>
                </c:pt>
                <c:pt idx="3">
                  <c:v>504377.8</c:v>
                </c:pt>
                <c:pt idx="4">
                  <c:v>795285.38099999982</c:v>
                </c:pt>
                <c:pt idx="5">
                  <c:v>972169.90000000014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1F-4110-9B68-AC0FC8C37808}"/>
            </c:ext>
          </c:extLst>
        </c:ser>
        <c:dLbls>
          <c:showVal val="1"/>
        </c:dLbls>
        <c:gapWidth val="24"/>
        <c:overlap val="100"/>
        <c:axId val="105505152"/>
        <c:axId val="93270400"/>
      </c:barChart>
      <c:catAx>
        <c:axId val="1055051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3270400"/>
        <c:crosses val="autoZero"/>
        <c:auto val="1"/>
        <c:lblAlgn val="ctr"/>
        <c:lblOffset val="100"/>
      </c:catAx>
      <c:valAx>
        <c:axId val="93270400"/>
        <c:scaling>
          <c:orientation val="minMax"/>
        </c:scaling>
        <c:delete val="1"/>
        <c:axPos val="l"/>
        <c:numFmt formatCode="#,##0.0_ ;[Red]\-#,##0.0\ " sourceLinked="1"/>
        <c:tickLblPos val="nextTo"/>
        <c:crossAx val="10550515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525118706388132"/>
          <c:y val="0.44731422850686792"/>
          <c:w val="0.1414291331515812"/>
          <c:h val="0.3546221119387765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1.521438450899032E-2"/>
          <c:y val="3.6438918643136746E-2"/>
          <c:w val="0.69156293222683252"/>
          <c:h val="0.89068324407058974"/>
        </c:manualLayout>
      </c:layout>
      <c:lineChart>
        <c:grouping val="standard"/>
        <c:ser>
          <c:idx val="0"/>
          <c:order val="0"/>
          <c:tx>
            <c:strRef>
              <c:f>'сравн. динамика укруп. 6'!$A$65</c:f>
              <c:strCache>
                <c:ptCount val="1"/>
                <c:pt idx="0">
                  <c:v>СГЗ на 1 бюджетного студента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'сравн. динамика укруп. 6'!$B$64:$G$64</c:f>
              <c:strCache>
                <c:ptCount val="5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 (план)</c:v>
                </c:pt>
              </c:strCache>
            </c:strRef>
          </c:cat>
          <c:val>
            <c:numRef>
              <c:f>'сравн. динамика укруп. 6'!$B$65:$G$65</c:f>
              <c:numCache>
                <c:formatCode>#,##0.0</c:formatCode>
                <c:ptCount val="6"/>
                <c:pt idx="0">
                  <c:v>217.7186311787072</c:v>
                </c:pt>
                <c:pt idx="1">
                  <c:v>192.06477678571429</c:v>
                </c:pt>
                <c:pt idx="2">
                  <c:v>170.94989979959917</c:v>
                </c:pt>
                <c:pt idx="3">
                  <c:v>166.27047619047619</c:v>
                </c:pt>
                <c:pt idx="4">
                  <c:v>211.09344769230765</c:v>
                </c:pt>
                <c:pt idx="5">
                  <c:v>210.01454016721192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E5-4FAD-A8B3-E79C61151475}"/>
            </c:ext>
          </c:extLst>
        </c:ser>
        <c:dLbls>
          <c:showVal val="1"/>
        </c:dLbls>
        <c:marker val="1"/>
        <c:axId val="94192384"/>
        <c:axId val="94193920"/>
      </c:lineChart>
      <c:catAx>
        <c:axId val="94192384"/>
        <c:scaling>
          <c:orientation val="minMax"/>
        </c:scaling>
        <c:delete val="1"/>
        <c:axPos val="b"/>
        <c:numFmt formatCode="General" sourceLinked="0"/>
        <c:tickLblPos val="nextTo"/>
        <c:crossAx val="94193920"/>
        <c:crosses val="autoZero"/>
        <c:auto val="1"/>
        <c:lblAlgn val="ctr"/>
        <c:lblOffset val="100"/>
      </c:catAx>
      <c:valAx>
        <c:axId val="94193920"/>
        <c:scaling>
          <c:orientation val="minMax"/>
        </c:scaling>
        <c:delete val="1"/>
        <c:axPos val="l"/>
        <c:numFmt formatCode="#,##0.0" sourceLinked="1"/>
        <c:tickLblPos val="nextTo"/>
        <c:crossAx val="9419238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autoTitleDeleted val="1"/>
    <c:plotArea>
      <c:layout>
        <c:manualLayout>
          <c:layoutTarget val="inner"/>
          <c:xMode val="edge"/>
          <c:yMode val="edge"/>
          <c:x val="4.106776180698153E-3"/>
          <c:y val="4.1666666666666664E-2"/>
          <c:w val="0.69746748802190262"/>
          <c:h val="0.87500000000000011"/>
        </c:manualLayout>
      </c:layout>
      <c:lineChart>
        <c:grouping val="standard"/>
        <c:ser>
          <c:idx val="0"/>
          <c:order val="0"/>
          <c:tx>
            <c:strRef>
              <c:f>'сравн. динамика укруп. 6'!$A$12</c:f>
              <c:strCache>
                <c:ptCount val="1"/>
                <c:pt idx="0">
                  <c:v>Количество студентов</c:v>
                </c:pt>
              </c:strCache>
            </c:strRef>
          </c:tx>
          <c:dLbls>
            <c:numFmt formatCode="#,##0_ ;[Red]\-#,##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'сравн. динамика укруп. 6'!$B$11:$G$11</c:f>
              <c:strCache>
                <c:ptCount val="6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 (план)</c:v>
                </c:pt>
              </c:strCache>
            </c:strRef>
          </c:cat>
          <c:val>
            <c:numRef>
              <c:f>'сравн. динамика укруп. 6'!$B$12:$G$12</c:f>
              <c:numCache>
                <c:formatCode>#,##0</c:formatCode>
                <c:ptCount val="6"/>
                <c:pt idx="0">
                  <c:v>2534</c:v>
                </c:pt>
                <c:pt idx="1">
                  <c:v>2952</c:v>
                </c:pt>
                <c:pt idx="2">
                  <c:v>3698</c:v>
                </c:pt>
                <c:pt idx="3">
                  <c:v>4329</c:v>
                </c:pt>
                <c:pt idx="4">
                  <c:v>4831</c:v>
                </c:pt>
                <c:pt idx="5">
                  <c:v>5663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42-440C-96E7-E83B3E6648ED}"/>
            </c:ext>
          </c:extLst>
        </c:ser>
        <c:dLbls>
          <c:showVal val="1"/>
        </c:dLbls>
        <c:marker val="1"/>
        <c:axId val="93290496"/>
        <c:axId val="93292032"/>
      </c:lineChart>
      <c:catAx>
        <c:axId val="93290496"/>
        <c:scaling>
          <c:orientation val="minMax"/>
        </c:scaling>
        <c:delete val="1"/>
        <c:axPos val="b"/>
        <c:numFmt formatCode="General" sourceLinked="0"/>
        <c:tickLblPos val="nextTo"/>
        <c:crossAx val="93292032"/>
        <c:crosses val="autoZero"/>
        <c:auto val="1"/>
        <c:lblAlgn val="ctr"/>
        <c:lblOffset val="100"/>
      </c:catAx>
      <c:valAx>
        <c:axId val="93292032"/>
        <c:scaling>
          <c:orientation val="minMax"/>
        </c:scaling>
        <c:delete val="1"/>
        <c:axPos val="l"/>
        <c:numFmt formatCode="#,##0" sourceLinked="1"/>
        <c:tickLblPos val="nextTo"/>
        <c:crossAx val="9329049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'ср.зарплата 9'!$I$5</c:f>
              <c:strCache>
                <c:ptCount val="1"/>
                <c:pt idx="0">
                  <c:v>АУП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2132231404958682E-2"/>
                  <c:y val="3.181823635681461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87A-46DE-81E8-94415CF56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'ср.зарплата 9'!$J$4:$O$4</c:f>
              <c:strCache>
                <c:ptCount val="6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 (план)</c:v>
                </c:pt>
              </c:strCache>
            </c:strRef>
          </c:cat>
          <c:val>
            <c:numRef>
              <c:f>'ср.зарплата 9'!$J$5:$O$5</c:f>
              <c:numCache>
                <c:formatCode>General</c:formatCode>
                <c:ptCount val="6"/>
                <c:pt idx="0">
                  <c:v>72</c:v>
                </c:pt>
                <c:pt idx="1">
                  <c:v>68.7</c:v>
                </c:pt>
                <c:pt idx="2" formatCode="0.0">
                  <c:v>68.798193161239993</c:v>
                </c:pt>
                <c:pt idx="3" formatCode="0.0">
                  <c:v>77.36999999999999</c:v>
                </c:pt>
                <c:pt idx="4" formatCode="0.0">
                  <c:v>77.400000000000006</c:v>
                </c:pt>
                <c:pt idx="5" formatCode="0.0">
                  <c:v>80.2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7A-46DE-81E8-94415CF567AA}"/>
            </c:ext>
          </c:extLst>
        </c:ser>
        <c:ser>
          <c:idx val="1"/>
          <c:order val="1"/>
          <c:tx>
            <c:strRef>
              <c:f>'ср.зарплата 9'!$I$6</c:f>
              <c:strCache>
                <c:ptCount val="1"/>
                <c:pt idx="0">
                  <c:v>АХО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8678928836966865E-2"/>
                  <c:y val="4.65419813601524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87A-46DE-81E8-94415CF56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'ср.зарплата 9'!$J$4:$O$4</c:f>
              <c:strCache>
                <c:ptCount val="6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 (план)</c:v>
                </c:pt>
              </c:strCache>
            </c:strRef>
          </c:cat>
          <c:val>
            <c:numRef>
              <c:f>'ср.зарплата 9'!$J$6:$O$6</c:f>
              <c:numCache>
                <c:formatCode>General</c:formatCode>
                <c:ptCount val="6"/>
                <c:pt idx="0">
                  <c:v>20.6</c:v>
                </c:pt>
                <c:pt idx="1">
                  <c:v>23.86</c:v>
                </c:pt>
                <c:pt idx="2" formatCode="0.0">
                  <c:v>34.414171076666307</c:v>
                </c:pt>
                <c:pt idx="3" formatCode="0.0">
                  <c:v>32.32</c:v>
                </c:pt>
                <c:pt idx="4" formatCode="0.0">
                  <c:v>32.300000000000011</c:v>
                </c:pt>
                <c:pt idx="5" formatCode="0.0">
                  <c:v>34.200000000000003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7A-46DE-81E8-94415CF567AA}"/>
            </c:ext>
          </c:extLst>
        </c:ser>
        <c:ser>
          <c:idx val="2"/>
          <c:order val="2"/>
          <c:tx>
            <c:strRef>
              <c:f>'ср.зарплата 9'!$I$7</c:f>
              <c:strCache>
                <c:ptCount val="1"/>
                <c:pt idx="0">
                  <c:v>Наука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518582337005289E-2"/>
                  <c:y val="-2.666893281385057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87A-46DE-81E8-94415CF567AA}"/>
                </c:ext>
              </c:extLst>
            </c:dLbl>
            <c:dLbl>
              <c:idx val="1"/>
              <c:layout>
                <c:manualLayout>
                  <c:x val="-4.9261751371987586E-2"/>
                  <c:y val="-4.387530954258029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87A-46DE-81E8-94415CF567AA}"/>
                </c:ext>
              </c:extLst>
            </c:dLbl>
            <c:dLbl>
              <c:idx val="2"/>
              <c:layout>
                <c:manualLayout>
                  <c:x val="-6.4280948352530329E-2"/>
                  <c:y val="-3.031472752074794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87A-46DE-81E8-94415CF567AA}"/>
                </c:ext>
              </c:extLst>
            </c:dLbl>
            <c:dLbl>
              <c:idx val="3"/>
              <c:layout>
                <c:manualLayout>
                  <c:x val="-1.2139943852392528E-2"/>
                  <c:y val="-4.440782938114903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87A-46DE-81E8-94415CF567AA}"/>
                </c:ext>
              </c:extLst>
            </c:dLbl>
            <c:dLbl>
              <c:idx val="4"/>
              <c:layout>
                <c:manualLayout>
                  <c:x val="1.9782257099638385E-2"/>
                  <c:y val="-5.664817160084807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87A-46DE-81E8-94415CF567AA}"/>
                </c:ext>
              </c:extLst>
            </c:dLbl>
            <c:dLbl>
              <c:idx val="5"/>
              <c:layout>
                <c:manualLayout>
                  <c:x val="-0.15672270388760232"/>
                  <c:y val="8.1203607423047206E-4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87A-46DE-81E8-94415CF56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'ср.зарплата 9'!$J$4:$O$4</c:f>
              <c:strCache>
                <c:ptCount val="6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 (план)</c:v>
                </c:pt>
              </c:strCache>
            </c:strRef>
          </c:cat>
          <c:val>
            <c:numRef>
              <c:f>'ср.зарплата 9'!$J$7:$O$7</c:f>
              <c:numCache>
                <c:formatCode>General</c:formatCode>
                <c:ptCount val="6"/>
                <c:pt idx="0">
                  <c:v>39.6</c:v>
                </c:pt>
                <c:pt idx="1">
                  <c:v>50.5</c:v>
                </c:pt>
                <c:pt idx="2" formatCode="0.0">
                  <c:v>74.758433581939101</c:v>
                </c:pt>
                <c:pt idx="3" formatCode="0.0">
                  <c:v>76</c:v>
                </c:pt>
                <c:pt idx="4" formatCode="0.0">
                  <c:v>76</c:v>
                </c:pt>
                <c:pt idx="5" formatCode="0.0">
                  <c:v>113.5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87A-46DE-81E8-94415CF567AA}"/>
            </c:ext>
          </c:extLst>
        </c:ser>
        <c:ser>
          <c:idx val="3"/>
          <c:order val="3"/>
          <c:tx>
            <c:strRef>
              <c:f>'ср.зарплата 9'!$I$8</c:f>
              <c:strCache>
                <c:ptCount val="1"/>
                <c:pt idx="0">
                  <c:v>ППС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0.10615422658944493"/>
                  <c:y val="-4.105789146157614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87A-46DE-81E8-94415CF567AA}"/>
                </c:ext>
              </c:extLst>
            </c:dLbl>
            <c:dLbl>
              <c:idx val="2"/>
              <c:layout>
                <c:manualLayout>
                  <c:x val="-9.6789993419534565E-2"/>
                  <c:y val="-7.975893859331276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87A-46DE-81E8-94415CF567AA}"/>
                </c:ext>
              </c:extLst>
            </c:dLbl>
            <c:dLbl>
              <c:idx val="3"/>
              <c:layout>
                <c:manualLayout>
                  <c:x val="-8.8244468563322062E-2"/>
                  <c:y val="-5.876658644663013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87A-46DE-81E8-94415CF567AA}"/>
                </c:ext>
              </c:extLst>
            </c:dLbl>
            <c:dLbl>
              <c:idx val="4"/>
              <c:layout>
                <c:manualLayout>
                  <c:x val="-0.1328450150837942"/>
                  <c:y val="-6.682773622518917E-3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87A-46DE-81E8-94415CF567AA}"/>
                </c:ext>
              </c:extLst>
            </c:dLbl>
            <c:dLbl>
              <c:idx val="5"/>
              <c:layout>
                <c:manualLayout>
                  <c:x val="-7.4871488638014582E-3"/>
                  <c:y val="-1.667585321818474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87A-46DE-81E8-94415CF567AA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'ср.зарплата 9'!$J$4:$O$4</c:f>
              <c:strCache>
                <c:ptCount val="6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 (план)</c:v>
                </c:pt>
              </c:strCache>
            </c:strRef>
          </c:cat>
          <c:val>
            <c:numRef>
              <c:f>'ср.зарплата 9'!$J$8:$O$8</c:f>
              <c:numCache>
                <c:formatCode>General</c:formatCode>
                <c:ptCount val="6"/>
                <c:pt idx="0">
                  <c:v>56.9</c:v>
                </c:pt>
                <c:pt idx="1">
                  <c:v>71.69</c:v>
                </c:pt>
                <c:pt idx="2" formatCode="0.0">
                  <c:v>76.936385995741574</c:v>
                </c:pt>
                <c:pt idx="3" formatCode="0.0">
                  <c:v>83.61</c:v>
                </c:pt>
                <c:pt idx="4" formatCode="0.0">
                  <c:v>98.8</c:v>
                </c:pt>
                <c:pt idx="5" formatCode="0.0">
                  <c:v>106.8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87A-46DE-81E8-94415CF567AA}"/>
            </c:ext>
          </c:extLst>
        </c:ser>
        <c:ser>
          <c:idx val="4"/>
          <c:order val="4"/>
          <c:tx>
            <c:strRef>
              <c:f>'ср.зарплата 9'!$I$9</c:f>
              <c:strCache>
                <c:ptCount val="1"/>
                <c:pt idx="0">
                  <c:v>УВП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6.4281052105321673E-2"/>
                  <c:y val="-5.260254807792565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87A-46DE-81E8-94415CF567AA}"/>
                </c:ext>
              </c:extLst>
            </c:dLbl>
            <c:dLbl>
              <c:idx val="2"/>
              <c:layout>
                <c:manualLayout>
                  <c:x val="-7.7592243118370555E-2"/>
                  <c:y val="-3.291128681389499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87A-46DE-81E8-94415CF567AA}"/>
                </c:ext>
              </c:extLst>
            </c:dLbl>
            <c:dLbl>
              <c:idx val="3"/>
              <c:layout>
                <c:manualLayout>
                  <c:x val="-6.6484805101841529E-2"/>
                  <c:y val="-3.550784610704203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87A-46DE-81E8-94415CF56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'ср.зарплата 9'!$J$4:$O$4</c:f>
              <c:strCache>
                <c:ptCount val="6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 (план)</c:v>
                </c:pt>
              </c:strCache>
            </c:strRef>
          </c:cat>
          <c:val>
            <c:numRef>
              <c:f>'ср.зарплата 9'!$J$9:$O$9</c:f>
              <c:numCache>
                <c:formatCode>General</c:formatCode>
                <c:ptCount val="6"/>
                <c:pt idx="0">
                  <c:v>32.6</c:v>
                </c:pt>
                <c:pt idx="1">
                  <c:v>35.980000000000004</c:v>
                </c:pt>
                <c:pt idx="2" formatCode="0.0">
                  <c:v>42.556741517803623</c:v>
                </c:pt>
                <c:pt idx="3" formatCode="0.0">
                  <c:v>41.74</c:v>
                </c:pt>
                <c:pt idx="4" formatCode="0.0">
                  <c:v>41.7</c:v>
                </c:pt>
                <c:pt idx="5" formatCode="0.0">
                  <c:v>52.3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87A-46DE-81E8-94415CF567AA}"/>
            </c:ext>
          </c:extLst>
        </c:ser>
        <c:dLbls>
          <c:showVal val="1"/>
        </c:dLbls>
        <c:marker val="1"/>
        <c:axId val="96430720"/>
        <c:axId val="96457088"/>
      </c:lineChart>
      <c:catAx>
        <c:axId val="964307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6457088"/>
        <c:crosses val="autoZero"/>
        <c:auto val="1"/>
        <c:lblAlgn val="ctr"/>
        <c:lblOffset val="100"/>
      </c:catAx>
      <c:valAx>
        <c:axId val="96457088"/>
        <c:scaling>
          <c:orientation val="minMax"/>
        </c:scaling>
        <c:delete val="1"/>
        <c:axPos val="l"/>
        <c:numFmt formatCode="General" sourceLinked="1"/>
        <c:tickLblPos val="nextTo"/>
        <c:crossAx val="9643072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'динамика БФ слайд  10'!$A$4</c:f>
              <c:strCache>
                <c:ptCount val="1"/>
                <c:pt idx="0">
                  <c:v>Бюджеты факультетов, тыс.руб.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'динамика БФ слайд  10'!$B$3:$G$3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 (план)</c:v>
                </c:pt>
              </c:strCache>
            </c:strRef>
          </c:cat>
          <c:val>
            <c:numRef>
              <c:f>'динамика БФ слайд  10'!$B$4:$G$4</c:f>
              <c:numCache>
                <c:formatCode>#,##0.0_ ;[Red]\-#,##0.0\ </c:formatCode>
                <c:ptCount val="6"/>
                <c:pt idx="0">
                  <c:v>18669.258268999994</c:v>
                </c:pt>
                <c:pt idx="1">
                  <c:v>6095.6450000000004</c:v>
                </c:pt>
                <c:pt idx="2">
                  <c:v>8875.4320650000009</c:v>
                </c:pt>
                <c:pt idx="3">
                  <c:v>13754.095000000001</c:v>
                </c:pt>
                <c:pt idx="4">
                  <c:v>60617.850000000006</c:v>
                </c:pt>
                <c:pt idx="5">
                  <c:v>77913.009999999995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1C-4864-B8E9-BBA3D10A91E7}"/>
            </c:ext>
          </c:extLst>
        </c:ser>
        <c:dLbls>
          <c:showVal val="1"/>
        </c:dLbls>
        <c:gapWidth val="50"/>
        <c:overlap val="-21"/>
        <c:axId val="98173312"/>
        <c:axId val="98174848"/>
      </c:barChart>
      <c:catAx>
        <c:axId val="9817331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8174848"/>
        <c:crosses val="autoZero"/>
        <c:auto val="1"/>
        <c:lblAlgn val="ctr"/>
        <c:lblOffset val="100"/>
      </c:catAx>
      <c:valAx>
        <c:axId val="98174848"/>
        <c:scaling>
          <c:orientation val="minMax"/>
        </c:scaling>
        <c:delete val="1"/>
        <c:axPos val="l"/>
        <c:numFmt formatCode="#,##0.0_ ;[Red]\-#,##0.0\ " sourceLinked="1"/>
        <c:tickLblPos val="nextTo"/>
        <c:crossAx val="98173312"/>
        <c:crosses val="autoZero"/>
        <c:crossBetween val="between"/>
      </c:valAx>
    </c:plotArea>
    <c:legend>
      <c:legendPos val="t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0.04494</cdr:x>
      <cdr:y>0.06103</cdr:y>
    </cdr:from>
    <cdr:to>
      <cdr:x>0.37428</cdr:x>
      <cdr:y>0.16835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126" y="163799"/>
          <a:ext cx="32763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Приведенное количество студентов, чел./год.</a:t>
          </a:r>
          <a:endParaRPr lang="ru-RU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3220" cy="338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10458" y="0"/>
            <a:ext cx="4293220" cy="338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41DB1-738D-43DC-B83F-704046970482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9561"/>
            <a:ext cx="4293220" cy="338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10458" y="6429561"/>
            <a:ext cx="4293220" cy="338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F079E-B5C7-4124-BE15-2DD1D6EDEA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92600" cy="3384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110" y="0"/>
            <a:ext cx="4292600" cy="3384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EDA3E597-7444-4587-8C12-C16CD7EE4274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08000"/>
            <a:ext cx="3384550" cy="2538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215323"/>
            <a:ext cx="7924800" cy="3046095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29471"/>
            <a:ext cx="4292600" cy="33845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110" y="6429471"/>
            <a:ext cx="4292600" cy="33845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1C60C64A-3DA4-48B4-84F1-FC39509B07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98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C64A-3DA4-48B4-84F1-FC39509B07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C64A-3DA4-48B4-84F1-FC39509B07D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32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C64A-3DA4-48B4-84F1-FC39509B07D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C64A-3DA4-48B4-84F1-FC39509B07D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C64A-3DA4-48B4-84F1-FC39509B07D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2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27A-A60D-4EC5-B300-F2CA3E6C41A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9BF4-8FDA-433D-B69D-D9CCEFB5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69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27A-A60D-4EC5-B300-F2CA3E6C41A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9BF4-8FDA-433D-B69D-D9CCEFB5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04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27A-A60D-4EC5-B300-F2CA3E6C41A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9BF4-8FDA-433D-B69D-D9CCEFB5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16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700" dirty="0" smtClean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 smtClean="0">
                <a:solidFill>
                  <a:srgbClr val="FFFFFF"/>
                </a:solidFill>
              </a:rPr>
              <a:pPr algn="r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588" y="518583"/>
            <a:ext cx="9145588" cy="5746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0732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24528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y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1" y="518583"/>
            <a:ext cx="8686801" cy="57467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88197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y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588" y="518583"/>
            <a:ext cx="8686801" cy="57467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6255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588" y="518583"/>
            <a:ext cx="9145588" cy="5746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6353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068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45828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45828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45828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45828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45828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56089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56089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56089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56089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56089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66349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66349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66349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66349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6349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76610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76610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76610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76610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76610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52" hasCustomPrompt="1"/>
          </p:nvPr>
        </p:nvSpPr>
        <p:spPr>
          <a:xfrm>
            <a:off x="47869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53" hasCustomPrompt="1"/>
          </p:nvPr>
        </p:nvSpPr>
        <p:spPr>
          <a:xfrm>
            <a:off x="47869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47869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55" hasCustomPrompt="1"/>
          </p:nvPr>
        </p:nvSpPr>
        <p:spPr>
          <a:xfrm>
            <a:off x="47869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47869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150474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150474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150474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150474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61" hasCustomPrompt="1"/>
          </p:nvPr>
        </p:nvSpPr>
        <p:spPr>
          <a:xfrm>
            <a:off x="150474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62" hasCustomPrompt="1"/>
          </p:nvPr>
        </p:nvSpPr>
        <p:spPr>
          <a:xfrm>
            <a:off x="253079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63" hasCustomPrompt="1"/>
          </p:nvPr>
        </p:nvSpPr>
        <p:spPr>
          <a:xfrm>
            <a:off x="253079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64" hasCustomPrompt="1"/>
          </p:nvPr>
        </p:nvSpPr>
        <p:spPr>
          <a:xfrm>
            <a:off x="253079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65" hasCustomPrompt="1"/>
          </p:nvPr>
        </p:nvSpPr>
        <p:spPr>
          <a:xfrm>
            <a:off x="253079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66" hasCustomPrompt="1"/>
          </p:nvPr>
        </p:nvSpPr>
        <p:spPr>
          <a:xfrm>
            <a:off x="253079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67" hasCustomPrompt="1"/>
          </p:nvPr>
        </p:nvSpPr>
        <p:spPr>
          <a:xfrm>
            <a:off x="3556844" y="840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68" hasCustomPrompt="1"/>
          </p:nvPr>
        </p:nvSpPr>
        <p:spPr>
          <a:xfrm>
            <a:off x="3556844" y="137400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69" hasCustomPrompt="1"/>
          </p:nvPr>
        </p:nvSpPr>
        <p:spPr>
          <a:xfrm>
            <a:off x="3556844" y="2742070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2" name="Picture Placeholder 2"/>
          <p:cNvSpPr>
            <a:spLocks noGrp="1"/>
          </p:cNvSpPr>
          <p:nvPr>
            <p:ph type="pic" sz="quarter" idx="70" hasCustomPrompt="1"/>
          </p:nvPr>
        </p:nvSpPr>
        <p:spPr>
          <a:xfrm>
            <a:off x="3556844" y="411013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3" name="Picture Placeholder 2"/>
          <p:cNvSpPr>
            <a:spLocks noGrp="1"/>
          </p:cNvSpPr>
          <p:nvPr>
            <p:ph type="pic" sz="quarter" idx="71" hasCustomPrompt="1"/>
          </p:nvPr>
        </p:nvSpPr>
        <p:spPr>
          <a:xfrm>
            <a:off x="3556844" y="5481754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9056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26236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7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8854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262635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4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-49473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1469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572138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6883079" y="5162233"/>
            <a:ext cx="2304001" cy="17118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83706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27A-A60D-4EC5-B300-F2CA3E6C41A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9BF4-8FDA-433D-B69D-D9CCEFB5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70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26236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7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8854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262635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4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16756" y="5263709"/>
            <a:ext cx="8520677" cy="623434"/>
          </a:xfrm>
        </p:spPr>
        <p:txBody>
          <a:bodyPr>
            <a:no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17967" y="5891672"/>
            <a:ext cx="8519465" cy="55843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9505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55521" y="1"/>
            <a:ext cx="4621882" cy="5155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83971" y="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1721152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884244" y="3443461"/>
            <a:ext cx="2304001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317968" y="5245552"/>
            <a:ext cx="5860347" cy="14484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8512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/>
      <p:bldP spid="25" grpId="0"/>
      <p:bldP spid="28" grpId="0"/>
      <p:bldP spid="29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0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9253"/>
            <a:ext cx="2304001" cy="34423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2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3"/>
            <a:ext cx="2304001" cy="3433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59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3443460"/>
            <a:ext cx="4614396" cy="34145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2361" y="3443461"/>
            <a:ext cx="2304001" cy="34330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01686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  <p:bldP spid="16" grpId="0"/>
      <p:bldP spid="18" grpId="0"/>
      <p:bldP spid="21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-19924"/>
            <a:ext cx="2304001" cy="69327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29176"/>
            <a:ext cx="2304001" cy="69419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-19921"/>
            <a:ext cx="2304001" cy="69327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-19920"/>
            <a:ext cx="2304001" cy="69327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36908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28" y="-19214"/>
            <a:ext cx="4570972" cy="69513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" y="1"/>
            <a:ext cx="4566088" cy="693270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37774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-9253"/>
            <a:ext cx="2304001" cy="34423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83698" y="3"/>
            <a:ext cx="2304001" cy="3433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1" y="3443460"/>
            <a:ext cx="4614396" cy="34145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17966" y="5352815"/>
            <a:ext cx="3943590" cy="98929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9526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667" y="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6940" y="172115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6394" y="3443461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-6667" y="5164611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4573030" y="5164611"/>
            <a:ext cx="4571245" cy="17118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46691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6667" y="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3030" y="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6940" y="1721152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757" y="1721152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6394" y="3443461"/>
            <a:ext cx="4572209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573303" y="3443461"/>
            <a:ext cx="4571245" cy="17118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16756" y="5263709"/>
            <a:ext cx="5893581" cy="623434"/>
          </a:xfrm>
        </p:spPr>
        <p:txBody>
          <a:bodyPr>
            <a:no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17968" y="5902684"/>
            <a:ext cx="5892743" cy="61427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9570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8581" y="0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62089" y="2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48308" y="3443459"/>
            <a:ext cx="2304001" cy="3433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262361" y="3443461"/>
            <a:ext cx="2304001" cy="3433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713181" y="2072029"/>
            <a:ext cx="3974959" cy="1371433"/>
          </a:xfrm>
        </p:spPr>
        <p:txBody>
          <a:bodyPr anchor="b">
            <a:noAutofit/>
          </a:bodyPr>
          <a:lstStyle>
            <a:lvl1pPr algn="l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714070" y="3449131"/>
            <a:ext cx="3974393" cy="1408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5949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237944" y="0"/>
            <a:ext cx="2928469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11784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27A-A60D-4EC5-B300-F2CA3E6C41A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9BF4-8FDA-433D-B69D-D9CCEFB5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09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012724" y="1625554"/>
            <a:ext cx="3033889" cy="3529705"/>
          </a:xfrm>
        </p:spPr>
        <p:txBody>
          <a:bodyPr>
            <a:normAutofit/>
          </a:bodyPr>
          <a:lstStyle>
            <a:lvl1pPr marL="0" indent="0" algn="l">
              <a:buNone/>
              <a:defRPr sz="700"/>
            </a:lvl1pPr>
            <a:lvl2pPr marL="457200" indent="0" algn="ctr">
              <a:buNone/>
              <a:defRPr sz="700"/>
            </a:lvl2pPr>
            <a:lvl3pPr marL="914400" indent="0" algn="ctr">
              <a:buNone/>
              <a:defRPr sz="700"/>
            </a:lvl3pPr>
            <a:lvl4pPr marL="1371600" indent="0" algn="ctr">
              <a:buNone/>
              <a:defRPr sz="700"/>
            </a:lvl4pPr>
            <a:lvl5pPr marL="1828800" indent="0" algn="ctr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532489" y="1625554"/>
            <a:ext cx="2294141" cy="3529705"/>
          </a:xfrm>
        </p:spPr>
        <p:txBody>
          <a:bodyPr>
            <a:normAutofit/>
          </a:bodyPr>
          <a:lstStyle>
            <a:lvl1pPr marL="0" indent="0" algn="l">
              <a:buNone/>
              <a:defRPr sz="700"/>
            </a:lvl1pPr>
            <a:lvl2pPr marL="457200" indent="0" algn="ctr">
              <a:buNone/>
              <a:defRPr sz="700"/>
            </a:lvl2pPr>
            <a:lvl3pPr marL="914400" indent="0" algn="ctr">
              <a:buNone/>
              <a:defRPr sz="700"/>
            </a:lvl3pPr>
            <a:lvl4pPr marL="1371600" indent="0" algn="ctr">
              <a:buNone/>
              <a:defRPr sz="700"/>
            </a:lvl4pPr>
            <a:lvl5pPr marL="1828800" indent="0" algn="ctr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642273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944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17500" y="1625601"/>
            <a:ext cx="2184400" cy="52429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4269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1970619"/>
            <a:ext cx="2667000" cy="228176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1970619"/>
            <a:ext cx="2667000" cy="228176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1970619"/>
            <a:ext cx="2667000" cy="228176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48377" y="4472896"/>
            <a:ext cx="3095625" cy="18923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942" y="4472518"/>
            <a:ext cx="3095625" cy="18923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9505" y="4472140"/>
            <a:ext cx="2935920" cy="1892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7276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3984314"/>
            <a:ext cx="2667000" cy="23698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17968" y="3099159"/>
            <a:ext cx="8489857" cy="675706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1"/>
            <a:ext cx="9144000" cy="28680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4011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4066480"/>
            <a:ext cx="2667000" cy="207433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41437" y="1961365"/>
            <a:ext cx="3095625" cy="18923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" y="1960988"/>
            <a:ext cx="3095625" cy="18923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2565" y="1960609"/>
            <a:ext cx="2935920" cy="1892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3540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9" y="4803732"/>
            <a:ext cx="4163977" cy="141679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52129" y="4803732"/>
            <a:ext cx="4174925" cy="141679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30396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247818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5212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6823299" y="2213714"/>
            <a:ext cx="2003756" cy="2368249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3406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48483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621566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98383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6772430" y="3818860"/>
            <a:ext cx="1821596" cy="2509944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48483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2621566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98383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6772430" y="2197937"/>
            <a:ext cx="1821596" cy="1416797"/>
          </a:xfrm>
        </p:spPr>
        <p:txBody>
          <a:bodyPr>
            <a:normAutofit/>
          </a:bodyPr>
          <a:lstStyle>
            <a:lvl1pPr marL="0" indent="0" algn="ctr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9502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-6351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 smtClean="0"/>
              <a:t>Inser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2283901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 smtClean="0"/>
              <a:t>Inser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4581622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 smtClean="0"/>
              <a:t>Inser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6879343" y="1911334"/>
            <a:ext cx="2273251" cy="275545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r>
              <a:rPr lang="en-US" dirty="0" err="1" smtClean="0"/>
              <a:t>Inser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-7471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33"/>
          </p:nvPr>
        </p:nvSpPr>
        <p:spPr>
          <a:xfrm>
            <a:off x="2284838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34"/>
          </p:nvPr>
        </p:nvSpPr>
        <p:spPr>
          <a:xfrm>
            <a:off x="4581622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35"/>
          </p:nvPr>
        </p:nvSpPr>
        <p:spPr>
          <a:xfrm>
            <a:off x="6878223" y="4704344"/>
            <a:ext cx="2274371" cy="1580410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2145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0364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0364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50364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35" hasCustomPrompt="1"/>
          </p:nvPr>
        </p:nvSpPr>
        <p:spPr>
          <a:xfrm>
            <a:off x="50364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50364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0625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60625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60625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60625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60625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708859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43" hasCustomPrompt="1"/>
          </p:nvPr>
        </p:nvSpPr>
        <p:spPr>
          <a:xfrm>
            <a:off x="708859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4" hasCustomPrompt="1"/>
          </p:nvPr>
        </p:nvSpPr>
        <p:spPr>
          <a:xfrm>
            <a:off x="708859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5" hasCustomPrompt="1"/>
          </p:nvPr>
        </p:nvSpPr>
        <p:spPr>
          <a:xfrm>
            <a:off x="708859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708859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8114644" y="81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8114644" y="137371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8114644" y="2741783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8114644" y="4109849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8114644" y="5481467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5787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-59217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969844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1998905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7" hasCustomPrompt="1"/>
          </p:nvPr>
        </p:nvSpPr>
        <p:spPr>
          <a:xfrm>
            <a:off x="3027966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8" hasCustomPrompt="1"/>
          </p:nvPr>
        </p:nvSpPr>
        <p:spPr>
          <a:xfrm>
            <a:off x="4057027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5086088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6115149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1" hasCustomPrompt="1"/>
          </p:nvPr>
        </p:nvSpPr>
        <p:spPr>
          <a:xfrm>
            <a:off x="7144210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2" hasCustomPrompt="1"/>
          </p:nvPr>
        </p:nvSpPr>
        <p:spPr>
          <a:xfrm>
            <a:off x="8173271" y="2126076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3" hasCustomPrompt="1"/>
          </p:nvPr>
        </p:nvSpPr>
        <p:spPr>
          <a:xfrm>
            <a:off x="-56206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972855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55" hasCustomPrompt="1"/>
          </p:nvPr>
        </p:nvSpPr>
        <p:spPr>
          <a:xfrm>
            <a:off x="2001916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6" hasCustomPrompt="1"/>
          </p:nvPr>
        </p:nvSpPr>
        <p:spPr>
          <a:xfrm>
            <a:off x="3030977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4060038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8" hasCustomPrompt="1"/>
          </p:nvPr>
        </p:nvSpPr>
        <p:spPr>
          <a:xfrm>
            <a:off x="5089099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59" hasCustomPrompt="1"/>
          </p:nvPr>
        </p:nvSpPr>
        <p:spPr>
          <a:xfrm>
            <a:off x="6118160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60" hasCustomPrompt="1"/>
          </p:nvPr>
        </p:nvSpPr>
        <p:spPr>
          <a:xfrm>
            <a:off x="7147221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61" hasCustomPrompt="1"/>
          </p:nvPr>
        </p:nvSpPr>
        <p:spPr>
          <a:xfrm>
            <a:off x="8173271" y="3494142"/>
            <a:ext cx="1026050" cy="136806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buNone/>
              <a:defRPr sz="700">
                <a:solidFill>
                  <a:srgbClr val="404040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4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9055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5771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27A-A60D-4EC5-B300-F2CA3E6C41A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9BF4-8FDA-433D-B69D-D9CCEFB5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372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240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643183" y="6482330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868333" y="6598180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073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481489" y="6478963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706639" y="6594812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1488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859312" y="5479803"/>
            <a:ext cx="7422093" cy="675706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900" y="4898690"/>
            <a:ext cx="7423705" cy="566758"/>
          </a:xfrm>
        </p:spPr>
        <p:txBody>
          <a:bodyPr anchor="b">
            <a:noAutofit/>
          </a:bodyPr>
          <a:lstStyle>
            <a:lvl1pPr algn="ctr">
              <a:defRPr sz="2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224" y="3463"/>
            <a:ext cx="9147224" cy="46042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719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9" y="1594720"/>
            <a:ext cx="2173575" cy="2514947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0236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31992" y="3537073"/>
            <a:ext cx="2173575" cy="2514947"/>
          </a:xfrm>
        </p:spPr>
        <p:txBody>
          <a:bodyPr>
            <a:normAutofit/>
          </a:bodyPr>
          <a:lstStyle>
            <a:lvl1pPr marL="0" indent="0" algn="just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5045" y="1594720"/>
            <a:ext cx="2176684" cy="18078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2514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224" y="-6498"/>
            <a:ext cx="9147224" cy="46042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500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3227295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40824" y="4608922"/>
            <a:ext cx="2667000" cy="1618621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1012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22118" y="1"/>
            <a:ext cx="4621882" cy="68652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17968" y="2048432"/>
            <a:ext cx="3850621" cy="4050346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457200" indent="0">
              <a:buNone/>
              <a:defRPr sz="700"/>
            </a:lvl2pPr>
            <a:lvl3pPr marL="914400" indent="0">
              <a:buNone/>
              <a:defRPr sz="7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17968" y="6480307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98639" y="6596156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67012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087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54" y="1564639"/>
            <a:ext cx="5376606" cy="476768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93544" y="2087029"/>
            <a:ext cx="4649416" cy="280294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3233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27A-A60D-4EC5-B300-F2CA3E6C41A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9BF4-8FDA-433D-B69D-D9CCEFB5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532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p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1056" y="2153920"/>
            <a:ext cx="5950544" cy="384640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838789" y="2599513"/>
            <a:ext cx="4363435" cy="284963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7551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1449" y="1409443"/>
            <a:ext cx="3321416" cy="508255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324225" y="2026450"/>
            <a:ext cx="2510304" cy="391178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8157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4149" y="1409443"/>
            <a:ext cx="6536909" cy="545796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07037" y="2336800"/>
            <a:ext cx="1534297" cy="319024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57599" y="4378959"/>
            <a:ext cx="2721012" cy="179455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487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jah-IPHO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706" y="1814608"/>
            <a:ext cx="3800286" cy="442817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995368" y="2479040"/>
            <a:ext cx="1597798" cy="30837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907425" y="2489200"/>
            <a:ext cx="1597798" cy="30837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7891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jah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2333" y="1116160"/>
            <a:ext cx="7430227" cy="5152516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2402" y="1541789"/>
            <a:ext cx="7210597" cy="464828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317374" y="-6877"/>
            <a:ext cx="2184357" cy="1470025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16279" y="73056"/>
            <a:ext cx="1954389" cy="1336387"/>
          </a:xfrm>
        </p:spPr>
        <p:txBody>
          <a:bodyPr anchor="b">
            <a:noAutofit/>
          </a:bodyPr>
          <a:lstStyle>
            <a:lvl1pPr algn="l"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7374" y="6480152"/>
            <a:ext cx="2184357" cy="38710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rgbClr val="FFFFFF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524" y="6596001"/>
            <a:ext cx="1736373" cy="18466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>
              <a:lnSpc>
                <a:spcPct val="70000"/>
              </a:lnSpc>
            </a:pPr>
            <a:r>
              <a:rPr lang="ru-RU" sz="700" dirty="0">
                <a:solidFill>
                  <a:srgbClr val="FFFFFF"/>
                </a:solidFill>
                <a:latin typeface="Open Sans"/>
                <a:cs typeface="Open Sans"/>
              </a:rPr>
              <a:t>НИУ ВШЭ - Санкт-Петербург</a:t>
            </a:r>
            <a:r>
              <a:rPr lang="en-US" sz="700" dirty="0">
                <a:solidFill>
                  <a:srgbClr val="FFFFFF"/>
                </a:solidFill>
                <a:latin typeface="Open Sans"/>
                <a:cs typeface="Open Sans"/>
              </a:rPr>
              <a:t>   |   </a:t>
            </a:r>
            <a:fld id="{386B4344-649F-C745-A86B-93613093FF3C}" type="slidenum">
              <a:rPr lang="en-US" sz="800">
                <a:solidFill>
                  <a:srgbClr val="FFFFFF"/>
                </a:solidFill>
              </a:rPr>
              <a:pPr algn="ctr" defTabSz="457200">
                <a:lnSpc>
                  <a:spcPct val="70000"/>
                </a:lnSpc>
              </a:pPr>
              <a:t>‹#›</a:t>
            </a:fld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9190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A218-0EB5-4B27-B8C0-435342E5575A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4188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B986-38F5-4FA6-8BB0-9B6915C95C5E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800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7073-6C48-4BD1-B5A0-4D810FFDF0C9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997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DA54D-D749-415F-BE3A-2B4D3E813109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8463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6DDF-90F4-40A5-B349-09C00D3E3287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7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27A-A60D-4EC5-B300-F2CA3E6C41A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9BF4-8FDA-433D-B69D-D9CCEFB5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454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2A38-0128-479C-B83F-AD9BB172B361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2084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CB85-7250-4FB7-92B4-610BD638CC87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135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2E78-43EB-475F-BE81-6B7D9544F509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4717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FD25-3FA3-4B6C-9AEE-90757BAEDB2F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070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4201A-51C4-4A7A-BBD9-E015BE029422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6660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808F-67E4-4F32-A8A8-E2F410E60DAF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132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A218-0EB5-4B27-B8C0-435342E5575A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646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B986-38F5-4FA6-8BB0-9B6915C95C5E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064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7073-6C48-4BD1-B5A0-4D810FFDF0C9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3845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DA54D-D749-415F-BE3A-2B4D3E813109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4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27A-A60D-4EC5-B300-F2CA3E6C41A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9BF4-8FDA-433D-B69D-D9CCEFB5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182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6DDF-90F4-40A5-B349-09C00D3E3287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199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2A38-0128-479C-B83F-AD9BB172B361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7711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CB85-7250-4FB7-92B4-610BD638CC87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2506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2E78-43EB-475F-BE81-6B7D9544F509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178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FD25-3FA3-4B6C-9AEE-90757BAEDB2F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5350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4201A-51C4-4A7A-BBD9-E015BE029422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1987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808F-67E4-4F32-A8A8-E2F410E60DAF}" type="datetime1">
              <a:rPr lang="en-US" smtClean="0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5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27A-A60D-4EC5-B300-F2CA3E6C41A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9BF4-8FDA-433D-B69D-D9CCEFB5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81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27A-A60D-4EC5-B300-F2CA3E6C41A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9BF4-8FDA-433D-B69D-D9CCEFB5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42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227A-A60D-4EC5-B300-F2CA3E6C41A8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9BF4-8FDA-433D-B69D-D9CCEFB5E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9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413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7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6286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0858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5430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00250" indent="-171450" algn="l" defTabSz="457200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4827B7B-486A-47E7-8D43-D0D62E65BF36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68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4827B7B-486A-47E7-8D43-D0D62E65BF36}" type="datetime1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ФП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F37826-9FC6-4A47-B435-94C6280B7F57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29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_____Microsoft_Office_Excel6.xlsx"/><Relationship Id="rId5" Type="http://schemas.openxmlformats.org/officeDocument/2006/relationships/package" Target="../embeddings/_____Microsoft_Office_Excel5.xlsx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6.vml"/><Relationship Id="rId5" Type="http://schemas.openxmlformats.org/officeDocument/2006/relationships/chart" Target="../charts/chart5.xml"/><Relationship Id="rId4" Type="http://schemas.openxmlformats.org/officeDocument/2006/relationships/package" Target="../embeddings/_____Microsoft_Office_Excel7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Microsoft_Office_Excel1.xlsx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_____Microsoft_Office_Excel2.xlsx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Microsoft_Office_Excel3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Microsoft_Office_Excel4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8" t="2873" r="13063" b="2873"/>
          <a:stretch/>
        </p:blipFill>
        <p:spPr>
          <a:xfrm>
            <a:off x="-25758" y="407355"/>
            <a:ext cx="9169758" cy="59038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75656" y="4015740"/>
            <a:ext cx="6264696" cy="2247739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518583"/>
            <a:ext cx="6264696" cy="1300424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91680" y="4509120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bg1"/>
                </a:solidFill>
                <a:latin typeface="Open Sans"/>
                <a:cs typeface="Open Sans"/>
              </a:rPr>
              <a:t>Основные результаты исполнения финансового плана НИУ ВШЭ – Санкт-Петербург за 201</a:t>
            </a:r>
            <a:r>
              <a:rPr lang="en-US" b="1" dirty="0" smtClean="0">
                <a:solidFill>
                  <a:schemeClr val="bg1"/>
                </a:solidFill>
                <a:latin typeface="Open Sans"/>
                <a:cs typeface="Open Sans"/>
              </a:rPr>
              <a:t>8</a:t>
            </a:r>
            <a:r>
              <a:rPr lang="ru-RU" b="1" dirty="0" smtClean="0">
                <a:solidFill>
                  <a:schemeClr val="bg1"/>
                </a:solidFill>
                <a:latin typeface="Open Sans"/>
                <a:cs typeface="Open Sans"/>
              </a:rPr>
              <a:t> год и проект финансового плана на 201</a:t>
            </a:r>
            <a:r>
              <a:rPr lang="en-US" b="1" dirty="0" smtClean="0">
                <a:solidFill>
                  <a:schemeClr val="bg1"/>
                </a:solidFill>
                <a:latin typeface="Open Sans"/>
                <a:cs typeface="Open Sans"/>
              </a:rPr>
              <a:t>9</a:t>
            </a:r>
            <a:r>
              <a:rPr lang="ru-RU" b="1" dirty="0" smtClean="0">
                <a:solidFill>
                  <a:schemeClr val="bg1"/>
                </a:solidFill>
                <a:latin typeface="Open Sans"/>
                <a:cs typeface="Open Sans"/>
              </a:rPr>
              <a:t> год</a:t>
            </a:r>
            <a:endParaRPr lang="en-US" sz="16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6" name="Text Placeholder 11"/>
          <p:cNvSpPr txBox="1">
            <a:spLocks/>
          </p:cNvSpPr>
          <p:nvPr/>
        </p:nvSpPr>
        <p:spPr>
          <a:xfrm>
            <a:off x="2810538" y="5432450"/>
            <a:ext cx="3483582" cy="833536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000" dirty="0" err="1" smtClean="0">
                <a:solidFill>
                  <a:schemeClr val="bg1"/>
                </a:solidFill>
                <a:latin typeface="Open Sans"/>
                <a:cs typeface="Open Sans"/>
              </a:rPr>
              <a:t>В.М.Нестеров</a:t>
            </a:r>
            <a:endParaRPr lang="ru-RU" sz="1000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00" dirty="0" err="1" smtClean="0">
                <a:solidFill>
                  <a:schemeClr val="bg1"/>
                </a:solidFill>
                <a:latin typeface="Open Sans"/>
                <a:cs typeface="Open Sans"/>
              </a:rPr>
              <a:t>Зам.директора</a:t>
            </a:r>
            <a:endParaRPr lang="ru-RU" sz="1000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  <a:latin typeface="Open Sans"/>
                <a:cs typeface="Open Sans"/>
              </a:rPr>
              <a:t>Д.А. Алешин</a:t>
            </a:r>
            <a:endParaRPr lang="ru-RU" sz="100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  <a:latin typeface="Open Sans"/>
                <a:cs typeface="Open Sans"/>
              </a:rPr>
              <a:t>Начальник  планово-экономического отдела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000" dirty="0" smtClean="0">
                <a:solidFill>
                  <a:schemeClr val="bg1"/>
                </a:solidFill>
                <a:latin typeface="Open Sans"/>
                <a:cs typeface="Open Sans"/>
              </a:rPr>
              <a:t>НИУ «</a:t>
            </a:r>
            <a:r>
              <a:rPr lang="ru-RU" sz="1000" dirty="0">
                <a:solidFill>
                  <a:schemeClr val="bg1"/>
                </a:solidFill>
                <a:latin typeface="Open Sans"/>
                <a:cs typeface="Open Sans"/>
              </a:rPr>
              <a:t>Высшая школа экономики» в Санкт-Петербурге</a:t>
            </a:r>
            <a:endParaRPr lang="en-AU" sz="100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AU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4160368" y="778242"/>
            <a:ext cx="769938" cy="769937"/>
            <a:chOff x="328" y="1219"/>
            <a:chExt cx="485" cy="485"/>
          </a:xfrm>
        </p:grpSpPr>
        <p:sp>
          <p:nvSpPr>
            <p:cNvPr id="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8" y="1219"/>
              <a:ext cx="48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492" y="1334"/>
              <a:ext cx="171" cy="251"/>
            </a:xfrm>
            <a:custGeom>
              <a:avLst/>
              <a:gdLst>
                <a:gd name="T0" fmla="*/ 316 w 1193"/>
                <a:gd name="T1" fmla="*/ 1649 h 1756"/>
                <a:gd name="T2" fmla="*/ 706 w 1193"/>
                <a:gd name="T3" fmla="*/ 1074 h 1756"/>
                <a:gd name="T4" fmla="*/ 897 w 1193"/>
                <a:gd name="T5" fmla="*/ 1386 h 1756"/>
                <a:gd name="T6" fmla="*/ 895 w 1193"/>
                <a:gd name="T7" fmla="*/ 1284 h 1756"/>
                <a:gd name="T8" fmla="*/ 884 w 1193"/>
                <a:gd name="T9" fmla="*/ 1176 h 1756"/>
                <a:gd name="T10" fmla="*/ 854 w 1193"/>
                <a:gd name="T11" fmla="*/ 1069 h 1756"/>
                <a:gd name="T12" fmla="*/ 799 w 1193"/>
                <a:gd name="T13" fmla="*/ 973 h 1756"/>
                <a:gd name="T14" fmla="*/ 711 w 1193"/>
                <a:gd name="T15" fmla="*/ 892 h 1756"/>
                <a:gd name="T16" fmla="*/ 900 w 1193"/>
                <a:gd name="T17" fmla="*/ 897 h 1756"/>
                <a:gd name="T18" fmla="*/ 1004 w 1193"/>
                <a:gd name="T19" fmla="*/ 987 h 1756"/>
                <a:gd name="T20" fmla="*/ 1078 w 1193"/>
                <a:gd name="T21" fmla="*/ 1106 h 1756"/>
                <a:gd name="T22" fmla="*/ 1124 w 1193"/>
                <a:gd name="T23" fmla="*/ 1251 h 1756"/>
                <a:gd name="T24" fmla="*/ 1138 w 1193"/>
                <a:gd name="T25" fmla="*/ 1419 h 1756"/>
                <a:gd name="T26" fmla="*/ 23 w 1193"/>
                <a:gd name="T27" fmla="*/ 1756 h 1756"/>
                <a:gd name="T28" fmla="*/ 0 w 1193"/>
                <a:gd name="T29" fmla="*/ 0 h 1756"/>
                <a:gd name="T30" fmla="*/ 458 w 1193"/>
                <a:gd name="T31" fmla="*/ 0 h 1756"/>
                <a:gd name="T32" fmla="*/ 643 w 1193"/>
                <a:gd name="T33" fmla="*/ 5 h 1756"/>
                <a:gd name="T34" fmla="*/ 751 w 1193"/>
                <a:gd name="T35" fmla="*/ 24 h 1756"/>
                <a:gd name="T36" fmla="*/ 835 w 1193"/>
                <a:gd name="T37" fmla="*/ 62 h 1756"/>
                <a:gd name="T38" fmla="*/ 916 w 1193"/>
                <a:gd name="T39" fmla="*/ 124 h 1756"/>
                <a:gd name="T40" fmla="*/ 982 w 1193"/>
                <a:gd name="T41" fmla="*/ 213 h 1756"/>
                <a:gd name="T42" fmla="*/ 1015 w 1193"/>
                <a:gd name="T43" fmla="*/ 304 h 1756"/>
                <a:gd name="T44" fmla="*/ 1026 w 1193"/>
                <a:gd name="T45" fmla="*/ 382 h 1756"/>
                <a:gd name="T46" fmla="*/ 1020 w 1193"/>
                <a:gd name="T47" fmla="*/ 478 h 1756"/>
                <a:gd name="T48" fmla="*/ 982 w 1193"/>
                <a:gd name="T49" fmla="*/ 588 h 1756"/>
                <a:gd name="T50" fmla="*/ 921 w 1193"/>
                <a:gd name="T51" fmla="*/ 671 h 1756"/>
                <a:gd name="T52" fmla="*/ 866 w 1193"/>
                <a:gd name="T53" fmla="*/ 724 h 1756"/>
                <a:gd name="T54" fmla="*/ 788 w 1193"/>
                <a:gd name="T55" fmla="*/ 774 h 1756"/>
                <a:gd name="T56" fmla="*/ 682 w 1193"/>
                <a:gd name="T57" fmla="*/ 809 h 1756"/>
                <a:gd name="T58" fmla="*/ 537 w 1193"/>
                <a:gd name="T59" fmla="*/ 825 h 1756"/>
                <a:gd name="T60" fmla="*/ 427 w 1193"/>
                <a:gd name="T61" fmla="*/ 822 h 1756"/>
                <a:gd name="T62" fmla="*/ 424 w 1193"/>
                <a:gd name="T63" fmla="*/ 735 h 1756"/>
                <a:gd name="T64" fmla="*/ 521 w 1193"/>
                <a:gd name="T65" fmla="*/ 735 h 1756"/>
                <a:gd name="T66" fmla="*/ 615 w 1193"/>
                <a:gd name="T67" fmla="*/ 709 h 1756"/>
                <a:gd name="T68" fmla="*/ 687 w 1193"/>
                <a:gd name="T69" fmla="*/ 660 h 1756"/>
                <a:gd name="T70" fmla="*/ 748 w 1193"/>
                <a:gd name="T71" fmla="*/ 589 h 1756"/>
                <a:gd name="T72" fmla="*/ 786 w 1193"/>
                <a:gd name="T73" fmla="*/ 494 h 1756"/>
                <a:gd name="T74" fmla="*/ 486 w 1193"/>
                <a:gd name="T75" fmla="*/ 437 h 1756"/>
                <a:gd name="T76" fmla="*/ 783 w 1193"/>
                <a:gd name="T77" fmla="*/ 316 h 1756"/>
                <a:gd name="T78" fmla="*/ 744 w 1193"/>
                <a:gd name="T79" fmla="*/ 229 h 1756"/>
                <a:gd name="T80" fmla="*/ 673 w 1193"/>
                <a:gd name="T81" fmla="*/ 155 h 1756"/>
                <a:gd name="T82" fmla="*/ 591 w 1193"/>
                <a:gd name="T83" fmla="*/ 116 h 1756"/>
                <a:gd name="T84" fmla="*/ 513 w 1193"/>
                <a:gd name="T85" fmla="*/ 102 h 1756"/>
                <a:gd name="T86" fmla="*/ 0 w 1193"/>
                <a:gd name="T87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3" h="1756">
                  <a:moveTo>
                    <a:pt x="77" y="175"/>
                  </a:moveTo>
                  <a:lnTo>
                    <a:pt x="316" y="175"/>
                  </a:lnTo>
                  <a:lnTo>
                    <a:pt x="316" y="1649"/>
                  </a:lnTo>
                  <a:lnTo>
                    <a:pt x="486" y="1649"/>
                  </a:lnTo>
                  <a:lnTo>
                    <a:pt x="486" y="1074"/>
                  </a:lnTo>
                  <a:lnTo>
                    <a:pt x="706" y="1074"/>
                  </a:lnTo>
                  <a:lnTo>
                    <a:pt x="706" y="1649"/>
                  </a:lnTo>
                  <a:lnTo>
                    <a:pt x="897" y="1649"/>
                  </a:lnTo>
                  <a:lnTo>
                    <a:pt x="897" y="1386"/>
                  </a:lnTo>
                  <a:lnTo>
                    <a:pt x="897" y="1353"/>
                  </a:lnTo>
                  <a:lnTo>
                    <a:pt x="897" y="1319"/>
                  </a:lnTo>
                  <a:lnTo>
                    <a:pt x="895" y="1284"/>
                  </a:lnTo>
                  <a:lnTo>
                    <a:pt x="893" y="1249"/>
                  </a:lnTo>
                  <a:lnTo>
                    <a:pt x="889" y="1213"/>
                  </a:lnTo>
                  <a:lnTo>
                    <a:pt x="884" y="1176"/>
                  </a:lnTo>
                  <a:lnTo>
                    <a:pt x="876" y="1140"/>
                  </a:lnTo>
                  <a:lnTo>
                    <a:pt x="866" y="1104"/>
                  </a:lnTo>
                  <a:lnTo>
                    <a:pt x="854" y="1069"/>
                  </a:lnTo>
                  <a:lnTo>
                    <a:pt x="839" y="1035"/>
                  </a:lnTo>
                  <a:lnTo>
                    <a:pt x="820" y="1004"/>
                  </a:lnTo>
                  <a:lnTo>
                    <a:pt x="799" y="973"/>
                  </a:lnTo>
                  <a:lnTo>
                    <a:pt x="774" y="944"/>
                  </a:lnTo>
                  <a:lnTo>
                    <a:pt x="744" y="917"/>
                  </a:lnTo>
                  <a:lnTo>
                    <a:pt x="711" y="892"/>
                  </a:lnTo>
                  <a:lnTo>
                    <a:pt x="815" y="854"/>
                  </a:lnTo>
                  <a:lnTo>
                    <a:pt x="859" y="874"/>
                  </a:lnTo>
                  <a:lnTo>
                    <a:pt x="900" y="897"/>
                  </a:lnTo>
                  <a:lnTo>
                    <a:pt x="938" y="923"/>
                  </a:lnTo>
                  <a:lnTo>
                    <a:pt x="973" y="953"/>
                  </a:lnTo>
                  <a:lnTo>
                    <a:pt x="1004" y="987"/>
                  </a:lnTo>
                  <a:lnTo>
                    <a:pt x="1033" y="1023"/>
                  </a:lnTo>
                  <a:lnTo>
                    <a:pt x="1058" y="1063"/>
                  </a:lnTo>
                  <a:lnTo>
                    <a:pt x="1078" y="1106"/>
                  </a:lnTo>
                  <a:lnTo>
                    <a:pt x="1097" y="1152"/>
                  </a:lnTo>
                  <a:lnTo>
                    <a:pt x="1112" y="1201"/>
                  </a:lnTo>
                  <a:lnTo>
                    <a:pt x="1124" y="1251"/>
                  </a:lnTo>
                  <a:lnTo>
                    <a:pt x="1132" y="1305"/>
                  </a:lnTo>
                  <a:lnTo>
                    <a:pt x="1137" y="1361"/>
                  </a:lnTo>
                  <a:lnTo>
                    <a:pt x="1138" y="1419"/>
                  </a:lnTo>
                  <a:lnTo>
                    <a:pt x="1138" y="1651"/>
                  </a:lnTo>
                  <a:lnTo>
                    <a:pt x="1193" y="1756"/>
                  </a:lnTo>
                  <a:lnTo>
                    <a:pt x="23" y="1756"/>
                  </a:lnTo>
                  <a:lnTo>
                    <a:pt x="77" y="1651"/>
                  </a:lnTo>
                  <a:lnTo>
                    <a:pt x="77" y="175"/>
                  </a:lnTo>
                  <a:close/>
                  <a:moveTo>
                    <a:pt x="0" y="0"/>
                  </a:moveTo>
                  <a:lnTo>
                    <a:pt x="449" y="0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548" y="0"/>
                  </a:lnTo>
                  <a:lnTo>
                    <a:pt x="598" y="2"/>
                  </a:lnTo>
                  <a:lnTo>
                    <a:pt x="643" y="5"/>
                  </a:lnTo>
                  <a:lnTo>
                    <a:pt x="683" y="9"/>
                  </a:lnTo>
                  <a:lnTo>
                    <a:pt x="719" y="16"/>
                  </a:lnTo>
                  <a:lnTo>
                    <a:pt x="751" y="24"/>
                  </a:lnTo>
                  <a:lnTo>
                    <a:pt x="781" y="34"/>
                  </a:lnTo>
                  <a:lnTo>
                    <a:pt x="809" y="48"/>
                  </a:lnTo>
                  <a:lnTo>
                    <a:pt x="835" y="62"/>
                  </a:lnTo>
                  <a:lnTo>
                    <a:pt x="859" y="79"/>
                  </a:lnTo>
                  <a:lnTo>
                    <a:pt x="885" y="97"/>
                  </a:lnTo>
                  <a:lnTo>
                    <a:pt x="916" y="124"/>
                  </a:lnTo>
                  <a:lnTo>
                    <a:pt x="942" y="153"/>
                  </a:lnTo>
                  <a:lnTo>
                    <a:pt x="963" y="183"/>
                  </a:lnTo>
                  <a:lnTo>
                    <a:pt x="982" y="213"/>
                  </a:lnTo>
                  <a:lnTo>
                    <a:pt x="996" y="244"/>
                  </a:lnTo>
                  <a:lnTo>
                    <a:pt x="1006" y="275"/>
                  </a:lnTo>
                  <a:lnTo>
                    <a:pt x="1015" y="304"/>
                  </a:lnTo>
                  <a:lnTo>
                    <a:pt x="1021" y="332"/>
                  </a:lnTo>
                  <a:lnTo>
                    <a:pt x="1024" y="359"/>
                  </a:lnTo>
                  <a:lnTo>
                    <a:pt x="1026" y="382"/>
                  </a:lnTo>
                  <a:lnTo>
                    <a:pt x="1027" y="403"/>
                  </a:lnTo>
                  <a:lnTo>
                    <a:pt x="1025" y="440"/>
                  </a:lnTo>
                  <a:lnTo>
                    <a:pt x="1020" y="478"/>
                  </a:lnTo>
                  <a:lnTo>
                    <a:pt x="1012" y="515"/>
                  </a:lnTo>
                  <a:lnTo>
                    <a:pt x="998" y="552"/>
                  </a:lnTo>
                  <a:lnTo>
                    <a:pt x="982" y="588"/>
                  </a:lnTo>
                  <a:lnTo>
                    <a:pt x="961" y="622"/>
                  </a:lnTo>
                  <a:lnTo>
                    <a:pt x="935" y="655"/>
                  </a:lnTo>
                  <a:lnTo>
                    <a:pt x="921" y="671"/>
                  </a:lnTo>
                  <a:lnTo>
                    <a:pt x="906" y="689"/>
                  </a:lnTo>
                  <a:lnTo>
                    <a:pt x="887" y="706"/>
                  </a:lnTo>
                  <a:lnTo>
                    <a:pt x="866" y="724"/>
                  </a:lnTo>
                  <a:lnTo>
                    <a:pt x="843" y="741"/>
                  </a:lnTo>
                  <a:lnTo>
                    <a:pt x="817" y="759"/>
                  </a:lnTo>
                  <a:lnTo>
                    <a:pt x="788" y="774"/>
                  </a:lnTo>
                  <a:lnTo>
                    <a:pt x="756" y="788"/>
                  </a:lnTo>
                  <a:lnTo>
                    <a:pt x="721" y="800"/>
                  </a:lnTo>
                  <a:lnTo>
                    <a:pt x="682" y="809"/>
                  </a:lnTo>
                  <a:lnTo>
                    <a:pt x="639" y="816"/>
                  </a:lnTo>
                  <a:lnTo>
                    <a:pt x="586" y="821"/>
                  </a:lnTo>
                  <a:lnTo>
                    <a:pt x="537" y="825"/>
                  </a:lnTo>
                  <a:lnTo>
                    <a:pt x="495" y="826"/>
                  </a:lnTo>
                  <a:lnTo>
                    <a:pt x="458" y="825"/>
                  </a:lnTo>
                  <a:lnTo>
                    <a:pt x="427" y="822"/>
                  </a:lnTo>
                  <a:lnTo>
                    <a:pt x="402" y="820"/>
                  </a:lnTo>
                  <a:lnTo>
                    <a:pt x="402" y="733"/>
                  </a:lnTo>
                  <a:lnTo>
                    <a:pt x="424" y="735"/>
                  </a:lnTo>
                  <a:lnTo>
                    <a:pt x="452" y="737"/>
                  </a:lnTo>
                  <a:lnTo>
                    <a:pt x="485" y="737"/>
                  </a:lnTo>
                  <a:lnTo>
                    <a:pt x="521" y="735"/>
                  </a:lnTo>
                  <a:lnTo>
                    <a:pt x="555" y="730"/>
                  </a:lnTo>
                  <a:lnTo>
                    <a:pt x="587" y="721"/>
                  </a:lnTo>
                  <a:lnTo>
                    <a:pt x="615" y="709"/>
                  </a:lnTo>
                  <a:lnTo>
                    <a:pt x="641" y="695"/>
                  </a:lnTo>
                  <a:lnTo>
                    <a:pt x="666" y="678"/>
                  </a:lnTo>
                  <a:lnTo>
                    <a:pt x="687" y="660"/>
                  </a:lnTo>
                  <a:lnTo>
                    <a:pt x="707" y="641"/>
                  </a:lnTo>
                  <a:lnTo>
                    <a:pt x="724" y="622"/>
                  </a:lnTo>
                  <a:lnTo>
                    <a:pt x="748" y="589"/>
                  </a:lnTo>
                  <a:lnTo>
                    <a:pt x="766" y="556"/>
                  </a:lnTo>
                  <a:lnTo>
                    <a:pt x="778" y="525"/>
                  </a:lnTo>
                  <a:lnTo>
                    <a:pt x="786" y="494"/>
                  </a:lnTo>
                  <a:lnTo>
                    <a:pt x="790" y="464"/>
                  </a:lnTo>
                  <a:lnTo>
                    <a:pt x="792" y="437"/>
                  </a:lnTo>
                  <a:lnTo>
                    <a:pt x="486" y="437"/>
                  </a:lnTo>
                  <a:lnTo>
                    <a:pt x="486" y="350"/>
                  </a:lnTo>
                  <a:lnTo>
                    <a:pt x="790" y="350"/>
                  </a:lnTo>
                  <a:lnTo>
                    <a:pt x="783" y="316"/>
                  </a:lnTo>
                  <a:lnTo>
                    <a:pt x="774" y="285"/>
                  </a:lnTo>
                  <a:lnTo>
                    <a:pt x="760" y="257"/>
                  </a:lnTo>
                  <a:lnTo>
                    <a:pt x="744" y="229"/>
                  </a:lnTo>
                  <a:lnTo>
                    <a:pt x="723" y="203"/>
                  </a:lnTo>
                  <a:lnTo>
                    <a:pt x="700" y="176"/>
                  </a:lnTo>
                  <a:lnTo>
                    <a:pt x="673" y="155"/>
                  </a:lnTo>
                  <a:lnTo>
                    <a:pt x="646" y="138"/>
                  </a:lnTo>
                  <a:lnTo>
                    <a:pt x="619" y="125"/>
                  </a:lnTo>
                  <a:lnTo>
                    <a:pt x="591" y="116"/>
                  </a:lnTo>
                  <a:lnTo>
                    <a:pt x="564" y="109"/>
                  </a:lnTo>
                  <a:lnTo>
                    <a:pt x="537" y="104"/>
                  </a:lnTo>
                  <a:lnTo>
                    <a:pt x="513" y="102"/>
                  </a:lnTo>
                  <a:lnTo>
                    <a:pt x="490" y="101"/>
                  </a:lnTo>
                  <a:lnTo>
                    <a:pt x="5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349" y="1241"/>
              <a:ext cx="443" cy="442"/>
            </a:xfrm>
            <a:custGeom>
              <a:avLst/>
              <a:gdLst>
                <a:gd name="T0" fmla="*/ 1259 w 3095"/>
                <a:gd name="T1" fmla="*/ 87 h 3094"/>
                <a:gd name="T2" fmla="*/ 906 w 3095"/>
                <a:gd name="T3" fmla="*/ 204 h 3094"/>
                <a:gd name="T4" fmla="*/ 597 w 3095"/>
                <a:gd name="T5" fmla="*/ 401 h 3094"/>
                <a:gd name="T6" fmla="*/ 347 w 3095"/>
                <a:gd name="T7" fmla="*/ 668 h 3094"/>
                <a:gd name="T8" fmla="*/ 168 w 3095"/>
                <a:gd name="T9" fmla="*/ 989 h 3094"/>
                <a:gd name="T10" fmla="*/ 72 w 3095"/>
                <a:gd name="T11" fmla="*/ 1352 h 3094"/>
                <a:gd name="T12" fmla="*/ 72 w 3095"/>
                <a:gd name="T13" fmla="*/ 1741 h 3094"/>
                <a:gd name="T14" fmla="*/ 168 w 3095"/>
                <a:gd name="T15" fmla="*/ 2104 h 3094"/>
                <a:gd name="T16" fmla="*/ 347 w 3095"/>
                <a:gd name="T17" fmla="*/ 2425 h 3094"/>
                <a:gd name="T18" fmla="*/ 597 w 3095"/>
                <a:gd name="T19" fmla="*/ 2692 h 3094"/>
                <a:gd name="T20" fmla="*/ 906 w 3095"/>
                <a:gd name="T21" fmla="*/ 2889 h 3094"/>
                <a:gd name="T22" fmla="*/ 1259 w 3095"/>
                <a:gd name="T23" fmla="*/ 3006 h 3094"/>
                <a:gd name="T24" fmla="*/ 1645 w 3095"/>
                <a:gd name="T25" fmla="*/ 3031 h 3094"/>
                <a:gd name="T26" fmla="*/ 2018 w 3095"/>
                <a:gd name="T27" fmla="*/ 2959 h 3094"/>
                <a:gd name="T28" fmla="*/ 2351 w 3095"/>
                <a:gd name="T29" fmla="*/ 2800 h 3094"/>
                <a:gd name="T30" fmla="*/ 2632 w 3095"/>
                <a:gd name="T31" fmla="*/ 2566 h 3094"/>
                <a:gd name="T32" fmla="*/ 2848 w 3095"/>
                <a:gd name="T33" fmla="*/ 2271 h 3094"/>
                <a:gd name="T34" fmla="*/ 2987 w 3095"/>
                <a:gd name="T35" fmla="*/ 1927 h 3094"/>
                <a:gd name="T36" fmla="*/ 3035 w 3095"/>
                <a:gd name="T37" fmla="*/ 1545 h 3094"/>
                <a:gd name="T38" fmla="*/ 2987 w 3095"/>
                <a:gd name="T39" fmla="*/ 1166 h 3094"/>
                <a:gd name="T40" fmla="*/ 2848 w 3095"/>
                <a:gd name="T41" fmla="*/ 822 h 3094"/>
                <a:gd name="T42" fmla="*/ 2632 w 3095"/>
                <a:gd name="T43" fmla="*/ 527 h 3094"/>
                <a:gd name="T44" fmla="*/ 2351 w 3095"/>
                <a:gd name="T45" fmla="*/ 293 h 3094"/>
                <a:gd name="T46" fmla="*/ 2018 w 3095"/>
                <a:gd name="T47" fmla="*/ 134 h 3094"/>
                <a:gd name="T48" fmla="*/ 1645 w 3095"/>
                <a:gd name="T49" fmla="*/ 62 h 3094"/>
                <a:gd name="T50" fmla="*/ 1749 w 3095"/>
                <a:gd name="T51" fmla="*/ 13 h 3094"/>
                <a:gd name="T52" fmla="*/ 2128 w 3095"/>
                <a:gd name="T53" fmla="*/ 112 h 3094"/>
                <a:gd name="T54" fmla="*/ 2461 w 3095"/>
                <a:gd name="T55" fmla="*/ 299 h 3094"/>
                <a:gd name="T56" fmla="*/ 2738 w 3095"/>
                <a:gd name="T57" fmla="*/ 558 h 3094"/>
                <a:gd name="T58" fmla="*/ 2944 w 3095"/>
                <a:gd name="T59" fmla="*/ 879 h 3094"/>
                <a:gd name="T60" fmla="*/ 3065 w 3095"/>
                <a:gd name="T61" fmla="*/ 1247 h 3094"/>
                <a:gd name="T62" fmla="*/ 3091 w 3095"/>
                <a:gd name="T63" fmla="*/ 1648 h 3094"/>
                <a:gd name="T64" fmla="*/ 3016 w 3095"/>
                <a:gd name="T65" fmla="*/ 2035 h 3094"/>
                <a:gd name="T66" fmla="*/ 2850 w 3095"/>
                <a:gd name="T67" fmla="*/ 2381 h 3094"/>
                <a:gd name="T68" fmla="*/ 2607 w 3095"/>
                <a:gd name="T69" fmla="*/ 2673 h 3094"/>
                <a:gd name="T70" fmla="*/ 2301 w 3095"/>
                <a:gd name="T71" fmla="*/ 2898 h 3094"/>
                <a:gd name="T72" fmla="*/ 1943 w 3095"/>
                <a:gd name="T73" fmla="*/ 3042 h 3094"/>
                <a:gd name="T74" fmla="*/ 1548 w 3095"/>
                <a:gd name="T75" fmla="*/ 3094 h 3094"/>
                <a:gd name="T76" fmla="*/ 1152 w 3095"/>
                <a:gd name="T77" fmla="*/ 3042 h 3094"/>
                <a:gd name="T78" fmla="*/ 794 w 3095"/>
                <a:gd name="T79" fmla="*/ 2898 h 3094"/>
                <a:gd name="T80" fmla="*/ 488 w 3095"/>
                <a:gd name="T81" fmla="*/ 2673 h 3094"/>
                <a:gd name="T82" fmla="*/ 245 w 3095"/>
                <a:gd name="T83" fmla="*/ 2381 h 3094"/>
                <a:gd name="T84" fmla="*/ 79 w 3095"/>
                <a:gd name="T85" fmla="*/ 2035 h 3094"/>
                <a:gd name="T86" fmla="*/ 4 w 3095"/>
                <a:gd name="T87" fmla="*/ 1648 h 3094"/>
                <a:gd name="T88" fmla="*/ 30 w 3095"/>
                <a:gd name="T89" fmla="*/ 1247 h 3094"/>
                <a:gd name="T90" fmla="*/ 151 w 3095"/>
                <a:gd name="T91" fmla="*/ 879 h 3094"/>
                <a:gd name="T92" fmla="*/ 357 w 3095"/>
                <a:gd name="T93" fmla="*/ 558 h 3094"/>
                <a:gd name="T94" fmla="*/ 634 w 3095"/>
                <a:gd name="T95" fmla="*/ 299 h 3094"/>
                <a:gd name="T96" fmla="*/ 967 w 3095"/>
                <a:gd name="T97" fmla="*/ 112 h 3094"/>
                <a:gd name="T98" fmla="*/ 1346 w 3095"/>
                <a:gd name="T99" fmla="*/ 13 h 3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5" h="3094">
                  <a:moveTo>
                    <a:pt x="1548" y="59"/>
                  </a:moveTo>
                  <a:lnTo>
                    <a:pt x="1450" y="62"/>
                  </a:lnTo>
                  <a:lnTo>
                    <a:pt x="1354" y="71"/>
                  </a:lnTo>
                  <a:lnTo>
                    <a:pt x="1259" y="87"/>
                  </a:lnTo>
                  <a:lnTo>
                    <a:pt x="1167" y="107"/>
                  </a:lnTo>
                  <a:lnTo>
                    <a:pt x="1077" y="134"/>
                  </a:lnTo>
                  <a:lnTo>
                    <a:pt x="990" y="167"/>
                  </a:lnTo>
                  <a:lnTo>
                    <a:pt x="906" y="204"/>
                  </a:lnTo>
                  <a:lnTo>
                    <a:pt x="823" y="246"/>
                  </a:lnTo>
                  <a:lnTo>
                    <a:pt x="744" y="293"/>
                  </a:lnTo>
                  <a:lnTo>
                    <a:pt x="669" y="346"/>
                  </a:lnTo>
                  <a:lnTo>
                    <a:pt x="597" y="401"/>
                  </a:lnTo>
                  <a:lnTo>
                    <a:pt x="528" y="462"/>
                  </a:lnTo>
                  <a:lnTo>
                    <a:pt x="463" y="527"/>
                  </a:lnTo>
                  <a:lnTo>
                    <a:pt x="402" y="596"/>
                  </a:lnTo>
                  <a:lnTo>
                    <a:pt x="347" y="668"/>
                  </a:lnTo>
                  <a:lnTo>
                    <a:pt x="294" y="743"/>
                  </a:lnTo>
                  <a:lnTo>
                    <a:pt x="247" y="822"/>
                  </a:lnTo>
                  <a:lnTo>
                    <a:pt x="205" y="904"/>
                  </a:lnTo>
                  <a:lnTo>
                    <a:pt x="168" y="989"/>
                  </a:lnTo>
                  <a:lnTo>
                    <a:pt x="135" y="1076"/>
                  </a:lnTo>
                  <a:lnTo>
                    <a:pt x="108" y="1166"/>
                  </a:lnTo>
                  <a:lnTo>
                    <a:pt x="88" y="1258"/>
                  </a:lnTo>
                  <a:lnTo>
                    <a:pt x="72" y="1352"/>
                  </a:lnTo>
                  <a:lnTo>
                    <a:pt x="63" y="1449"/>
                  </a:lnTo>
                  <a:lnTo>
                    <a:pt x="60" y="1545"/>
                  </a:lnTo>
                  <a:lnTo>
                    <a:pt x="63" y="1644"/>
                  </a:lnTo>
                  <a:lnTo>
                    <a:pt x="72" y="1741"/>
                  </a:lnTo>
                  <a:lnTo>
                    <a:pt x="88" y="1835"/>
                  </a:lnTo>
                  <a:lnTo>
                    <a:pt x="108" y="1927"/>
                  </a:lnTo>
                  <a:lnTo>
                    <a:pt x="135" y="2017"/>
                  </a:lnTo>
                  <a:lnTo>
                    <a:pt x="168" y="2104"/>
                  </a:lnTo>
                  <a:lnTo>
                    <a:pt x="205" y="2189"/>
                  </a:lnTo>
                  <a:lnTo>
                    <a:pt x="247" y="2271"/>
                  </a:lnTo>
                  <a:lnTo>
                    <a:pt x="294" y="2350"/>
                  </a:lnTo>
                  <a:lnTo>
                    <a:pt x="347" y="2425"/>
                  </a:lnTo>
                  <a:lnTo>
                    <a:pt x="402" y="2497"/>
                  </a:lnTo>
                  <a:lnTo>
                    <a:pt x="463" y="2566"/>
                  </a:lnTo>
                  <a:lnTo>
                    <a:pt x="528" y="2631"/>
                  </a:lnTo>
                  <a:lnTo>
                    <a:pt x="597" y="2692"/>
                  </a:lnTo>
                  <a:lnTo>
                    <a:pt x="669" y="2747"/>
                  </a:lnTo>
                  <a:lnTo>
                    <a:pt x="744" y="2800"/>
                  </a:lnTo>
                  <a:lnTo>
                    <a:pt x="823" y="2847"/>
                  </a:lnTo>
                  <a:lnTo>
                    <a:pt x="906" y="2889"/>
                  </a:lnTo>
                  <a:lnTo>
                    <a:pt x="990" y="2926"/>
                  </a:lnTo>
                  <a:lnTo>
                    <a:pt x="1077" y="2959"/>
                  </a:lnTo>
                  <a:lnTo>
                    <a:pt x="1167" y="2986"/>
                  </a:lnTo>
                  <a:lnTo>
                    <a:pt x="1259" y="3006"/>
                  </a:lnTo>
                  <a:lnTo>
                    <a:pt x="1354" y="3022"/>
                  </a:lnTo>
                  <a:lnTo>
                    <a:pt x="1450" y="3031"/>
                  </a:lnTo>
                  <a:lnTo>
                    <a:pt x="1548" y="3034"/>
                  </a:lnTo>
                  <a:lnTo>
                    <a:pt x="1645" y="3031"/>
                  </a:lnTo>
                  <a:lnTo>
                    <a:pt x="1742" y="3022"/>
                  </a:lnTo>
                  <a:lnTo>
                    <a:pt x="1836" y="3006"/>
                  </a:lnTo>
                  <a:lnTo>
                    <a:pt x="1928" y="2986"/>
                  </a:lnTo>
                  <a:lnTo>
                    <a:pt x="2018" y="2959"/>
                  </a:lnTo>
                  <a:lnTo>
                    <a:pt x="2105" y="2926"/>
                  </a:lnTo>
                  <a:lnTo>
                    <a:pt x="2190" y="2889"/>
                  </a:lnTo>
                  <a:lnTo>
                    <a:pt x="2272" y="2847"/>
                  </a:lnTo>
                  <a:lnTo>
                    <a:pt x="2351" y="2800"/>
                  </a:lnTo>
                  <a:lnTo>
                    <a:pt x="2426" y="2747"/>
                  </a:lnTo>
                  <a:lnTo>
                    <a:pt x="2498" y="2692"/>
                  </a:lnTo>
                  <a:lnTo>
                    <a:pt x="2567" y="2631"/>
                  </a:lnTo>
                  <a:lnTo>
                    <a:pt x="2632" y="2566"/>
                  </a:lnTo>
                  <a:lnTo>
                    <a:pt x="2693" y="2497"/>
                  </a:lnTo>
                  <a:lnTo>
                    <a:pt x="2748" y="2425"/>
                  </a:lnTo>
                  <a:lnTo>
                    <a:pt x="2801" y="2350"/>
                  </a:lnTo>
                  <a:lnTo>
                    <a:pt x="2848" y="2271"/>
                  </a:lnTo>
                  <a:lnTo>
                    <a:pt x="2890" y="2189"/>
                  </a:lnTo>
                  <a:lnTo>
                    <a:pt x="2927" y="2104"/>
                  </a:lnTo>
                  <a:lnTo>
                    <a:pt x="2960" y="2017"/>
                  </a:lnTo>
                  <a:lnTo>
                    <a:pt x="2987" y="1927"/>
                  </a:lnTo>
                  <a:lnTo>
                    <a:pt x="3007" y="1835"/>
                  </a:lnTo>
                  <a:lnTo>
                    <a:pt x="3023" y="1741"/>
                  </a:lnTo>
                  <a:lnTo>
                    <a:pt x="3032" y="1644"/>
                  </a:lnTo>
                  <a:lnTo>
                    <a:pt x="3035" y="1545"/>
                  </a:lnTo>
                  <a:lnTo>
                    <a:pt x="3032" y="1449"/>
                  </a:lnTo>
                  <a:lnTo>
                    <a:pt x="3023" y="1352"/>
                  </a:lnTo>
                  <a:lnTo>
                    <a:pt x="3007" y="1258"/>
                  </a:lnTo>
                  <a:lnTo>
                    <a:pt x="2987" y="1166"/>
                  </a:lnTo>
                  <a:lnTo>
                    <a:pt x="2960" y="1076"/>
                  </a:lnTo>
                  <a:lnTo>
                    <a:pt x="2927" y="989"/>
                  </a:lnTo>
                  <a:lnTo>
                    <a:pt x="2890" y="904"/>
                  </a:lnTo>
                  <a:lnTo>
                    <a:pt x="2848" y="822"/>
                  </a:lnTo>
                  <a:lnTo>
                    <a:pt x="2801" y="743"/>
                  </a:lnTo>
                  <a:lnTo>
                    <a:pt x="2748" y="668"/>
                  </a:lnTo>
                  <a:lnTo>
                    <a:pt x="2693" y="596"/>
                  </a:lnTo>
                  <a:lnTo>
                    <a:pt x="2632" y="527"/>
                  </a:lnTo>
                  <a:lnTo>
                    <a:pt x="2567" y="462"/>
                  </a:lnTo>
                  <a:lnTo>
                    <a:pt x="2498" y="401"/>
                  </a:lnTo>
                  <a:lnTo>
                    <a:pt x="2426" y="346"/>
                  </a:lnTo>
                  <a:lnTo>
                    <a:pt x="2351" y="293"/>
                  </a:lnTo>
                  <a:lnTo>
                    <a:pt x="2272" y="246"/>
                  </a:lnTo>
                  <a:lnTo>
                    <a:pt x="2190" y="204"/>
                  </a:lnTo>
                  <a:lnTo>
                    <a:pt x="2105" y="167"/>
                  </a:lnTo>
                  <a:lnTo>
                    <a:pt x="2018" y="134"/>
                  </a:lnTo>
                  <a:lnTo>
                    <a:pt x="1928" y="107"/>
                  </a:lnTo>
                  <a:lnTo>
                    <a:pt x="1836" y="87"/>
                  </a:lnTo>
                  <a:lnTo>
                    <a:pt x="1742" y="71"/>
                  </a:lnTo>
                  <a:lnTo>
                    <a:pt x="1645" y="62"/>
                  </a:lnTo>
                  <a:lnTo>
                    <a:pt x="1548" y="59"/>
                  </a:lnTo>
                  <a:close/>
                  <a:moveTo>
                    <a:pt x="1548" y="0"/>
                  </a:moveTo>
                  <a:lnTo>
                    <a:pt x="1649" y="3"/>
                  </a:lnTo>
                  <a:lnTo>
                    <a:pt x="1749" y="13"/>
                  </a:lnTo>
                  <a:lnTo>
                    <a:pt x="1847" y="29"/>
                  </a:lnTo>
                  <a:lnTo>
                    <a:pt x="1943" y="51"/>
                  </a:lnTo>
                  <a:lnTo>
                    <a:pt x="2036" y="78"/>
                  </a:lnTo>
                  <a:lnTo>
                    <a:pt x="2128" y="112"/>
                  </a:lnTo>
                  <a:lnTo>
                    <a:pt x="2215" y="151"/>
                  </a:lnTo>
                  <a:lnTo>
                    <a:pt x="2301" y="195"/>
                  </a:lnTo>
                  <a:lnTo>
                    <a:pt x="2383" y="244"/>
                  </a:lnTo>
                  <a:lnTo>
                    <a:pt x="2461" y="299"/>
                  </a:lnTo>
                  <a:lnTo>
                    <a:pt x="2536" y="357"/>
                  </a:lnTo>
                  <a:lnTo>
                    <a:pt x="2607" y="420"/>
                  </a:lnTo>
                  <a:lnTo>
                    <a:pt x="2674" y="487"/>
                  </a:lnTo>
                  <a:lnTo>
                    <a:pt x="2738" y="558"/>
                  </a:lnTo>
                  <a:lnTo>
                    <a:pt x="2795" y="633"/>
                  </a:lnTo>
                  <a:lnTo>
                    <a:pt x="2850" y="711"/>
                  </a:lnTo>
                  <a:lnTo>
                    <a:pt x="2899" y="793"/>
                  </a:lnTo>
                  <a:lnTo>
                    <a:pt x="2944" y="879"/>
                  </a:lnTo>
                  <a:lnTo>
                    <a:pt x="2982" y="966"/>
                  </a:lnTo>
                  <a:lnTo>
                    <a:pt x="3016" y="1058"/>
                  </a:lnTo>
                  <a:lnTo>
                    <a:pt x="3043" y="1151"/>
                  </a:lnTo>
                  <a:lnTo>
                    <a:pt x="3065" y="1247"/>
                  </a:lnTo>
                  <a:lnTo>
                    <a:pt x="3081" y="1345"/>
                  </a:lnTo>
                  <a:lnTo>
                    <a:pt x="3091" y="1445"/>
                  </a:lnTo>
                  <a:lnTo>
                    <a:pt x="3095" y="1545"/>
                  </a:lnTo>
                  <a:lnTo>
                    <a:pt x="3091" y="1648"/>
                  </a:lnTo>
                  <a:lnTo>
                    <a:pt x="3081" y="1748"/>
                  </a:lnTo>
                  <a:lnTo>
                    <a:pt x="3065" y="1846"/>
                  </a:lnTo>
                  <a:lnTo>
                    <a:pt x="3043" y="1942"/>
                  </a:lnTo>
                  <a:lnTo>
                    <a:pt x="3016" y="2035"/>
                  </a:lnTo>
                  <a:lnTo>
                    <a:pt x="2982" y="2126"/>
                  </a:lnTo>
                  <a:lnTo>
                    <a:pt x="2944" y="2214"/>
                  </a:lnTo>
                  <a:lnTo>
                    <a:pt x="2899" y="2300"/>
                  </a:lnTo>
                  <a:lnTo>
                    <a:pt x="2850" y="2381"/>
                  </a:lnTo>
                  <a:lnTo>
                    <a:pt x="2795" y="2460"/>
                  </a:lnTo>
                  <a:lnTo>
                    <a:pt x="2738" y="2535"/>
                  </a:lnTo>
                  <a:lnTo>
                    <a:pt x="2674" y="2606"/>
                  </a:lnTo>
                  <a:lnTo>
                    <a:pt x="2607" y="2673"/>
                  </a:lnTo>
                  <a:lnTo>
                    <a:pt x="2536" y="2736"/>
                  </a:lnTo>
                  <a:lnTo>
                    <a:pt x="2461" y="2794"/>
                  </a:lnTo>
                  <a:lnTo>
                    <a:pt x="2383" y="2849"/>
                  </a:lnTo>
                  <a:lnTo>
                    <a:pt x="2301" y="2898"/>
                  </a:lnTo>
                  <a:lnTo>
                    <a:pt x="2215" y="2942"/>
                  </a:lnTo>
                  <a:lnTo>
                    <a:pt x="2128" y="2981"/>
                  </a:lnTo>
                  <a:lnTo>
                    <a:pt x="2036" y="3015"/>
                  </a:lnTo>
                  <a:lnTo>
                    <a:pt x="1943" y="3042"/>
                  </a:lnTo>
                  <a:lnTo>
                    <a:pt x="1847" y="3064"/>
                  </a:lnTo>
                  <a:lnTo>
                    <a:pt x="1749" y="3080"/>
                  </a:lnTo>
                  <a:lnTo>
                    <a:pt x="1649" y="3090"/>
                  </a:lnTo>
                  <a:lnTo>
                    <a:pt x="1548" y="3094"/>
                  </a:lnTo>
                  <a:lnTo>
                    <a:pt x="1446" y="3090"/>
                  </a:lnTo>
                  <a:lnTo>
                    <a:pt x="1346" y="3080"/>
                  </a:lnTo>
                  <a:lnTo>
                    <a:pt x="1248" y="3064"/>
                  </a:lnTo>
                  <a:lnTo>
                    <a:pt x="1152" y="3042"/>
                  </a:lnTo>
                  <a:lnTo>
                    <a:pt x="1059" y="3015"/>
                  </a:lnTo>
                  <a:lnTo>
                    <a:pt x="967" y="2981"/>
                  </a:lnTo>
                  <a:lnTo>
                    <a:pt x="880" y="2942"/>
                  </a:lnTo>
                  <a:lnTo>
                    <a:pt x="794" y="2898"/>
                  </a:lnTo>
                  <a:lnTo>
                    <a:pt x="712" y="2849"/>
                  </a:lnTo>
                  <a:lnTo>
                    <a:pt x="634" y="2794"/>
                  </a:lnTo>
                  <a:lnTo>
                    <a:pt x="559" y="2736"/>
                  </a:lnTo>
                  <a:lnTo>
                    <a:pt x="488" y="2673"/>
                  </a:lnTo>
                  <a:lnTo>
                    <a:pt x="421" y="2606"/>
                  </a:lnTo>
                  <a:lnTo>
                    <a:pt x="357" y="2535"/>
                  </a:lnTo>
                  <a:lnTo>
                    <a:pt x="300" y="2460"/>
                  </a:lnTo>
                  <a:lnTo>
                    <a:pt x="245" y="2381"/>
                  </a:lnTo>
                  <a:lnTo>
                    <a:pt x="196" y="2300"/>
                  </a:lnTo>
                  <a:lnTo>
                    <a:pt x="151" y="2214"/>
                  </a:lnTo>
                  <a:lnTo>
                    <a:pt x="113" y="2126"/>
                  </a:lnTo>
                  <a:lnTo>
                    <a:pt x="79" y="2035"/>
                  </a:lnTo>
                  <a:lnTo>
                    <a:pt x="52" y="1942"/>
                  </a:lnTo>
                  <a:lnTo>
                    <a:pt x="30" y="1846"/>
                  </a:lnTo>
                  <a:lnTo>
                    <a:pt x="14" y="1748"/>
                  </a:lnTo>
                  <a:lnTo>
                    <a:pt x="4" y="1648"/>
                  </a:lnTo>
                  <a:lnTo>
                    <a:pt x="0" y="1545"/>
                  </a:lnTo>
                  <a:lnTo>
                    <a:pt x="4" y="1445"/>
                  </a:lnTo>
                  <a:lnTo>
                    <a:pt x="14" y="1345"/>
                  </a:lnTo>
                  <a:lnTo>
                    <a:pt x="30" y="1247"/>
                  </a:lnTo>
                  <a:lnTo>
                    <a:pt x="52" y="1151"/>
                  </a:lnTo>
                  <a:lnTo>
                    <a:pt x="79" y="1058"/>
                  </a:lnTo>
                  <a:lnTo>
                    <a:pt x="113" y="966"/>
                  </a:lnTo>
                  <a:lnTo>
                    <a:pt x="151" y="879"/>
                  </a:lnTo>
                  <a:lnTo>
                    <a:pt x="196" y="793"/>
                  </a:lnTo>
                  <a:lnTo>
                    <a:pt x="245" y="711"/>
                  </a:lnTo>
                  <a:lnTo>
                    <a:pt x="300" y="633"/>
                  </a:lnTo>
                  <a:lnTo>
                    <a:pt x="357" y="558"/>
                  </a:lnTo>
                  <a:lnTo>
                    <a:pt x="421" y="487"/>
                  </a:lnTo>
                  <a:lnTo>
                    <a:pt x="488" y="420"/>
                  </a:lnTo>
                  <a:lnTo>
                    <a:pt x="559" y="357"/>
                  </a:lnTo>
                  <a:lnTo>
                    <a:pt x="634" y="299"/>
                  </a:lnTo>
                  <a:lnTo>
                    <a:pt x="712" y="244"/>
                  </a:lnTo>
                  <a:lnTo>
                    <a:pt x="794" y="195"/>
                  </a:lnTo>
                  <a:lnTo>
                    <a:pt x="880" y="151"/>
                  </a:lnTo>
                  <a:lnTo>
                    <a:pt x="967" y="112"/>
                  </a:lnTo>
                  <a:lnTo>
                    <a:pt x="1059" y="78"/>
                  </a:lnTo>
                  <a:lnTo>
                    <a:pt x="1152" y="51"/>
                  </a:lnTo>
                  <a:lnTo>
                    <a:pt x="1248" y="29"/>
                  </a:lnTo>
                  <a:lnTo>
                    <a:pt x="1346" y="13"/>
                  </a:lnTo>
                  <a:lnTo>
                    <a:pt x="1446" y="3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383" y="1274"/>
              <a:ext cx="375" cy="375"/>
            </a:xfrm>
            <a:custGeom>
              <a:avLst/>
              <a:gdLst>
                <a:gd name="T0" fmla="*/ 1134 w 2621"/>
                <a:gd name="T1" fmla="*/ 70 h 2621"/>
                <a:gd name="T2" fmla="*/ 883 w 2621"/>
                <a:gd name="T3" fmla="*/ 133 h 2621"/>
                <a:gd name="T4" fmla="*/ 654 w 2621"/>
                <a:gd name="T5" fmla="*/ 244 h 2621"/>
                <a:gd name="T6" fmla="*/ 455 w 2621"/>
                <a:gd name="T7" fmla="*/ 396 h 2621"/>
                <a:gd name="T8" fmla="*/ 290 w 2621"/>
                <a:gd name="T9" fmla="*/ 584 h 2621"/>
                <a:gd name="T10" fmla="*/ 164 w 2621"/>
                <a:gd name="T11" fmla="*/ 803 h 2621"/>
                <a:gd name="T12" fmla="*/ 85 w 2621"/>
                <a:gd name="T13" fmla="*/ 1047 h 2621"/>
                <a:gd name="T14" fmla="*/ 57 w 2621"/>
                <a:gd name="T15" fmla="*/ 1309 h 2621"/>
                <a:gd name="T16" fmla="*/ 85 w 2621"/>
                <a:gd name="T17" fmla="*/ 1574 h 2621"/>
                <a:gd name="T18" fmla="*/ 164 w 2621"/>
                <a:gd name="T19" fmla="*/ 1818 h 2621"/>
                <a:gd name="T20" fmla="*/ 290 w 2621"/>
                <a:gd name="T21" fmla="*/ 2037 h 2621"/>
                <a:gd name="T22" fmla="*/ 455 w 2621"/>
                <a:gd name="T23" fmla="*/ 2225 h 2621"/>
                <a:gd name="T24" fmla="*/ 654 w 2621"/>
                <a:gd name="T25" fmla="*/ 2377 h 2621"/>
                <a:gd name="T26" fmla="*/ 883 w 2621"/>
                <a:gd name="T27" fmla="*/ 2488 h 2621"/>
                <a:gd name="T28" fmla="*/ 1134 w 2621"/>
                <a:gd name="T29" fmla="*/ 2551 h 2621"/>
                <a:gd name="T30" fmla="*/ 1400 w 2621"/>
                <a:gd name="T31" fmla="*/ 2560 h 2621"/>
                <a:gd name="T32" fmla="*/ 1657 w 2621"/>
                <a:gd name="T33" fmla="*/ 2515 h 2621"/>
                <a:gd name="T34" fmla="*/ 1894 w 2621"/>
                <a:gd name="T35" fmla="*/ 2420 h 2621"/>
                <a:gd name="T36" fmla="*/ 2104 w 2621"/>
                <a:gd name="T37" fmla="*/ 2281 h 2621"/>
                <a:gd name="T38" fmla="*/ 2281 w 2621"/>
                <a:gd name="T39" fmla="*/ 2104 h 2621"/>
                <a:gd name="T40" fmla="*/ 2420 w 2621"/>
                <a:gd name="T41" fmla="*/ 1894 h 2621"/>
                <a:gd name="T42" fmla="*/ 2514 w 2621"/>
                <a:gd name="T43" fmla="*/ 1657 h 2621"/>
                <a:gd name="T44" fmla="*/ 2560 w 2621"/>
                <a:gd name="T45" fmla="*/ 1400 h 2621"/>
                <a:gd name="T46" fmla="*/ 2551 w 2621"/>
                <a:gd name="T47" fmla="*/ 1134 h 2621"/>
                <a:gd name="T48" fmla="*/ 2488 w 2621"/>
                <a:gd name="T49" fmla="*/ 883 h 2621"/>
                <a:gd name="T50" fmla="*/ 2377 w 2621"/>
                <a:gd name="T51" fmla="*/ 654 h 2621"/>
                <a:gd name="T52" fmla="*/ 2225 w 2621"/>
                <a:gd name="T53" fmla="*/ 455 h 2621"/>
                <a:gd name="T54" fmla="*/ 2037 w 2621"/>
                <a:gd name="T55" fmla="*/ 290 h 2621"/>
                <a:gd name="T56" fmla="*/ 1818 w 2621"/>
                <a:gd name="T57" fmla="*/ 164 h 2621"/>
                <a:gd name="T58" fmla="*/ 1574 w 2621"/>
                <a:gd name="T59" fmla="*/ 85 h 2621"/>
                <a:gd name="T60" fmla="*/ 1311 w 2621"/>
                <a:gd name="T61" fmla="*/ 57 h 2621"/>
                <a:gd name="T62" fmla="*/ 1496 w 2621"/>
                <a:gd name="T63" fmla="*/ 12 h 2621"/>
                <a:gd name="T64" fmla="*/ 1758 w 2621"/>
                <a:gd name="T65" fmla="*/ 78 h 2621"/>
                <a:gd name="T66" fmla="*/ 1997 w 2621"/>
                <a:gd name="T67" fmla="*/ 193 h 2621"/>
                <a:gd name="T68" fmla="*/ 2206 w 2621"/>
                <a:gd name="T69" fmla="*/ 353 h 2621"/>
                <a:gd name="T70" fmla="*/ 2378 w 2621"/>
                <a:gd name="T71" fmla="*/ 550 h 2621"/>
                <a:gd name="T72" fmla="*/ 2509 w 2621"/>
                <a:gd name="T73" fmla="*/ 780 h 2621"/>
                <a:gd name="T74" fmla="*/ 2592 w 2621"/>
                <a:gd name="T75" fmla="*/ 1035 h 2621"/>
                <a:gd name="T76" fmla="*/ 2621 w 2621"/>
                <a:gd name="T77" fmla="*/ 1309 h 2621"/>
                <a:gd name="T78" fmla="*/ 2592 w 2621"/>
                <a:gd name="T79" fmla="*/ 1586 h 2621"/>
                <a:gd name="T80" fmla="*/ 2509 w 2621"/>
                <a:gd name="T81" fmla="*/ 1841 h 2621"/>
                <a:gd name="T82" fmla="*/ 2378 w 2621"/>
                <a:gd name="T83" fmla="*/ 2071 h 2621"/>
                <a:gd name="T84" fmla="*/ 2206 w 2621"/>
                <a:gd name="T85" fmla="*/ 2268 h 2621"/>
                <a:gd name="T86" fmla="*/ 1997 w 2621"/>
                <a:gd name="T87" fmla="*/ 2428 h 2621"/>
                <a:gd name="T88" fmla="*/ 1758 w 2621"/>
                <a:gd name="T89" fmla="*/ 2543 h 2621"/>
                <a:gd name="T90" fmla="*/ 1496 w 2621"/>
                <a:gd name="T91" fmla="*/ 2609 h 2621"/>
                <a:gd name="T92" fmla="*/ 1217 w 2621"/>
                <a:gd name="T93" fmla="*/ 2618 h 2621"/>
                <a:gd name="T94" fmla="*/ 947 w 2621"/>
                <a:gd name="T95" fmla="*/ 2571 h 2621"/>
                <a:gd name="T96" fmla="*/ 700 w 2621"/>
                <a:gd name="T97" fmla="*/ 2471 h 2621"/>
                <a:gd name="T98" fmla="*/ 481 w 2621"/>
                <a:gd name="T99" fmla="*/ 2326 h 2621"/>
                <a:gd name="T100" fmla="*/ 295 w 2621"/>
                <a:gd name="T101" fmla="*/ 2140 h 2621"/>
                <a:gd name="T102" fmla="*/ 150 w 2621"/>
                <a:gd name="T103" fmla="*/ 1921 h 2621"/>
                <a:gd name="T104" fmla="*/ 50 w 2621"/>
                <a:gd name="T105" fmla="*/ 1674 h 2621"/>
                <a:gd name="T106" fmla="*/ 3 w 2621"/>
                <a:gd name="T107" fmla="*/ 1404 h 2621"/>
                <a:gd name="T108" fmla="*/ 12 w 2621"/>
                <a:gd name="T109" fmla="*/ 1125 h 2621"/>
                <a:gd name="T110" fmla="*/ 78 w 2621"/>
                <a:gd name="T111" fmla="*/ 862 h 2621"/>
                <a:gd name="T112" fmla="*/ 193 w 2621"/>
                <a:gd name="T113" fmla="*/ 623 h 2621"/>
                <a:gd name="T114" fmla="*/ 353 w 2621"/>
                <a:gd name="T115" fmla="*/ 415 h 2621"/>
                <a:gd name="T116" fmla="*/ 550 w 2621"/>
                <a:gd name="T117" fmla="*/ 243 h 2621"/>
                <a:gd name="T118" fmla="*/ 780 w 2621"/>
                <a:gd name="T119" fmla="*/ 112 h 2621"/>
                <a:gd name="T120" fmla="*/ 1035 w 2621"/>
                <a:gd name="T121" fmla="*/ 29 h 2621"/>
                <a:gd name="T122" fmla="*/ 1311 w 2621"/>
                <a:gd name="T123" fmla="*/ 0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1" h="2621">
                  <a:moveTo>
                    <a:pt x="1311" y="57"/>
                  </a:moveTo>
                  <a:lnTo>
                    <a:pt x="1221" y="61"/>
                  </a:lnTo>
                  <a:lnTo>
                    <a:pt x="1134" y="70"/>
                  </a:lnTo>
                  <a:lnTo>
                    <a:pt x="1047" y="85"/>
                  </a:lnTo>
                  <a:lnTo>
                    <a:pt x="964" y="107"/>
                  </a:lnTo>
                  <a:lnTo>
                    <a:pt x="883" y="133"/>
                  </a:lnTo>
                  <a:lnTo>
                    <a:pt x="803" y="164"/>
                  </a:lnTo>
                  <a:lnTo>
                    <a:pt x="727" y="201"/>
                  </a:lnTo>
                  <a:lnTo>
                    <a:pt x="654" y="244"/>
                  </a:lnTo>
                  <a:lnTo>
                    <a:pt x="584" y="290"/>
                  </a:lnTo>
                  <a:lnTo>
                    <a:pt x="517" y="340"/>
                  </a:lnTo>
                  <a:lnTo>
                    <a:pt x="455" y="396"/>
                  </a:lnTo>
                  <a:lnTo>
                    <a:pt x="396" y="455"/>
                  </a:lnTo>
                  <a:lnTo>
                    <a:pt x="340" y="517"/>
                  </a:lnTo>
                  <a:lnTo>
                    <a:pt x="290" y="584"/>
                  </a:lnTo>
                  <a:lnTo>
                    <a:pt x="244" y="654"/>
                  </a:lnTo>
                  <a:lnTo>
                    <a:pt x="201" y="727"/>
                  </a:lnTo>
                  <a:lnTo>
                    <a:pt x="164" y="803"/>
                  </a:lnTo>
                  <a:lnTo>
                    <a:pt x="133" y="883"/>
                  </a:lnTo>
                  <a:lnTo>
                    <a:pt x="107" y="964"/>
                  </a:lnTo>
                  <a:lnTo>
                    <a:pt x="85" y="1047"/>
                  </a:lnTo>
                  <a:lnTo>
                    <a:pt x="70" y="1134"/>
                  </a:lnTo>
                  <a:lnTo>
                    <a:pt x="61" y="1221"/>
                  </a:lnTo>
                  <a:lnTo>
                    <a:pt x="57" y="1309"/>
                  </a:lnTo>
                  <a:lnTo>
                    <a:pt x="61" y="1400"/>
                  </a:lnTo>
                  <a:lnTo>
                    <a:pt x="70" y="1487"/>
                  </a:lnTo>
                  <a:lnTo>
                    <a:pt x="85" y="1574"/>
                  </a:lnTo>
                  <a:lnTo>
                    <a:pt x="107" y="1657"/>
                  </a:lnTo>
                  <a:lnTo>
                    <a:pt x="133" y="1738"/>
                  </a:lnTo>
                  <a:lnTo>
                    <a:pt x="164" y="1818"/>
                  </a:lnTo>
                  <a:lnTo>
                    <a:pt x="201" y="1894"/>
                  </a:lnTo>
                  <a:lnTo>
                    <a:pt x="244" y="1967"/>
                  </a:lnTo>
                  <a:lnTo>
                    <a:pt x="290" y="2037"/>
                  </a:lnTo>
                  <a:lnTo>
                    <a:pt x="340" y="2104"/>
                  </a:lnTo>
                  <a:lnTo>
                    <a:pt x="396" y="2166"/>
                  </a:lnTo>
                  <a:lnTo>
                    <a:pt x="455" y="2225"/>
                  </a:lnTo>
                  <a:lnTo>
                    <a:pt x="517" y="2281"/>
                  </a:lnTo>
                  <a:lnTo>
                    <a:pt x="584" y="2331"/>
                  </a:lnTo>
                  <a:lnTo>
                    <a:pt x="654" y="2377"/>
                  </a:lnTo>
                  <a:lnTo>
                    <a:pt x="727" y="2420"/>
                  </a:lnTo>
                  <a:lnTo>
                    <a:pt x="803" y="2457"/>
                  </a:lnTo>
                  <a:lnTo>
                    <a:pt x="883" y="2488"/>
                  </a:lnTo>
                  <a:lnTo>
                    <a:pt x="964" y="2515"/>
                  </a:lnTo>
                  <a:lnTo>
                    <a:pt x="1047" y="2536"/>
                  </a:lnTo>
                  <a:lnTo>
                    <a:pt x="1134" y="2551"/>
                  </a:lnTo>
                  <a:lnTo>
                    <a:pt x="1221" y="2560"/>
                  </a:lnTo>
                  <a:lnTo>
                    <a:pt x="1311" y="2564"/>
                  </a:lnTo>
                  <a:lnTo>
                    <a:pt x="1400" y="2560"/>
                  </a:lnTo>
                  <a:lnTo>
                    <a:pt x="1487" y="2551"/>
                  </a:lnTo>
                  <a:lnTo>
                    <a:pt x="1574" y="2536"/>
                  </a:lnTo>
                  <a:lnTo>
                    <a:pt x="1657" y="2515"/>
                  </a:lnTo>
                  <a:lnTo>
                    <a:pt x="1738" y="2488"/>
                  </a:lnTo>
                  <a:lnTo>
                    <a:pt x="1818" y="2457"/>
                  </a:lnTo>
                  <a:lnTo>
                    <a:pt x="1894" y="2420"/>
                  </a:lnTo>
                  <a:lnTo>
                    <a:pt x="1967" y="2377"/>
                  </a:lnTo>
                  <a:lnTo>
                    <a:pt x="2037" y="2331"/>
                  </a:lnTo>
                  <a:lnTo>
                    <a:pt x="2104" y="2281"/>
                  </a:lnTo>
                  <a:lnTo>
                    <a:pt x="2166" y="2225"/>
                  </a:lnTo>
                  <a:lnTo>
                    <a:pt x="2225" y="2166"/>
                  </a:lnTo>
                  <a:lnTo>
                    <a:pt x="2281" y="2104"/>
                  </a:lnTo>
                  <a:lnTo>
                    <a:pt x="2331" y="2037"/>
                  </a:lnTo>
                  <a:lnTo>
                    <a:pt x="2377" y="1967"/>
                  </a:lnTo>
                  <a:lnTo>
                    <a:pt x="2420" y="1894"/>
                  </a:lnTo>
                  <a:lnTo>
                    <a:pt x="2457" y="1818"/>
                  </a:lnTo>
                  <a:lnTo>
                    <a:pt x="2488" y="1738"/>
                  </a:lnTo>
                  <a:lnTo>
                    <a:pt x="2514" y="1657"/>
                  </a:lnTo>
                  <a:lnTo>
                    <a:pt x="2536" y="1574"/>
                  </a:lnTo>
                  <a:lnTo>
                    <a:pt x="2551" y="1487"/>
                  </a:lnTo>
                  <a:lnTo>
                    <a:pt x="2560" y="1400"/>
                  </a:lnTo>
                  <a:lnTo>
                    <a:pt x="2564" y="1309"/>
                  </a:lnTo>
                  <a:lnTo>
                    <a:pt x="2560" y="1221"/>
                  </a:lnTo>
                  <a:lnTo>
                    <a:pt x="2551" y="1134"/>
                  </a:lnTo>
                  <a:lnTo>
                    <a:pt x="2536" y="1047"/>
                  </a:lnTo>
                  <a:lnTo>
                    <a:pt x="2514" y="964"/>
                  </a:lnTo>
                  <a:lnTo>
                    <a:pt x="2488" y="883"/>
                  </a:lnTo>
                  <a:lnTo>
                    <a:pt x="2457" y="803"/>
                  </a:lnTo>
                  <a:lnTo>
                    <a:pt x="2420" y="727"/>
                  </a:lnTo>
                  <a:lnTo>
                    <a:pt x="2377" y="654"/>
                  </a:lnTo>
                  <a:lnTo>
                    <a:pt x="2331" y="584"/>
                  </a:lnTo>
                  <a:lnTo>
                    <a:pt x="2281" y="517"/>
                  </a:lnTo>
                  <a:lnTo>
                    <a:pt x="2225" y="455"/>
                  </a:lnTo>
                  <a:lnTo>
                    <a:pt x="2166" y="396"/>
                  </a:lnTo>
                  <a:lnTo>
                    <a:pt x="2104" y="340"/>
                  </a:lnTo>
                  <a:lnTo>
                    <a:pt x="2037" y="290"/>
                  </a:lnTo>
                  <a:lnTo>
                    <a:pt x="1967" y="244"/>
                  </a:lnTo>
                  <a:lnTo>
                    <a:pt x="1894" y="201"/>
                  </a:lnTo>
                  <a:lnTo>
                    <a:pt x="1818" y="164"/>
                  </a:lnTo>
                  <a:lnTo>
                    <a:pt x="1738" y="133"/>
                  </a:lnTo>
                  <a:lnTo>
                    <a:pt x="1657" y="107"/>
                  </a:lnTo>
                  <a:lnTo>
                    <a:pt x="1574" y="85"/>
                  </a:lnTo>
                  <a:lnTo>
                    <a:pt x="1487" y="70"/>
                  </a:lnTo>
                  <a:lnTo>
                    <a:pt x="1400" y="61"/>
                  </a:lnTo>
                  <a:lnTo>
                    <a:pt x="1311" y="57"/>
                  </a:lnTo>
                  <a:close/>
                  <a:moveTo>
                    <a:pt x="1311" y="0"/>
                  </a:moveTo>
                  <a:lnTo>
                    <a:pt x="1404" y="3"/>
                  </a:lnTo>
                  <a:lnTo>
                    <a:pt x="1496" y="12"/>
                  </a:lnTo>
                  <a:lnTo>
                    <a:pt x="1586" y="29"/>
                  </a:lnTo>
                  <a:lnTo>
                    <a:pt x="1674" y="50"/>
                  </a:lnTo>
                  <a:lnTo>
                    <a:pt x="1758" y="78"/>
                  </a:lnTo>
                  <a:lnTo>
                    <a:pt x="1841" y="112"/>
                  </a:lnTo>
                  <a:lnTo>
                    <a:pt x="1921" y="150"/>
                  </a:lnTo>
                  <a:lnTo>
                    <a:pt x="1997" y="193"/>
                  </a:lnTo>
                  <a:lnTo>
                    <a:pt x="2071" y="243"/>
                  </a:lnTo>
                  <a:lnTo>
                    <a:pt x="2140" y="295"/>
                  </a:lnTo>
                  <a:lnTo>
                    <a:pt x="2206" y="353"/>
                  </a:lnTo>
                  <a:lnTo>
                    <a:pt x="2267" y="415"/>
                  </a:lnTo>
                  <a:lnTo>
                    <a:pt x="2326" y="481"/>
                  </a:lnTo>
                  <a:lnTo>
                    <a:pt x="2378" y="550"/>
                  </a:lnTo>
                  <a:lnTo>
                    <a:pt x="2427" y="623"/>
                  </a:lnTo>
                  <a:lnTo>
                    <a:pt x="2471" y="700"/>
                  </a:lnTo>
                  <a:lnTo>
                    <a:pt x="2509" y="780"/>
                  </a:lnTo>
                  <a:lnTo>
                    <a:pt x="2543" y="862"/>
                  </a:lnTo>
                  <a:lnTo>
                    <a:pt x="2571" y="947"/>
                  </a:lnTo>
                  <a:lnTo>
                    <a:pt x="2592" y="1035"/>
                  </a:lnTo>
                  <a:lnTo>
                    <a:pt x="2608" y="1125"/>
                  </a:lnTo>
                  <a:lnTo>
                    <a:pt x="2618" y="1217"/>
                  </a:lnTo>
                  <a:lnTo>
                    <a:pt x="2621" y="1309"/>
                  </a:lnTo>
                  <a:lnTo>
                    <a:pt x="2618" y="1404"/>
                  </a:lnTo>
                  <a:lnTo>
                    <a:pt x="2608" y="1496"/>
                  </a:lnTo>
                  <a:lnTo>
                    <a:pt x="2592" y="1586"/>
                  </a:lnTo>
                  <a:lnTo>
                    <a:pt x="2571" y="1674"/>
                  </a:lnTo>
                  <a:lnTo>
                    <a:pt x="2543" y="1759"/>
                  </a:lnTo>
                  <a:lnTo>
                    <a:pt x="2509" y="1841"/>
                  </a:lnTo>
                  <a:lnTo>
                    <a:pt x="2471" y="1921"/>
                  </a:lnTo>
                  <a:lnTo>
                    <a:pt x="2427" y="1998"/>
                  </a:lnTo>
                  <a:lnTo>
                    <a:pt x="2378" y="2071"/>
                  </a:lnTo>
                  <a:lnTo>
                    <a:pt x="2326" y="2140"/>
                  </a:lnTo>
                  <a:lnTo>
                    <a:pt x="2267" y="2206"/>
                  </a:lnTo>
                  <a:lnTo>
                    <a:pt x="2206" y="2268"/>
                  </a:lnTo>
                  <a:lnTo>
                    <a:pt x="2140" y="2326"/>
                  </a:lnTo>
                  <a:lnTo>
                    <a:pt x="2071" y="2378"/>
                  </a:lnTo>
                  <a:lnTo>
                    <a:pt x="1997" y="2428"/>
                  </a:lnTo>
                  <a:lnTo>
                    <a:pt x="1921" y="2471"/>
                  </a:lnTo>
                  <a:lnTo>
                    <a:pt x="1841" y="2510"/>
                  </a:lnTo>
                  <a:lnTo>
                    <a:pt x="1758" y="2543"/>
                  </a:lnTo>
                  <a:lnTo>
                    <a:pt x="1674" y="2571"/>
                  </a:lnTo>
                  <a:lnTo>
                    <a:pt x="1586" y="2592"/>
                  </a:lnTo>
                  <a:lnTo>
                    <a:pt x="1496" y="2609"/>
                  </a:lnTo>
                  <a:lnTo>
                    <a:pt x="1404" y="2618"/>
                  </a:lnTo>
                  <a:lnTo>
                    <a:pt x="1311" y="2621"/>
                  </a:lnTo>
                  <a:lnTo>
                    <a:pt x="1217" y="2618"/>
                  </a:lnTo>
                  <a:lnTo>
                    <a:pt x="1125" y="2609"/>
                  </a:lnTo>
                  <a:lnTo>
                    <a:pt x="1035" y="2592"/>
                  </a:lnTo>
                  <a:lnTo>
                    <a:pt x="947" y="2571"/>
                  </a:lnTo>
                  <a:lnTo>
                    <a:pt x="862" y="2543"/>
                  </a:lnTo>
                  <a:lnTo>
                    <a:pt x="780" y="2510"/>
                  </a:lnTo>
                  <a:lnTo>
                    <a:pt x="700" y="2471"/>
                  </a:lnTo>
                  <a:lnTo>
                    <a:pt x="623" y="2428"/>
                  </a:lnTo>
                  <a:lnTo>
                    <a:pt x="550" y="2378"/>
                  </a:lnTo>
                  <a:lnTo>
                    <a:pt x="481" y="2326"/>
                  </a:lnTo>
                  <a:lnTo>
                    <a:pt x="415" y="2268"/>
                  </a:lnTo>
                  <a:lnTo>
                    <a:pt x="353" y="2206"/>
                  </a:lnTo>
                  <a:lnTo>
                    <a:pt x="295" y="2140"/>
                  </a:lnTo>
                  <a:lnTo>
                    <a:pt x="243" y="2071"/>
                  </a:lnTo>
                  <a:lnTo>
                    <a:pt x="193" y="1998"/>
                  </a:lnTo>
                  <a:lnTo>
                    <a:pt x="150" y="1921"/>
                  </a:lnTo>
                  <a:lnTo>
                    <a:pt x="112" y="1841"/>
                  </a:lnTo>
                  <a:lnTo>
                    <a:pt x="78" y="1759"/>
                  </a:lnTo>
                  <a:lnTo>
                    <a:pt x="50" y="1674"/>
                  </a:lnTo>
                  <a:lnTo>
                    <a:pt x="29" y="1586"/>
                  </a:lnTo>
                  <a:lnTo>
                    <a:pt x="12" y="1496"/>
                  </a:lnTo>
                  <a:lnTo>
                    <a:pt x="3" y="1404"/>
                  </a:lnTo>
                  <a:lnTo>
                    <a:pt x="0" y="1309"/>
                  </a:lnTo>
                  <a:lnTo>
                    <a:pt x="3" y="1217"/>
                  </a:lnTo>
                  <a:lnTo>
                    <a:pt x="12" y="1125"/>
                  </a:lnTo>
                  <a:lnTo>
                    <a:pt x="29" y="1035"/>
                  </a:lnTo>
                  <a:lnTo>
                    <a:pt x="50" y="947"/>
                  </a:lnTo>
                  <a:lnTo>
                    <a:pt x="78" y="862"/>
                  </a:lnTo>
                  <a:lnTo>
                    <a:pt x="112" y="780"/>
                  </a:lnTo>
                  <a:lnTo>
                    <a:pt x="150" y="700"/>
                  </a:lnTo>
                  <a:lnTo>
                    <a:pt x="193" y="623"/>
                  </a:lnTo>
                  <a:lnTo>
                    <a:pt x="243" y="550"/>
                  </a:lnTo>
                  <a:lnTo>
                    <a:pt x="295" y="481"/>
                  </a:lnTo>
                  <a:lnTo>
                    <a:pt x="353" y="415"/>
                  </a:lnTo>
                  <a:lnTo>
                    <a:pt x="415" y="353"/>
                  </a:lnTo>
                  <a:lnTo>
                    <a:pt x="481" y="295"/>
                  </a:lnTo>
                  <a:lnTo>
                    <a:pt x="550" y="243"/>
                  </a:lnTo>
                  <a:lnTo>
                    <a:pt x="623" y="193"/>
                  </a:lnTo>
                  <a:lnTo>
                    <a:pt x="700" y="150"/>
                  </a:lnTo>
                  <a:lnTo>
                    <a:pt x="780" y="112"/>
                  </a:lnTo>
                  <a:lnTo>
                    <a:pt x="862" y="78"/>
                  </a:lnTo>
                  <a:lnTo>
                    <a:pt x="947" y="50"/>
                  </a:lnTo>
                  <a:lnTo>
                    <a:pt x="1035" y="29"/>
                  </a:lnTo>
                  <a:lnTo>
                    <a:pt x="1125" y="12"/>
                  </a:lnTo>
                  <a:lnTo>
                    <a:pt x="1217" y="3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0613332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 Санкт-Петербург, 2019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04867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Динамика средней заработной платы НИУ ВШЭ - Санкт-Петербург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2014-2019 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гг</a:t>
            </a: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., </a:t>
            </a:r>
            <a:r>
              <a:rPr lang="ru-RU" sz="1600" dirty="0" err="1" smtClean="0">
                <a:solidFill>
                  <a:prstClr val="white"/>
                </a:solidFill>
                <a:latin typeface="Myriad Pro"/>
                <a:ea typeface="ＭＳ Ｐゴシック"/>
              </a:rPr>
              <a:t>тыс.руб</a:t>
            </a: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.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ФП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4380682" y="14127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Динамика средней заработной платы работников НИУ ВШЭ - Санкт-Петербург 2014-2018 гг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88970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Динамика отношения средней заработной платы отдельных категорий к средней по региону, %: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23273464"/>
              </p:ext>
            </p:extLst>
          </p:nvPr>
        </p:nvGraphicFramePr>
        <p:xfrm>
          <a:off x="467545" y="1153795"/>
          <a:ext cx="3744416" cy="508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4706263"/>
              </p:ext>
            </p:extLst>
          </p:nvPr>
        </p:nvGraphicFramePr>
        <p:xfrm>
          <a:off x="4380682" y="1924205"/>
          <a:ext cx="4561864" cy="1831821"/>
        </p:xfrm>
        <a:graphic>
          <a:graphicData uri="http://schemas.openxmlformats.org/presentationml/2006/ole">
            <p:oleObj spid="_x0000_s4255" name="Лист" r:id="rId5" imgW="6088203" imgH="1432718" progId="Excel.Sheet.12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9881322"/>
              </p:ext>
            </p:extLst>
          </p:nvPr>
        </p:nvGraphicFramePr>
        <p:xfrm>
          <a:off x="3820636" y="4669944"/>
          <a:ext cx="5151437" cy="1265237"/>
        </p:xfrm>
        <a:graphic>
          <a:graphicData uri="http://schemas.openxmlformats.org/presentationml/2006/ole">
            <p:oleObj spid="_x0000_s4256" name="Лист" r:id="rId6" imgW="5151144" imgH="126492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1957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38107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 Санкт-Петербург, 2019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88640"/>
            <a:ext cx="7258050" cy="72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Сравнительные объемы 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доходов от реализации платных программ ВПО, зачисляемых в бюджеты факультетов НИУ ВШЭ -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Санкт-Петербург в 2014-2019 гг., </a:t>
            </a:r>
            <a:r>
              <a:rPr lang="ru-RU" sz="1600" dirty="0" err="1" smtClean="0">
                <a:solidFill>
                  <a:prstClr val="white"/>
                </a:solidFill>
                <a:latin typeface="Myriad Pro"/>
                <a:ea typeface="ＭＳ Ｐゴシック"/>
              </a:rPr>
              <a:t>тыс.руб</a:t>
            </a: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.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ФП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03081772"/>
              </p:ext>
            </p:extLst>
          </p:nvPr>
        </p:nvGraphicFramePr>
        <p:xfrm>
          <a:off x="213519" y="1625413"/>
          <a:ext cx="8716962" cy="1086037"/>
        </p:xfrm>
        <a:graphic>
          <a:graphicData uri="http://schemas.openxmlformats.org/presentationml/2006/ole">
            <p:oleObj spid="_x0000_s17444" name="Лист" r:id="rId4" imgW="8717422" imgH="799934" progId="Excel.Sheet.12">
              <p:embed/>
            </p:oleObj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29288393"/>
              </p:ext>
            </p:extLst>
          </p:nvPr>
        </p:nvGraphicFramePr>
        <p:xfrm>
          <a:off x="3491880" y="2970835"/>
          <a:ext cx="5438601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2942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 Санкт-Петербург, 2019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22250"/>
            <a:ext cx="69290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Проект решения Ученого совета НИУ ВШЭ – Санкт-Петербург: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ФП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2996" y="1700676"/>
            <a:ext cx="7451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Arial" charset="0"/>
                <a:ea typeface="ＭＳ Ｐゴシック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  <a:ea typeface="ＭＳ Ｐゴシック"/>
              </a:rPr>
              <a:t>добрить показатели исполнения Финансового плана НИУ ВШЭ – Санкт-Петербург в 2018 год и утвердить показатели </a:t>
            </a:r>
            <a:r>
              <a:rPr lang="ru-RU" sz="1400" dirty="0">
                <a:solidFill>
                  <a:prstClr val="black"/>
                </a:solidFill>
                <a:latin typeface="Arial" charset="0"/>
                <a:ea typeface="ＭＳ Ｐゴシック"/>
              </a:rPr>
              <a:t>Финансового плана НИУ ВШЭ – Санкт-Петербург на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  <a:ea typeface="ＭＳ Ｐゴシック"/>
              </a:rPr>
              <a:t>2019 год.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  <a:ea typeface="ＭＳ Ｐゴシック"/>
              </a:rPr>
              <a:t>ПЭО </a:t>
            </a:r>
            <a:r>
              <a:rPr lang="ru-RU" sz="1400" dirty="0">
                <a:solidFill>
                  <a:prstClr val="black"/>
                </a:solidFill>
                <a:latin typeface="Arial" charset="0"/>
                <a:ea typeface="ＭＳ Ｐゴシック"/>
              </a:rPr>
              <a:t>подготовить проект приказа об отчислениях в ЦБ кампуса в 2019 году и представить на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  <a:ea typeface="ＭＳ Ｐゴシック"/>
              </a:rPr>
              <a:t>утверждение </a:t>
            </a:r>
            <a:r>
              <a:rPr lang="ru-RU" sz="1400" dirty="0">
                <a:solidFill>
                  <a:prstClr val="black"/>
                </a:solidFill>
                <a:latin typeface="Arial" charset="0"/>
                <a:ea typeface="ＭＳ Ｐゴシック"/>
              </a:rPr>
              <a:t>установленным порядком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400" dirty="0" smtClean="0">
              <a:solidFill>
                <a:prstClr val="black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2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4" b="384"/>
          <a:stretch>
            <a:fillRect/>
          </a:stretch>
        </p:blipFill>
        <p:spPr>
          <a:xfrm>
            <a:off x="393869" y="437295"/>
            <a:ext cx="8426603" cy="5746750"/>
          </a:xfrm>
        </p:spPr>
      </p:pic>
      <p:sp>
        <p:nvSpPr>
          <p:cNvPr id="42" name="Rectangle 41"/>
          <p:cNvSpPr/>
          <p:nvPr/>
        </p:nvSpPr>
        <p:spPr>
          <a:xfrm>
            <a:off x="1599964" y="5013176"/>
            <a:ext cx="6237941" cy="15155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btitle 3"/>
          <p:cNvSpPr txBox="1">
            <a:spLocks/>
          </p:cNvSpPr>
          <p:nvPr/>
        </p:nvSpPr>
        <p:spPr>
          <a:xfrm>
            <a:off x="1991421" y="4869160"/>
            <a:ext cx="5455026" cy="1814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8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 smtClean="0">
              <a:solidFill>
                <a:srgbClr val="FFFFFF"/>
              </a:solidFill>
            </a:endParaRPr>
          </a:p>
          <a:p>
            <a:pPr algn="ctr"/>
            <a:endParaRPr lang="ru-RU" sz="1600" dirty="0">
              <a:solidFill>
                <a:srgbClr val="FFFF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FFFF"/>
                </a:solidFill>
              </a:rPr>
              <a:t>Спасибо за внимание!</a:t>
            </a:r>
          </a:p>
          <a:p>
            <a:endParaRPr lang="ru-RU" sz="1600" dirty="0" smtClean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306556" y="254733"/>
            <a:ext cx="769938" cy="769937"/>
            <a:chOff x="328" y="1219"/>
            <a:chExt cx="485" cy="485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8" y="1219"/>
              <a:ext cx="48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492" y="1334"/>
              <a:ext cx="171" cy="251"/>
            </a:xfrm>
            <a:custGeom>
              <a:avLst/>
              <a:gdLst>
                <a:gd name="T0" fmla="*/ 316 w 1193"/>
                <a:gd name="T1" fmla="*/ 1649 h 1756"/>
                <a:gd name="T2" fmla="*/ 706 w 1193"/>
                <a:gd name="T3" fmla="*/ 1074 h 1756"/>
                <a:gd name="T4" fmla="*/ 897 w 1193"/>
                <a:gd name="T5" fmla="*/ 1386 h 1756"/>
                <a:gd name="T6" fmla="*/ 895 w 1193"/>
                <a:gd name="T7" fmla="*/ 1284 h 1756"/>
                <a:gd name="T8" fmla="*/ 884 w 1193"/>
                <a:gd name="T9" fmla="*/ 1176 h 1756"/>
                <a:gd name="T10" fmla="*/ 854 w 1193"/>
                <a:gd name="T11" fmla="*/ 1069 h 1756"/>
                <a:gd name="T12" fmla="*/ 799 w 1193"/>
                <a:gd name="T13" fmla="*/ 973 h 1756"/>
                <a:gd name="T14" fmla="*/ 711 w 1193"/>
                <a:gd name="T15" fmla="*/ 892 h 1756"/>
                <a:gd name="T16" fmla="*/ 900 w 1193"/>
                <a:gd name="T17" fmla="*/ 897 h 1756"/>
                <a:gd name="T18" fmla="*/ 1004 w 1193"/>
                <a:gd name="T19" fmla="*/ 987 h 1756"/>
                <a:gd name="T20" fmla="*/ 1078 w 1193"/>
                <a:gd name="T21" fmla="*/ 1106 h 1756"/>
                <a:gd name="T22" fmla="*/ 1124 w 1193"/>
                <a:gd name="T23" fmla="*/ 1251 h 1756"/>
                <a:gd name="T24" fmla="*/ 1138 w 1193"/>
                <a:gd name="T25" fmla="*/ 1419 h 1756"/>
                <a:gd name="T26" fmla="*/ 23 w 1193"/>
                <a:gd name="T27" fmla="*/ 1756 h 1756"/>
                <a:gd name="T28" fmla="*/ 0 w 1193"/>
                <a:gd name="T29" fmla="*/ 0 h 1756"/>
                <a:gd name="T30" fmla="*/ 458 w 1193"/>
                <a:gd name="T31" fmla="*/ 0 h 1756"/>
                <a:gd name="T32" fmla="*/ 643 w 1193"/>
                <a:gd name="T33" fmla="*/ 5 h 1756"/>
                <a:gd name="T34" fmla="*/ 751 w 1193"/>
                <a:gd name="T35" fmla="*/ 24 h 1756"/>
                <a:gd name="T36" fmla="*/ 835 w 1193"/>
                <a:gd name="T37" fmla="*/ 62 h 1756"/>
                <a:gd name="T38" fmla="*/ 916 w 1193"/>
                <a:gd name="T39" fmla="*/ 124 h 1756"/>
                <a:gd name="T40" fmla="*/ 982 w 1193"/>
                <a:gd name="T41" fmla="*/ 213 h 1756"/>
                <a:gd name="T42" fmla="*/ 1015 w 1193"/>
                <a:gd name="T43" fmla="*/ 304 h 1756"/>
                <a:gd name="T44" fmla="*/ 1026 w 1193"/>
                <a:gd name="T45" fmla="*/ 382 h 1756"/>
                <a:gd name="T46" fmla="*/ 1020 w 1193"/>
                <a:gd name="T47" fmla="*/ 478 h 1756"/>
                <a:gd name="T48" fmla="*/ 982 w 1193"/>
                <a:gd name="T49" fmla="*/ 588 h 1756"/>
                <a:gd name="T50" fmla="*/ 921 w 1193"/>
                <a:gd name="T51" fmla="*/ 671 h 1756"/>
                <a:gd name="T52" fmla="*/ 866 w 1193"/>
                <a:gd name="T53" fmla="*/ 724 h 1756"/>
                <a:gd name="T54" fmla="*/ 788 w 1193"/>
                <a:gd name="T55" fmla="*/ 774 h 1756"/>
                <a:gd name="T56" fmla="*/ 682 w 1193"/>
                <a:gd name="T57" fmla="*/ 809 h 1756"/>
                <a:gd name="T58" fmla="*/ 537 w 1193"/>
                <a:gd name="T59" fmla="*/ 825 h 1756"/>
                <a:gd name="T60" fmla="*/ 427 w 1193"/>
                <a:gd name="T61" fmla="*/ 822 h 1756"/>
                <a:gd name="T62" fmla="*/ 424 w 1193"/>
                <a:gd name="T63" fmla="*/ 735 h 1756"/>
                <a:gd name="T64" fmla="*/ 521 w 1193"/>
                <a:gd name="T65" fmla="*/ 735 h 1756"/>
                <a:gd name="T66" fmla="*/ 615 w 1193"/>
                <a:gd name="T67" fmla="*/ 709 h 1756"/>
                <a:gd name="T68" fmla="*/ 687 w 1193"/>
                <a:gd name="T69" fmla="*/ 660 h 1756"/>
                <a:gd name="T70" fmla="*/ 748 w 1193"/>
                <a:gd name="T71" fmla="*/ 589 h 1756"/>
                <a:gd name="T72" fmla="*/ 786 w 1193"/>
                <a:gd name="T73" fmla="*/ 494 h 1756"/>
                <a:gd name="T74" fmla="*/ 486 w 1193"/>
                <a:gd name="T75" fmla="*/ 437 h 1756"/>
                <a:gd name="T76" fmla="*/ 783 w 1193"/>
                <a:gd name="T77" fmla="*/ 316 h 1756"/>
                <a:gd name="T78" fmla="*/ 744 w 1193"/>
                <a:gd name="T79" fmla="*/ 229 h 1756"/>
                <a:gd name="T80" fmla="*/ 673 w 1193"/>
                <a:gd name="T81" fmla="*/ 155 h 1756"/>
                <a:gd name="T82" fmla="*/ 591 w 1193"/>
                <a:gd name="T83" fmla="*/ 116 h 1756"/>
                <a:gd name="T84" fmla="*/ 513 w 1193"/>
                <a:gd name="T85" fmla="*/ 102 h 1756"/>
                <a:gd name="T86" fmla="*/ 0 w 1193"/>
                <a:gd name="T87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3" h="1756">
                  <a:moveTo>
                    <a:pt x="77" y="175"/>
                  </a:moveTo>
                  <a:lnTo>
                    <a:pt x="316" y="175"/>
                  </a:lnTo>
                  <a:lnTo>
                    <a:pt x="316" y="1649"/>
                  </a:lnTo>
                  <a:lnTo>
                    <a:pt x="486" y="1649"/>
                  </a:lnTo>
                  <a:lnTo>
                    <a:pt x="486" y="1074"/>
                  </a:lnTo>
                  <a:lnTo>
                    <a:pt x="706" y="1074"/>
                  </a:lnTo>
                  <a:lnTo>
                    <a:pt x="706" y="1649"/>
                  </a:lnTo>
                  <a:lnTo>
                    <a:pt x="897" y="1649"/>
                  </a:lnTo>
                  <a:lnTo>
                    <a:pt x="897" y="1386"/>
                  </a:lnTo>
                  <a:lnTo>
                    <a:pt x="897" y="1353"/>
                  </a:lnTo>
                  <a:lnTo>
                    <a:pt x="897" y="1319"/>
                  </a:lnTo>
                  <a:lnTo>
                    <a:pt x="895" y="1284"/>
                  </a:lnTo>
                  <a:lnTo>
                    <a:pt x="893" y="1249"/>
                  </a:lnTo>
                  <a:lnTo>
                    <a:pt x="889" y="1213"/>
                  </a:lnTo>
                  <a:lnTo>
                    <a:pt x="884" y="1176"/>
                  </a:lnTo>
                  <a:lnTo>
                    <a:pt x="876" y="1140"/>
                  </a:lnTo>
                  <a:lnTo>
                    <a:pt x="866" y="1104"/>
                  </a:lnTo>
                  <a:lnTo>
                    <a:pt x="854" y="1069"/>
                  </a:lnTo>
                  <a:lnTo>
                    <a:pt x="839" y="1035"/>
                  </a:lnTo>
                  <a:lnTo>
                    <a:pt x="820" y="1004"/>
                  </a:lnTo>
                  <a:lnTo>
                    <a:pt x="799" y="973"/>
                  </a:lnTo>
                  <a:lnTo>
                    <a:pt x="774" y="944"/>
                  </a:lnTo>
                  <a:lnTo>
                    <a:pt x="744" y="917"/>
                  </a:lnTo>
                  <a:lnTo>
                    <a:pt x="711" y="892"/>
                  </a:lnTo>
                  <a:lnTo>
                    <a:pt x="815" y="854"/>
                  </a:lnTo>
                  <a:lnTo>
                    <a:pt x="859" y="874"/>
                  </a:lnTo>
                  <a:lnTo>
                    <a:pt x="900" y="897"/>
                  </a:lnTo>
                  <a:lnTo>
                    <a:pt x="938" y="923"/>
                  </a:lnTo>
                  <a:lnTo>
                    <a:pt x="973" y="953"/>
                  </a:lnTo>
                  <a:lnTo>
                    <a:pt x="1004" y="987"/>
                  </a:lnTo>
                  <a:lnTo>
                    <a:pt x="1033" y="1023"/>
                  </a:lnTo>
                  <a:lnTo>
                    <a:pt x="1058" y="1063"/>
                  </a:lnTo>
                  <a:lnTo>
                    <a:pt x="1078" y="1106"/>
                  </a:lnTo>
                  <a:lnTo>
                    <a:pt x="1097" y="1152"/>
                  </a:lnTo>
                  <a:lnTo>
                    <a:pt x="1112" y="1201"/>
                  </a:lnTo>
                  <a:lnTo>
                    <a:pt x="1124" y="1251"/>
                  </a:lnTo>
                  <a:lnTo>
                    <a:pt x="1132" y="1305"/>
                  </a:lnTo>
                  <a:lnTo>
                    <a:pt x="1137" y="1361"/>
                  </a:lnTo>
                  <a:lnTo>
                    <a:pt x="1138" y="1419"/>
                  </a:lnTo>
                  <a:lnTo>
                    <a:pt x="1138" y="1651"/>
                  </a:lnTo>
                  <a:lnTo>
                    <a:pt x="1193" y="1756"/>
                  </a:lnTo>
                  <a:lnTo>
                    <a:pt x="23" y="1756"/>
                  </a:lnTo>
                  <a:lnTo>
                    <a:pt x="77" y="1651"/>
                  </a:lnTo>
                  <a:lnTo>
                    <a:pt x="77" y="175"/>
                  </a:lnTo>
                  <a:close/>
                  <a:moveTo>
                    <a:pt x="0" y="0"/>
                  </a:moveTo>
                  <a:lnTo>
                    <a:pt x="449" y="0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548" y="0"/>
                  </a:lnTo>
                  <a:lnTo>
                    <a:pt x="598" y="2"/>
                  </a:lnTo>
                  <a:lnTo>
                    <a:pt x="643" y="5"/>
                  </a:lnTo>
                  <a:lnTo>
                    <a:pt x="683" y="9"/>
                  </a:lnTo>
                  <a:lnTo>
                    <a:pt x="719" y="16"/>
                  </a:lnTo>
                  <a:lnTo>
                    <a:pt x="751" y="24"/>
                  </a:lnTo>
                  <a:lnTo>
                    <a:pt x="781" y="34"/>
                  </a:lnTo>
                  <a:lnTo>
                    <a:pt x="809" y="48"/>
                  </a:lnTo>
                  <a:lnTo>
                    <a:pt x="835" y="62"/>
                  </a:lnTo>
                  <a:lnTo>
                    <a:pt x="859" y="79"/>
                  </a:lnTo>
                  <a:lnTo>
                    <a:pt x="885" y="97"/>
                  </a:lnTo>
                  <a:lnTo>
                    <a:pt x="916" y="124"/>
                  </a:lnTo>
                  <a:lnTo>
                    <a:pt x="942" y="153"/>
                  </a:lnTo>
                  <a:lnTo>
                    <a:pt x="963" y="183"/>
                  </a:lnTo>
                  <a:lnTo>
                    <a:pt x="982" y="213"/>
                  </a:lnTo>
                  <a:lnTo>
                    <a:pt x="996" y="244"/>
                  </a:lnTo>
                  <a:lnTo>
                    <a:pt x="1006" y="275"/>
                  </a:lnTo>
                  <a:lnTo>
                    <a:pt x="1015" y="304"/>
                  </a:lnTo>
                  <a:lnTo>
                    <a:pt x="1021" y="332"/>
                  </a:lnTo>
                  <a:lnTo>
                    <a:pt x="1024" y="359"/>
                  </a:lnTo>
                  <a:lnTo>
                    <a:pt x="1026" y="382"/>
                  </a:lnTo>
                  <a:lnTo>
                    <a:pt x="1027" y="403"/>
                  </a:lnTo>
                  <a:lnTo>
                    <a:pt x="1025" y="440"/>
                  </a:lnTo>
                  <a:lnTo>
                    <a:pt x="1020" y="478"/>
                  </a:lnTo>
                  <a:lnTo>
                    <a:pt x="1012" y="515"/>
                  </a:lnTo>
                  <a:lnTo>
                    <a:pt x="998" y="552"/>
                  </a:lnTo>
                  <a:lnTo>
                    <a:pt x="982" y="588"/>
                  </a:lnTo>
                  <a:lnTo>
                    <a:pt x="961" y="622"/>
                  </a:lnTo>
                  <a:lnTo>
                    <a:pt x="935" y="655"/>
                  </a:lnTo>
                  <a:lnTo>
                    <a:pt x="921" y="671"/>
                  </a:lnTo>
                  <a:lnTo>
                    <a:pt x="906" y="689"/>
                  </a:lnTo>
                  <a:lnTo>
                    <a:pt x="887" y="706"/>
                  </a:lnTo>
                  <a:lnTo>
                    <a:pt x="866" y="724"/>
                  </a:lnTo>
                  <a:lnTo>
                    <a:pt x="843" y="741"/>
                  </a:lnTo>
                  <a:lnTo>
                    <a:pt x="817" y="759"/>
                  </a:lnTo>
                  <a:lnTo>
                    <a:pt x="788" y="774"/>
                  </a:lnTo>
                  <a:lnTo>
                    <a:pt x="756" y="788"/>
                  </a:lnTo>
                  <a:lnTo>
                    <a:pt x="721" y="800"/>
                  </a:lnTo>
                  <a:lnTo>
                    <a:pt x="682" y="809"/>
                  </a:lnTo>
                  <a:lnTo>
                    <a:pt x="639" y="816"/>
                  </a:lnTo>
                  <a:lnTo>
                    <a:pt x="586" y="821"/>
                  </a:lnTo>
                  <a:lnTo>
                    <a:pt x="537" y="825"/>
                  </a:lnTo>
                  <a:lnTo>
                    <a:pt x="495" y="826"/>
                  </a:lnTo>
                  <a:lnTo>
                    <a:pt x="458" y="825"/>
                  </a:lnTo>
                  <a:lnTo>
                    <a:pt x="427" y="822"/>
                  </a:lnTo>
                  <a:lnTo>
                    <a:pt x="402" y="820"/>
                  </a:lnTo>
                  <a:lnTo>
                    <a:pt x="402" y="733"/>
                  </a:lnTo>
                  <a:lnTo>
                    <a:pt x="424" y="735"/>
                  </a:lnTo>
                  <a:lnTo>
                    <a:pt x="452" y="737"/>
                  </a:lnTo>
                  <a:lnTo>
                    <a:pt x="485" y="737"/>
                  </a:lnTo>
                  <a:lnTo>
                    <a:pt x="521" y="735"/>
                  </a:lnTo>
                  <a:lnTo>
                    <a:pt x="555" y="730"/>
                  </a:lnTo>
                  <a:lnTo>
                    <a:pt x="587" y="721"/>
                  </a:lnTo>
                  <a:lnTo>
                    <a:pt x="615" y="709"/>
                  </a:lnTo>
                  <a:lnTo>
                    <a:pt x="641" y="695"/>
                  </a:lnTo>
                  <a:lnTo>
                    <a:pt x="666" y="678"/>
                  </a:lnTo>
                  <a:lnTo>
                    <a:pt x="687" y="660"/>
                  </a:lnTo>
                  <a:lnTo>
                    <a:pt x="707" y="641"/>
                  </a:lnTo>
                  <a:lnTo>
                    <a:pt x="724" y="622"/>
                  </a:lnTo>
                  <a:lnTo>
                    <a:pt x="748" y="589"/>
                  </a:lnTo>
                  <a:lnTo>
                    <a:pt x="766" y="556"/>
                  </a:lnTo>
                  <a:lnTo>
                    <a:pt x="778" y="525"/>
                  </a:lnTo>
                  <a:lnTo>
                    <a:pt x="786" y="494"/>
                  </a:lnTo>
                  <a:lnTo>
                    <a:pt x="790" y="464"/>
                  </a:lnTo>
                  <a:lnTo>
                    <a:pt x="792" y="437"/>
                  </a:lnTo>
                  <a:lnTo>
                    <a:pt x="486" y="437"/>
                  </a:lnTo>
                  <a:lnTo>
                    <a:pt x="486" y="350"/>
                  </a:lnTo>
                  <a:lnTo>
                    <a:pt x="790" y="350"/>
                  </a:lnTo>
                  <a:lnTo>
                    <a:pt x="783" y="316"/>
                  </a:lnTo>
                  <a:lnTo>
                    <a:pt x="774" y="285"/>
                  </a:lnTo>
                  <a:lnTo>
                    <a:pt x="760" y="257"/>
                  </a:lnTo>
                  <a:lnTo>
                    <a:pt x="744" y="229"/>
                  </a:lnTo>
                  <a:lnTo>
                    <a:pt x="723" y="203"/>
                  </a:lnTo>
                  <a:lnTo>
                    <a:pt x="700" y="176"/>
                  </a:lnTo>
                  <a:lnTo>
                    <a:pt x="673" y="155"/>
                  </a:lnTo>
                  <a:lnTo>
                    <a:pt x="646" y="138"/>
                  </a:lnTo>
                  <a:lnTo>
                    <a:pt x="619" y="125"/>
                  </a:lnTo>
                  <a:lnTo>
                    <a:pt x="591" y="116"/>
                  </a:lnTo>
                  <a:lnTo>
                    <a:pt x="564" y="109"/>
                  </a:lnTo>
                  <a:lnTo>
                    <a:pt x="537" y="104"/>
                  </a:lnTo>
                  <a:lnTo>
                    <a:pt x="513" y="102"/>
                  </a:lnTo>
                  <a:lnTo>
                    <a:pt x="490" y="101"/>
                  </a:lnTo>
                  <a:lnTo>
                    <a:pt x="5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349" y="1241"/>
              <a:ext cx="443" cy="442"/>
            </a:xfrm>
            <a:custGeom>
              <a:avLst/>
              <a:gdLst>
                <a:gd name="T0" fmla="*/ 1259 w 3095"/>
                <a:gd name="T1" fmla="*/ 87 h 3094"/>
                <a:gd name="T2" fmla="*/ 906 w 3095"/>
                <a:gd name="T3" fmla="*/ 204 h 3094"/>
                <a:gd name="T4" fmla="*/ 597 w 3095"/>
                <a:gd name="T5" fmla="*/ 401 h 3094"/>
                <a:gd name="T6" fmla="*/ 347 w 3095"/>
                <a:gd name="T7" fmla="*/ 668 h 3094"/>
                <a:gd name="T8" fmla="*/ 168 w 3095"/>
                <a:gd name="T9" fmla="*/ 989 h 3094"/>
                <a:gd name="T10" fmla="*/ 72 w 3095"/>
                <a:gd name="T11" fmla="*/ 1352 h 3094"/>
                <a:gd name="T12" fmla="*/ 72 w 3095"/>
                <a:gd name="T13" fmla="*/ 1741 h 3094"/>
                <a:gd name="T14" fmla="*/ 168 w 3095"/>
                <a:gd name="T15" fmla="*/ 2104 h 3094"/>
                <a:gd name="T16" fmla="*/ 347 w 3095"/>
                <a:gd name="T17" fmla="*/ 2425 h 3094"/>
                <a:gd name="T18" fmla="*/ 597 w 3095"/>
                <a:gd name="T19" fmla="*/ 2692 h 3094"/>
                <a:gd name="T20" fmla="*/ 906 w 3095"/>
                <a:gd name="T21" fmla="*/ 2889 h 3094"/>
                <a:gd name="T22" fmla="*/ 1259 w 3095"/>
                <a:gd name="T23" fmla="*/ 3006 h 3094"/>
                <a:gd name="T24" fmla="*/ 1645 w 3095"/>
                <a:gd name="T25" fmla="*/ 3031 h 3094"/>
                <a:gd name="T26" fmla="*/ 2018 w 3095"/>
                <a:gd name="T27" fmla="*/ 2959 h 3094"/>
                <a:gd name="T28" fmla="*/ 2351 w 3095"/>
                <a:gd name="T29" fmla="*/ 2800 h 3094"/>
                <a:gd name="T30" fmla="*/ 2632 w 3095"/>
                <a:gd name="T31" fmla="*/ 2566 h 3094"/>
                <a:gd name="T32" fmla="*/ 2848 w 3095"/>
                <a:gd name="T33" fmla="*/ 2271 h 3094"/>
                <a:gd name="T34" fmla="*/ 2987 w 3095"/>
                <a:gd name="T35" fmla="*/ 1927 h 3094"/>
                <a:gd name="T36" fmla="*/ 3035 w 3095"/>
                <a:gd name="T37" fmla="*/ 1545 h 3094"/>
                <a:gd name="T38" fmla="*/ 2987 w 3095"/>
                <a:gd name="T39" fmla="*/ 1166 h 3094"/>
                <a:gd name="T40" fmla="*/ 2848 w 3095"/>
                <a:gd name="T41" fmla="*/ 822 h 3094"/>
                <a:gd name="T42" fmla="*/ 2632 w 3095"/>
                <a:gd name="T43" fmla="*/ 527 h 3094"/>
                <a:gd name="T44" fmla="*/ 2351 w 3095"/>
                <a:gd name="T45" fmla="*/ 293 h 3094"/>
                <a:gd name="T46" fmla="*/ 2018 w 3095"/>
                <a:gd name="T47" fmla="*/ 134 h 3094"/>
                <a:gd name="T48" fmla="*/ 1645 w 3095"/>
                <a:gd name="T49" fmla="*/ 62 h 3094"/>
                <a:gd name="T50" fmla="*/ 1749 w 3095"/>
                <a:gd name="T51" fmla="*/ 13 h 3094"/>
                <a:gd name="T52" fmla="*/ 2128 w 3095"/>
                <a:gd name="T53" fmla="*/ 112 h 3094"/>
                <a:gd name="T54" fmla="*/ 2461 w 3095"/>
                <a:gd name="T55" fmla="*/ 299 h 3094"/>
                <a:gd name="T56" fmla="*/ 2738 w 3095"/>
                <a:gd name="T57" fmla="*/ 558 h 3094"/>
                <a:gd name="T58" fmla="*/ 2944 w 3095"/>
                <a:gd name="T59" fmla="*/ 879 h 3094"/>
                <a:gd name="T60" fmla="*/ 3065 w 3095"/>
                <a:gd name="T61" fmla="*/ 1247 h 3094"/>
                <a:gd name="T62" fmla="*/ 3091 w 3095"/>
                <a:gd name="T63" fmla="*/ 1648 h 3094"/>
                <a:gd name="T64" fmla="*/ 3016 w 3095"/>
                <a:gd name="T65" fmla="*/ 2035 h 3094"/>
                <a:gd name="T66" fmla="*/ 2850 w 3095"/>
                <a:gd name="T67" fmla="*/ 2381 h 3094"/>
                <a:gd name="T68" fmla="*/ 2607 w 3095"/>
                <a:gd name="T69" fmla="*/ 2673 h 3094"/>
                <a:gd name="T70" fmla="*/ 2301 w 3095"/>
                <a:gd name="T71" fmla="*/ 2898 h 3094"/>
                <a:gd name="T72" fmla="*/ 1943 w 3095"/>
                <a:gd name="T73" fmla="*/ 3042 h 3094"/>
                <a:gd name="T74" fmla="*/ 1548 w 3095"/>
                <a:gd name="T75" fmla="*/ 3094 h 3094"/>
                <a:gd name="T76" fmla="*/ 1152 w 3095"/>
                <a:gd name="T77" fmla="*/ 3042 h 3094"/>
                <a:gd name="T78" fmla="*/ 794 w 3095"/>
                <a:gd name="T79" fmla="*/ 2898 h 3094"/>
                <a:gd name="T80" fmla="*/ 488 w 3095"/>
                <a:gd name="T81" fmla="*/ 2673 h 3094"/>
                <a:gd name="T82" fmla="*/ 245 w 3095"/>
                <a:gd name="T83" fmla="*/ 2381 h 3094"/>
                <a:gd name="T84" fmla="*/ 79 w 3095"/>
                <a:gd name="T85" fmla="*/ 2035 h 3094"/>
                <a:gd name="T86" fmla="*/ 4 w 3095"/>
                <a:gd name="T87" fmla="*/ 1648 h 3094"/>
                <a:gd name="T88" fmla="*/ 30 w 3095"/>
                <a:gd name="T89" fmla="*/ 1247 h 3094"/>
                <a:gd name="T90" fmla="*/ 151 w 3095"/>
                <a:gd name="T91" fmla="*/ 879 h 3094"/>
                <a:gd name="T92" fmla="*/ 357 w 3095"/>
                <a:gd name="T93" fmla="*/ 558 h 3094"/>
                <a:gd name="T94" fmla="*/ 634 w 3095"/>
                <a:gd name="T95" fmla="*/ 299 h 3094"/>
                <a:gd name="T96" fmla="*/ 967 w 3095"/>
                <a:gd name="T97" fmla="*/ 112 h 3094"/>
                <a:gd name="T98" fmla="*/ 1346 w 3095"/>
                <a:gd name="T99" fmla="*/ 13 h 3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5" h="3094">
                  <a:moveTo>
                    <a:pt x="1548" y="59"/>
                  </a:moveTo>
                  <a:lnTo>
                    <a:pt x="1450" y="62"/>
                  </a:lnTo>
                  <a:lnTo>
                    <a:pt x="1354" y="71"/>
                  </a:lnTo>
                  <a:lnTo>
                    <a:pt x="1259" y="87"/>
                  </a:lnTo>
                  <a:lnTo>
                    <a:pt x="1167" y="107"/>
                  </a:lnTo>
                  <a:lnTo>
                    <a:pt x="1077" y="134"/>
                  </a:lnTo>
                  <a:lnTo>
                    <a:pt x="990" y="167"/>
                  </a:lnTo>
                  <a:lnTo>
                    <a:pt x="906" y="204"/>
                  </a:lnTo>
                  <a:lnTo>
                    <a:pt x="823" y="246"/>
                  </a:lnTo>
                  <a:lnTo>
                    <a:pt x="744" y="293"/>
                  </a:lnTo>
                  <a:lnTo>
                    <a:pt x="669" y="346"/>
                  </a:lnTo>
                  <a:lnTo>
                    <a:pt x="597" y="401"/>
                  </a:lnTo>
                  <a:lnTo>
                    <a:pt x="528" y="462"/>
                  </a:lnTo>
                  <a:lnTo>
                    <a:pt x="463" y="527"/>
                  </a:lnTo>
                  <a:lnTo>
                    <a:pt x="402" y="596"/>
                  </a:lnTo>
                  <a:lnTo>
                    <a:pt x="347" y="668"/>
                  </a:lnTo>
                  <a:lnTo>
                    <a:pt x="294" y="743"/>
                  </a:lnTo>
                  <a:lnTo>
                    <a:pt x="247" y="822"/>
                  </a:lnTo>
                  <a:lnTo>
                    <a:pt x="205" y="904"/>
                  </a:lnTo>
                  <a:lnTo>
                    <a:pt x="168" y="989"/>
                  </a:lnTo>
                  <a:lnTo>
                    <a:pt x="135" y="1076"/>
                  </a:lnTo>
                  <a:lnTo>
                    <a:pt x="108" y="1166"/>
                  </a:lnTo>
                  <a:lnTo>
                    <a:pt x="88" y="1258"/>
                  </a:lnTo>
                  <a:lnTo>
                    <a:pt x="72" y="1352"/>
                  </a:lnTo>
                  <a:lnTo>
                    <a:pt x="63" y="1449"/>
                  </a:lnTo>
                  <a:lnTo>
                    <a:pt x="60" y="1545"/>
                  </a:lnTo>
                  <a:lnTo>
                    <a:pt x="63" y="1644"/>
                  </a:lnTo>
                  <a:lnTo>
                    <a:pt x="72" y="1741"/>
                  </a:lnTo>
                  <a:lnTo>
                    <a:pt x="88" y="1835"/>
                  </a:lnTo>
                  <a:lnTo>
                    <a:pt x="108" y="1927"/>
                  </a:lnTo>
                  <a:lnTo>
                    <a:pt x="135" y="2017"/>
                  </a:lnTo>
                  <a:lnTo>
                    <a:pt x="168" y="2104"/>
                  </a:lnTo>
                  <a:lnTo>
                    <a:pt x="205" y="2189"/>
                  </a:lnTo>
                  <a:lnTo>
                    <a:pt x="247" y="2271"/>
                  </a:lnTo>
                  <a:lnTo>
                    <a:pt x="294" y="2350"/>
                  </a:lnTo>
                  <a:lnTo>
                    <a:pt x="347" y="2425"/>
                  </a:lnTo>
                  <a:lnTo>
                    <a:pt x="402" y="2497"/>
                  </a:lnTo>
                  <a:lnTo>
                    <a:pt x="463" y="2566"/>
                  </a:lnTo>
                  <a:lnTo>
                    <a:pt x="528" y="2631"/>
                  </a:lnTo>
                  <a:lnTo>
                    <a:pt x="597" y="2692"/>
                  </a:lnTo>
                  <a:lnTo>
                    <a:pt x="669" y="2747"/>
                  </a:lnTo>
                  <a:lnTo>
                    <a:pt x="744" y="2800"/>
                  </a:lnTo>
                  <a:lnTo>
                    <a:pt x="823" y="2847"/>
                  </a:lnTo>
                  <a:lnTo>
                    <a:pt x="906" y="2889"/>
                  </a:lnTo>
                  <a:lnTo>
                    <a:pt x="990" y="2926"/>
                  </a:lnTo>
                  <a:lnTo>
                    <a:pt x="1077" y="2959"/>
                  </a:lnTo>
                  <a:lnTo>
                    <a:pt x="1167" y="2986"/>
                  </a:lnTo>
                  <a:lnTo>
                    <a:pt x="1259" y="3006"/>
                  </a:lnTo>
                  <a:lnTo>
                    <a:pt x="1354" y="3022"/>
                  </a:lnTo>
                  <a:lnTo>
                    <a:pt x="1450" y="3031"/>
                  </a:lnTo>
                  <a:lnTo>
                    <a:pt x="1548" y="3034"/>
                  </a:lnTo>
                  <a:lnTo>
                    <a:pt x="1645" y="3031"/>
                  </a:lnTo>
                  <a:lnTo>
                    <a:pt x="1742" y="3022"/>
                  </a:lnTo>
                  <a:lnTo>
                    <a:pt x="1836" y="3006"/>
                  </a:lnTo>
                  <a:lnTo>
                    <a:pt x="1928" y="2986"/>
                  </a:lnTo>
                  <a:lnTo>
                    <a:pt x="2018" y="2959"/>
                  </a:lnTo>
                  <a:lnTo>
                    <a:pt x="2105" y="2926"/>
                  </a:lnTo>
                  <a:lnTo>
                    <a:pt x="2190" y="2889"/>
                  </a:lnTo>
                  <a:lnTo>
                    <a:pt x="2272" y="2847"/>
                  </a:lnTo>
                  <a:lnTo>
                    <a:pt x="2351" y="2800"/>
                  </a:lnTo>
                  <a:lnTo>
                    <a:pt x="2426" y="2747"/>
                  </a:lnTo>
                  <a:lnTo>
                    <a:pt x="2498" y="2692"/>
                  </a:lnTo>
                  <a:lnTo>
                    <a:pt x="2567" y="2631"/>
                  </a:lnTo>
                  <a:lnTo>
                    <a:pt x="2632" y="2566"/>
                  </a:lnTo>
                  <a:lnTo>
                    <a:pt x="2693" y="2497"/>
                  </a:lnTo>
                  <a:lnTo>
                    <a:pt x="2748" y="2425"/>
                  </a:lnTo>
                  <a:lnTo>
                    <a:pt x="2801" y="2350"/>
                  </a:lnTo>
                  <a:lnTo>
                    <a:pt x="2848" y="2271"/>
                  </a:lnTo>
                  <a:lnTo>
                    <a:pt x="2890" y="2189"/>
                  </a:lnTo>
                  <a:lnTo>
                    <a:pt x="2927" y="2104"/>
                  </a:lnTo>
                  <a:lnTo>
                    <a:pt x="2960" y="2017"/>
                  </a:lnTo>
                  <a:lnTo>
                    <a:pt x="2987" y="1927"/>
                  </a:lnTo>
                  <a:lnTo>
                    <a:pt x="3007" y="1835"/>
                  </a:lnTo>
                  <a:lnTo>
                    <a:pt x="3023" y="1741"/>
                  </a:lnTo>
                  <a:lnTo>
                    <a:pt x="3032" y="1644"/>
                  </a:lnTo>
                  <a:lnTo>
                    <a:pt x="3035" y="1545"/>
                  </a:lnTo>
                  <a:lnTo>
                    <a:pt x="3032" y="1449"/>
                  </a:lnTo>
                  <a:lnTo>
                    <a:pt x="3023" y="1352"/>
                  </a:lnTo>
                  <a:lnTo>
                    <a:pt x="3007" y="1258"/>
                  </a:lnTo>
                  <a:lnTo>
                    <a:pt x="2987" y="1166"/>
                  </a:lnTo>
                  <a:lnTo>
                    <a:pt x="2960" y="1076"/>
                  </a:lnTo>
                  <a:lnTo>
                    <a:pt x="2927" y="989"/>
                  </a:lnTo>
                  <a:lnTo>
                    <a:pt x="2890" y="904"/>
                  </a:lnTo>
                  <a:lnTo>
                    <a:pt x="2848" y="822"/>
                  </a:lnTo>
                  <a:lnTo>
                    <a:pt x="2801" y="743"/>
                  </a:lnTo>
                  <a:lnTo>
                    <a:pt x="2748" y="668"/>
                  </a:lnTo>
                  <a:lnTo>
                    <a:pt x="2693" y="596"/>
                  </a:lnTo>
                  <a:lnTo>
                    <a:pt x="2632" y="527"/>
                  </a:lnTo>
                  <a:lnTo>
                    <a:pt x="2567" y="462"/>
                  </a:lnTo>
                  <a:lnTo>
                    <a:pt x="2498" y="401"/>
                  </a:lnTo>
                  <a:lnTo>
                    <a:pt x="2426" y="346"/>
                  </a:lnTo>
                  <a:lnTo>
                    <a:pt x="2351" y="293"/>
                  </a:lnTo>
                  <a:lnTo>
                    <a:pt x="2272" y="246"/>
                  </a:lnTo>
                  <a:lnTo>
                    <a:pt x="2190" y="204"/>
                  </a:lnTo>
                  <a:lnTo>
                    <a:pt x="2105" y="167"/>
                  </a:lnTo>
                  <a:lnTo>
                    <a:pt x="2018" y="134"/>
                  </a:lnTo>
                  <a:lnTo>
                    <a:pt x="1928" y="107"/>
                  </a:lnTo>
                  <a:lnTo>
                    <a:pt x="1836" y="87"/>
                  </a:lnTo>
                  <a:lnTo>
                    <a:pt x="1742" y="71"/>
                  </a:lnTo>
                  <a:lnTo>
                    <a:pt x="1645" y="62"/>
                  </a:lnTo>
                  <a:lnTo>
                    <a:pt x="1548" y="59"/>
                  </a:lnTo>
                  <a:close/>
                  <a:moveTo>
                    <a:pt x="1548" y="0"/>
                  </a:moveTo>
                  <a:lnTo>
                    <a:pt x="1649" y="3"/>
                  </a:lnTo>
                  <a:lnTo>
                    <a:pt x="1749" y="13"/>
                  </a:lnTo>
                  <a:lnTo>
                    <a:pt x="1847" y="29"/>
                  </a:lnTo>
                  <a:lnTo>
                    <a:pt x="1943" y="51"/>
                  </a:lnTo>
                  <a:lnTo>
                    <a:pt x="2036" y="78"/>
                  </a:lnTo>
                  <a:lnTo>
                    <a:pt x="2128" y="112"/>
                  </a:lnTo>
                  <a:lnTo>
                    <a:pt x="2215" y="151"/>
                  </a:lnTo>
                  <a:lnTo>
                    <a:pt x="2301" y="195"/>
                  </a:lnTo>
                  <a:lnTo>
                    <a:pt x="2383" y="244"/>
                  </a:lnTo>
                  <a:lnTo>
                    <a:pt x="2461" y="299"/>
                  </a:lnTo>
                  <a:lnTo>
                    <a:pt x="2536" y="357"/>
                  </a:lnTo>
                  <a:lnTo>
                    <a:pt x="2607" y="420"/>
                  </a:lnTo>
                  <a:lnTo>
                    <a:pt x="2674" y="487"/>
                  </a:lnTo>
                  <a:lnTo>
                    <a:pt x="2738" y="558"/>
                  </a:lnTo>
                  <a:lnTo>
                    <a:pt x="2795" y="633"/>
                  </a:lnTo>
                  <a:lnTo>
                    <a:pt x="2850" y="711"/>
                  </a:lnTo>
                  <a:lnTo>
                    <a:pt x="2899" y="793"/>
                  </a:lnTo>
                  <a:lnTo>
                    <a:pt x="2944" y="879"/>
                  </a:lnTo>
                  <a:lnTo>
                    <a:pt x="2982" y="966"/>
                  </a:lnTo>
                  <a:lnTo>
                    <a:pt x="3016" y="1058"/>
                  </a:lnTo>
                  <a:lnTo>
                    <a:pt x="3043" y="1151"/>
                  </a:lnTo>
                  <a:lnTo>
                    <a:pt x="3065" y="1247"/>
                  </a:lnTo>
                  <a:lnTo>
                    <a:pt x="3081" y="1345"/>
                  </a:lnTo>
                  <a:lnTo>
                    <a:pt x="3091" y="1445"/>
                  </a:lnTo>
                  <a:lnTo>
                    <a:pt x="3095" y="1545"/>
                  </a:lnTo>
                  <a:lnTo>
                    <a:pt x="3091" y="1648"/>
                  </a:lnTo>
                  <a:lnTo>
                    <a:pt x="3081" y="1748"/>
                  </a:lnTo>
                  <a:lnTo>
                    <a:pt x="3065" y="1846"/>
                  </a:lnTo>
                  <a:lnTo>
                    <a:pt x="3043" y="1942"/>
                  </a:lnTo>
                  <a:lnTo>
                    <a:pt x="3016" y="2035"/>
                  </a:lnTo>
                  <a:lnTo>
                    <a:pt x="2982" y="2126"/>
                  </a:lnTo>
                  <a:lnTo>
                    <a:pt x="2944" y="2214"/>
                  </a:lnTo>
                  <a:lnTo>
                    <a:pt x="2899" y="2300"/>
                  </a:lnTo>
                  <a:lnTo>
                    <a:pt x="2850" y="2381"/>
                  </a:lnTo>
                  <a:lnTo>
                    <a:pt x="2795" y="2460"/>
                  </a:lnTo>
                  <a:lnTo>
                    <a:pt x="2738" y="2535"/>
                  </a:lnTo>
                  <a:lnTo>
                    <a:pt x="2674" y="2606"/>
                  </a:lnTo>
                  <a:lnTo>
                    <a:pt x="2607" y="2673"/>
                  </a:lnTo>
                  <a:lnTo>
                    <a:pt x="2536" y="2736"/>
                  </a:lnTo>
                  <a:lnTo>
                    <a:pt x="2461" y="2794"/>
                  </a:lnTo>
                  <a:lnTo>
                    <a:pt x="2383" y="2849"/>
                  </a:lnTo>
                  <a:lnTo>
                    <a:pt x="2301" y="2898"/>
                  </a:lnTo>
                  <a:lnTo>
                    <a:pt x="2215" y="2942"/>
                  </a:lnTo>
                  <a:lnTo>
                    <a:pt x="2128" y="2981"/>
                  </a:lnTo>
                  <a:lnTo>
                    <a:pt x="2036" y="3015"/>
                  </a:lnTo>
                  <a:lnTo>
                    <a:pt x="1943" y="3042"/>
                  </a:lnTo>
                  <a:lnTo>
                    <a:pt x="1847" y="3064"/>
                  </a:lnTo>
                  <a:lnTo>
                    <a:pt x="1749" y="3080"/>
                  </a:lnTo>
                  <a:lnTo>
                    <a:pt x="1649" y="3090"/>
                  </a:lnTo>
                  <a:lnTo>
                    <a:pt x="1548" y="3094"/>
                  </a:lnTo>
                  <a:lnTo>
                    <a:pt x="1446" y="3090"/>
                  </a:lnTo>
                  <a:lnTo>
                    <a:pt x="1346" y="3080"/>
                  </a:lnTo>
                  <a:lnTo>
                    <a:pt x="1248" y="3064"/>
                  </a:lnTo>
                  <a:lnTo>
                    <a:pt x="1152" y="3042"/>
                  </a:lnTo>
                  <a:lnTo>
                    <a:pt x="1059" y="3015"/>
                  </a:lnTo>
                  <a:lnTo>
                    <a:pt x="967" y="2981"/>
                  </a:lnTo>
                  <a:lnTo>
                    <a:pt x="880" y="2942"/>
                  </a:lnTo>
                  <a:lnTo>
                    <a:pt x="794" y="2898"/>
                  </a:lnTo>
                  <a:lnTo>
                    <a:pt x="712" y="2849"/>
                  </a:lnTo>
                  <a:lnTo>
                    <a:pt x="634" y="2794"/>
                  </a:lnTo>
                  <a:lnTo>
                    <a:pt x="559" y="2736"/>
                  </a:lnTo>
                  <a:lnTo>
                    <a:pt x="488" y="2673"/>
                  </a:lnTo>
                  <a:lnTo>
                    <a:pt x="421" y="2606"/>
                  </a:lnTo>
                  <a:lnTo>
                    <a:pt x="357" y="2535"/>
                  </a:lnTo>
                  <a:lnTo>
                    <a:pt x="300" y="2460"/>
                  </a:lnTo>
                  <a:lnTo>
                    <a:pt x="245" y="2381"/>
                  </a:lnTo>
                  <a:lnTo>
                    <a:pt x="196" y="2300"/>
                  </a:lnTo>
                  <a:lnTo>
                    <a:pt x="151" y="2214"/>
                  </a:lnTo>
                  <a:lnTo>
                    <a:pt x="113" y="2126"/>
                  </a:lnTo>
                  <a:lnTo>
                    <a:pt x="79" y="2035"/>
                  </a:lnTo>
                  <a:lnTo>
                    <a:pt x="52" y="1942"/>
                  </a:lnTo>
                  <a:lnTo>
                    <a:pt x="30" y="1846"/>
                  </a:lnTo>
                  <a:lnTo>
                    <a:pt x="14" y="1748"/>
                  </a:lnTo>
                  <a:lnTo>
                    <a:pt x="4" y="1648"/>
                  </a:lnTo>
                  <a:lnTo>
                    <a:pt x="0" y="1545"/>
                  </a:lnTo>
                  <a:lnTo>
                    <a:pt x="4" y="1445"/>
                  </a:lnTo>
                  <a:lnTo>
                    <a:pt x="14" y="1345"/>
                  </a:lnTo>
                  <a:lnTo>
                    <a:pt x="30" y="1247"/>
                  </a:lnTo>
                  <a:lnTo>
                    <a:pt x="52" y="1151"/>
                  </a:lnTo>
                  <a:lnTo>
                    <a:pt x="79" y="1058"/>
                  </a:lnTo>
                  <a:lnTo>
                    <a:pt x="113" y="966"/>
                  </a:lnTo>
                  <a:lnTo>
                    <a:pt x="151" y="879"/>
                  </a:lnTo>
                  <a:lnTo>
                    <a:pt x="196" y="793"/>
                  </a:lnTo>
                  <a:lnTo>
                    <a:pt x="245" y="711"/>
                  </a:lnTo>
                  <a:lnTo>
                    <a:pt x="300" y="633"/>
                  </a:lnTo>
                  <a:lnTo>
                    <a:pt x="357" y="558"/>
                  </a:lnTo>
                  <a:lnTo>
                    <a:pt x="421" y="487"/>
                  </a:lnTo>
                  <a:lnTo>
                    <a:pt x="488" y="420"/>
                  </a:lnTo>
                  <a:lnTo>
                    <a:pt x="559" y="357"/>
                  </a:lnTo>
                  <a:lnTo>
                    <a:pt x="634" y="299"/>
                  </a:lnTo>
                  <a:lnTo>
                    <a:pt x="712" y="244"/>
                  </a:lnTo>
                  <a:lnTo>
                    <a:pt x="794" y="195"/>
                  </a:lnTo>
                  <a:lnTo>
                    <a:pt x="880" y="151"/>
                  </a:lnTo>
                  <a:lnTo>
                    <a:pt x="967" y="112"/>
                  </a:lnTo>
                  <a:lnTo>
                    <a:pt x="1059" y="78"/>
                  </a:lnTo>
                  <a:lnTo>
                    <a:pt x="1152" y="51"/>
                  </a:lnTo>
                  <a:lnTo>
                    <a:pt x="1248" y="29"/>
                  </a:lnTo>
                  <a:lnTo>
                    <a:pt x="1346" y="13"/>
                  </a:lnTo>
                  <a:lnTo>
                    <a:pt x="1446" y="3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383" y="1274"/>
              <a:ext cx="375" cy="375"/>
            </a:xfrm>
            <a:custGeom>
              <a:avLst/>
              <a:gdLst>
                <a:gd name="T0" fmla="*/ 1134 w 2621"/>
                <a:gd name="T1" fmla="*/ 70 h 2621"/>
                <a:gd name="T2" fmla="*/ 883 w 2621"/>
                <a:gd name="T3" fmla="*/ 133 h 2621"/>
                <a:gd name="T4" fmla="*/ 654 w 2621"/>
                <a:gd name="T5" fmla="*/ 244 h 2621"/>
                <a:gd name="T6" fmla="*/ 455 w 2621"/>
                <a:gd name="T7" fmla="*/ 396 h 2621"/>
                <a:gd name="T8" fmla="*/ 290 w 2621"/>
                <a:gd name="T9" fmla="*/ 584 h 2621"/>
                <a:gd name="T10" fmla="*/ 164 w 2621"/>
                <a:gd name="T11" fmla="*/ 803 h 2621"/>
                <a:gd name="T12" fmla="*/ 85 w 2621"/>
                <a:gd name="T13" fmla="*/ 1047 h 2621"/>
                <a:gd name="T14" fmla="*/ 57 w 2621"/>
                <a:gd name="T15" fmla="*/ 1309 h 2621"/>
                <a:gd name="T16" fmla="*/ 85 w 2621"/>
                <a:gd name="T17" fmla="*/ 1574 h 2621"/>
                <a:gd name="T18" fmla="*/ 164 w 2621"/>
                <a:gd name="T19" fmla="*/ 1818 h 2621"/>
                <a:gd name="T20" fmla="*/ 290 w 2621"/>
                <a:gd name="T21" fmla="*/ 2037 h 2621"/>
                <a:gd name="T22" fmla="*/ 455 w 2621"/>
                <a:gd name="T23" fmla="*/ 2225 h 2621"/>
                <a:gd name="T24" fmla="*/ 654 w 2621"/>
                <a:gd name="T25" fmla="*/ 2377 h 2621"/>
                <a:gd name="T26" fmla="*/ 883 w 2621"/>
                <a:gd name="T27" fmla="*/ 2488 h 2621"/>
                <a:gd name="T28" fmla="*/ 1134 w 2621"/>
                <a:gd name="T29" fmla="*/ 2551 h 2621"/>
                <a:gd name="T30" fmla="*/ 1400 w 2621"/>
                <a:gd name="T31" fmla="*/ 2560 h 2621"/>
                <a:gd name="T32" fmla="*/ 1657 w 2621"/>
                <a:gd name="T33" fmla="*/ 2515 h 2621"/>
                <a:gd name="T34" fmla="*/ 1894 w 2621"/>
                <a:gd name="T35" fmla="*/ 2420 h 2621"/>
                <a:gd name="T36" fmla="*/ 2104 w 2621"/>
                <a:gd name="T37" fmla="*/ 2281 h 2621"/>
                <a:gd name="T38" fmla="*/ 2281 w 2621"/>
                <a:gd name="T39" fmla="*/ 2104 h 2621"/>
                <a:gd name="T40" fmla="*/ 2420 w 2621"/>
                <a:gd name="T41" fmla="*/ 1894 h 2621"/>
                <a:gd name="T42" fmla="*/ 2514 w 2621"/>
                <a:gd name="T43" fmla="*/ 1657 h 2621"/>
                <a:gd name="T44" fmla="*/ 2560 w 2621"/>
                <a:gd name="T45" fmla="*/ 1400 h 2621"/>
                <a:gd name="T46" fmla="*/ 2551 w 2621"/>
                <a:gd name="T47" fmla="*/ 1134 h 2621"/>
                <a:gd name="T48" fmla="*/ 2488 w 2621"/>
                <a:gd name="T49" fmla="*/ 883 h 2621"/>
                <a:gd name="T50" fmla="*/ 2377 w 2621"/>
                <a:gd name="T51" fmla="*/ 654 h 2621"/>
                <a:gd name="T52" fmla="*/ 2225 w 2621"/>
                <a:gd name="T53" fmla="*/ 455 h 2621"/>
                <a:gd name="T54" fmla="*/ 2037 w 2621"/>
                <a:gd name="T55" fmla="*/ 290 h 2621"/>
                <a:gd name="T56" fmla="*/ 1818 w 2621"/>
                <a:gd name="T57" fmla="*/ 164 h 2621"/>
                <a:gd name="T58" fmla="*/ 1574 w 2621"/>
                <a:gd name="T59" fmla="*/ 85 h 2621"/>
                <a:gd name="T60" fmla="*/ 1311 w 2621"/>
                <a:gd name="T61" fmla="*/ 57 h 2621"/>
                <a:gd name="T62" fmla="*/ 1496 w 2621"/>
                <a:gd name="T63" fmla="*/ 12 h 2621"/>
                <a:gd name="T64" fmla="*/ 1758 w 2621"/>
                <a:gd name="T65" fmla="*/ 78 h 2621"/>
                <a:gd name="T66" fmla="*/ 1997 w 2621"/>
                <a:gd name="T67" fmla="*/ 193 h 2621"/>
                <a:gd name="T68" fmla="*/ 2206 w 2621"/>
                <a:gd name="T69" fmla="*/ 353 h 2621"/>
                <a:gd name="T70" fmla="*/ 2378 w 2621"/>
                <a:gd name="T71" fmla="*/ 550 h 2621"/>
                <a:gd name="T72" fmla="*/ 2509 w 2621"/>
                <a:gd name="T73" fmla="*/ 780 h 2621"/>
                <a:gd name="T74" fmla="*/ 2592 w 2621"/>
                <a:gd name="T75" fmla="*/ 1035 h 2621"/>
                <a:gd name="T76" fmla="*/ 2621 w 2621"/>
                <a:gd name="T77" fmla="*/ 1309 h 2621"/>
                <a:gd name="T78" fmla="*/ 2592 w 2621"/>
                <a:gd name="T79" fmla="*/ 1586 h 2621"/>
                <a:gd name="T80" fmla="*/ 2509 w 2621"/>
                <a:gd name="T81" fmla="*/ 1841 h 2621"/>
                <a:gd name="T82" fmla="*/ 2378 w 2621"/>
                <a:gd name="T83" fmla="*/ 2071 h 2621"/>
                <a:gd name="T84" fmla="*/ 2206 w 2621"/>
                <a:gd name="T85" fmla="*/ 2268 h 2621"/>
                <a:gd name="T86" fmla="*/ 1997 w 2621"/>
                <a:gd name="T87" fmla="*/ 2428 h 2621"/>
                <a:gd name="T88" fmla="*/ 1758 w 2621"/>
                <a:gd name="T89" fmla="*/ 2543 h 2621"/>
                <a:gd name="T90" fmla="*/ 1496 w 2621"/>
                <a:gd name="T91" fmla="*/ 2609 h 2621"/>
                <a:gd name="T92" fmla="*/ 1217 w 2621"/>
                <a:gd name="T93" fmla="*/ 2618 h 2621"/>
                <a:gd name="T94" fmla="*/ 947 w 2621"/>
                <a:gd name="T95" fmla="*/ 2571 h 2621"/>
                <a:gd name="T96" fmla="*/ 700 w 2621"/>
                <a:gd name="T97" fmla="*/ 2471 h 2621"/>
                <a:gd name="T98" fmla="*/ 481 w 2621"/>
                <a:gd name="T99" fmla="*/ 2326 h 2621"/>
                <a:gd name="T100" fmla="*/ 295 w 2621"/>
                <a:gd name="T101" fmla="*/ 2140 h 2621"/>
                <a:gd name="T102" fmla="*/ 150 w 2621"/>
                <a:gd name="T103" fmla="*/ 1921 h 2621"/>
                <a:gd name="T104" fmla="*/ 50 w 2621"/>
                <a:gd name="T105" fmla="*/ 1674 h 2621"/>
                <a:gd name="T106" fmla="*/ 3 w 2621"/>
                <a:gd name="T107" fmla="*/ 1404 h 2621"/>
                <a:gd name="T108" fmla="*/ 12 w 2621"/>
                <a:gd name="T109" fmla="*/ 1125 h 2621"/>
                <a:gd name="T110" fmla="*/ 78 w 2621"/>
                <a:gd name="T111" fmla="*/ 862 h 2621"/>
                <a:gd name="T112" fmla="*/ 193 w 2621"/>
                <a:gd name="T113" fmla="*/ 623 h 2621"/>
                <a:gd name="T114" fmla="*/ 353 w 2621"/>
                <a:gd name="T115" fmla="*/ 415 h 2621"/>
                <a:gd name="T116" fmla="*/ 550 w 2621"/>
                <a:gd name="T117" fmla="*/ 243 h 2621"/>
                <a:gd name="T118" fmla="*/ 780 w 2621"/>
                <a:gd name="T119" fmla="*/ 112 h 2621"/>
                <a:gd name="T120" fmla="*/ 1035 w 2621"/>
                <a:gd name="T121" fmla="*/ 29 h 2621"/>
                <a:gd name="T122" fmla="*/ 1311 w 2621"/>
                <a:gd name="T123" fmla="*/ 0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1" h="2621">
                  <a:moveTo>
                    <a:pt x="1311" y="57"/>
                  </a:moveTo>
                  <a:lnTo>
                    <a:pt x="1221" y="61"/>
                  </a:lnTo>
                  <a:lnTo>
                    <a:pt x="1134" y="70"/>
                  </a:lnTo>
                  <a:lnTo>
                    <a:pt x="1047" y="85"/>
                  </a:lnTo>
                  <a:lnTo>
                    <a:pt x="964" y="107"/>
                  </a:lnTo>
                  <a:lnTo>
                    <a:pt x="883" y="133"/>
                  </a:lnTo>
                  <a:lnTo>
                    <a:pt x="803" y="164"/>
                  </a:lnTo>
                  <a:lnTo>
                    <a:pt x="727" y="201"/>
                  </a:lnTo>
                  <a:lnTo>
                    <a:pt x="654" y="244"/>
                  </a:lnTo>
                  <a:lnTo>
                    <a:pt x="584" y="290"/>
                  </a:lnTo>
                  <a:lnTo>
                    <a:pt x="517" y="340"/>
                  </a:lnTo>
                  <a:lnTo>
                    <a:pt x="455" y="396"/>
                  </a:lnTo>
                  <a:lnTo>
                    <a:pt x="396" y="455"/>
                  </a:lnTo>
                  <a:lnTo>
                    <a:pt x="340" y="517"/>
                  </a:lnTo>
                  <a:lnTo>
                    <a:pt x="290" y="584"/>
                  </a:lnTo>
                  <a:lnTo>
                    <a:pt x="244" y="654"/>
                  </a:lnTo>
                  <a:lnTo>
                    <a:pt x="201" y="727"/>
                  </a:lnTo>
                  <a:lnTo>
                    <a:pt x="164" y="803"/>
                  </a:lnTo>
                  <a:lnTo>
                    <a:pt x="133" y="883"/>
                  </a:lnTo>
                  <a:lnTo>
                    <a:pt x="107" y="964"/>
                  </a:lnTo>
                  <a:lnTo>
                    <a:pt x="85" y="1047"/>
                  </a:lnTo>
                  <a:lnTo>
                    <a:pt x="70" y="1134"/>
                  </a:lnTo>
                  <a:lnTo>
                    <a:pt x="61" y="1221"/>
                  </a:lnTo>
                  <a:lnTo>
                    <a:pt x="57" y="1309"/>
                  </a:lnTo>
                  <a:lnTo>
                    <a:pt x="61" y="1400"/>
                  </a:lnTo>
                  <a:lnTo>
                    <a:pt x="70" y="1487"/>
                  </a:lnTo>
                  <a:lnTo>
                    <a:pt x="85" y="1574"/>
                  </a:lnTo>
                  <a:lnTo>
                    <a:pt x="107" y="1657"/>
                  </a:lnTo>
                  <a:lnTo>
                    <a:pt x="133" y="1738"/>
                  </a:lnTo>
                  <a:lnTo>
                    <a:pt x="164" y="1818"/>
                  </a:lnTo>
                  <a:lnTo>
                    <a:pt x="201" y="1894"/>
                  </a:lnTo>
                  <a:lnTo>
                    <a:pt x="244" y="1967"/>
                  </a:lnTo>
                  <a:lnTo>
                    <a:pt x="290" y="2037"/>
                  </a:lnTo>
                  <a:lnTo>
                    <a:pt x="340" y="2104"/>
                  </a:lnTo>
                  <a:lnTo>
                    <a:pt x="396" y="2166"/>
                  </a:lnTo>
                  <a:lnTo>
                    <a:pt x="455" y="2225"/>
                  </a:lnTo>
                  <a:lnTo>
                    <a:pt x="517" y="2281"/>
                  </a:lnTo>
                  <a:lnTo>
                    <a:pt x="584" y="2331"/>
                  </a:lnTo>
                  <a:lnTo>
                    <a:pt x="654" y="2377"/>
                  </a:lnTo>
                  <a:lnTo>
                    <a:pt x="727" y="2420"/>
                  </a:lnTo>
                  <a:lnTo>
                    <a:pt x="803" y="2457"/>
                  </a:lnTo>
                  <a:lnTo>
                    <a:pt x="883" y="2488"/>
                  </a:lnTo>
                  <a:lnTo>
                    <a:pt x="964" y="2515"/>
                  </a:lnTo>
                  <a:lnTo>
                    <a:pt x="1047" y="2536"/>
                  </a:lnTo>
                  <a:lnTo>
                    <a:pt x="1134" y="2551"/>
                  </a:lnTo>
                  <a:lnTo>
                    <a:pt x="1221" y="2560"/>
                  </a:lnTo>
                  <a:lnTo>
                    <a:pt x="1311" y="2564"/>
                  </a:lnTo>
                  <a:lnTo>
                    <a:pt x="1400" y="2560"/>
                  </a:lnTo>
                  <a:lnTo>
                    <a:pt x="1487" y="2551"/>
                  </a:lnTo>
                  <a:lnTo>
                    <a:pt x="1574" y="2536"/>
                  </a:lnTo>
                  <a:lnTo>
                    <a:pt x="1657" y="2515"/>
                  </a:lnTo>
                  <a:lnTo>
                    <a:pt x="1738" y="2488"/>
                  </a:lnTo>
                  <a:lnTo>
                    <a:pt x="1818" y="2457"/>
                  </a:lnTo>
                  <a:lnTo>
                    <a:pt x="1894" y="2420"/>
                  </a:lnTo>
                  <a:lnTo>
                    <a:pt x="1967" y="2377"/>
                  </a:lnTo>
                  <a:lnTo>
                    <a:pt x="2037" y="2331"/>
                  </a:lnTo>
                  <a:lnTo>
                    <a:pt x="2104" y="2281"/>
                  </a:lnTo>
                  <a:lnTo>
                    <a:pt x="2166" y="2225"/>
                  </a:lnTo>
                  <a:lnTo>
                    <a:pt x="2225" y="2166"/>
                  </a:lnTo>
                  <a:lnTo>
                    <a:pt x="2281" y="2104"/>
                  </a:lnTo>
                  <a:lnTo>
                    <a:pt x="2331" y="2037"/>
                  </a:lnTo>
                  <a:lnTo>
                    <a:pt x="2377" y="1967"/>
                  </a:lnTo>
                  <a:lnTo>
                    <a:pt x="2420" y="1894"/>
                  </a:lnTo>
                  <a:lnTo>
                    <a:pt x="2457" y="1818"/>
                  </a:lnTo>
                  <a:lnTo>
                    <a:pt x="2488" y="1738"/>
                  </a:lnTo>
                  <a:lnTo>
                    <a:pt x="2514" y="1657"/>
                  </a:lnTo>
                  <a:lnTo>
                    <a:pt x="2536" y="1574"/>
                  </a:lnTo>
                  <a:lnTo>
                    <a:pt x="2551" y="1487"/>
                  </a:lnTo>
                  <a:lnTo>
                    <a:pt x="2560" y="1400"/>
                  </a:lnTo>
                  <a:lnTo>
                    <a:pt x="2564" y="1309"/>
                  </a:lnTo>
                  <a:lnTo>
                    <a:pt x="2560" y="1221"/>
                  </a:lnTo>
                  <a:lnTo>
                    <a:pt x="2551" y="1134"/>
                  </a:lnTo>
                  <a:lnTo>
                    <a:pt x="2536" y="1047"/>
                  </a:lnTo>
                  <a:lnTo>
                    <a:pt x="2514" y="964"/>
                  </a:lnTo>
                  <a:lnTo>
                    <a:pt x="2488" y="883"/>
                  </a:lnTo>
                  <a:lnTo>
                    <a:pt x="2457" y="803"/>
                  </a:lnTo>
                  <a:lnTo>
                    <a:pt x="2420" y="727"/>
                  </a:lnTo>
                  <a:lnTo>
                    <a:pt x="2377" y="654"/>
                  </a:lnTo>
                  <a:lnTo>
                    <a:pt x="2331" y="584"/>
                  </a:lnTo>
                  <a:lnTo>
                    <a:pt x="2281" y="517"/>
                  </a:lnTo>
                  <a:lnTo>
                    <a:pt x="2225" y="455"/>
                  </a:lnTo>
                  <a:lnTo>
                    <a:pt x="2166" y="396"/>
                  </a:lnTo>
                  <a:lnTo>
                    <a:pt x="2104" y="340"/>
                  </a:lnTo>
                  <a:lnTo>
                    <a:pt x="2037" y="290"/>
                  </a:lnTo>
                  <a:lnTo>
                    <a:pt x="1967" y="244"/>
                  </a:lnTo>
                  <a:lnTo>
                    <a:pt x="1894" y="201"/>
                  </a:lnTo>
                  <a:lnTo>
                    <a:pt x="1818" y="164"/>
                  </a:lnTo>
                  <a:lnTo>
                    <a:pt x="1738" y="133"/>
                  </a:lnTo>
                  <a:lnTo>
                    <a:pt x="1657" y="107"/>
                  </a:lnTo>
                  <a:lnTo>
                    <a:pt x="1574" y="85"/>
                  </a:lnTo>
                  <a:lnTo>
                    <a:pt x="1487" y="70"/>
                  </a:lnTo>
                  <a:lnTo>
                    <a:pt x="1400" y="61"/>
                  </a:lnTo>
                  <a:lnTo>
                    <a:pt x="1311" y="57"/>
                  </a:lnTo>
                  <a:close/>
                  <a:moveTo>
                    <a:pt x="1311" y="0"/>
                  </a:moveTo>
                  <a:lnTo>
                    <a:pt x="1404" y="3"/>
                  </a:lnTo>
                  <a:lnTo>
                    <a:pt x="1496" y="12"/>
                  </a:lnTo>
                  <a:lnTo>
                    <a:pt x="1586" y="29"/>
                  </a:lnTo>
                  <a:lnTo>
                    <a:pt x="1674" y="50"/>
                  </a:lnTo>
                  <a:lnTo>
                    <a:pt x="1758" y="78"/>
                  </a:lnTo>
                  <a:lnTo>
                    <a:pt x="1841" y="112"/>
                  </a:lnTo>
                  <a:lnTo>
                    <a:pt x="1921" y="150"/>
                  </a:lnTo>
                  <a:lnTo>
                    <a:pt x="1997" y="193"/>
                  </a:lnTo>
                  <a:lnTo>
                    <a:pt x="2071" y="243"/>
                  </a:lnTo>
                  <a:lnTo>
                    <a:pt x="2140" y="295"/>
                  </a:lnTo>
                  <a:lnTo>
                    <a:pt x="2206" y="353"/>
                  </a:lnTo>
                  <a:lnTo>
                    <a:pt x="2267" y="415"/>
                  </a:lnTo>
                  <a:lnTo>
                    <a:pt x="2326" y="481"/>
                  </a:lnTo>
                  <a:lnTo>
                    <a:pt x="2378" y="550"/>
                  </a:lnTo>
                  <a:lnTo>
                    <a:pt x="2427" y="623"/>
                  </a:lnTo>
                  <a:lnTo>
                    <a:pt x="2471" y="700"/>
                  </a:lnTo>
                  <a:lnTo>
                    <a:pt x="2509" y="780"/>
                  </a:lnTo>
                  <a:lnTo>
                    <a:pt x="2543" y="862"/>
                  </a:lnTo>
                  <a:lnTo>
                    <a:pt x="2571" y="947"/>
                  </a:lnTo>
                  <a:lnTo>
                    <a:pt x="2592" y="1035"/>
                  </a:lnTo>
                  <a:lnTo>
                    <a:pt x="2608" y="1125"/>
                  </a:lnTo>
                  <a:lnTo>
                    <a:pt x="2618" y="1217"/>
                  </a:lnTo>
                  <a:lnTo>
                    <a:pt x="2621" y="1309"/>
                  </a:lnTo>
                  <a:lnTo>
                    <a:pt x="2618" y="1404"/>
                  </a:lnTo>
                  <a:lnTo>
                    <a:pt x="2608" y="1496"/>
                  </a:lnTo>
                  <a:lnTo>
                    <a:pt x="2592" y="1586"/>
                  </a:lnTo>
                  <a:lnTo>
                    <a:pt x="2571" y="1674"/>
                  </a:lnTo>
                  <a:lnTo>
                    <a:pt x="2543" y="1759"/>
                  </a:lnTo>
                  <a:lnTo>
                    <a:pt x="2509" y="1841"/>
                  </a:lnTo>
                  <a:lnTo>
                    <a:pt x="2471" y="1921"/>
                  </a:lnTo>
                  <a:lnTo>
                    <a:pt x="2427" y="1998"/>
                  </a:lnTo>
                  <a:lnTo>
                    <a:pt x="2378" y="2071"/>
                  </a:lnTo>
                  <a:lnTo>
                    <a:pt x="2326" y="2140"/>
                  </a:lnTo>
                  <a:lnTo>
                    <a:pt x="2267" y="2206"/>
                  </a:lnTo>
                  <a:lnTo>
                    <a:pt x="2206" y="2268"/>
                  </a:lnTo>
                  <a:lnTo>
                    <a:pt x="2140" y="2326"/>
                  </a:lnTo>
                  <a:lnTo>
                    <a:pt x="2071" y="2378"/>
                  </a:lnTo>
                  <a:lnTo>
                    <a:pt x="1997" y="2428"/>
                  </a:lnTo>
                  <a:lnTo>
                    <a:pt x="1921" y="2471"/>
                  </a:lnTo>
                  <a:lnTo>
                    <a:pt x="1841" y="2510"/>
                  </a:lnTo>
                  <a:lnTo>
                    <a:pt x="1758" y="2543"/>
                  </a:lnTo>
                  <a:lnTo>
                    <a:pt x="1674" y="2571"/>
                  </a:lnTo>
                  <a:lnTo>
                    <a:pt x="1586" y="2592"/>
                  </a:lnTo>
                  <a:lnTo>
                    <a:pt x="1496" y="2609"/>
                  </a:lnTo>
                  <a:lnTo>
                    <a:pt x="1404" y="2618"/>
                  </a:lnTo>
                  <a:lnTo>
                    <a:pt x="1311" y="2621"/>
                  </a:lnTo>
                  <a:lnTo>
                    <a:pt x="1217" y="2618"/>
                  </a:lnTo>
                  <a:lnTo>
                    <a:pt x="1125" y="2609"/>
                  </a:lnTo>
                  <a:lnTo>
                    <a:pt x="1035" y="2592"/>
                  </a:lnTo>
                  <a:lnTo>
                    <a:pt x="947" y="2571"/>
                  </a:lnTo>
                  <a:lnTo>
                    <a:pt x="862" y="2543"/>
                  </a:lnTo>
                  <a:lnTo>
                    <a:pt x="780" y="2510"/>
                  </a:lnTo>
                  <a:lnTo>
                    <a:pt x="700" y="2471"/>
                  </a:lnTo>
                  <a:lnTo>
                    <a:pt x="623" y="2428"/>
                  </a:lnTo>
                  <a:lnTo>
                    <a:pt x="550" y="2378"/>
                  </a:lnTo>
                  <a:lnTo>
                    <a:pt x="481" y="2326"/>
                  </a:lnTo>
                  <a:lnTo>
                    <a:pt x="415" y="2268"/>
                  </a:lnTo>
                  <a:lnTo>
                    <a:pt x="353" y="2206"/>
                  </a:lnTo>
                  <a:lnTo>
                    <a:pt x="295" y="2140"/>
                  </a:lnTo>
                  <a:lnTo>
                    <a:pt x="243" y="2071"/>
                  </a:lnTo>
                  <a:lnTo>
                    <a:pt x="193" y="1998"/>
                  </a:lnTo>
                  <a:lnTo>
                    <a:pt x="150" y="1921"/>
                  </a:lnTo>
                  <a:lnTo>
                    <a:pt x="112" y="1841"/>
                  </a:lnTo>
                  <a:lnTo>
                    <a:pt x="78" y="1759"/>
                  </a:lnTo>
                  <a:lnTo>
                    <a:pt x="50" y="1674"/>
                  </a:lnTo>
                  <a:lnTo>
                    <a:pt x="29" y="1586"/>
                  </a:lnTo>
                  <a:lnTo>
                    <a:pt x="12" y="1496"/>
                  </a:lnTo>
                  <a:lnTo>
                    <a:pt x="3" y="1404"/>
                  </a:lnTo>
                  <a:lnTo>
                    <a:pt x="0" y="1309"/>
                  </a:lnTo>
                  <a:lnTo>
                    <a:pt x="3" y="1217"/>
                  </a:lnTo>
                  <a:lnTo>
                    <a:pt x="12" y="1125"/>
                  </a:lnTo>
                  <a:lnTo>
                    <a:pt x="29" y="1035"/>
                  </a:lnTo>
                  <a:lnTo>
                    <a:pt x="50" y="947"/>
                  </a:lnTo>
                  <a:lnTo>
                    <a:pt x="78" y="862"/>
                  </a:lnTo>
                  <a:lnTo>
                    <a:pt x="112" y="780"/>
                  </a:lnTo>
                  <a:lnTo>
                    <a:pt x="150" y="700"/>
                  </a:lnTo>
                  <a:lnTo>
                    <a:pt x="193" y="623"/>
                  </a:lnTo>
                  <a:lnTo>
                    <a:pt x="243" y="550"/>
                  </a:lnTo>
                  <a:lnTo>
                    <a:pt x="295" y="481"/>
                  </a:lnTo>
                  <a:lnTo>
                    <a:pt x="353" y="415"/>
                  </a:lnTo>
                  <a:lnTo>
                    <a:pt x="415" y="353"/>
                  </a:lnTo>
                  <a:lnTo>
                    <a:pt x="481" y="295"/>
                  </a:lnTo>
                  <a:lnTo>
                    <a:pt x="550" y="243"/>
                  </a:lnTo>
                  <a:lnTo>
                    <a:pt x="623" y="193"/>
                  </a:lnTo>
                  <a:lnTo>
                    <a:pt x="700" y="150"/>
                  </a:lnTo>
                  <a:lnTo>
                    <a:pt x="780" y="112"/>
                  </a:lnTo>
                  <a:lnTo>
                    <a:pt x="862" y="78"/>
                  </a:lnTo>
                  <a:lnTo>
                    <a:pt x="947" y="50"/>
                  </a:lnTo>
                  <a:lnTo>
                    <a:pt x="1035" y="29"/>
                  </a:lnTo>
                  <a:lnTo>
                    <a:pt x="1125" y="12"/>
                  </a:lnTo>
                  <a:lnTo>
                    <a:pt x="1217" y="3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466441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 </a:t>
            </a:r>
            <a:r>
              <a:rPr lang="ru-RU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Санкт-Петербург, 2019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62881" y="203200"/>
            <a:ext cx="58721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Нормативные и прогнозные 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параметры планирования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показателей бюджета филиала 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в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2019 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году: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ФП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2927242"/>
              </p:ext>
            </p:extLst>
          </p:nvPr>
        </p:nvGraphicFramePr>
        <p:xfrm>
          <a:off x="255588" y="1378603"/>
          <a:ext cx="8636892" cy="4685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949">
                  <a:extLst>
                    <a:ext uri="{9D8B030D-6E8A-4147-A177-3AD203B41FA5}">
                      <a16:colId xmlns="" xmlns:a16="http://schemas.microsoft.com/office/drawing/2014/main" val="2309306960"/>
                    </a:ext>
                  </a:extLst>
                </a:gridCol>
                <a:gridCol w="3876325">
                  <a:extLst>
                    <a:ext uri="{9D8B030D-6E8A-4147-A177-3AD203B41FA5}">
                      <a16:colId xmlns="" xmlns:a16="http://schemas.microsoft.com/office/drawing/2014/main" val="2466021040"/>
                    </a:ext>
                  </a:extLst>
                </a:gridCol>
                <a:gridCol w="175171">
                  <a:extLst>
                    <a:ext uri="{9D8B030D-6E8A-4147-A177-3AD203B41FA5}">
                      <a16:colId xmlns="" xmlns:a16="http://schemas.microsoft.com/office/drawing/2014/main" val="4060567288"/>
                    </a:ext>
                  </a:extLst>
                </a:gridCol>
                <a:gridCol w="4318447">
                  <a:extLst>
                    <a:ext uri="{9D8B030D-6E8A-4147-A177-3AD203B41FA5}">
                      <a16:colId xmlns="" xmlns:a16="http://schemas.microsoft.com/office/drawing/2014/main" val="3921724089"/>
                    </a:ext>
                  </a:extLst>
                </a:gridCol>
              </a:tblGrid>
              <a:tr h="3160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Нормативные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Прогнозные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2044202"/>
                  </a:ext>
                </a:extLst>
              </a:tr>
              <a:tr h="423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Установление стоимости платных программ ВПО для приема 2019 года в </a:t>
                      </a:r>
                      <a:r>
                        <a:rPr lang="ru-RU" sz="1200" u="none" strike="noStrike" dirty="0" smtClean="0">
                          <a:effectLst/>
                        </a:rPr>
                        <a:t>соответствие </a:t>
                      </a:r>
                      <a:r>
                        <a:rPr lang="ru-RU" sz="1200" u="none" strike="noStrike" dirty="0">
                          <a:effectLst/>
                        </a:rPr>
                        <a:t>с решением УС НИУ ВШЭ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Увеличение доходной части бюджета в </a:t>
                      </a:r>
                      <a:r>
                        <a:rPr lang="ru-RU" sz="1200" u="none" strike="noStrike" dirty="0" smtClean="0">
                          <a:effectLst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</a:rPr>
                        <a:t>году на </a:t>
                      </a:r>
                      <a:r>
                        <a:rPr lang="ru-RU" sz="1200" u="none" strike="noStrike" dirty="0" smtClean="0">
                          <a:effectLst/>
                        </a:rPr>
                        <a:t>15,0% к </a:t>
                      </a:r>
                      <a:r>
                        <a:rPr lang="ru-RU" sz="1200" u="none" strike="noStrike" dirty="0">
                          <a:effectLst/>
                        </a:rPr>
                        <a:t>фактическому исполнению 2018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extLst>
                  <a:ext uri="{0D108BD9-81ED-4DB2-BD59-A6C34878D82A}">
                    <a16:rowId xmlns="" xmlns:a16="http://schemas.microsoft.com/office/drawing/2014/main" val="3505748572"/>
                  </a:ext>
                </a:extLst>
              </a:tr>
              <a:tr h="701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Индексация стоимости обучения в договорах на платные образовательные услуги для старших курсов </a:t>
                      </a:r>
                      <a:r>
                        <a:rPr lang="ru-RU" sz="1200" u="none" strike="noStrike" dirty="0" err="1">
                          <a:effectLst/>
                        </a:rPr>
                        <a:t>бакалавриата</a:t>
                      </a:r>
                      <a:r>
                        <a:rPr lang="ru-RU" sz="1200" u="none" strike="noStrike" dirty="0">
                          <a:effectLst/>
                        </a:rPr>
                        <a:t> на 4,0 %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Расчетное количество поступления на первый курс по коммерческим программам ВПО </a:t>
                      </a:r>
                      <a:r>
                        <a:rPr lang="ru-RU" sz="1200" u="none" strike="noStrike" dirty="0" err="1">
                          <a:effectLst/>
                        </a:rPr>
                        <a:t>бакалавриата</a:t>
                      </a:r>
                      <a:r>
                        <a:rPr lang="ru-RU" sz="1200" u="none" strike="noStrike" dirty="0">
                          <a:effectLst/>
                        </a:rPr>
                        <a:t> и магистратуры -  не менее </a:t>
                      </a:r>
                      <a:r>
                        <a:rPr lang="en-US" sz="1200" u="none" strike="noStrike" dirty="0" smtClean="0">
                          <a:effectLst/>
                        </a:rPr>
                        <a:t>1040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(включая иностранных студентов </a:t>
                      </a:r>
                      <a:r>
                        <a:rPr lang="ru-RU" sz="1200" u="none" strike="noStrike" dirty="0" smtClean="0">
                          <a:effectLst/>
                        </a:rPr>
                        <a:t>– </a:t>
                      </a:r>
                      <a:r>
                        <a:rPr lang="en-US" sz="1200" u="none" strike="noStrike" dirty="0" smtClean="0">
                          <a:effectLst/>
                        </a:rPr>
                        <a:t>215 </a:t>
                      </a:r>
                      <a:r>
                        <a:rPr lang="ru-RU" sz="1200" u="none" strike="noStrike" dirty="0" smtClean="0">
                          <a:effectLst/>
                        </a:rPr>
                        <a:t>чел</a:t>
                      </a:r>
                      <a:r>
                        <a:rPr lang="ru-RU" sz="1200" u="none" strike="noStrike" dirty="0">
                          <a:effectLst/>
                        </a:rPr>
                        <a:t>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extLst>
                  <a:ext uri="{0D108BD9-81ED-4DB2-BD59-A6C34878D82A}">
                    <a16:rowId xmlns="" xmlns:a16="http://schemas.microsoft.com/office/drawing/2014/main" val="77014356"/>
                  </a:ext>
                </a:extLst>
              </a:tr>
              <a:tr h="7016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Частичное понижение рассчитанных объемов поступлений от платных программ ВПО на объем предоставленных скидок и отсрочек по оплате обучения, а также прогнозного отчисления студентов-</a:t>
                      </a:r>
                      <a:r>
                        <a:rPr lang="ru-RU" sz="1200" u="none" strike="noStrike" dirty="0" err="1">
                          <a:effectLst/>
                        </a:rPr>
                        <a:t>платников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Рост поступлений от реализации платных программ ВПО на </a:t>
                      </a:r>
                      <a:r>
                        <a:rPr lang="ru-RU" sz="1200" u="none" strike="noStrike" dirty="0" smtClean="0">
                          <a:effectLst/>
                        </a:rPr>
                        <a:t>28,5% </a:t>
                      </a:r>
                      <a:r>
                        <a:rPr lang="ru-RU" sz="1200" u="none" strike="noStrike" dirty="0">
                          <a:effectLst/>
                        </a:rPr>
                        <a:t>к фактическому уровню 2018 года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extLst>
                  <a:ext uri="{0D108BD9-81ED-4DB2-BD59-A6C34878D82A}">
                    <a16:rowId xmlns="" xmlns:a16="http://schemas.microsoft.com/office/drawing/2014/main" val="1767717663"/>
                  </a:ext>
                </a:extLst>
              </a:tr>
              <a:tr h="979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Модификация системы оплаты труда ППС, в части увеличения размера гарантированной части заработной платы для ППС филиала, работающих по основному штату, в 1,75 раза, с одновременным отказом от преподавательской надбавки первого уровня и академической надбавки </a:t>
                      </a:r>
                      <a:r>
                        <a:rPr lang="ru-RU" sz="1200" u="none" strike="noStrike" dirty="0" smtClean="0">
                          <a:effectLst/>
                        </a:rPr>
                        <a:t>первого </a:t>
                      </a:r>
                      <a:r>
                        <a:rPr lang="ru-RU" sz="1200" u="none" strike="noStrike" dirty="0">
                          <a:effectLst/>
                        </a:rPr>
                        <a:t>уровня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Использование в деятельности филиала новых дополнительных источников </a:t>
                      </a:r>
                      <a:r>
                        <a:rPr lang="ru-RU" sz="1200" u="none" strike="noStrike" dirty="0" smtClean="0">
                          <a:effectLst/>
                        </a:rPr>
                        <a:t>финансирования </a:t>
                      </a:r>
                      <a:r>
                        <a:rPr lang="ru-RU" sz="1200" u="none" strike="noStrike" dirty="0">
                          <a:effectLst/>
                        </a:rPr>
                        <a:t>его </a:t>
                      </a:r>
                      <a:r>
                        <a:rPr lang="ru-RU" sz="1200" u="none" strike="noStrike" dirty="0" smtClean="0">
                          <a:effectLst/>
                        </a:rPr>
                        <a:t>деятельности</a:t>
                      </a:r>
                      <a:r>
                        <a:rPr lang="ru-RU" sz="1200" u="none" strike="noStrike" dirty="0">
                          <a:effectLst/>
                        </a:rPr>
                        <a:t>, в частности привлечение средств от Попечительского совета в размере не менее 80 </a:t>
                      </a:r>
                      <a:r>
                        <a:rPr lang="ru-RU" sz="1200" u="none" strike="noStrike" dirty="0" err="1">
                          <a:effectLst/>
                        </a:rPr>
                        <a:t>млн.руб</a:t>
                      </a:r>
                      <a:r>
                        <a:rPr lang="ru-RU" sz="1200" u="none" strike="noStrike" dirty="0">
                          <a:effectLst/>
                        </a:rPr>
                        <a:t>. в 2019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extLst>
                  <a:ext uri="{0D108BD9-81ED-4DB2-BD59-A6C34878D82A}">
                    <a16:rowId xmlns="" xmlns:a16="http://schemas.microsoft.com/office/drawing/2014/main" val="1296449086"/>
                  </a:ext>
                </a:extLst>
              </a:tr>
              <a:tr h="7016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Отчисления в бюджеты факультетов в размере 15% поступлений от реализации платных образовательных услуг высшего профессионального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Поступление доходов от реализации программ ДПО планируются с относительным приростом  16,8 % по отношению к фактическому исполнению 2018 года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extLst>
                  <a:ext uri="{0D108BD9-81ED-4DB2-BD59-A6C34878D82A}">
                    <a16:rowId xmlns="" xmlns:a16="http://schemas.microsoft.com/office/drawing/2014/main" val="298020090"/>
                  </a:ext>
                </a:extLst>
              </a:tr>
              <a:tr h="701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Объем поступлений от выполнения прикладных НИР, консультационных и аналитических работ - с относительным приростом  8,1 % к фактическому исполнению 2018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21" marR="6321" marT="6321" marB="0" anchor="ctr"/>
                </a:tc>
                <a:extLst>
                  <a:ext uri="{0D108BD9-81ED-4DB2-BD59-A6C34878D82A}">
                    <a16:rowId xmlns="" xmlns:a16="http://schemas.microsoft.com/office/drawing/2014/main" val="507784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459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 </a:t>
            </a:r>
            <a:r>
              <a:rPr lang="ru-RU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Санкт-Петербург, 2019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62881" y="203200"/>
            <a:ext cx="58721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Основные условия планирования расходов бюджета кампуса в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2019 году: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ФП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TextBox 3"/>
          <p:cNvSpPr txBox="1"/>
          <p:nvPr/>
        </p:nvSpPr>
        <p:spPr>
          <a:xfrm>
            <a:off x="642910" y="1428736"/>
            <a:ext cx="7605932" cy="44023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charset="0"/>
                <a:ea typeface="ＭＳ Ｐゴシック"/>
              </a:rPr>
              <a:t>Безусловное выполнение всех обязательств по оплате труда, с учетом выполнения требований "майских указов"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в редакции 2018 г.) Президента </a:t>
            </a:r>
            <a:r>
              <a:rPr lang="ru-RU" sz="1400" dirty="0">
                <a:solidFill>
                  <a:schemeClr val="tx1"/>
                </a:solidFill>
                <a:latin typeface="Arial" charset="0"/>
                <a:ea typeface="ＭＳ Ｐゴシック"/>
              </a:rPr>
              <a:t>РФ в части отношения заработной</a:t>
            </a:r>
            <a:r>
              <a:rPr lang="ru-RU" sz="1400" baseline="0" dirty="0">
                <a:solidFill>
                  <a:schemeClr val="tx1"/>
                </a:solidFill>
                <a:latin typeface="Arial" charset="0"/>
                <a:ea typeface="ＭＳ Ｐゴシック"/>
              </a:rPr>
              <a:t> платы ППС к средней заработной плате по региону</a:t>
            </a:r>
            <a:endParaRPr lang="ru-RU" sz="1400" dirty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Сохранение действующих </a:t>
            </a:r>
            <a:r>
              <a:rPr lang="ru-RU" sz="1400" dirty="0">
                <a:solidFill>
                  <a:schemeClr val="tx1"/>
                </a:solidFill>
                <a:latin typeface="Arial" charset="0"/>
                <a:ea typeface="ＭＳ Ｐゴシック"/>
              </a:rPr>
              <a:t>принципов финансирования факультетов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филиала, с зачислением в их бюджеты не менее 15% доходов от реализации программ ВПО, с учетом особенностей деятельности каждого подразделения</a:t>
            </a:r>
            <a:endParaRPr lang="ru-RU" sz="1400" dirty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Дальнейшее  </a:t>
            </a:r>
            <a:r>
              <a:rPr lang="ru-RU" sz="1400" dirty="0">
                <a:solidFill>
                  <a:schemeClr val="tx1"/>
                </a:solidFill>
                <a:latin typeface="Arial" charset="0"/>
                <a:ea typeface="ＭＳ Ｐゴシック"/>
              </a:rPr>
              <a:t>увеличение затрат на содержание инфраструктуры филиала с учетом прироста эксплуатируемых площадей</a:t>
            </a:r>
            <a:r>
              <a:rPr lang="ru-RU" sz="1400" baseline="0" dirty="0">
                <a:solidFill>
                  <a:schemeClr val="tx1"/>
                </a:solidFill>
                <a:latin typeface="Arial" charset="0"/>
                <a:ea typeface="ＭＳ Ｐゴシック"/>
              </a:rPr>
              <a:t> и</a:t>
            </a:r>
            <a:r>
              <a:rPr lang="ru-RU" sz="1400" dirty="0">
                <a:solidFill>
                  <a:schemeClr val="tx1"/>
                </a:solidFill>
                <a:latin typeface="Arial" charset="0"/>
                <a:ea typeface="ＭＳ Ｐゴシック"/>
              </a:rPr>
              <a:t> необходимости их дооснащения ИТ-оборудованием, мебелью, инвентарем в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соответствии </a:t>
            </a:r>
            <a:r>
              <a:rPr lang="ru-RU" sz="1400" dirty="0">
                <a:solidFill>
                  <a:schemeClr val="tx1"/>
                </a:solidFill>
                <a:latin typeface="Arial" charset="0"/>
                <a:ea typeface="ＭＳ Ｐゴシック"/>
              </a:rPr>
              <a:t>со стандартами НИУ ВШЭ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Сохранение уровней </a:t>
            </a:r>
            <a:r>
              <a:rPr lang="ru-RU" sz="1400" dirty="0">
                <a:solidFill>
                  <a:schemeClr val="tx1"/>
                </a:solidFill>
                <a:latin typeface="Arial" charset="0"/>
                <a:ea typeface="ＭＳ Ｐゴシック"/>
              </a:rPr>
              <a:t>расходов на международную деятельность, развитие образовательных программ, рекламу и проведение 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ea typeface="ＭＳ Ｐゴシック"/>
              </a:rPr>
              <a:t>общекампусных</a:t>
            </a:r>
            <a:r>
              <a:rPr lang="ru-RU" sz="1400" dirty="0">
                <a:solidFill>
                  <a:schemeClr val="tx1"/>
                </a:solidFill>
                <a:latin typeface="Arial" charset="0"/>
                <a:ea typeface="ＭＳ Ｐゴシック"/>
              </a:rPr>
              <a:t> мероприятий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Реализация в ходе исполнения бюджета отдельных проектов и мероприятий, предусмотренных Стратегией развития филиала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" charset="0"/>
                <a:ea typeface="ＭＳ Ｐゴシック"/>
              </a:rPr>
              <a:t>Использование дополнительных, ранее не используемых источников финансирования расходов кампуса - пожертвований Попечительского совета</a:t>
            </a:r>
            <a:endParaRPr lang="ru-RU" sz="1400" dirty="0">
              <a:solidFill>
                <a:schemeClr val="tx1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59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38107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 Санкт-Петербург, 2019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88640"/>
            <a:ext cx="7258050" cy="72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Ключевые показатели бюджета </a:t>
            </a:r>
            <a:endParaRPr lang="ru-RU" sz="1600" dirty="0" smtClean="0">
              <a:solidFill>
                <a:prstClr val="white"/>
              </a:solidFill>
              <a:latin typeface="Myriad Pro"/>
              <a:ea typeface="ＭＳ Ｐゴシック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НИУ 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ВШЭ -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Санкт-Петербург на 2019 год, </a:t>
            </a:r>
            <a:r>
              <a:rPr lang="ru-RU" sz="1600" dirty="0" err="1">
                <a:solidFill>
                  <a:prstClr val="white"/>
                </a:solidFill>
                <a:latin typeface="Myriad Pro"/>
                <a:ea typeface="ＭＳ Ｐゴシック"/>
              </a:rPr>
              <a:t>тыс.руб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. 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ФП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1827451"/>
              </p:ext>
            </p:extLst>
          </p:nvPr>
        </p:nvGraphicFramePr>
        <p:xfrm>
          <a:off x="785786" y="1785926"/>
          <a:ext cx="7688262" cy="3443287"/>
        </p:xfrm>
        <a:graphic>
          <a:graphicData uri="http://schemas.openxmlformats.org/presentationml/2006/ole">
            <p:oleObj spid="_x0000_s15398" name="Лист" r:id="rId5" imgW="7688615" imgH="3444066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6864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 </a:t>
            </a:r>
            <a:r>
              <a:rPr lang="ru-RU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Санкт-Петербург, 2019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46373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Структура и динамика доходов НИУ ВШЭ - Санкт-Петербург в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2018-2019 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гг</a:t>
            </a: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. (без учета стипендиального обеспечения и затрат на капитальный ремонт зданий и сооружений), </a:t>
            </a:r>
            <a:r>
              <a:rPr lang="ru-RU" sz="1600" dirty="0" err="1" smtClean="0">
                <a:solidFill>
                  <a:prstClr val="white"/>
                </a:solidFill>
                <a:latin typeface="Myriad Pro"/>
                <a:ea typeface="ＭＳ Ｐゴシック"/>
              </a:rPr>
              <a:t>тыс.руб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: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ФП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8245701"/>
              </p:ext>
            </p:extLst>
          </p:nvPr>
        </p:nvGraphicFramePr>
        <p:xfrm>
          <a:off x="412750" y="1348581"/>
          <a:ext cx="8318500" cy="4978400"/>
        </p:xfrm>
        <a:graphic>
          <a:graphicData uri="http://schemas.openxmlformats.org/presentationml/2006/ole">
            <p:oleObj spid="_x0000_s1108" name="Лист" r:id="rId5" imgW="9974615" imgH="5966673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4950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 </a:t>
            </a:r>
            <a:r>
              <a:rPr lang="ru-RU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Санкт-Петербург, 2019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58721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Сравнительная динамика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доходов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НИУ 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ВШЭ - Санкт-Петербург в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2014-2019 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гг., </a:t>
            </a:r>
            <a:r>
              <a:rPr lang="ru-RU" sz="1600" dirty="0" err="1">
                <a:solidFill>
                  <a:prstClr val="white"/>
                </a:solidFill>
                <a:latin typeface="Myriad Pro"/>
                <a:ea typeface="ＭＳ Ｐゴシック"/>
              </a:rPr>
              <a:t>тыс.руб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. </a:t>
            </a:r>
            <a:endParaRPr lang="ru-RU" sz="1600" dirty="0" smtClean="0">
              <a:solidFill>
                <a:prstClr val="white"/>
              </a:solidFill>
              <a:latin typeface="Myriad Pro"/>
              <a:ea typeface="ＭＳ Ｐゴシック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(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без учета целевой субсидии)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ФП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64088" y="3055749"/>
            <a:ext cx="684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chemeClr val="bg1"/>
                </a:solidFill>
              </a:rPr>
              <a:t>54,6%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3201209"/>
            <a:ext cx="684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bg1"/>
                </a:solidFill>
              </a:rPr>
              <a:t>53,6%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3317359"/>
            <a:ext cx="684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bg1"/>
                </a:solidFill>
              </a:rPr>
              <a:t>45,3 %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4151313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bg1"/>
                </a:solidFill>
              </a:rPr>
              <a:t>45,4 %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4181515"/>
            <a:ext cx="684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bg1"/>
                </a:solidFill>
              </a:rPr>
              <a:t>46,4 %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836" y="4195361"/>
            <a:ext cx="612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chemeClr val="bg1"/>
                </a:solidFill>
              </a:rPr>
              <a:t>54,7 %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7177" y="4202227"/>
            <a:ext cx="5705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chemeClr val="bg1"/>
                </a:solidFill>
              </a:rPr>
              <a:t>65,7 %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4151313"/>
            <a:ext cx="684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bg1"/>
                </a:solidFill>
              </a:rPr>
              <a:t>77,8 %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32924"/>
              </p:ext>
            </p:extLst>
          </p:nvPr>
        </p:nvGraphicFramePr>
        <p:xfrm>
          <a:off x="158232" y="1517159"/>
          <a:ext cx="897784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6979952"/>
              </p:ext>
            </p:extLst>
          </p:nvPr>
        </p:nvGraphicFramePr>
        <p:xfrm>
          <a:off x="-108520" y="4846902"/>
          <a:ext cx="9853083" cy="374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96036" y="5805264"/>
            <a:ext cx="4140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Размер субсидии на 1 бюджетного студента в год, </a:t>
            </a:r>
            <a:r>
              <a:rPr lang="ru-RU" sz="1200" b="1" dirty="0" err="1" smtClean="0"/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236126" y="3226116"/>
            <a:ext cx="5854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+22</a:t>
            </a:r>
            <a:r>
              <a:rPr lang="en-US" sz="1400" dirty="0"/>
              <a:t>%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86797" y="4333032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37%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7897" y="2369118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63%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236126" y="3802249"/>
            <a:ext cx="63030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+5,2</a:t>
            </a:r>
            <a:r>
              <a:rPr lang="en-US" sz="1400" dirty="0"/>
              <a:t>%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793319" y="2568401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59%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755600" y="4366284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41%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983035"/>
              </p:ext>
            </p:extLst>
          </p:nvPr>
        </p:nvGraphicFramePr>
        <p:xfrm>
          <a:off x="-78131" y="1303453"/>
          <a:ext cx="9948333" cy="2683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4402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 Санкт-Петербург, 2019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22250"/>
            <a:ext cx="69290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Динамика и структура расходов НИУ ВШЭ </a:t>
            </a:r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- Санкт-Петербург </a:t>
            </a:r>
            <a:endParaRPr lang="ru-RU" sz="1600" dirty="0" smtClean="0">
              <a:solidFill>
                <a:prstClr val="white"/>
              </a:solidFill>
              <a:latin typeface="Myriad Pro"/>
              <a:ea typeface="ＭＳ Ｐゴシック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в 2018 - 2019 гг. (</a:t>
            </a:r>
            <a:r>
              <a:rPr lang="ru-RU" sz="1600" dirty="0" err="1" smtClean="0">
                <a:solidFill>
                  <a:prstClr val="white"/>
                </a:solidFill>
                <a:latin typeface="Myriad Pro"/>
                <a:ea typeface="ＭＳ Ｐゴシック"/>
              </a:rPr>
              <a:t>тыс.руб</a:t>
            </a: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.),: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ФП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7226809"/>
              </p:ext>
            </p:extLst>
          </p:nvPr>
        </p:nvGraphicFramePr>
        <p:xfrm>
          <a:off x="617137" y="1384505"/>
          <a:ext cx="7740650" cy="5092700"/>
        </p:xfrm>
        <a:graphic>
          <a:graphicData uri="http://schemas.openxmlformats.org/presentationml/2006/ole">
            <p:oleObj spid="_x0000_s9292" name="Лист" r:id="rId4" imgW="9281373" imgH="6103549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2077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 Санкт-Петербург, 2019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22250"/>
            <a:ext cx="69290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Детализация раздела «Текущие расходы» по статье «Обязательства по оплате труда»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ФП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35326185"/>
              </p:ext>
            </p:extLst>
          </p:nvPr>
        </p:nvGraphicFramePr>
        <p:xfrm>
          <a:off x="850727" y="1554957"/>
          <a:ext cx="7804150" cy="2527300"/>
        </p:xfrm>
        <a:graphic>
          <a:graphicData uri="http://schemas.openxmlformats.org/presentationml/2006/ole">
            <p:oleObj spid="_x0000_s16420" name="Лист" r:id="rId4" imgW="9357502" imgH="3025337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9492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 Санкт-Петербург, 2019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22250"/>
            <a:ext cx="69290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white"/>
                </a:solidFill>
                <a:latin typeface="Myriad Pro"/>
                <a:ea typeface="ＭＳ Ｐゴシック"/>
              </a:rPr>
              <a:t>Приоритетные проекты развития кампуса в 2019 году: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ФП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5F501-F5CC-4E12-934E-78BB5E4DA2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3"/>
          <p:cNvSpPr txBox="1"/>
          <p:nvPr/>
        </p:nvSpPr>
        <p:spPr>
          <a:xfrm>
            <a:off x="549082" y="1593166"/>
            <a:ext cx="76997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Введение с 01.09.2019 измененной системы оплаты труда ППС с увеличением гарантированной части оплаты (прирост затрат на оплату труда ППС в 2019 году к 2018, с учетом предлагаемых изменений и плановым приростом ставок с 01.09.2019 г., составит 19,8%);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400" dirty="0" smtClean="0">
              <a:latin typeface="Arial" charset="0"/>
              <a:ea typeface="ＭＳ Ｐゴシック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" charset="0"/>
                <a:ea typeface="ＭＳ Ｐゴシック"/>
              </a:rPr>
              <a:t>Студенческая мобильность – фактически новый проект в рамках кампуса, плановые расходы составят 10 </a:t>
            </a:r>
            <a:r>
              <a:rPr lang="ru-RU" sz="1400" dirty="0" err="1" smtClean="0">
                <a:latin typeface="Arial" charset="0"/>
                <a:ea typeface="ＭＳ Ｐゴシック"/>
              </a:rPr>
              <a:t>млн.руб</a:t>
            </a:r>
            <a:r>
              <a:rPr lang="ru-RU" sz="1400" dirty="0" smtClean="0">
                <a:latin typeface="Arial" charset="0"/>
                <a:ea typeface="ＭＳ Ｐゴシック"/>
              </a:rPr>
              <a:t>, прирост составит 100%;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" charset="0"/>
                <a:ea typeface="ＭＳ Ｐゴシック"/>
              </a:rPr>
              <a:t>Разработка онлайн курсов – существенное увеличение затрат, прирост составит 100%;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" charset="0"/>
                <a:ea typeface="ＭＳ Ｐゴシック"/>
              </a:rPr>
              <a:t>Приглашение ведущих ученых и преподавателей – прирост на 38%;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" charset="0"/>
                <a:ea typeface="ＭＳ Ｐゴシック"/>
              </a:rPr>
              <a:t>Создание новых международных лабораторий – прирост расходов к 2018 году составит 39,4%;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" charset="0"/>
                <a:ea typeface="ＭＳ Ｐゴシック"/>
              </a:rPr>
              <a:t>Учебные и научные ассистенты – существенный прирост расходов по учебным ассистентам ( с 0,7 </a:t>
            </a:r>
            <a:r>
              <a:rPr lang="ru-RU" sz="1400" dirty="0" err="1" smtClean="0">
                <a:latin typeface="Arial" charset="0"/>
                <a:ea typeface="ＭＳ Ｐゴシック"/>
              </a:rPr>
              <a:t>млн.руб</a:t>
            </a:r>
            <a:r>
              <a:rPr lang="ru-RU" sz="1400" dirty="0" smtClean="0">
                <a:latin typeface="Arial" charset="0"/>
                <a:ea typeface="ＭＳ Ｐゴシック"/>
              </a:rPr>
              <a:t>. в 2018 г. до 4,0 </a:t>
            </a:r>
            <a:r>
              <a:rPr lang="ru-RU" sz="1400" dirty="0" err="1" smtClean="0">
                <a:latin typeface="Arial" charset="0"/>
                <a:ea typeface="ＭＳ Ｐゴシック"/>
              </a:rPr>
              <a:t>млн.руб</a:t>
            </a:r>
            <a:r>
              <a:rPr lang="ru-RU" sz="1400" dirty="0" smtClean="0">
                <a:latin typeface="Arial" charset="0"/>
                <a:ea typeface="ＭＳ Ｐゴシック"/>
              </a:rPr>
              <a:t>. в 2019 году) и проект научных ассистентов, расходы на которых составят 5,0 </a:t>
            </a:r>
            <a:r>
              <a:rPr lang="ru-RU" sz="1400" dirty="0" err="1" smtClean="0">
                <a:latin typeface="Arial" charset="0"/>
                <a:ea typeface="ＭＳ Ｐゴシック"/>
              </a:rPr>
              <a:t>млн.руб</a:t>
            </a:r>
            <a:r>
              <a:rPr lang="ru-RU" sz="1400" dirty="0" smtClean="0">
                <a:latin typeface="Arial" charset="0"/>
                <a:ea typeface="ＭＳ Ｐゴシック"/>
              </a:rPr>
              <a:t>. в 2019 г., с приростом в 100%.</a:t>
            </a:r>
            <a:endParaRPr lang="ru-RU" sz="1400" dirty="0">
              <a:solidFill>
                <a:schemeClr val="tx1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014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Другая 2">
      <a:dk1>
        <a:srgbClr val="474747"/>
      </a:dk1>
      <a:lt1>
        <a:srgbClr val="FFFFFF"/>
      </a:lt1>
      <a:dk2>
        <a:srgbClr val="474747"/>
      </a:dk2>
      <a:lt2>
        <a:srgbClr val="FFFFFF"/>
      </a:lt2>
      <a:accent1>
        <a:srgbClr val="77BEBD"/>
      </a:accent1>
      <a:accent2>
        <a:srgbClr val="224947"/>
      </a:accent2>
      <a:accent3>
        <a:srgbClr val="142B2A"/>
      </a:accent3>
      <a:accent4>
        <a:srgbClr val="185080"/>
      </a:accent4>
      <a:accent5>
        <a:srgbClr val="2B84D3"/>
      </a:accent5>
      <a:accent6>
        <a:srgbClr val="216BAB"/>
      </a:accent6>
      <a:hlink>
        <a:srgbClr val="216BAB"/>
      </a:hlink>
      <a:folHlink>
        <a:srgbClr val="2B84D3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990</Words>
  <Application>Microsoft Office PowerPoint</Application>
  <PresentationFormat>Экран (4:3)</PresentationFormat>
  <Paragraphs>145</Paragraphs>
  <Slides>13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Тема Office</vt:lpstr>
      <vt:lpstr>Office Theme</vt:lpstr>
      <vt:lpstr>1_Office Theme</vt:lpstr>
      <vt:lpstr>2_Office Theme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kvabankina</cp:lastModifiedBy>
  <cp:revision>300</cp:revision>
  <cp:lastPrinted>2019-01-28T09:24:52Z</cp:lastPrinted>
  <dcterms:created xsi:type="dcterms:W3CDTF">2016-03-16T09:18:38Z</dcterms:created>
  <dcterms:modified xsi:type="dcterms:W3CDTF">2019-01-29T08:05:57Z</dcterms:modified>
</cp:coreProperties>
</file>