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008" r:id="rId1"/>
  </p:sldMasterIdLst>
  <p:notesMasterIdLst>
    <p:notesMasterId r:id="rId27"/>
  </p:notesMasterIdLst>
  <p:sldIdLst>
    <p:sldId id="308" r:id="rId2"/>
    <p:sldId id="309" r:id="rId3"/>
    <p:sldId id="321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285" r:id="rId12"/>
    <p:sldId id="317" r:id="rId13"/>
    <p:sldId id="283" r:id="rId14"/>
    <p:sldId id="282" r:id="rId15"/>
    <p:sldId id="318" r:id="rId16"/>
    <p:sldId id="268" r:id="rId17"/>
    <p:sldId id="266" r:id="rId18"/>
    <p:sldId id="267" r:id="rId19"/>
    <p:sldId id="276" r:id="rId20"/>
    <p:sldId id="322" r:id="rId21"/>
    <p:sldId id="323" r:id="rId22"/>
    <p:sldId id="319" r:id="rId23"/>
    <p:sldId id="299" r:id="rId24"/>
    <p:sldId id="303" r:id="rId25"/>
    <p:sldId id="30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5A1C"/>
    <a:srgbClr val="F74335"/>
    <a:srgbClr val="07CF11"/>
    <a:srgbClr val="9D90F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>
        <p:scale>
          <a:sx n="89" d="100"/>
          <a:sy n="89" d="100"/>
        </p:scale>
        <p:origin x="-1258" y="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D62BC-23B1-41BB-80A9-28FD9927888B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FE256-D934-4878-AF15-A99A5336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0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E256-D934-4878-AF15-A99A5336CBB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4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08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B606-D561-4085-B80A-D93477DEDFE8}" type="datetime1">
              <a:rPr lang="ru-RU" smtClean="0"/>
              <a:t>23.11.2018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3FC0-6DEB-44B3-87EB-F26CCD5D9723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225F-38FC-471E-9851-C4A616158F8D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C7AF-26B6-4283-9D4B-D48EFCF3B416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3FB1-8D34-48EE-A81B-FE93CF137655}" type="datetime1">
              <a:rPr lang="ru-RU" smtClean="0"/>
              <a:t>23.11.2018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776D-D3B5-4CC9-8A85-FF67D42B88C8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B8E2-4257-4832-91A5-06C1FF96C7C3}" type="datetime1">
              <a:rPr lang="ru-RU" smtClean="0"/>
              <a:t>23.11.2018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3BA1-D45D-45D2-8A78-9983CA4CDC7A}" type="datetime1">
              <a:rPr lang="ru-RU" smtClean="0"/>
              <a:t>23.11.2018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EB3D-F467-401D-BF4B-0B163536CDFD}" type="datetime1">
              <a:rPr lang="ru-RU" smtClean="0"/>
              <a:t>23.11.2018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2008-3006-4720-AE3B-6AF390F86509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A39A-3286-4113-9EAC-974A89DB47AC}" type="datetime1">
              <a:rPr lang="ru-RU" smtClean="0"/>
              <a:t>23.11.2018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E5235D-2600-4AC4-A560-B053DA94BFA7}" type="datetime1">
              <a:rPr lang="ru-RU" smtClean="0"/>
              <a:t>23.11.2018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2095C-02A0-4D8F-AE3A-0AA908B5CF3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77/about_fts/inttax/oppintevasion/obdig/" TargetMode="External"/><Relationship Id="rId2" Type="http://schemas.openxmlformats.org/officeDocument/2006/relationships/hyperlink" Target="https://service.nalog.ru/rafp.d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nb.ru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nzaripova\Desktop\&#1042;%20&#1088;&#1072;&#1073;&#1086;&#1090;&#1077;%20&#1086;&#1082;&#1090;&#1103;&#1073;&#1088;&#1100;%202018\dossier@hse.ru" TargetMode="External"/><Relationship Id="rId2" Type="http://schemas.openxmlformats.org/officeDocument/2006/relationships/hyperlink" Target="mailto:dossier@hse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.nalog.ru/zd.do" TargetMode="External"/><Relationship Id="rId2" Type="http://schemas.openxmlformats.org/officeDocument/2006/relationships/hyperlink" Target="https://egrul.nalog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rvice.nalog.ru/vyp/" TargetMode="External"/><Relationship Id="rId4" Type="http://schemas.openxmlformats.org/officeDocument/2006/relationships/hyperlink" Target="http://zakupki.gov.ru/epz/dishonestsupplier/quicksearch/search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hse.ru/assuranc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136904" cy="3600400"/>
          </a:xfrm>
        </p:spPr>
        <p:txBody>
          <a:bodyPr>
            <a:noAutofit/>
          </a:bodyPr>
          <a:lstStyle/>
          <a:p>
            <a:pPr marL="182880" indent="0" algn="l">
              <a:buNone/>
            </a:pPr>
            <a:r>
              <a:rPr lang="ru-RU" sz="5400" b="1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Проверка добросовестности </a:t>
            </a:r>
            <a:r>
              <a:rPr lang="ru-RU" sz="5400" b="1" dirty="0" smtClean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контрагента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96552" y="6487037"/>
            <a:ext cx="1728192" cy="288031"/>
          </a:xfrm>
        </p:spPr>
        <p:txBody>
          <a:bodyPr>
            <a:normAutofit fontScale="62500" lnSpcReduction="20000"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</a:t>
            </a:fld>
            <a:endParaRPr lang="ru-RU"/>
          </a:p>
        </p:txBody>
      </p:sp>
      <p:sp>
        <p:nvSpPr>
          <p:cNvPr id="5" name="Москва, 2017"/>
          <p:cNvSpPr txBox="1"/>
          <p:nvPr/>
        </p:nvSpPr>
        <p:spPr>
          <a:xfrm>
            <a:off x="3995936" y="5949279"/>
            <a:ext cx="3960440" cy="425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791" tIns="50791" rIns="50791" bIns="50791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b="1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80312" y="5218223"/>
            <a:ext cx="1512168" cy="146211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228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1830" y="404664"/>
            <a:ext cx="4248472" cy="738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1 уровень проверки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Проверка </a:t>
            </a:r>
            <a:r>
              <a:rPr lang="ru-RU" dirty="0">
                <a:solidFill>
                  <a:schemeClr val="tx1"/>
                </a:solidFill>
              </a:rPr>
              <a:t>полномочий </a:t>
            </a:r>
            <a:r>
              <a:rPr lang="ru-RU" dirty="0" smtClean="0">
                <a:solidFill>
                  <a:schemeClr val="tx1"/>
                </a:solidFill>
              </a:rPr>
              <a:t>подписанта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7754" y="1268760"/>
            <a:ext cx="5616624" cy="129266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2 уровень </a:t>
            </a:r>
            <a:r>
              <a:rPr lang="ru-RU" sz="2400" b="1" dirty="0" smtClean="0">
                <a:solidFill>
                  <a:schemeClr val="tx1"/>
                </a:solidFill>
              </a:rPr>
              <a:t>проверки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проверка </a:t>
            </a:r>
            <a:r>
              <a:rPr lang="ru-RU" dirty="0">
                <a:solidFill>
                  <a:schemeClr val="tx1"/>
                </a:solidFill>
              </a:rPr>
              <a:t>статуса поставщика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выписка из ЕГРЮЛ/ЕГРИП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+ объем проверки по 1 </a:t>
            </a:r>
            <a:r>
              <a:rPr lang="ru-RU" b="1" i="1" dirty="0" smtClean="0">
                <a:solidFill>
                  <a:schemeClr val="tx1"/>
                </a:solidFill>
              </a:rPr>
              <a:t>уровню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702977"/>
            <a:ext cx="7231601" cy="156966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3 уровень проверки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Подготовка отчета </a:t>
            </a:r>
            <a:r>
              <a:rPr lang="ru-RU" dirty="0">
                <a:solidFill>
                  <a:schemeClr val="tx1"/>
                </a:solidFill>
              </a:rPr>
              <a:t>о проверке поставщика, досье на поставщика, </a:t>
            </a:r>
            <a:r>
              <a:rPr lang="ru-RU" dirty="0" smtClean="0">
                <a:solidFill>
                  <a:schemeClr val="tx1"/>
                </a:solidFill>
              </a:rPr>
              <a:t>осуществление проверки </a:t>
            </a:r>
            <a:r>
              <a:rPr lang="ru-RU" dirty="0">
                <a:solidFill>
                  <a:schemeClr val="tx1"/>
                </a:solidFill>
                <a:ea typeface="Calibri"/>
                <a:cs typeface="Times New Roman"/>
              </a:rPr>
              <a:t>наличия материально-технических ресурсов, квалифицированного персонала, опыта выполнения аналогичных работ/услуг </a:t>
            </a:r>
            <a:r>
              <a:rPr lang="ru-RU" b="1" i="1" dirty="0" smtClean="0">
                <a:solidFill>
                  <a:schemeClr val="tx1"/>
                </a:solidFill>
              </a:rPr>
              <a:t>+ объем проверки по 2 уровню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144" y="4437112"/>
            <a:ext cx="8712968" cy="2123658"/>
          </a:xfrm>
          <a:prstGeom prst="rect">
            <a:avLst/>
          </a:prstGeom>
          <a:solidFill>
            <a:srgbClr val="E45A1C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4 уровень проверки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Проведение выездной проверки </a:t>
            </a:r>
            <a:r>
              <a:rPr lang="ru-RU" dirty="0">
                <a:solidFill>
                  <a:schemeClr val="tx1"/>
                </a:solidFill>
              </a:rPr>
              <a:t>по месту нахождения поставщика, </a:t>
            </a:r>
            <a:r>
              <a:rPr lang="ru-RU" dirty="0" smtClean="0">
                <a:solidFill>
                  <a:schemeClr val="tx1"/>
                </a:solidFill>
              </a:rPr>
              <a:t>запрос </a:t>
            </a:r>
            <a:r>
              <a:rPr lang="ru-RU" dirty="0">
                <a:solidFill>
                  <a:schemeClr val="tx1"/>
                </a:solidFill>
              </a:rPr>
              <a:t>у ПУ </a:t>
            </a:r>
            <a:r>
              <a:rPr lang="ru-RU" dirty="0" smtClean="0">
                <a:solidFill>
                  <a:schemeClr val="tx1"/>
                </a:solidFill>
              </a:rPr>
              <a:t>заключения </a:t>
            </a:r>
            <a:r>
              <a:rPr lang="ru-RU" dirty="0">
                <a:solidFill>
                  <a:schemeClr val="tx1"/>
                </a:solidFill>
              </a:rPr>
              <a:t>с анализом информации об участии поставщика в судебных спорах с ИФНС и дел о банкротстве; </a:t>
            </a:r>
            <a:r>
              <a:rPr lang="ru-RU" dirty="0" smtClean="0">
                <a:solidFill>
                  <a:schemeClr val="tx1"/>
                </a:solidFill>
              </a:rPr>
              <a:t>запрос </a:t>
            </a:r>
            <a:r>
              <a:rPr lang="ru-RU" dirty="0">
                <a:solidFill>
                  <a:schemeClr val="tx1"/>
                </a:solidFill>
              </a:rPr>
              <a:t>у поставщика </a:t>
            </a:r>
            <a:r>
              <a:rPr lang="ru-RU" dirty="0" smtClean="0">
                <a:solidFill>
                  <a:schemeClr val="tx1"/>
                </a:solidFill>
              </a:rPr>
              <a:t>бухгалтерской отчетности </a:t>
            </a:r>
            <a:r>
              <a:rPr lang="ru-RU" dirty="0">
                <a:solidFill>
                  <a:schemeClr val="tx1"/>
                </a:solidFill>
              </a:rPr>
              <a:t>на последнюю отчетную дату, </a:t>
            </a:r>
            <a:r>
              <a:rPr lang="ru-RU" dirty="0" smtClean="0">
                <a:solidFill>
                  <a:schemeClr val="tx1"/>
                </a:solidFill>
              </a:rPr>
              <a:t>передача отчетности </a:t>
            </a:r>
            <a:r>
              <a:rPr lang="ru-RU" dirty="0">
                <a:solidFill>
                  <a:schemeClr val="tx1"/>
                </a:solidFill>
              </a:rPr>
              <a:t>в УБУ для анализа показателей и дачи </a:t>
            </a:r>
            <a:r>
              <a:rPr lang="ru-RU" sz="1600" dirty="0">
                <a:solidFill>
                  <a:schemeClr val="tx1"/>
                </a:solidFill>
              </a:rPr>
              <a:t>заключения</a:t>
            </a:r>
            <a:r>
              <a:rPr lang="ru-RU" dirty="0">
                <a:solidFill>
                  <a:schemeClr val="tx1"/>
                </a:solidFill>
              </a:rPr>
              <a:t> о состоянии финансово-хозяйственной деятельности поставщика </a:t>
            </a:r>
            <a:r>
              <a:rPr lang="ru-RU" b="1" i="1" dirty="0" smtClean="0">
                <a:solidFill>
                  <a:schemeClr val="tx1"/>
                </a:solidFill>
              </a:rPr>
              <a:t>+ </a:t>
            </a:r>
            <a:r>
              <a:rPr lang="ru-RU" b="1" i="1" dirty="0">
                <a:solidFill>
                  <a:schemeClr val="tx1"/>
                </a:solidFill>
              </a:rPr>
              <a:t>объем проверки по 3 уровню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4341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42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smtClean="0"/>
                        <a:t>1 уровень проверки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0" i="1" u="none" dirty="0" smtClean="0"/>
                        <a:t>Что</a:t>
                      </a:r>
                      <a:r>
                        <a:rPr lang="ru-RU" sz="4000" b="0" i="1" u="none" baseline="0" dirty="0" smtClean="0"/>
                        <a:t> необходимо проверить?</a:t>
                      </a:r>
                      <a:endParaRPr lang="ru-RU" sz="4000" b="0" i="1" u="none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429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b="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Полномочия подписанта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33496"/>
              </p:ext>
            </p:extLst>
          </p:nvPr>
        </p:nvGraphicFramePr>
        <p:xfrm>
          <a:off x="0" y="-1"/>
          <a:ext cx="9144000" cy="68580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0"/>
              </a:tblGrid>
              <a:tr h="20244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2 уровень проверки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1" dirty="0" smtClean="0"/>
                        <a:t>Что</a:t>
                      </a:r>
                      <a:r>
                        <a:rPr lang="ru-RU" sz="3200" b="0" i="1" baseline="0" dirty="0" smtClean="0"/>
                        <a:t> необходимо проверить?</a:t>
                      </a:r>
                      <a:endParaRPr lang="ru-RU" sz="3200" b="0" i="1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Статус</a:t>
                      </a:r>
                      <a:r>
                        <a:rPr lang="ru-RU" sz="40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в ЕГРЮЛ</a:t>
                      </a:r>
                      <a:endParaRPr lang="ru-RU" sz="40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Полномочия подписанта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* Сведения о крупной сделке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i="1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* Лицензия/специальное</a:t>
                      </a:r>
                      <a:r>
                        <a:rPr lang="ru-RU" sz="2800" b="0" i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разрешение/членство в СРО (при необходимости)</a:t>
                      </a:r>
                      <a:endParaRPr lang="ru-RU" sz="2800" b="0" i="1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3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772610"/>
              </p:ext>
            </p:extLst>
          </p:nvPr>
        </p:nvGraphicFramePr>
        <p:xfrm>
          <a:off x="0" y="0"/>
          <a:ext cx="9144000" cy="705563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644008"/>
                <a:gridCol w="4499992"/>
              </a:tblGrid>
              <a:tr h="109610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/>
                        <a:t>3 уровень проверки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1" dirty="0" smtClean="0"/>
                        <a:t>Что</a:t>
                      </a:r>
                      <a:r>
                        <a:rPr lang="ru-RU" sz="2400" b="0" i="1" baseline="0" dirty="0" smtClean="0"/>
                        <a:t> необходимо проверить?</a:t>
                      </a:r>
                      <a:endParaRPr lang="ru-RU" sz="2400" b="0" i="1" dirty="0" smtClean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8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Статус</a:t>
                      </a: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в ЕГРЮЛ</a:t>
                      </a:r>
                      <a:endParaRPr lang="ru-RU" sz="2400" b="1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материально-технических ресурсов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Полномочия подписанта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квалифицированного</a:t>
                      </a:r>
                      <a:r>
                        <a:rPr lang="ru-RU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персонала</a:t>
                      </a:r>
                      <a:endParaRPr lang="ru-RU" sz="24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отчета и «досье»</a:t>
                      </a:r>
                    </a:p>
                    <a:p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опыта выполнения аналогичных работ/услуг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Представление отчетности в</a:t>
                      </a:r>
                      <a:r>
                        <a:rPr lang="ru-RU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ИФНС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информации о контрагенте в</a:t>
                      </a:r>
                      <a:r>
                        <a:rPr lang="ru-RU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сети Интернет</a:t>
                      </a:r>
                      <a:endParaRPr lang="ru-RU" sz="24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задолженности по налогам, сборам</a:t>
                      </a:r>
                      <a:endParaRPr lang="ru-RU" sz="24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* Сведения о крупной сделке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Статус в Реестре недобросовестных поставщиков в соответствии с 223-ФЗ и 44-ФЗ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ru-RU" sz="2000" b="0" i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0" i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Лицензия/специальное</a:t>
                      </a:r>
                      <a:r>
                        <a:rPr lang="ru-RU" sz="2000" b="0" i="1" kern="1200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разрешение/членство в СРО (при необходимости)</a:t>
                      </a:r>
                      <a:endParaRPr lang="ru-RU" sz="2000" b="0" i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058603"/>
              </p:ext>
            </p:extLst>
          </p:nvPr>
        </p:nvGraphicFramePr>
        <p:xfrm>
          <a:off x="-6474" y="-36631"/>
          <a:ext cx="9293968" cy="7498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1547"/>
                <a:gridCol w="5022421"/>
              </a:tblGrid>
              <a:tr h="122898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/>
                        <a:t>4 уровень проверки</a:t>
                      </a:r>
                      <a:endParaRPr lang="ru-RU" sz="3600" b="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1" dirty="0" smtClean="0"/>
                        <a:t>Что</a:t>
                      </a:r>
                      <a:r>
                        <a:rPr lang="ru-RU" sz="2400" b="0" i="1" baseline="0" dirty="0" smtClean="0"/>
                        <a:t> необходимо проверить?</a:t>
                      </a:r>
                      <a:endParaRPr lang="ru-RU" sz="2400" b="0" i="1" dirty="0" smtClean="0"/>
                    </a:p>
                    <a:p>
                      <a:endParaRPr lang="ru-RU" sz="16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5A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7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2"/>
                          </a:solidFill>
                          <a:effectLst/>
                        </a:rPr>
                        <a:t>Статус</a:t>
                      </a:r>
                      <a:r>
                        <a:rPr lang="ru-RU" sz="2000" b="1" baseline="0" dirty="0" smtClean="0">
                          <a:solidFill>
                            <a:schemeClr val="tx2"/>
                          </a:solidFill>
                          <a:effectLst/>
                        </a:rPr>
                        <a:t> в ЕГРЮЛ</a:t>
                      </a:r>
                      <a:endParaRPr lang="ru-RU" sz="2000" b="1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Участие в судебных разбирательствах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(по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 налогам, о банкротстве)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Полномочия подписанта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Наличие исполнительных производств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Наличие отчета и «досье»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Наличие материально-технических ресурсов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Представление отчетности в ИФНС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Наличие квалифицированного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 персонала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Наличие задолженности по налогам, сборам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Наличие опыта выполнения аналогичных работ/услуг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Статус в Реестре недобросовестных поставщиков в соответствии с 223-ФЗ и 44-ФЗ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Бухгалтерская отчетность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</a:rPr>
                        <a:t>Наличие информации о контрагенте в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 сети Интернет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2000" b="0" i="1" kern="1200" dirty="0" smtClean="0">
                          <a:solidFill>
                            <a:schemeClr val="tx2"/>
                          </a:solidFill>
                          <a:effectLst/>
                        </a:rPr>
                        <a:t>* Сведения о крупной сделке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2000" b="0" i="1" kern="1200" dirty="0" smtClean="0">
                          <a:solidFill>
                            <a:schemeClr val="tx2"/>
                          </a:solidFill>
                          <a:effectLst/>
                        </a:rPr>
                        <a:t>* лицензия/специальное</a:t>
                      </a:r>
                      <a:r>
                        <a:rPr lang="ru-RU" sz="2000" b="0" i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 разрешение/членство в СРО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 (при необходимости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44443" y="2852936"/>
            <a:ext cx="1794728" cy="913366"/>
          </a:xfrm>
          <a:prstGeom prst="flowChartAlternateProcess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Проверка поставщика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30737"/>
            <a:ext cx="1989529" cy="7951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Поставщик группы А</a:t>
            </a:r>
            <a:endParaRPr lang="ru-RU" sz="2000" b="1" dirty="0"/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347864" y="630737"/>
            <a:ext cx="1685093" cy="868631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1</a:t>
            </a:r>
            <a:r>
              <a:rPr lang="ru-RU" sz="2000" b="1" dirty="0" smtClean="0"/>
              <a:t> уровень проверки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25870" y="2500784"/>
            <a:ext cx="1634599" cy="6871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Поставщик группы Б</a:t>
            </a:r>
            <a:endParaRPr lang="ru-RU" sz="2000" b="1" dirty="0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7218853" y="773179"/>
            <a:ext cx="1738389" cy="652753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 уровень проверки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7485390" y="2362788"/>
            <a:ext cx="1611541" cy="71263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 уровень проверки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51520" y="5185287"/>
            <a:ext cx="1839171" cy="64807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Поставщик группы В</a:t>
            </a:r>
            <a:endParaRPr lang="ru-RU" sz="2000" b="1" dirty="0"/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6319630" y="4946323"/>
            <a:ext cx="1745580" cy="759054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3</a:t>
            </a:r>
            <a:r>
              <a:rPr lang="ru-RU" sz="2000" b="1" dirty="0" smtClean="0"/>
              <a:t> уровень проверки</a:t>
            </a:r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6319630" y="5901425"/>
            <a:ext cx="1612494" cy="767674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 уровень проверки</a:t>
            </a:r>
          </a:p>
        </p:txBody>
      </p:sp>
      <p:sp>
        <p:nvSpPr>
          <p:cNvPr id="21" name="Блок-схема: знак завершения 20"/>
          <p:cNvSpPr/>
          <p:nvPr/>
        </p:nvSpPr>
        <p:spPr>
          <a:xfrm>
            <a:off x="6179314" y="3939684"/>
            <a:ext cx="1714973" cy="707561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2 уровень проверки</a:t>
            </a:r>
          </a:p>
        </p:txBody>
      </p:sp>
      <p:cxnSp>
        <p:nvCxnSpPr>
          <p:cNvPr id="48" name="Прямая со стрелкой 47"/>
          <p:cNvCxnSpPr>
            <a:endCxn id="7" idx="2"/>
          </p:cNvCxnSpPr>
          <p:nvPr/>
        </p:nvCxnSpPr>
        <p:spPr>
          <a:xfrm flipV="1">
            <a:off x="1246284" y="1425932"/>
            <a:ext cx="1" cy="1443196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7" idx="3"/>
          </p:cNvCxnSpPr>
          <p:nvPr/>
        </p:nvCxnSpPr>
        <p:spPr>
          <a:xfrm>
            <a:off x="2241049" y="1028335"/>
            <a:ext cx="1106815" cy="0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6" idx="3"/>
            <a:endCxn id="11" idx="1"/>
          </p:cNvCxnSpPr>
          <p:nvPr/>
        </p:nvCxnSpPr>
        <p:spPr>
          <a:xfrm flipV="1">
            <a:off x="1839171" y="2844358"/>
            <a:ext cx="786699" cy="465261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6" idx="3"/>
            <a:endCxn id="72" idx="2"/>
          </p:cNvCxnSpPr>
          <p:nvPr/>
        </p:nvCxnSpPr>
        <p:spPr>
          <a:xfrm flipV="1">
            <a:off x="2090691" y="5211004"/>
            <a:ext cx="638388" cy="298319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70" idx="6"/>
            <a:endCxn id="20" idx="1"/>
          </p:cNvCxnSpPr>
          <p:nvPr/>
        </p:nvCxnSpPr>
        <p:spPr>
          <a:xfrm>
            <a:off x="4546506" y="6285262"/>
            <a:ext cx="1773124" cy="0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11" idx="3"/>
            <a:endCxn id="32" idx="2"/>
          </p:cNvCxnSpPr>
          <p:nvPr/>
        </p:nvCxnSpPr>
        <p:spPr>
          <a:xfrm>
            <a:off x="4260469" y="2844358"/>
            <a:ext cx="560696" cy="232835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14" idx="1"/>
          </p:cNvCxnSpPr>
          <p:nvPr/>
        </p:nvCxnSpPr>
        <p:spPr>
          <a:xfrm flipV="1">
            <a:off x="5839705" y="1099556"/>
            <a:ext cx="1379148" cy="286841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32" idx="6"/>
            <a:endCxn id="15" idx="1"/>
          </p:cNvCxnSpPr>
          <p:nvPr/>
        </p:nvCxnSpPr>
        <p:spPr>
          <a:xfrm flipV="1">
            <a:off x="6742913" y="2719103"/>
            <a:ext cx="742477" cy="358090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endCxn id="21" idx="1"/>
          </p:cNvCxnSpPr>
          <p:nvPr/>
        </p:nvCxnSpPr>
        <p:spPr>
          <a:xfrm>
            <a:off x="4629686" y="4255058"/>
            <a:ext cx="1549628" cy="38407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9985" y="-34202"/>
            <a:ext cx="8245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+mj-lt"/>
              </a:rPr>
              <a:t>Проверка Поставщика в зависимости от группы</a:t>
            </a:r>
            <a:endParaRPr lang="ru-RU" sz="2000" b="1" u="sng" dirty="0">
              <a:latin typeface="+mj-lt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821165" y="2509362"/>
            <a:ext cx="1921748" cy="1135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более</a:t>
            </a:r>
          </a:p>
          <a:p>
            <a:pPr algn="ctr"/>
            <a:r>
              <a:rPr lang="ru-RU" sz="1400" b="1" dirty="0" smtClean="0"/>
              <a:t> </a:t>
            </a:r>
            <a:r>
              <a:rPr lang="ru-RU" sz="1400" b="1" dirty="0"/>
              <a:t>50 млн. руб.</a:t>
            </a:r>
          </a:p>
        </p:txBody>
      </p:sp>
      <p:cxnSp>
        <p:nvCxnSpPr>
          <p:cNvPr id="45" name="Прямая со стрелкой 44"/>
          <p:cNvCxnSpPr>
            <a:endCxn id="16" idx="0"/>
          </p:cNvCxnSpPr>
          <p:nvPr/>
        </p:nvCxnSpPr>
        <p:spPr>
          <a:xfrm>
            <a:off x="1171106" y="3766302"/>
            <a:ext cx="0" cy="1418985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2729079" y="4739376"/>
            <a:ext cx="1990788" cy="9432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600" b="1" dirty="0" smtClean="0">
              <a:solidFill>
                <a:schemeClr val="bg1"/>
              </a:solidFill>
            </a:endParaRPr>
          </a:p>
          <a:p>
            <a:pPr lvl="0" algn="ctr"/>
            <a:endParaRPr lang="ru-RU" sz="1600" b="1" dirty="0">
              <a:solidFill>
                <a:schemeClr val="bg1"/>
              </a:solidFill>
            </a:endParaRP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</a:rPr>
              <a:t>от </a:t>
            </a:r>
            <a:r>
              <a:rPr lang="ru-RU" sz="1600" b="1" dirty="0">
                <a:solidFill>
                  <a:schemeClr val="bg1"/>
                </a:solidFill>
              </a:rPr>
              <a:t>500 тыс. руб. до 10 млн. руб. 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sp>
        <p:nvSpPr>
          <p:cNvPr id="74" name="Овал 73"/>
          <p:cNvSpPr/>
          <p:nvPr/>
        </p:nvSpPr>
        <p:spPr>
          <a:xfrm>
            <a:off x="2819261" y="3892030"/>
            <a:ext cx="1810425" cy="8028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 </a:t>
            </a:r>
            <a:r>
              <a:rPr lang="ru-RU" b="1" dirty="0"/>
              <a:t>500 тыс.</a:t>
            </a:r>
          </a:p>
        </p:txBody>
      </p:sp>
      <p:sp>
        <p:nvSpPr>
          <p:cNvPr id="40" name="Овал 39"/>
          <p:cNvSpPr/>
          <p:nvPr/>
        </p:nvSpPr>
        <p:spPr>
          <a:xfrm>
            <a:off x="4821165" y="1386397"/>
            <a:ext cx="1981362" cy="103629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менее </a:t>
            </a:r>
          </a:p>
          <a:p>
            <a:pPr algn="ctr"/>
            <a:r>
              <a:rPr lang="ru-RU" sz="1600" b="1" dirty="0" smtClean="0"/>
              <a:t>50 </a:t>
            </a:r>
            <a:r>
              <a:rPr lang="ru-RU" sz="1600" b="1" dirty="0"/>
              <a:t>млн. руб</a:t>
            </a:r>
            <a:r>
              <a:rPr lang="ru-RU" sz="1400" b="1" dirty="0"/>
              <a:t>.</a:t>
            </a:r>
          </a:p>
        </p:txBody>
      </p:sp>
      <p:cxnSp>
        <p:nvCxnSpPr>
          <p:cNvPr id="60" name="Прямая со стрелкой 59"/>
          <p:cNvCxnSpPr>
            <a:endCxn id="40" idx="2"/>
          </p:cNvCxnSpPr>
          <p:nvPr/>
        </p:nvCxnSpPr>
        <p:spPr>
          <a:xfrm flipV="1">
            <a:off x="3409778" y="1904547"/>
            <a:ext cx="1411387" cy="579828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2794456" y="5833359"/>
            <a:ext cx="1752050" cy="9038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r>
              <a:rPr lang="ru-RU" b="1" dirty="0" smtClean="0"/>
              <a:t>т 10 млн. руб</a:t>
            </a:r>
            <a:r>
              <a:rPr lang="ru-RU" b="1" dirty="0"/>
              <a:t>.</a:t>
            </a:r>
          </a:p>
          <a:p>
            <a:pPr algn="ctr"/>
            <a:endParaRPr lang="ru-RU" b="1" dirty="0"/>
          </a:p>
        </p:txBody>
      </p:sp>
      <p:cxnSp>
        <p:nvCxnSpPr>
          <p:cNvPr id="71" name="Прямая со стрелкой 70"/>
          <p:cNvCxnSpPr>
            <a:stCxn id="72" idx="6"/>
          </p:cNvCxnSpPr>
          <p:nvPr/>
        </p:nvCxnSpPr>
        <p:spPr>
          <a:xfrm>
            <a:off x="4719867" y="5211004"/>
            <a:ext cx="1452848" cy="12688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16" idx="0"/>
            <a:endCxn id="74" idx="2"/>
          </p:cNvCxnSpPr>
          <p:nvPr/>
        </p:nvCxnSpPr>
        <p:spPr>
          <a:xfrm flipV="1">
            <a:off x="1171106" y="4293464"/>
            <a:ext cx="1648155" cy="891823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16" idx="2"/>
          </p:cNvCxnSpPr>
          <p:nvPr/>
        </p:nvCxnSpPr>
        <p:spPr>
          <a:xfrm>
            <a:off x="1171106" y="5833359"/>
            <a:ext cx="1595376" cy="484309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Номер слайда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4867" y="1138140"/>
            <a:ext cx="6840760" cy="118695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Поставщик группы «А»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2401990" y="3933056"/>
            <a:ext cx="4626514" cy="144016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1</a:t>
            </a:r>
            <a:r>
              <a:rPr lang="ru-RU" sz="4400" b="1" dirty="0" smtClean="0"/>
              <a:t> уровень проверки</a:t>
            </a: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>
            <a:off x="4715247" y="2325091"/>
            <a:ext cx="0" cy="1607965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3728" y="207481"/>
            <a:ext cx="5112568" cy="118695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Поставщик группы «Б»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588168" y="4880623"/>
            <a:ext cx="2432157" cy="140496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 уровень проверки</a:t>
            </a: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1053408" y="4877772"/>
            <a:ext cx="2664296" cy="139809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4 уровень проверки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4018" y="2206941"/>
            <a:ext cx="3843077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/>
              <a:t>Сумма более </a:t>
            </a:r>
            <a:endParaRPr lang="ru-RU" sz="2800" b="1" dirty="0" smtClean="0"/>
          </a:p>
          <a:p>
            <a:pPr lvl="0" algn="ctr"/>
            <a:r>
              <a:rPr lang="ru-RU" sz="2800" b="1" dirty="0" smtClean="0"/>
              <a:t>50 </a:t>
            </a:r>
            <a:r>
              <a:rPr lang="ru-RU" sz="2800" b="1" dirty="0"/>
              <a:t>млн. руб. </a:t>
            </a:r>
          </a:p>
          <a:p>
            <a:pPr lvl="0" algn="ctr"/>
            <a:endParaRPr lang="ru-RU" i="1" dirty="0">
              <a:solidFill>
                <a:schemeClr val="accent3"/>
              </a:solidFill>
            </a:endParaRPr>
          </a:p>
        </p:txBody>
      </p:sp>
      <p:cxnSp>
        <p:nvCxnSpPr>
          <p:cNvPr id="18" name="Прямая со стрелкой 17"/>
          <p:cNvCxnSpPr>
            <a:stCxn id="13" idx="2"/>
            <a:endCxn id="8" idx="0"/>
          </p:cNvCxnSpPr>
          <p:nvPr/>
        </p:nvCxnSpPr>
        <p:spPr>
          <a:xfrm flipH="1">
            <a:off x="6804247" y="3544989"/>
            <a:ext cx="1" cy="1335634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2"/>
            <a:endCxn id="9" idx="0"/>
          </p:cNvCxnSpPr>
          <p:nvPr/>
        </p:nvCxnSpPr>
        <p:spPr>
          <a:xfrm flipH="1">
            <a:off x="2385556" y="3575093"/>
            <a:ext cx="1" cy="1302679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" idx="2"/>
          </p:cNvCxnSpPr>
          <p:nvPr/>
        </p:nvCxnSpPr>
        <p:spPr>
          <a:xfrm flipH="1">
            <a:off x="2385556" y="1394432"/>
            <a:ext cx="2294456" cy="704952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20272" y="2122253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Нет</a:t>
            </a:r>
            <a:endParaRPr lang="ru-RU" sz="4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82709" y="2176837"/>
            <a:ext cx="3843077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/>
              <a:t>Сумма </a:t>
            </a:r>
            <a:r>
              <a:rPr lang="ru-RU" sz="2800" b="1" dirty="0" smtClean="0"/>
              <a:t>менее</a:t>
            </a:r>
          </a:p>
          <a:p>
            <a:pPr lvl="0" algn="ctr"/>
            <a:r>
              <a:rPr lang="ru-RU" sz="2800" b="1" dirty="0" smtClean="0"/>
              <a:t>50 </a:t>
            </a:r>
            <a:r>
              <a:rPr lang="ru-RU" sz="2800" b="1" dirty="0"/>
              <a:t>млн. руб. </a:t>
            </a:r>
          </a:p>
          <a:p>
            <a:pPr lvl="0" algn="ctr"/>
            <a:r>
              <a:rPr lang="ru-RU" i="1" dirty="0" smtClean="0"/>
              <a:t> </a:t>
            </a:r>
            <a:endParaRPr lang="ru-RU" i="1" dirty="0">
              <a:solidFill>
                <a:schemeClr val="accent3"/>
              </a:solidFill>
            </a:endParaRPr>
          </a:p>
        </p:txBody>
      </p:sp>
      <p:cxnSp>
        <p:nvCxnSpPr>
          <p:cNvPr id="21" name="Прямая со стрелкой 20"/>
          <p:cNvCxnSpPr>
            <a:stCxn id="5" idx="2"/>
          </p:cNvCxnSpPr>
          <p:nvPr/>
        </p:nvCxnSpPr>
        <p:spPr>
          <a:xfrm>
            <a:off x="4680012" y="1394432"/>
            <a:ext cx="2124236" cy="704952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1653221" y="166265"/>
            <a:ext cx="5333501" cy="742455"/>
          </a:xfrm>
          <a:prstGeom prst="flowChartProcess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Поставщик группы «В»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136" y="1834912"/>
            <a:ext cx="2771800" cy="20240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chemeClr val="bg1"/>
                </a:solidFill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</a:rPr>
              <a:t>умма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до 500 </a:t>
            </a:r>
            <a:r>
              <a:rPr lang="ru-RU" sz="2400" b="1" dirty="0">
                <a:solidFill>
                  <a:schemeClr val="bg1"/>
                </a:solidFill>
              </a:rPr>
              <a:t>тыс. руб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273979" y="5275768"/>
            <a:ext cx="2386114" cy="1047209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 уровень проверки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63752" y="1848693"/>
            <a:ext cx="2592288" cy="19481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Сумма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 </a:t>
            </a:r>
            <a:r>
              <a:rPr lang="ru-RU" sz="2400" b="1" dirty="0">
                <a:solidFill>
                  <a:schemeClr val="bg1"/>
                </a:solidFill>
              </a:rPr>
              <a:t>10 млн. руб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</a:p>
          <a:p>
            <a:pPr lvl="0" algn="ctr"/>
            <a:endParaRPr lang="ru-RU" i="1" dirty="0" smtClean="0">
              <a:solidFill>
                <a:schemeClr val="bg1"/>
              </a:solidFill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308110" y="5228830"/>
            <a:ext cx="2396845" cy="1094147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3</a:t>
            </a:r>
            <a:r>
              <a:rPr lang="ru-RU" sz="2800" b="1" dirty="0" smtClean="0"/>
              <a:t> уровень проверки</a:t>
            </a: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6347461" y="5303514"/>
            <a:ext cx="2376264" cy="898102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 уровень проверки</a:t>
            </a:r>
          </a:p>
        </p:txBody>
      </p: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 flipH="1">
            <a:off x="1331640" y="908720"/>
            <a:ext cx="2988332" cy="864096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  <a:endCxn id="8" idx="0"/>
          </p:cNvCxnSpPr>
          <p:nvPr/>
        </p:nvCxnSpPr>
        <p:spPr>
          <a:xfrm>
            <a:off x="1467036" y="3858917"/>
            <a:ext cx="0" cy="1416851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716016" y="912092"/>
            <a:ext cx="2843880" cy="860724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9" idx="2"/>
            <a:endCxn id="11" idx="0"/>
          </p:cNvCxnSpPr>
          <p:nvPr/>
        </p:nvCxnSpPr>
        <p:spPr>
          <a:xfrm flipH="1">
            <a:off x="7535593" y="3796820"/>
            <a:ext cx="24303" cy="1506694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23" idx="2"/>
            <a:endCxn id="10" idx="0"/>
          </p:cNvCxnSpPr>
          <p:nvPr/>
        </p:nvCxnSpPr>
        <p:spPr>
          <a:xfrm flipH="1">
            <a:off x="4506533" y="3796821"/>
            <a:ext cx="1" cy="1432009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133236" y="1848694"/>
            <a:ext cx="2746596" cy="194812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Сумма 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от </a:t>
            </a:r>
            <a:r>
              <a:rPr lang="ru-RU" sz="2400" b="1" dirty="0">
                <a:solidFill>
                  <a:schemeClr val="bg1"/>
                </a:solidFill>
              </a:rPr>
              <a:t>500 тыс. руб. до 10 млн. руб. 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cxnSp>
        <p:nvCxnSpPr>
          <p:cNvPr id="25" name="Прямая со стрелкой 24"/>
          <p:cNvCxnSpPr>
            <a:endCxn id="23" idx="0"/>
          </p:cNvCxnSpPr>
          <p:nvPr/>
        </p:nvCxnSpPr>
        <p:spPr>
          <a:xfrm>
            <a:off x="4506534" y="912092"/>
            <a:ext cx="0" cy="936602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76830"/>
              </p:ext>
            </p:extLst>
          </p:nvPr>
        </p:nvGraphicFramePr>
        <p:xfrm>
          <a:off x="107504" y="404664"/>
          <a:ext cx="8784976" cy="63321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24536"/>
                <a:gridCol w="1080120"/>
                <a:gridCol w="936104"/>
                <a:gridCol w="936104"/>
                <a:gridCol w="1008112"/>
              </a:tblGrid>
              <a:tr h="92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ПРОВЕРЯЕМ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уровень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уровень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уровень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уровень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35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Статус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в ЕГРЮЛ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•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•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Полномочия подписанта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отчета и «досье»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Представление отчетности в ИФНС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задолженности по налогам, сборам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421021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Статус в Реестре недобросовестных поставщиков в соответствии с 223-ФЗ и 44-ФЗ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информации о контрагенте в</a:t>
                      </a: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сети Интернет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484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Участие в судебных разбирательствах (по</a:t>
                      </a: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налогам, о банкротстве)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исполнительных производств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материально-технических ресурсов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квалифицированного</a:t>
                      </a: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персонала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Наличие опыта выполнения аналогичных работ/услуг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Бухгалтерская отчетность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76671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Выездная проверка 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263983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Сведения о крупной сделке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  <a:tr h="484173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Лицензия/специальное</a:t>
                      </a:r>
                      <a:r>
                        <a:rPr lang="ru-RU" sz="1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разрешение/членство в СРО (при необходимости)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  <a:tc>
                  <a:txBody>
                    <a:bodyPr/>
                    <a:lstStyle/>
                    <a:p>
                      <a:pPr marL="0" marR="0" lvl="0" indent="0" algn="ctr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•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77" marR="52177" marT="0" marB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07504" y="-252892"/>
            <a:ext cx="9872961" cy="1805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/>
              <a:t>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Объем (уровень) ПРОВЕРКИ Поставщика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755576" y="620688"/>
            <a:ext cx="7920880" cy="5256584"/>
          </a:xfr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endParaRPr lang="en-US" sz="32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добросовестности контрагента включает в себя комплекс </a:t>
            </a:r>
            <a:r>
              <a:rPr lang="ru-RU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мер, направленных на получение необходимой и достоверной информации о </a:t>
            </a:r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контрагенте</a:t>
            </a:r>
            <a:endParaRPr lang="ru-RU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3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883" y="293104"/>
            <a:ext cx="7520940" cy="557843"/>
          </a:xfrm>
        </p:spPr>
        <p:txBody>
          <a:bodyPr tIns="32146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Проверка иностранных поставщиков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094" y="879312"/>
            <a:ext cx="8576865" cy="5521699"/>
          </a:xfrm>
          <a:noFill/>
        </p:spPr>
        <p:txBody>
          <a:bodyPr lIns="64291" tIns="32146" rIns="64291" bIns="32146">
            <a:normAutofit fontScale="62500" lnSpcReduction="2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Документы</a:t>
            </a:r>
            <a:r>
              <a:rPr lang="ru-RU" sz="2700" dirty="0">
                <a:solidFill>
                  <a:srgbClr val="002060"/>
                </a:solidFill>
              </a:rPr>
              <a:t>, которые необходимо получить от иностранного поставщика для удостоверения его добросовестности: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700" dirty="0">
                <a:solidFill>
                  <a:srgbClr val="002060"/>
                </a:solidFill>
              </a:rPr>
              <a:t>заверенная копия свидетельства о государственной регистрации в качестве юридического лица;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700" dirty="0">
                <a:solidFill>
                  <a:srgbClr val="002060"/>
                </a:solidFill>
              </a:rPr>
              <a:t>заверенные копии учредительных документов;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700" dirty="0">
                <a:solidFill>
                  <a:srgbClr val="002060"/>
                </a:solidFill>
              </a:rPr>
              <a:t>заверенная копии документа, удостоверяющего личность руководителя поставщика;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700" dirty="0">
                <a:solidFill>
                  <a:srgbClr val="002060"/>
                </a:solidFill>
              </a:rPr>
              <a:t>документы, подтверждающие полномочия лица на подписание договора.</a:t>
            </a:r>
          </a:p>
          <a:p>
            <a:pPr marL="0" indent="0"/>
            <a:r>
              <a:rPr lang="ru-RU" sz="2700" dirty="0">
                <a:solidFill>
                  <a:srgbClr val="002060"/>
                </a:solidFill>
              </a:rPr>
              <a:t>Также:</a:t>
            </a:r>
          </a:p>
          <a:p>
            <a:pPr marL="401822" indent="-401822">
              <a:buFont typeface="Wingdings" panose="05000000000000000000" pitchFamily="2" charset="2"/>
              <a:buChar char="v"/>
            </a:pPr>
            <a:r>
              <a:rPr lang="ru-RU" sz="2700" dirty="0">
                <a:solidFill>
                  <a:srgbClr val="002060"/>
                </a:solidFill>
              </a:rPr>
              <a:t>изучить </a:t>
            </a:r>
            <a:r>
              <a:rPr lang="ru-RU" sz="2700" u="sng" dirty="0">
                <a:solidFill>
                  <a:srgbClr val="002060"/>
                </a:solidFill>
                <a:hlinkClick r:id="rId2"/>
              </a:rPr>
              <a:t>доступные сведения государственного реестра аккредитованных филиалов и представительств иностранных юридических лиц</a:t>
            </a:r>
            <a:r>
              <a:rPr lang="ru-RU" sz="2700" dirty="0">
                <a:solidFill>
                  <a:srgbClr val="002060"/>
                </a:solidFill>
              </a:rPr>
              <a:t> (</a:t>
            </a:r>
            <a:r>
              <a:rPr lang="ru-RU" sz="2700" i="1" dirty="0">
                <a:solidFill>
                  <a:srgbClr val="002060"/>
                </a:solidFill>
              </a:rPr>
              <a:t>в случае если договор заключается с филиалом или представительством иностранного поставщика</a:t>
            </a:r>
            <a:r>
              <a:rPr lang="ru-RU" sz="2700" dirty="0">
                <a:solidFill>
                  <a:srgbClr val="002060"/>
                </a:solidFill>
              </a:rPr>
              <a:t>);</a:t>
            </a:r>
          </a:p>
          <a:p>
            <a:pPr marL="401822" indent="-401822">
              <a:buFont typeface="Wingdings" panose="05000000000000000000" pitchFamily="2" charset="2"/>
              <a:buChar char="v"/>
            </a:pPr>
            <a:r>
              <a:rPr lang="ru-RU" sz="2700" dirty="0">
                <a:solidFill>
                  <a:srgbClr val="002060"/>
                </a:solidFill>
              </a:rPr>
              <a:t>изучить информацию об иностранном поставщике, доступную в </a:t>
            </a:r>
            <a:r>
              <a:rPr lang="ru-RU" sz="2700" u="sng" dirty="0">
                <a:solidFill>
                  <a:srgbClr val="002060"/>
                </a:solidFill>
                <a:hlinkClick r:id="rId3"/>
              </a:rPr>
              <a:t>открытых базах данных иностранных государств</a:t>
            </a:r>
            <a:r>
              <a:rPr lang="ru-RU" sz="2700" dirty="0">
                <a:solidFill>
                  <a:srgbClr val="002060"/>
                </a:solidFill>
              </a:rPr>
              <a:t>;</a:t>
            </a:r>
          </a:p>
          <a:p>
            <a:pPr marL="401822" indent="-401822">
              <a:buFont typeface="Wingdings" panose="05000000000000000000" pitchFamily="2" charset="2"/>
              <a:buChar char="v"/>
            </a:pPr>
            <a:r>
              <a:rPr lang="ru-RU" sz="2700" dirty="0">
                <a:solidFill>
                  <a:srgbClr val="002060"/>
                </a:solidFill>
              </a:rPr>
              <a:t>в случае недоступности информационных ресурсов иностранного государства, можно воспользоваться общедоступными базами, в частности, </a:t>
            </a:r>
            <a:r>
              <a:rPr lang="ru-RU" sz="2700" u="sng" dirty="0">
                <a:solidFill>
                  <a:srgbClr val="002060"/>
                </a:solidFill>
                <a:hlinkClick r:id="rId4"/>
              </a:rPr>
              <a:t>сервисом «Интерфакс – Дан энд </a:t>
            </a:r>
            <a:r>
              <a:rPr lang="ru-RU" sz="2700" u="sng" dirty="0" err="1">
                <a:solidFill>
                  <a:srgbClr val="002060"/>
                </a:solidFill>
                <a:hlinkClick r:id="rId4"/>
              </a:rPr>
              <a:t>Брэдстрит</a:t>
            </a:r>
            <a:r>
              <a:rPr lang="ru-RU" sz="2700" u="sng" dirty="0">
                <a:solidFill>
                  <a:srgbClr val="002060"/>
                </a:solidFill>
                <a:hlinkClick r:id="rId4"/>
              </a:rPr>
              <a:t>»</a:t>
            </a:r>
            <a:r>
              <a:rPr lang="ru-RU" sz="2700" dirty="0">
                <a:solidFill>
                  <a:srgbClr val="002060"/>
                </a:solidFill>
              </a:rPr>
              <a:t>;</a:t>
            </a:r>
          </a:p>
          <a:p>
            <a:pPr marL="401822" indent="-401822">
              <a:buFont typeface="Wingdings" panose="05000000000000000000" pitchFamily="2" charset="2"/>
              <a:buChar char="v"/>
            </a:pPr>
            <a:r>
              <a:rPr lang="ru-RU" sz="2700" dirty="0">
                <a:solidFill>
                  <a:srgbClr val="002060"/>
                </a:solidFill>
              </a:rPr>
              <a:t>запросить иностранного поставщика о предоставлении необходимых документов (</a:t>
            </a:r>
            <a:r>
              <a:rPr lang="ru-RU" sz="2700" i="1" dirty="0">
                <a:solidFill>
                  <a:srgbClr val="002060"/>
                </a:solidFill>
              </a:rPr>
              <a:t>отказ от предоставления документов может быть признаком недобросовестности поставщика);</a:t>
            </a:r>
          </a:p>
          <a:p>
            <a:pPr marL="401822" indent="-401822">
              <a:buFont typeface="Wingdings" panose="05000000000000000000" pitchFamily="2" charset="2"/>
              <a:buChar char="v"/>
            </a:pPr>
            <a:r>
              <a:rPr lang="ru-RU" sz="2700" dirty="0">
                <a:solidFill>
                  <a:srgbClr val="002060"/>
                </a:solidFill>
              </a:rPr>
              <a:t>изучить информацию в открытых источниках, с сохранением копий интернет-страниц таких публикаций.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661" y="685675"/>
            <a:ext cx="8539298" cy="351473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1700" dirty="0"/>
              <a:t>    </a:t>
            </a:r>
            <a:br>
              <a:rPr lang="ru-RU" sz="1700" dirty="0"/>
            </a:br>
            <a:r>
              <a:rPr lang="ru-RU" sz="1700" dirty="0"/>
              <a:t/>
            </a:r>
            <a:br>
              <a:rPr lang="ru-RU" sz="1700" dirty="0"/>
            </a:br>
            <a:r>
              <a:rPr lang="ru-RU" sz="2200" dirty="0" err="1">
                <a:solidFill>
                  <a:srgbClr val="002060"/>
                </a:solidFill>
              </a:rPr>
              <a:t>ПРОВЕРКа</a:t>
            </a:r>
            <a:r>
              <a:rPr lang="ru-RU" sz="2200" dirty="0">
                <a:solidFill>
                  <a:srgbClr val="002060"/>
                </a:solidFill>
              </a:rPr>
              <a:t>  иностранного Поставщика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21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67531"/>
              </p:ext>
            </p:extLst>
          </p:nvPr>
        </p:nvGraphicFramePr>
        <p:xfrm>
          <a:off x="603735" y="1285876"/>
          <a:ext cx="7768938" cy="46641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68938"/>
              </a:tblGrid>
              <a:tr h="416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ПРОВЕРЯЕМ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887254">
                <a:tc>
                  <a:txBody>
                    <a:bodyPr/>
                    <a:lstStyle/>
                    <a:p>
                      <a:pPr marL="0" marR="0" lvl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Информацию о регистрации иностранного поставщика в качестве юридического лица, доступные данные из национальных реестров юридических лиц, данные учредительных документов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348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Полномочия подписанта</a:t>
                      </a:r>
                      <a:endParaRPr lang="ru-RU" sz="17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345653">
                <a:tc>
                  <a:txBody>
                    <a:bodyPr/>
                    <a:lstStyle/>
                    <a:p>
                      <a:pPr marL="0" marR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Наличие отчета и «досье»</a:t>
                      </a:r>
                      <a:endParaRPr lang="ru-RU" sz="17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391834">
                <a:tc>
                  <a:txBody>
                    <a:bodyPr/>
                    <a:lstStyle/>
                    <a:p>
                      <a:pPr marL="0" marR="0" lvl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Информацию о финансовом положении иностранного поставщика*</a:t>
                      </a:r>
                      <a:endParaRPr lang="ru-RU" sz="17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391834">
                <a:tc>
                  <a:txBody>
                    <a:bodyPr/>
                    <a:lstStyle/>
                    <a:p>
                      <a:pPr marL="0" marR="0" lvl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Наличие задолженности в ИФНС (</a:t>
                      </a:r>
                      <a:r>
                        <a:rPr lang="ru-RU" sz="1700" b="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налоговых</a:t>
                      </a:r>
                      <a:r>
                        <a:rPr lang="ru-RU" sz="1700" b="0" i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резидентов РФ</a:t>
                      </a:r>
                      <a:r>
                        <a:rPr lang="ru-RU" sz="17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17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Информацию о проведении в отношении иностранного поставщика процедуры реорганизации, ликвидации или банкротства*</a:t>
                      </a:r>
                    </a:p>
                    <a:p>
                      <a:endParaRPr lang="ru-RU" sz="17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439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Наличие информации о контрагенте в</a:t>
                      </a:r>
                      <a:r>
                        <a:rPr lang="ru-RU" sz="17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сети Интернет</a:t>
                      </a:r>
                      <a:endParaRPr lang="ru-RU" sz="17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  <a:tr h="659355">
                <a:tc>
                  <a:txBody>
                    <a:bodyPr/>
                    <a:lstStyle/>
                    <a:p>
                      <a:pPr marL="0" marR="0" lvl="0" indent="0" algn="l" defTabSz="13004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Информацию о том, является ли иностранное юридическое лицо налоговым резидентом Российской Федерации*.</a:t>
                      </a:r>
                      <a:endParaRPr lang="ru-RU" sz="17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687" marR="36687" marT="0" marB="0"/>
                </a:tc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 flipV="1">
            <a:off x="227877" y="6641595"/>
            <a:ext cx="8676082" cy="321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marL="401822" indent="-401822">
              <a:buFontTx/>
              <a:buChar char="-"/>
            </a:pPr>
            <a:endParaRPr lang="ru-RU" sz="1700" b="1" dirty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874" y="1484784"/>
            <a:ext cx="846959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1. После </a:t>
            </a:r>
            <a:r>
              <a:rPr lang="ru-RU" sz="2000" dirty="0">
                <a:solidFill>
                  <a:srgbClr val="0070C0"/>
                </a:solidFill>
              </a:rPr>
              <a:t>принятия решения о включении поставщика в Перечень авторизованных поставщиков НИУ </a:t>
            </a:r>
            <a:r>
              <a:rPr lang="ru-RU" sz="2000" dirty="0" smtClean="0">
                <a:solidFill>
                  <a:srgbClr val="0070C0"/>
                </a:solidFill>
              </a:rPr>
              <a:t>ВШЭ </a:t>
            </a:r>
            <a:r>
              <a:rPr lang="ru-RU" sz="2000" dirty="0">
                <a:solidFill>
                  <a:srgbClr val="0070C0"/>
                </a:solidFill>
              </a:rPr>
              <a:t>уполномоченный работник Дирекции формирует и направляет со своего адреса корпоративной электронной почты на сервисный почтовый ящик «Досье закупки» по адресу </a:t>
            </a:r>
            <a:r>
              <a:rPr lang="ru-RU" sz="2000" u="sng" dirty="0" err="1">
                <a:solidFill>
                  <a:srgbClr val="0070C0"/>
                </a:solidFill>
                <a:hlinkClick r:id="rId2"/>
              </a:rPr>
              <a:t>dossier</a:t>
            </a:r>
            <a:r>
              <a:rPr lang="ru-RU" sz="2000" u="sng" dirty="0">
                <a:solidFill>
                  <a:srgbClr val="0070C0"/>
                </a:solidFill>
                <a:hlinkClick r:id="rId2"/>
              </a:rPr>
              <a:t>@</a:t>
            </a:r>
            <a:r>
              <a:rPr lang="en-US" sz="2000" u="sng" dirty="0" err="1">
                <a:solidFill>
                  <a:srgbClr val="0070C0"/>
                </a:solidFill>
                <a:hlinkClick r:id="rId2"/>
              </a:rPr>
              <a:t>hse</a:t>
            </a:r>
            <a:r>
              <a:rPr lang="ru-RU" sz="2000" u="sng" dirty="0">
                <a:solidFill>
                  <a:srgbClr val="0070C0"/>
                </a:solidFill>
                <a:hlinkClick r:id="rId2"/>
              </a:rPr>
              <a:t>.</a:t>
            </a:r>
            <a:r>
              <a:rPr lang="en-US" sz="2000" u="sng" dirty="0" err="1">
                <a:solidFill>
                  <a:srgbClr val="0070C0"/>
                </a:solidFill>
                <a:hlinkClick r:id="rId2"/>
              </a:rPr>
              <a:t>ru</a:t>
            </a:r>
            <a:r>
              <a:rPr lang="en-US" sz="2000" u="sng" dirty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письмо, содержащее Досье, собранные в ходе проведения проверки документы и </a:t>
            </a:r>
            <a:r>
              <a:rPr lang="ru-RU" sz="2000" dirty="0" smtClean="0">
                <a:solidFill>
                  <a:srgbClr val="0070C0"/>
                </a:solidFill>
              </a:rPr>
              <a:t>сведения.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Досье, собранные в ходе проведения проверки документы хранятся не менее 5 (пяти) лет с момента включения поставщика в Перечень авторизованных поставщиков НИУ </a:t>
            </a:r>
            <a:r>
              <a:rPr lang="ru-RU" sz="2000" dirty="0" smtClean="0">
                <a:solidFill>
                  <a:srgbClr val="0070C0"/>
                </a:solidFill>
              </a:rPr>
              <a:t>ВШЭ.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>
                <a:solidFill>
                  <a:srgbClr val="0070C0"/>
                </a:solidFill>
              </a:rPr>
              <a:t>Досье, собранные в ходе проведения проверки документы и сведения, полученные от поставщика в электронном виде, направляются ответственным исполнителем со своего адреса корпоративной электронной почты на сервисный почтовый ящик «Досье закупки» по адресу </a:t>
            </a:r>
            <a:r>
              <a:rPr lang="en-US" sz="2000" u="sng" dirty="0">
                <a:solidFill>
                  <a:srgbClr val="0070C0"/>
                </a:solidFill>
                <a:hlinkClick r:id="rId3"/>
              </a:rPr>
              <a:t>dossier</a:t>
            </a:r>
            <a:r>
              <a:rPr lang="ru-RU" sz="2000" u="sng" dirty="0">
                <a:solidFill>
                  <a:srgbClr val="0070C0"/>
                </a:solidFill>
                <a:hlinkClick r:id="rId3"/>
              </a:rPr>
              <a:t>@</a:t>
            </a:r>
            <a:r>
              <a:rPr lang="en-US" sz="2000" u="sng" dirty="0" err="1">
                <a:solidFill>
                  <a:srgbClr val="0070C0"/>
                </a:solidFill>
                <a:hlinkClick r:id="rId3"/>
              </a:rPr>
              <a:t>hse</a:t>
            </a:r>
            <a:r>
              <a:rPr lang="ru-RU" sz="2000" u="sng" dirty="0">
                <a:solidFill>
                  <a:srgbClr val="0070C0"/>
                </a:solidFill>
                <a:hlinkClick r:id="rId3"/>
              </a:rPr>
              <a:t>.</a:t>
            </a:r>
            <a:r>
              <a:rPr lang="en-US" sz="2000" u="sng" dirty="0" err="1">
                <a:solidFill>
                  <a:srgbClr val="0070C0"/>
                </a:solidFill>
                <a:hlinkClick r:id="rId3"/>
              </a:rPr>
              <a:t>ru</a:t>
            </a:r>
            <a:r>
              <a:rPr lang="ru-RU" sz="2000" dirty="0">
                <a:solidFill>
                  <a:srgbClr val="0070C0"/>
                </a:solidFill>
              </a:rPr>
              <a:t> и хранятся </a:t>
            </a:r>
            <a:r>
              <a:rPr lang="ru-RU" sz="2000" u="sng" dirty="0">
                <a:solidFill>
                  <a:srgbClr val="0070C0"/>
                </a:solidFill>
              </a:rPr>
              <a:t>в электронной форме </a:t>
            </a:r>
            <a:r>
              <a:rPr lang="ru-RU" sz="2000" dirty="0">
                <a:solidFill>
                  <a:srgbClr val="0070C0"/>
                </a:solidFill>
              </a:rPr>
              <a:t>5 (пять) лет после истечения срока действия </a:t>
            </a:r>
            <a:r>
              <a:rPr lang="ru-RU" sz="2000" dirty="0" smtClean="0">
                <a:solidFill>
                  <a:srgbClr val="0070C0"/>
                </a:solidFill>
              </a:rPr>
              <a:t>договора.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874" y="764704"/>
            <a:ext cx="8745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сроки хранения сведений о поставщике 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23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530006"/>
            <a:ext cx="81481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/>
                </a:solidFill>
              </a:rPr>
              <a:t>СЛУЖЕБНАЯ ЗАПИСКА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b="1" dirty="0">
                <a:solidFill>
                  <a:schemeClr val="tx2"/>
                </a:solidFill>
              </a:rPr>
              <a:t>от_______№_____________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chemeClr val="tx2"/>
                </a:solidFill>
              </a:rPr>
              <a:t> </a:t>
            </a:r>
          </a:p>
          <a:p>
            <a:r>
              <a:rPr lang="ru-RU" sz="1400" b="1" dirty="0">
                <a:solidFill>
                  <a:schemeClr val="tx2"/>
                </a:solidFill>
              </a:rPr>
              <a:t>О включении в перечень авторизованных 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b="1" dirty="0">
                <a:solidFill>
                  <a:schemeClr val="tx2"/>
                </a:solidFill>
              </a:rPr>
              <a:t>поставщиков 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chemeClr val="tx2"/>
                </a:solidFill>
              </a:rPr>
              <a:t> </a:t>
            </a:r>
          </a:p>
          <a:p>
            <a:r>
              <a:rPr lang="ru-RU" sz="1400" b="1" dirty="0">
                <a:solidFill>
                  <a:schemeClr val="tx2"/>
                </a:solidFill>
              </a:rPr>
              <a:t>Прошу включить в перечень авторизованных поставщиков 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ru-RU" sz="1400" b="1" dirty="0">
                <a:solidFill>
                  <a:schemeClr val="tx2"/>
                </a:solidFill>
              </a:rPr>
              <a:t>____________, соответствующего следующим критериям: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зарегистрирован в ЕГРЮЛ/ЕГРИП – _________; 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полномочия руководителя подтверждаются __________;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отчетность в ИФНС за ____ год представлена своевременно, задолженность по налогам, сборам отсутствует;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не находится в процессе ликвидации или банкротства;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не включен в реестры недобросовестных поставщиков, формируемых в соответствии с законодательством о закупках товаров, работ, услуг; 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имеет в собственности или на праве </a:t>
            </a:r>
            <a:r>
              <a:rPr lang="ru-RU" sz="1400" b="1" dirty="0" smtClean="0">
                <a:solidFill>
                  <a:schemeClr val="tx2"/>
                </a:solidFill>
              </a:rPr>
              <a:t>пользования </a:t>
            </a:r>
            <a:r>
              <a:rPr lang="ru-RU" sz="1400" b="1" dirty="0">
                <a:solidFill>
                  <a:schemeClr val="tx2"/>
                </a:solidFill>
              </a:rPr>
              <a:t>офисные помещения, производственные площади, складские помещения </a:t>
            </a:r>
            <a:r>
              <a:rPr lang="ru-RU" sz="1400" b="1" i="1" dirty="0">
                <a:solidFill>
                  <a:schemeClr val="tx2"/>
                </a:solidFill>
              </a:rPr>
              <a:t>(нужное подчеркнуть</a:t>
            </a:r>
            <a:r>
              <a:rPr lang="ru-RU" sz="1400" b="1" dirty="0">
                <a:solidFill>
                  <a:schemeClr val="tx2"/>
                </a:solidFill>
              </a:rPr>
              <a:t>);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квалифицированный персонал, опыт выполнения работ/услуг, аналогичных </a:t>
            </a:r>
            <a:r>
              <a:rPr lang="ru-RU" sz="1400" b="1" dirty="0" smtClean="0">
                <a:solidFill>
                  <a:schemeClr val="tx2"/>
                </a:solidFill>
              </a:rPr>
              <a:t>выполняемых/оказываемых </a:t>
            </a:r>
            <a:r>
              <a:rPr lang="ru-RU" sz="1400" b="1" dirty="0">
                <a:solidFill>
                  <a:schemeClr val="tx2"/>
                </a:solidFill>
              </a:rPr>
              <a:t>для нужд </a:t>
            </a:r>
            <a:r>
              <a:rPr lang="ru-RU" sz="1400" b="1" dirty="0" smtClean="0">
                <a:solidFill>
                  <a:schemeClr val="tx2"/>
                </a:solidFill>
              </a:rPr>
              <a:t>университета, </a:t>
            </a:r>
            <a:r>
              <a:rPr lang="ru-RU" sz="1400" b="1" dirty="0">
                <a:solidFill>
                  <a:schemeClr val="tx2"/>
                </a:solidFill>
              </a:rPr>
              <a:t>имеется;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свидетельства СРО, лицензий и прочей разрешительной документации, необходимой для выполнения работ/оказания услуг для нужд </a:t>
            </a:r>
            <a:r>
              <a:rPr lang="ru-RU" sz="1400" b="1" dirty="0" smtClean="0">
                <a:solidFill>
                  <a:schemeClr val="tx2"/>
                </a:solidFill>
              </a:rPr>
              <a:t>университета, </a:t>
            </a:r>
            <a:r>
              <a:rPr lang="ru-RU" sz="1400" b="1" dirty="0">
                <a:solidFill>
                  <a:schemeClr val="tx2"/>
                </a:solidFill>
              </a:rPr>
              <a:t>имеются;</a:t>
            </a:r>
          </a:p>
          <a:p>
            <a:pPr lvl="2"/>
            <a:r>
              <a:rPr lang="ru-RU" sz="1400" b="1" dirty="0">
                <a:solidFill>
                  <a:schemeClr val="tx2"/>
                </a:solidFill>
              </a:rPr>
              <a:t>претензии к поставщику со стороны </a:t>
            </a:r>
            <a:r>
              <a:rPr lang="ru-RU" sz="1400" b="1" dirty="0" smtClean="0">
                <a:solidFill>
                  <a:schemeClr val="tx2"/>
                </a:solidFill>
              </a:rPr>
              <a:t>университета </a:t>
            </a:r>
            <a:r>
              <a:rPr lang="ru-RU" sz="1400" b="1" dirty="0">
                <a:solidFill>
                  <a:schemeClr val="tx2"/>
                </a:solidFill>
              </a:rPr>
              <a:t>по результатам выполнения обязательств в рамках предыдущих договоров от ________ № _________, отсутствуют.</a:t>
            </a:r>
          </a:p>
          <a:p>
            <a:r>
              <a:rPr lang="ru-RU" sz="1400" b="1" i="1" dirty="0">
                <a:solidFill>
                  <a:schemeClr val="tx2"/>
                </a:solidFill>
              </a:rPr>
              <a:t> </a:t>
            </a:r>
            <a:r>
              <a:rPr lang="ru-RU" sz="1400" b="1" i="1" dirty="0" smtClean="0">
                <a:solidFill>
                  <a:schemeClr val="tx2"/>
                </a:solidFill>
              </a:rPr>
              <a:t>Приложения:</a:t>
            </a:r>
            <a:r>
              <a:rPr lang="ru-RU" sz="1400" b="1" dirty="0">
                <a:solidFill>
                  <a:schemeClr val="tx2"/>
                </a:solidFill>
              </a:rPr>
              <a:t>	</a:t>
            </a:r>
            <a:r>
              <a:rPr lang="ru-RU" sz="1400" dirty="0">
                <a:solidFill>
                  <a:schemeClr val="tx2"/>
                </a:solidFill>
              </a:rPr>
              <a:t>	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717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24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05622"/>
              </p:ext>
            </p:extLst>
          </p:nvPr>
        </p:nvGraphicFramePr>
        <p:xfrm>
          <a:off x="0" y="44625"/>
          <a:ext cx="9144001" cy="673214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923928"/>
                <a:gridCol w="5220073"/>
              </a:tblGrid>
              <a:tr h="332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проверяем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Инструменты для проверки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16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Не находится в процессе реорганизации/ликвидации (банкротство)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Сервис «Сведения о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госрегистрации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юридических лиц и индивидуальных предпринимателей» - </a:t>
                      </a:r>
                      <a:r>
                        <a:rPr lang="ru-RU" sz="1400" u="sng" dirty="0">
                          <a:solidFill>
                            <a:schemeClr val="tx2"/>
                          </a:solidFill>
                          <a:effectLst/>
                          <a:hlinkClick r:id="rId2"/>
                        </a:rPr>
                        <a:t>https://egrul.nalog.ru/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Проверить в выписке из ЕГРЮЛ наличие раздела «Сведения о состоянии юридического лица»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8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Представляет отчетность в ИФНС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Проверить на сайте ФНС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2"/>
                          </a:solidFill>
                          <a:effectLst/>
                          <a:hlinkClick r:id="rId3"/>
                        </a:rPr>
                        <a:t>https://service.nalog.ru/zd.do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Платит налоги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Проверить на сайте ФНС 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2"/>
                          </a:solidFill>
                          <a:effectLst/>
                          <a:hlinkClick r:id="rId3"/>
                        </a:rPr>
                        <a:t>https://service.nalog.ru/zd.do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8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Не включен в Реестры недобросовестных поставщиков в соответствии с 223-ФЗ и 44-ФЗ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Сервис в Единой информационной системе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2"/>
                          </a:solidFill>
                          <a:effectLst/>
                          <a:hlinkClick r:id="rId4"/>
                        </a:rPr>
                        <a:t>http://zakupki.gov.ru/epz/dishonestsupplier/quicksearch/search.html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Материально-техническое оснащение обеспечивает исполнимость принимаемых обязательств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Служебная записка руководителю подразделения по результатам проверки фактического местонахождения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поставшика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оборудованности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офиса, кадрового обеспечения, наличия материально-технической базы 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43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Документы поставщика (приложить к отчету)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8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Выписка из ЕГРЮЛ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Получить электронную выписку - на сайте ФНС 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2"/>
                          </a:solidFill>
                          <a:effectLst/>
                          <a:hlinkClick r:id="rId5"/>
                        </a:rPr>
                        <a:t>https://service.nalog.ru/vyp/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893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</a:rPr>
                        <a:t>Устав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Получить у поставщика заверенную копию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8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</a:rPr>
                        <a:t>Свидетельство о государственной регистрации/лист записи ЕГРЮЛ/ЕГРИП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Получить у поставщика заверенную копию 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3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</a:rPr>
                        <a:t>Свидетельство о постановке на учет в ИФНС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Получить у поставщика заверенную копию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8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Решение об избрании/назначении руководителя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Получить у поставщика заверенную копию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3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</a:rPr>
                        <a:t>Доверенность на подписанта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Получить у поставщика заверенную копию доверенности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8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/>
                          </a:solidFill>
                          <a:effectLst/>
                        </a:rPr>
                        <a:t>Карточка поставщика</a:t>
                      </a:r>
                      <a:endParaRPr lang="ru-RU" sz="20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Заполняется поставщиком и является Приложением к отчету о проверке поставщика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96301"/>
              </p:ext>
            </p:extLst>
          </p:nvPr>
        </p:nvGraphicFramePr>
        <p:xfrm>
          <a:off x="-7549" y="764705"/>
          <a:ext cx="9165951" cy="57019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{FABFCF23-3B69-468F-B69F-88F6DE6A72F2}</a:tableStyleId>
              </a:tblPr>
              <a:tblGrid>
                <a:gridCol w="271789"/>
                <a:gridCol w="8894162"/>
              </a:tblGrid>
              <a:tr h="216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Полное 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Сокращенное 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Фирменное 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Организационно-правовая форма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10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Место нахождения (в соответствии с ЕГРЮЛ)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349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Адрес фактического местонахождения (почтовый адрес, адрес местонахождения единоличного органа управления, имеющего право действовать от имени юридического лица без доверенности)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Учредитель(и)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Руководитель (единоличный орган управления)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ОГРН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КПП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ОКВЭД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Бенефициары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Субъект малого или среднего предпринимательства (да/нет)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71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Лицензии (вид деятельности, кем выдана лицензия, на какой срок)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345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Членство в СРО (наименование СРО, членом которой является поставщик, Регистрационный номер члена </a:t>
                      </a:r>
                      <a:endParaRPr lang="ru-RU" sz="1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в </a:t>
                      </a:r>
                      <a:r>
                        <a:rPr lang="ru-RU" sz="1100" dirty="0">
                          <a:effectLst/>
                        </a:rPr>
                        <a:t>Едином реестре СРО НОСТРОЙ (НОПРИЗ))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39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Размер уставного капитала, балансовая стоимость активов по состоянию на последнюю отчетную дату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Балансовая стоимость основных производственных фондов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Размер кредиторской задолженности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Размер дебиторской задолженности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7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Размер задолженности по начисленным налогам, сборам и иным обязательным платежам в бюджет любого уровня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Размер чистых активов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Телефон, факс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87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24.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E-mail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Корпоративный сайт (портал)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Численность работников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83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(прямое, косвенное) в организациях (указать наименование и ОГРН организаций)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в собственности/ином праве офисных помещений, производственных площадей, складских помещений (указать)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квалифицированного персонала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6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исполненных договоров для заказчика – </a:t>
                      </a:r>
                      <a:r>
                        <a:rPr lang="ru-RU" sz="1100" dirty="0" smtClean="0">
                          <a:effectLst/>
                        </a:rPr>
                        <a:t>университета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  <a:tr h="117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Наличие претензий со стороны </a:t>
                      </a:r>
                      <a:r>
                        <a:rPr lang="ru-RU" sz="1100" dirty="0" smtClean="0">
                          <a:effectLst/>
                        </a:rPr>
                        <a:t>университета </a:t>
                      </a:r>
                      <a:r>
                        <a:rPr lang="ru-RU" sz="1100" dirty="0">
                          <a:effectLst/>
                        </a:rPr>
                        <a:t>в рамках исполнения предыдущих договоров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51" marR="41151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74850" y="193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4689" y="394920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Карточка поставщика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6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755576" y="620688"/>
            <a:ext cx="7920880" cy="5256584"/>
          </a:xfr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endParaRPr lang="en-US" sz="32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проверки направлено на установление и подтверждение добросовестности контрагента:</a:t>
            </a:r>
          </a:p>
          <a:p>
            <a:pPr marL="502920" indent="-457200"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 является лицом, добросовестно выполняющим свои налоговые обязанности,</a:t>
            </a:r>
          </a:p>
          <a:p>
            <a:pPr marL="502920" indent="-457200" algn="just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ресурсные возможности, достаточные для выполнения обязательств,</a:t>
            </a:r>
          </a:p>
          <a:p>
            <a:pPr marL="502920" indent="-457200"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онтрагент при заключении договора преследует явную деловую цель,</a:t>
            </a:r>
          </a:p>
          <a:p>
            <a:pPr marL="502920" indent="-457200"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оговорные условия не имеют значительных отличий от стандартных условий.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-3393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формы договоров пункта о заверении об обстоятельствах (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431.2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 РФ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legal.hse.ru/assurances</a:t>
            </a:r>
            <a:endParaRPr lang="ru-RU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локального нормативного акта – регламента проведения проверки контрагента. </a:t>
            </a:r>
          </a:p>
          <a:p>
            <a:pPr marL="457200" indent="-457200" algn="just">
              <a:buAutoNum type="arabicPeriod"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формы отчета по проверке контрагента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контрагента.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5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150" y="1299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работников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проведения процедуры проверки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контрагента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работу со специальным сервисом проверки контрагентов).</a:t>
            </a:r>
          </a:p>
          <a:p>
            <a:pPr algn="just"/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об автоматизации  процедуры проверки контрагента. </a:t>
            </a: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предложений о возможности хранения/архивирования полученной информации в электронном виде.</a:t>
            </a:r>
          </a:p>
          <a:p>
            <a:pPr algn="just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Подготовка перечня авторизованных поставщиков и его актуализация.</a:t>
            </a:r>
          </a:p>
          <a:p>
            <a:pPr algn="just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хранения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запрашиваемой информации на бумажном носителе. 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60803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перечня </a:t>
            </a: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авторизованных 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</a:t>
            </a:r>
          </a:p>
          <a:p>
            <a:pPr algn="ctr"/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перечень авторизованных поставщиков Дирекцией по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закупкам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1 апреля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заявок от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заинтересованных</a:t>
            </a:r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</a:t>
            </a:r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поставщиков по</a:t>
            </a:r>
            <a:r>
              <a:rPr lang="en-US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заданным в регламенте критериям</a:t>
            </a: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82007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включения в Перечень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авторизованных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Поставщики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иметь: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0828"/>
              </p:ext>
            </p:extLst>
          </p:nvPr>
        </p:nvGraphicFramePr>
        <p:xfrm>
          <a:off x="71500" y="1389891"/>
          <a:ext cx="8856984" cy="4775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6484"/>
                <a:gridCol w="4500500"/>
              </a:tblGrid>
              <a:tr h="74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государственную регистрацию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подтверждение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должностных лиц </a:t>
                      </a:r>
                    </a:p>
                  </a:txBody>
                  <a:tcPr/>
                </a:tc>
              </a:tr>
              <a:tr h="816285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своевременное представление отчетности в ИФНС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задолженности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налогам/сборам </a:t>
                      </a:r>
                    </a:p>
                  </a:txBody>
                  <a:tcPr/>
                </a:tc>
              </a:tr>
              <a:tr h="1071336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в реестрах</a:t>
                      </a:r>
                    </a:p>
                    <a:p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недобросовестных поставщиков, отсутствие ликвидации/банкротства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собственности/в аренде офисных, складских помещений, производственных площадей </a:t>
                      </a:r>
                    </a:p>
                  </a:txBody>
                  <a:tcPr/>
                </a:tc>
              </a:tr>
              <a:tr h="749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квалифицированного персонала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выполнения аналогичных работ/услуг</a:t>
                      </a:r>
                    </a:p>
                  </a:txBody>
                  <a:tcPr/>
                </a:tc>
              </a:tr>
              <a:tr h="1392837">
                <a:tc>
                  <a:txBody>
                    <a:bodyPr/>
                    <a:lstStyle/>
                    <a:p>
                      <a:pPr lvl="0"/>
                      <a:r>
                        <a:rPr lang="ru-RU" sz="2000" i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претензий к поставщику со стороны заказчика по результатам выполнения обязательств предыдущих договоров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ru-RU" sz="1800" i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членство в  СРО, наличие лицензий/специальных разрешений, необходимых для выполнения работ</a:t>
                      </a:r>
                    </a:p>
                    <a:p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76672"/>
            <a:ext cx="88603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 добросовестности контрагента проводится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поставщиков 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проверки поставщик включается в перечень авторизованных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поставщиков.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в отношении включенных в перечень авторизованных поставщиков  проверка проводится в соответствии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уровнем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 может быть исключен из перечня в случае несоответствия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заданным в регламенте критериям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9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7085"/>
            <a:ext cx="9144000" cy="584775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Группы поставщиков</a:t>
            </a:r>
            <a:r>
              <a:rPr lang="en-US" sz="3200" b="1" dirty="0" smtClean="0"/>
              <a:t> </a:t>
            </a:r>
            <a:endParaRPr lang="ru-RU" sz="3200" i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3508" y="3140968"/>
            <a:ext cx="2412268" cy="337159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Победители  конкурентных закупок, авторизованные поставщики,</a:t>
            </a:r>
          </a:p>
          <a:p>
            <a:pPr lvl="0"/>
            <a:r>
              <a:rPr lang="ru-RU" sz="2000" b="1" dirty="0">
                <a:solidFill>
                  <a:schemeClr val="tx1"/>
                </a:solidFill>
                <a:latin typeface="+mj-lt"/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пределенные иностранные поставщики </a:t>
            </a:r>
          </a:p>
          <a:p>
            <a:pPr lvl="0" algn="l"/>
            <a:endParaRPr lang="ru-RU" sz="1500" i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63952" y="2996951"/>
            <a:ext cx="2426103" cy="351561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Иные поставщики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Агент, комиссионер, арендодатель, иностранные поставщики</a:t>
            </a:r>
          </a:p>
          <a:p>
            <a:pPr algn="l"/>
            <a:endParaRPr lang="ru-RU" sz="1500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33178" y="3140968"/>
            <a:ext cx="2603137" cy="337159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Субъекты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естественных монополий; организации с регулируемыми видами деятельности; </a:t>
            </a:r>
          </a:p>
          <a:p>
            <a:r>
              <a:rPr lang="ru-RU" sz="2000" b="1" dirty="0">
                <a:solidFill>
                  <a:schemeClr val="tx1"/>
                </a:solidFill>
                <a:latin typeface="+mj-lt"/>
              </a:rPr>
              <a:t>г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осударственные и муниципальные учреждения</a:t>
            </a:r>
          </a:p>
          <a:p>
            <a:pPr algn="l"/>
            <a:endParaRPr lang="ru-RU" sz="1500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014" y="1547454"/>
            <a:ext cx="2520280" cy="8014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</a:rPr>
              <a:t>ГРУППА «А»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24119" y="1547453"/>
            <a:ext cx="2612196" cy="8014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</a:rPr>
              <a:t>ГРУППА </a:t>
            </a:r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</a:rPr>
              <a:t>Б</a:t>
            </a:r>
            <a:r>
              <a:rPr lang="ru-RU" sz="2400" b="1" dirty="0" smtClean="0">
                <a:solidFill>
                  <a:schemeClr val="tx1"/>
                </a:solidFill>
              </a:rPr>
              <a:t>»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1547455"/>
            <a:ext cx="2448272" cy="8014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tx1"/>
                </a:solidFill>
              </a:rPr>
              <a:t>ГРУППА </a:t>
            </a:r>
            <a:r>
              <a:rPr lang="ru-RU" sz="2400" b="1" dirty="0" smtClean="0">
                <a:solidFill>
                  <a:schemeClr val="tx1"/>
                </a:solidFill>
              </a:rPr>
              <a:t>«В» 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276354" y="711860"/>
            <a:ext cx="1" cy="83559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76355" y="711860"/>
            <a:ext cx="3247973" cy="835593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0" idx="0"/>
          </p:cNvCxnSpPr>
          <p:nvPr/>
        </p:nvCxnSpPr>
        <p:spPr>
          <a:xfrm flipH="1">
            <a:off x="1377154" y="711860"/>
            <a:ext cx="2872706" cy="83559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304318" y="2348878"/>
            <a:ext cx="0" cy="79209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2"/>
            <a:endCxn id="9" idx="0"/>
          </p:cNvCxnSpPr>
          <p:nvPr/>
        </p:nvCxnSpPr>
        <p:spPr>
          <a:xfrm>
            <a:off x="4330217" y="2348878"/>
            <a:ext cx="4530" cy="79209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2"/>
            <a:endCxn id="8" idx="0"/>
          </p:cNvCxnSpPr>
          <p:nvPr/>
        </p:nvCxnSpPr>
        <p:spPr>
          <a:xfrm flipH="1">
            <a:off x="7277004" y="2348880"/>
            <a:ext cx="31300" cy="64807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095C-02A0-4D8F-AE3A-0AA908B5CF3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1824</Words>
  <Application>Microsoft Office PowerPoint</Application>
  <PresentationFormat>Экран (4:3)</PresentationFormat>
  <Paragraphs>384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Проверка добросовестности контрагента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Проверка иностранных поставщиков   </vt:lpstr>
      <vt:lpstr>      ПРОВЕРКа  иностранного Поставщика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Зарипова</cp:lastModifiedBy>
  <cp:revision>99</cp:revision>
  <dcterms:created xsi:type="dcterms:W3CDTF">2018-10-02T07:40:18Z</dcterms:created>
  <dcterms:modified xsi:type="dcterms:W3CDTF">2018-11-23T14:25:09Z</dcterms:modified>
</cp:coreProperties>
</file>