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9f2d800b9_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9f2d800b9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9f2d800b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9f2d800b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9f2d800b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9f2d800b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9f2d800b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9f2d800b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9f2d800b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9f2d800b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9f2d800b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9f2d800b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9f2d800b9_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9f2d800b9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9b0b450e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9b0b450e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Cocit sources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9b0b450e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9b0b450e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Bib coup sources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9b0b450e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9b0b450e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Cocit authors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9f2d800b9_5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9f2d800b9_5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f2d800b9_5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f2d800b9_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9f2d800b9_5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9f2d800b9_5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2d800b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2d800b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Algorithm* AND social AND user experience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9f2d800b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9f2d800b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9f2d800b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9f2d800b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9f2d800b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9f2d800b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9f2d800b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9f2d800b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9f2d800b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9f2d800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9b0b450e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9b0b450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Bib coup docs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Социальные алгоритмы:</a:t>
            </a:r>
            <a:br>
              <a:rPr lang="ru"/>
            </a:br>
            <a:r>
              <a:rPr lang="ru"/>
              <a:t>направления развития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000000"/>
                </a:solidFill>
              </a:rPr>
              <a:t>Библиографический обзор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Илья Мусабиров	Денис Булыгин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39500" y="3443275"/>
            <a:ext cx="40650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Supported by the Academic Fund Program at the National Research University Higher School of Economics (HSE) in 2017-2018 (grant # 17-05-0024) and by the Russian Academic Excellence Project "5-100"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Computational Methods</a:t>
            </a:r>
            <a:endParaRPr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A Personalized Recommender System using Machine Learning based Sentiment Analysis over Social Data (2016)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/>
              <a:t>... In this paper, we propose a such a social framework, which extracts </a:t>
            </a:r>
            <a:r>
              <a:rPr b="1" lang="ru" sz="1200"/>
              <a:t>user’s reviews, comments of restaurants and points of interest</a:t>
            </a:r>
            <a:r>
              <a:rPr lang="ru" sz="1200"/>
              <a:t> such as events and locations, to personalize and rank suggestions based on user preferences. </a:t>
            </a:r>
            <a:r>
              <a:rPr b="1" lang="ru" sz="1200"/>
              <a:t>Machine Learning </a:t>
            </a:r>
            <a:r>
              <a:rPr lang="ru" sz="1200"/>
              <a:t>and </a:t>
            </a:r>
            <a:r>
              <a:rPr b="1" lang="ru" sz="1200"/>
              <a:t>Sentiment Analysis</a:t>
            </a:r>
            <a:r>
              <a:rPr lang="ru" sz="1200"/>
              <a:t> based techniques are used for further optimizing search query results…</a:t>
            </a:r>
            <a:endParaRPr sz="12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HyRA: A Hybrid Recommendation Algorithm Focused on Smart POI. Ceutí as a Study Scenario (2018)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/>
              <a:t>...Nowadays, Physical Web together with the increase in the use of mobile devices, </a:t>
            </a:r>
            <a:r>
              <a:rPr b="1" lang="ru" sz="1200"/>
              <a:t>Global Positioning System</a:t>
            </a:r>
            <a:r>
              <a:rPr lang="ru" sz="1200"/>
              <a:t> (GPS), and </a:t>
            </a:r>
            <a:r>
              <a:rPr b="1" lang="ru" sz="1200"/>
              <a:t>Social Networking Sites</a:t>
            </a:r>
            <a:r>
              <a:rPr lang="ru" sz="1200"/>
              <a:t> (SNS) have caused users to share enriched information on the Web such as their tourist experiences. Therefore, an area that has been significantly improved by using the </a:t>
            </a:r>
            <a:r>
              <a:rPr b="1" lang="ru" sz="1200"/>
              <a:t>contextual information </a:t>
            </a:r>
            <a:r>
              <a:rPr lang="ru" sz="1200"/>
              <a:t>provided by these technologies is tourism… Hence, a novel Hybrid Recommendation Algorithm (HyRA) is presented by incorporating an aggregation operator into the </a:t>
            </a:r>
            <a:r>
              <a:rPr b="1" lang="ru" sz="1200"/>
              <a:t>user-based Collaborative Filtering (CF) algorithm</a:t>
            </a:r>
            <a:r>
              <a:rPr lang="ru" sz="1200"/>
              <a:t> as well as including the Smart POIs’ categories and geographical information...</a:t>
            </a:r>
            <a:endParaRPr sz="1200"/>
          </a:p>
        </p:txBody>
      </p:sp>
      <p:sp>
        <p:nvSpPr>
          <p:cNvPr id="155" name="Google Shape;155;p22"/>
          <p:cNvSpPr/>
          <p:nvPr/>
        </p:nvSpPr>
        <p:spPr>
          <a:xfrm>
            <a:off x="171900" y="664925"/>
            <a:ext cx="139800" cy="132900"/>
          </a:xfrm>
          <a:prstGeom prst="rect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Social Media and awareness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#RIPINSTAGRAM: Examining user’s counter-narratives opposing the introduction of algorithmic personalization on Instagram (2017)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/>
              <a:t>...</a:t>
            </a:r>
            <a:r>
              <a:rPr lang="ru" sz="1200"/>
              <a:t>In this paper, we examine how </a:t>
            </a:r>
            <a:r>
              <a:rPr b="1" lang="ru" sz="1200"/>
              <a:t>users commented</a:t>
            </a:r>
            <a:r>
              <a:rPr lang="ru" sz="1200"/>
              <a:t> on the announcement of Instagram implementing algorithmic personalization… Qualitative analysis resulted in the identification of the following four counter-narratives brought forth by users: 1) </a:t>
            </a:r>
            <a:r>
              <a:rPr b="1" lang="ru" sz="1200"/>
              <a:t>algorithmic hegemony</a:t>
            </a:r>
            <a:r>
              <a:rPr lang="ru" sz="1200"/>
              <a:t>; 2) </a:t>
            </a:r>
            <a:r>
              <a:rPr b="1" lang="ru" sz="1200"/>
              <a:t>violation of user autonomy</a:t>
            </a:r>
            <a:r>
              <a:rPr lang="ru" sz="1200"/>
              <a:t>; 3) prevalence of commercial interests; and 4) deification of mainstream...</a:t>
            </a:r>
            <a:endParaRPr sz="12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Online Serendipity: A Contextual Differentiation of Antecedents and Outcomes (2017)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/>
              <a:t>...</a:t>
            </a:r>
            <a:r>
              <a:rPr lang="ru" sz="1200"/>
              <a:t>Critics worry that </a:t>
            </a:r>
            <a:r>
              <a:rPr b="1" lang="ru" sz="1200"/>
              <a:t>algorithmic filtering</a:t>
            </a:r>
            <a:r>
              <a:rPr lang="ru" sz="1200"/>
              <a:t> could lead to overly polished, </a:t>
            </a:r>
            <a:r>
              <a:rPr b="1" lang="ru" sz="1200"/>
              <a:t>homogeneous web experiences</a:t>
            </a:r>
            <a:r>
              <a:rPr lang="ru" sz="1200"/>
              <a:t>...We propose a nomological model of online </a:t>
            </a:r>
            <a:r>
              <a:rPr b="1" lang="ru" sz="1200"/>
              <a:t>serendipity experiences</a:t>
            </a:r>
            <a:r>
              <a:rPr lang="ru" sz="1200"/>
              <a:t>, conceptualizing both cognitive and behavioral antecedents...We conduct structural equation modeling and multigroup analyses to differentiate the antecedents and effects of serendipity across three distinct contexts: </a:t>
            </a:r>
            <a:r>
              <a:rPr b="1" lang="ru" sz="1200"/>
              <a:t>online shopping</a:t>
            </a:r>
            <a:r>
              <a:rPr lang="ru" sz="1200"/>
              <a:t>, </a:t>
            </a:r>
            <a:r>
              <a:rPr b="1" lang="ru" sz="1200"/>
              <a:t>information services</a:t>
            </a:r>
            <a:r>
              <a:rPr lang="ru" sz="1200"/>
              <a:t>, and </a:t>
            </a:r>
            <a:r>
              <a:rPr b="1" lang="ru" sz="1200"/>
              <a:t>social networking sites</a:t>
            </a:r>
            <a:r>
              <a:rPr lang="ru" sz="1200"/>
              <a:t>...</a:t>
            </a:r>
            <a:endParaRPr sz="1200"/>
          </a:p>
        </p:txBody>
      </p:sp>
      <p:sp>
        <p:nvSpPr>
          <p:cNvPr id="162" name="Google Shape;162;p23"/>
          <p:cNvSpPr/>
          <p:nvPr/>
        </p:nvSpPr>
        <p:spPr>
          <a:xfrm>
            <a:off x="171900" y="664925"/>
            <a:ext cx="139800" cy="132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Trust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Understanding Graph-based Trust Evaluation in Online Social Networks: Methodologies and Challenges (2016)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/>
              <a:t>...</a:t>
            </a:r>
            <a:r>
              <a:rPr lang="ru" sz="1200"/>
              <a:t>Online social networks (OSNs) are becoming a popular method of </a:t>
            </a:r>
            <a:r>
              <a:rPr b="1" lang="ru" sz="1200"/>
              <a:t>meeting people</a:t>
            </a:r>
            <a:r>
              <a:rPr lang="ru" sz="1200"/>
              <a:t> and keeping in touch with friends. OSNs resort to </a:t>
            </a:r>
            <a:r>
              <a:rPr b="1" lang="ru" sz="1200"/>
              <a:t>trust evaluation models and algorithms</a:t>
            </a:r>
            <a:r>
              <a:rPr lang="ru" sz="1200"/>
              <a:t>, as to</a:t>
            </a:r>
            <a:r>
              <a:rPr b="1" lang="ru" sz="1200"/>
              <a:t> improve service qualities and enhance user experience</a:t>
            </a:r>
            <a:r>
              <a:rPr lang="ru" sz="1200"/>
              <a:t>s… Graph-based approaches make up a major portion of the existing works, in which the trust value is calculated through a</a:t>
            </a:r>
            <a:r>
              <a:rPr b="1" lang="ru" sz="1200"/>
              <a:t> trusted graph</a:t>
            </a:r>
            <a:r>
              <a:rPr lang="ru" sz="1200"/>
              <a:t>...We first summarize the </a:t>
            </a:r>
            <a:r>
              <a:rPr b="1" lang="ru" sz="1200"/>
              <a:t>features of OSNs</a:t>
            </a:r>
            <a:r>
              <a:rPr lang="ru" sz="1200"/>
              <a:t> and </a:t>
            </a:r>
            <a:r>
              <a:rPr b="1" lang="ru" sz="1200"/>
              <a:t>the properties of trust</a:t>
            </a:r>
            <a:r>
              <a:rPr lang="ru" sz="1200"/>
              <a:t>. Then, we comparatively review two categories of graph-simplification based and graph-analogy based approaches, and discuss their individual problems and challenges. We also analyze the common challenges of all graph-based models</a:t>
            </a:r>
            <a:r>
              <a:rPr lang="ru" sz="1200"/>
              <a:t>...</a:t>
            </a:r>
            <a:endParaRPr sz="12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Research on Trust Prediction from a Sociological Perspective (2015)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/>
              <a:t>...</a:t>
            </a:r>
            <a:r>
              <a:rPr b="1" lang="ru" sz="1200"/>
              <a:t>Trust</a:t>
            </a:r>
            <a:r>
              <a:rPr lang="ru" sz="1200"/>
              <a:t>, as a major part of human interactions, plays an important role in helping users </a:t>
            </a:r>
            <a:r>
              <a:rPr b="1" lang="ru" sz="1200"/>
              <a:t>collect reliable information</a:t>
            </a:r>
            <a:r>
              <a:rPr lang="ru" sz="1200"/>
              <a:t> and </a:t>
            </a:r>
            <a:r>
              <a:rPr b="1" lang="ru" sz="1200"/>
              <a:t>make decisions</a:t>
            </a:r>
            <a:r>
              <a:rPr lang="ru" sz="1200"/>
              <a:t>… In this paper, we investigate how to exploit </a:t>
            </a:r>
            <a:r>
              <a:rPr b="1" lang="ru" sz="1200"/>
              <a:t>homophily</a:t>
            </a:r>
            <a:r>
              <a:rPr lang="ru" sz="1200"/>
              <a:t> and </a:t>
            </a:r>
            <a:r>
              <a:rPr b="1" lang="ru" sz="1200"/>
              <a:t>social status</a:t>
            </a:r>
            <a:r>
              <a:rPr lang="ru" sz="1200"/>
              <a:t> in trust prediction by </a:t>
            </a:r>
            <a:r>
              <a:rPr b="1" lang="ru" sz="1200"/>
              <a:t>modeling social theories</a:t>
            </a:r>
            <a:r>
              <a:rPr lang="ru" sz="1200"/>
              <a:t>… Experimental results on real-world datasets demonstrate the effectiveness of the proposed framework</a:t>
            </a:r>
            <a:r>
              <a:rPr lang="ru" sz="1200"/>
              <a:t>...</a:t>
            </a:r>
            <a:endParaRPr sz="1200"/>
          </a:p>
        </p:txBody>
      </p:sp>
      <p:sp>
        <p:nvSpPr>
          <p:cNvPr id="169" name="Google Shape;169;p24"/>
          <p:cNvSpPr/>
          <p:nvPr/>
        </p:nvSpPr>
        <p:spPr>
          <a:xfrm>
            <a:off x="171900" y="664925"/>
            <a:ext cx="139800" cy="1329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</a:t>
            </a:r>
            <a:r>
              <a:rPr lang="ru"/>
              <a:t>ecommendations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Exploring social tagging for personalized community recommendations (2013)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/>
              <a:t>...</a:t>
            </a:r>
            <a:r>
              <a:rPr lang="ru" sz="1200"/>
              <a:t>In this study we focus on the issue of </a:t>
            </a:r>
            <a:r>
              <a:rPr b="1" lang="ru" sz="1200"/>
              <a:t>recommending social communities</a:t>
            </a:r>
            <a:r>
              <a:rPr lang="ru" sz="1200"/>
              <a:t> (or groups) to </a:t>
            </a:r>
            <a:r>
              <a:rPr b="1" lang="ru" sz="1200"/>
              <a:t>individual users</a:t>
            </a:r>
            <a:r>
              <a:rPr lang="ru" sz="1200"/>
              <a:t>. We address specifically the potential of </a:t>
            </a:r>
            <a:r>
              <a:rPr b="1" lang="ru" sz="1200"/>
              <a:t>social tagging</a:t>
            </a:r>
            <a:r>
              <a:rPr lang="ru" sz="1200"/>
              <a:t> for accentuating users’ interests and characterizing communities. We also discuss some unique methods of improving several techniques that have been adapted for use in the context of community recommendations: </a:t>
            </a:r>
            <a:r>
              <a:rPr b="1" lang="ru" sz="1200"/>
              <a:t>collaborative filtering, a random walk model, a Katz influence model, a latent semantic model, and a user-centric tag model</a:t>
            </a:r>
            <a:r>
              <a:rPr lang="ru" sz="1200"/>
              <a:t>...</a:t>
            </a:r>
            <a:endParaRPr sz="12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Interacting with Recommenders — Overview and Research Directions (2017)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/>
              <a:t>...</a:t>
            </a:r>
            <a:r>
              <a:rPr lang="ru" sz="1200"/>
              <a:t>Automated </a:t>
            </a:r>
            <a:r>
              <a:rPr b="1" lang="ru" sz="1200"/>
              <a:t>recommendations </a:t>
            </a:r>
            <a:r>
              <a:rPr lang="ru" sz="1200"/>
              <a:t>have become a </a:t>
            </a:r>
            <a:r>
              <a:rPr b="1" lang="ru" sz="1200"/>
              <a:t>ubiquitous part of today’s online user experience</a:t>
            </a:r>
            <a:r>
              <a:rPr lang="ru" sz="1200"/>
              <a:t>… In many of today’s applications, however, the only way for users to interact with the system is to inspect the recommended items. Often, </a:t>
            </a:r>
            <a:r>
              <a:rPr b="1" lang="ru" sz="1200"/>
              <a:t>no mechanisms are implemented</a:t>
            </a:r>
            <a:r>
              <a:rPr lang="ru" sz="1200"/>
              <a:t> for users to give the system </a:t>
            </a:r>
            <a:r>
              <a:rPr b="1" lang="ru" sz="1200"/>
              <a:t>feedback on the recommendations</a:t>
            </a:r>
            <a:r>
              <a:rPr lang="ru" sz="1200"/>
              <a:t> or to explicitly specify preferences, which can limit the potential overall value of the system for its users… This work provides a comprehensive overview on the existing literature on user interaction aspects in recommender systems...Throughout the work, we furthermore discuss examples of real-world systems and outline possible directions for future works</a:t>
            </a:r>
            <a:r>
              <a:rPr lang="ru" sz="1200"/>
              <a:t>...</a:t>
            </a:r>
            <a:endParaRPr sz="1200"/>
          </a:p>
        </p:txBody>
      </p:sp>
      <p:sp>
        <p:nvSpPr>
          <p:cNvPr id="176" name="Google Shape;176;p25"/>
          <p:cNvSpPr/>
          <p:nvPr/>
        </p:nvSpPr>
        <p:spPr>
          <a:xfrm>
            <a:off x="171900" y="664925"/>
            <a:ext cx="139800" cy="132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Tagging</a:t>
            </a:r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Personalized Tag Recommendation Using Graph-based Ranking on Multi-type Interrelated Objects (2009)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/>
              <a:t>...</a:t>
            </a:r>
            <a:r>
              <a:rPr lang="ru" sz="1200">
                <a:highlight>
                  <a:srgbClr val="FFFFFF"/>
                </a:highlight>
              </a:rPr>
              <a:t>A tag recommendation module can assist users in </a:t>
            </a:r>
            <a:r>
              <a:rPr b="1" lang="ru" sz="1200">
                <a:highlight>
                  <a:srgbClr val="FFFFFF"/>
                </a:highlight>
              </a:rPr>
              <a:t>tagging process</a:t>
            </a:r>
            <a:r>
              <a:rPr lang="ru" sz="1200">
                <a:highlight>
                  <a:srgbClr val="FFFFFF"/>
                </a:highlight>
              </a:rPr>
              <a:t> by suggesting relevant tags to them… We address the problem of personalized tag recommendation for text documents. In particular, we model personalized tag recommendation as </a:t>
            </a:r>
            <a:r>
              <a:rPr b="1" lang="ru" sz="1200">
                <a:highlight>
                  <a:srgbClr val="FFFFFF"/>
                </a:highlight>
              </a:rPr>
              <a:t>a "query and ranking</a:t>
            </a:r>
            <a:r>
              <a:rPr lang="ru" sz="1200">
                <a:highlight>
                  <a:srgbClr val="FFFFFF"/>
                </a:highlight>
              </a:rPr>
              <a:t>" problem and propose a novel </a:t>
            </a:r>
            <a:r>
              <a:rPr b="1" lang="ru" sz="1200">
                <a:highlight>
                  <a:srgbClr val="FFFFFF"/>
                </a:highlight>
              </a:rPr>
              <a:t>graph-based ranking algorithm</a:t>
            </a:r>
            <a:r>
              <a:rPr lang="ru" sz="1200">
                <a:highlight>
                  <a:srgbClr val="FFFFFF"/>
                </a:highlight>
              </a:rPr>
              <a:t> for interrelated multi-type objects… Experiments on a large-scale tagging data set collected from Del.icio.us have demonstrated that our proposed algorithm significantly outperforms algorithms which fail to consider the diversity of different users' interests</a:t>
            </a:r>
            <a:r>
              <a:rPr lang="ru" sz="1200"/>
              <a:t>...</a:t>
            </a:r>
            <a:endParaRPr sz="12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Web Experience Enhancer Based on a Fast Hierarchical Document Clustering Approach (2014)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/>
              <a:t>...T</a:t>
            </a:r>
            <a:r>
              <a:rPr lang="ru" sz="1200"/>
              <a:t>he amount of sheer information that can be obtained from this global information service center leads to major challenges concerning finding relevant information for a casual user or a group of users… We propose an application...that can help the user keep track of his web experience in a highly organized and easy to navigate fashion while also enabling the user to share some of that experience. The clustering of the data is done with a customized algorithm that allows overlapping while showing improved speed and readability</a:t>
            </a:r>
            <a:r>
              <a:rPr lang="ru" sz="1200"/>
              <a:t>...</a:t>
            </a:r>
            <a:endParaRPr sz="1200"/>
          </a:p>
        </p:txBody>
      </p:sp>
      <p:sp>
        <p:nvSpPr>
          <p:cNvPr id="183" name="Google Shape;183;p26"/>
          <p:cNvSpPr/>
          <p:nvPr/>
        </p:nvSpPr>
        <p:spPr>
          <a:xfrm>
            <a:off x="171900" y="664925"/>
            <a:ext cx="139800" cy="1329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Rankings</a:t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ExpertRank: An Expert User Ranking Algorithm in Online Communities (2009)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/>
              <a:t>...</a:t>
            </a:r>
            <a:r>
              <a:rPr lang="ru" sz="1200">
                <a:highlight>
                  <a:srgbClr val="FFFFFF"/>
                </a:highlight>
              </a:rPr>
              <a:t>One important research issue in online communities is how to find expert users in the community. In this paper, we </a:t>
            </a:r>
            <a:r>
              <a:rPr b="1" lang="ru" sz="1200">
                <a:highlight>
                  <a:srgbClr val="FFFFFF"/>
                </a:highlight>
              </a:rPr>
              <a:t>investigate the expertise</a:t>
            </a:r>
            <a:r>
              <a:rPr lang="ru" sz="1200">
                <a:highlight>
                  <a:srgbClr val="FFFFFF"/>
                </a:highlight>
              </a:rPr>
              <a:t> that users displayed in online communities, especially in discussion groups and propose an effective expert ranking algorithm, which integrates </a:t>
            </a:r>
            <a:r>
              <a:rPr b="1" lang="ru" sz="1200">
                <a:highlight>
                  <a:srgbClr val="FFFFFF"/>
                </a:highlight>
              </a:rPr>
              <a:t>both discussion thread contents</a:t>
            </a:r>
            <a:r>
              <a:rPr lang="ru" sz="1200">
                <a:highlight>
                  <a:srgbClr val="FFFFFF"/>
                </a:highlight>
              </a:rPr>
              <a:t> and </a:t>
            </a:r>
            <a:r>
              <a:rPr b="1" lang="ru" sz="1200">
                <a:highlight>
                  <a:srgbClr val="FFFFFF"/>
                </a:highlight>
              </a:rPr>
              <a:t>social network </a:t>
            </a:r>
            <a:r>
              <a:rPr lang="ru" sz="1200">
                <a:highlight>
                  <a:srgbClr val="FFFFFF"/>
                </a:highlight>
              </a:rPr>
              <a:t>extracted from massive social interactions. We present a </a:t>
            </a:r>
            <a:r>
              <a:rPr b="1" lang="ru" sz="1200">
                <a:highlight>
                  <a:srgbClr val="FFFFFF"/>
                </a:highlight>
              </a:rPr>
              <a:t>vector space model</a:t>
            </a:r>
            <a:r>
              <a:rPr lang="ru" sz="1200">
                <a:highlight>
                  <a:srgbClr val="FFFFFF"/>
                </a:highlight>
              </a:rPr>
              <a:t> to compute the content relevance part and a </a:t>
            </a:r>
            <a:r>
              <a:rPr b="1" lang="ru" sz="1200">
                <a:highlight>
                  <a:srgbClr val="FFFFFF"/>
                </a:highlight>
              </a:rPr>
              <a:t>PageRank</a:t>
            </a:r>
            <a:r>
              <a:rPr lang="ru" sz="1200">
                <a:highlight>
                  <a:srgbClr val="FFFFFF"/>
                </a:highlight>
              </a:rPr>
              <a:t> </a:t>
            </a:r>
            <a:r>
              <a:rPr b="1" lang="ru" sz="1200">
                <a:highlight>
                  <a:srgbClr val="FFFFFF"/>
                </a:highlight>
              </a:rPr>
              <a:t>style algorithm </a:t>
            </a:r>
            <a:r>
              <a:rPr lang="ru" sz="1200">
                <a:highlight>
                  <a:srgbClr val="FFFFFF"/>
                </a:highlight>
              </a:rPr>
              <a:t>for the expert network part…</a:t>
            </a:r>
            <a:endParaRPr sz="1200"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Diversity between Human Behaviors and Metadata Analysis: A Measurement of Mobile App Recommendation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 (2013)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/>
              <a:t>...</a:t>
            </a:r>
            <a:r>
              <a:rPr lang="ru" sz="1200"/>
              <a:t>W</a:t>
            </a:r>
            <a:r>
              <a:rPr lang="ru" sz="1200"/>
              <a:t>e propose a novel recommending method by utilizing the global information of apps. To be specific, we leverage the </a:t>
            </a:r>
            <a:r>
              <a:rPr b="1" lang="ru" sz="1200"/>
              <a:t>Latent Semantic Indexing method</a:t>
            </a:r>
            <a:r>
              <a:rPr lang="ru" sz="1200"/>
              <a:t> to analyze the metadata of apps, which is globally held by the [google play] market… To further understand both </a:t>
            </a:r>
            <a:r>
              <a:rPr b="1" lang="ru" sz="1200"/>
              <a:t>the human behavior based</a:t>
            </a:r>
            <a:r>
              <a:rPr lang="ru" sz="1200"/>
              <a:t> and </a:t>
            </a:r>
            <a:r>
              <a:rPr b="1" lang="ru" sz="1200"/>
              <a:t>the metadata analysis based methods,</a:t>
            </a:r>
            <a:r>
              <a:rPr lang="ru" sz="1200"/>
              <a:t> we then measure the diversity within them from multiple levels and scopes. Through such measurements, we eventually discover new knowledge of user preferences and gain better understanding of both recommending methods.</a:t>
            </a:r>
            <a:r>
              <a:rPr lang="ru" sz="1200"/>
              <a:t>..</a:t>
            </a:r>
            <a:endParaRPr sz="1200"/>
          </a:p>
        </p:txBody>
      </p:sp>
      <p:sp>
        <p:nvSpPr>
          <p:cNvPr id="190" name="Google Shape;190;p27"/>
          <p:cNvSpPr/>
          <p:nvPr/>
        </p:nvSpPr>
        <p:spPr>
          <a:xfrm>
            <a:off x="171900" y="664925"/>
            <a:ext cx="139800" cy="132900"/>
          </a:xfrm>
          <a:prstGeom prst="rect">
            <a:avLst/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18" y="0"/>
            <a:ext cx="754836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5260825" y="230550"/>
            <a:ext cx="4502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Co-citation resources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175" y="0"/>
            <a:ext cx="66596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5370250" y="152375"/>
            <a:ext cx="4502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Bib coupling resources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93" y="0"/>
            <a:ext cx="872401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687975" y="347800"/>
            <a:ext cx="4502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Co-citation authors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 и планы</a:t>
            </a:r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Тема социальных алгоритмов активно развивается, захватывая разные подобласти (не </a:t>
            </a:r>
            <a:r>
              <a:rPr lang="ru"/>
              <a:t>концентрируется</a:t>
            </a:r>
            <a:r>
              <a:rPr lang="ru"/>
              <a:t> в рамках одного строгого направления)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Много работ за 2017 и 2018 год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Включает более старые области (например, рейтинги и тегирование), которые нельзя исключать из рассмотрения</a:t>
            </a:r>
            <a:br>
              <a:rPr lang="ru"/>
            </a:br>
            <a:r>
              <a:rPr b="1" lang="ru"/>
              <a:t>Что дальше?</a:t>
            </a:r>
            <a:br>
              <a:rPr b="1" lang="ru"/>
            </a:br>
            <a:r>
              <a:rPr lang="ru"/>
              <a:t>Анализировать каждый кластер более глубоко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Искать точки пересечения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Фокус на работах про интерпретацию алгоритмов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База публикаций </a:t>
            </a:r>
            <a:r>
              <a:rPr b="1" lang="ru" sz="2400"/>
              <a:t>Scopus </a:t>
            </a:r>
            <a:r>
              <a:rPr lang="ru" sz="2400"/>
              <a:t>(включает основные CS конференции помимо журналов)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2400"/>
              <a:t>Запрос: </a:t>
            </a:r>
            <a:r>
              <a:rPr lang="ru" sz="2400"/>
              <a:t>Algorithm* AND social AND user AND experience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2400"/>
              <a:t>721 </a:t>
            </a:r>
            <a:r>
              <a:rPr lang="ru" sz="2400"/>
              <a:t>документ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литературы</a:t>
            </a:r>
            <a:endParaRPr/>
          </a:p>
        </p:txBody>
      </p:sp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93875" y="1152475"/>
            <a:ext cx="898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Ashok, Meghana, Swathi Rajanna, Pradnyesh Vineet Joshi, and Sowmya Kamath. "A personalized recommender system using Machine Learning based Sentiment Analysis over social data." In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Electrical, Electronics and Computer Science (SCEECS), 2016 IEEE Students' Conference on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, pp. 1-6. IEEE, 2016.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Alvarado-Uribe, Joanna, Andrea Gómez-Oliva, Ari Yair Barrera-Animas, Germán Molina, Miguel Gonzalez-Mendoza, María Concepción Parra-Meroño, and Antonio J. Jara. "HyRA: A Hybrid Recommendation Algorithm Focused on Smart POI. Ceutí as a Study Scenario."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Sensors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 18, no. 3 (2018): 890.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Skrubbeltrang, Martina Mahnke, Josefine Grunnet, and Nicolai Traasdahl Tarp. "# RIPINSTAGRAM: Examining user’s counter-narratives opposing the introduction of algorithmic personalization on Instagram."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First Monday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 22, no. 4 (2017).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Lutz, Christoph, Christian Pieter Hoffmann, and Miriam Meckel. "Online serendipity: A contextual differentiation of antecedents and outcomes."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Journal of the Association for Information Science and Technology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 68, no. 7 (2017): 1698-1710.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Jiang, Wenjun, Guojun Wang, Md Zakirul Alam Bhuiyan, and Jie Wu. "Understanding graph-based trust evaluation in online social networks: Methodologies and challenges."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ACM Computing Surveys (CSUR)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 49, no. 1 (2016): 10.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Wang, Ying, Xin Wang, and Wan-Li Zuo. "Research on trust prediction from a sociological perspective."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Journal of Computer Science and Technology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 30, no. 4 (2015): 843-858.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Kim, Heung-Nam, and Abdulmotaleb El Saddik. "Exploring social tagging for personalized community recommendations."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User Modeling and User-Adapted Interaction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 23, no. 2-3 (2013): 249-285.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Jugovac, Michael, and Dietmar Jannach. "Interacting with recommenders—overview and research directions."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ACM Transactions on Interactive Intelligent Systems (TiiS)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 7, no. 3 (2017): 10.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Guan, Ziyu, Jiajun Bu, Qiaozhu Mei, Chun Chen, and Can Wang. "Personalized tag recommendation using graph-based ranking on multi-type interrelated objects." In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Proceedings of the 32nd international ACM SIGIR conference on Research and development in information retrieval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, pp. 540-547. ACM, 2009.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Dospinescu, Alexandru Ionut, Florin Pop, and Valentin Cristea. "Web Experience Enhancer Based on a Fast Hierarchical Document Clustering Approach."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Jiao, Jian, Jun Yan, Haibei Zhao, and Weiguo Fan. "Expertrank: An expert user ranking algorithm in online communities." In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New Trends in Information and Service Science, 2009. NISS'09. International Conference on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, pp. 674-679. IEEE, 2009.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Xia, Xiao, Xiaodong Wang, and Xingming Zhou. "Diversity between human behaviors and metadata analysis: a measurement of mobile app recommendation." In </a:t>
            </a:r>
            <a:r>
              <a:rPr i="1" lang="ru" sz="800">
                <a:solidFill>
                  <a:srgbClr val="222222"/>
                </a:solidFill>
                <a:highlight>
                  <a:srgbClr val="FFFFFF"/>
                </a:highlight>
              </a:rPr>
              <a:t>International Conference on Wireless Algorithms, Systems, and Applications</a:t>
            </a:r>
            <a:r>
              <a:rPr lang="ru" sz="800">
                <a:solidFill>
                  <a:srgbClr val="222222"/>
                </a:solidFill>
                <a:highlight>
                  <a:srgbClr val="FFFFFF"/>
                </a:highlight>
              </a:rPr>
              <a:t>, pp. 300-312. Springer, Berlin, Heidelberg, 2013.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687" y="0"/>
            <a:ext cx="6604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800200" y="113300"/>
            <a:ext cx="4502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Keywords and abstracts (Full)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598" y="0"/>
            <a:ext cx="62368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2329500" y="1825200"/>
            <a:ext cx="867600" cy="445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5150875" y="2587200"/>
            <a:ext cx="641100" cy="445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5608075" y="2968200"/>
            <a:ext cx="641100" cy="445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4312675" y="3349200"/>
            <a:ext cx="641100" cy="445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4236475" y="3958800"/>
            <a:ext cx="641100" cy="445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 rot="-2193854">
            <a:off x="3605846" y="2397467"/>
            <a:ext cx="1214657" cy="592927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6089425" y="269625"/>
            <a:ext cx="4502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Computational methods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49" y="0"/>
            <a:ext cx="75403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4572000" y="1856450"/>
            <a:ext cx="1275000" cy="891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1782325" y="3396375"/>
            <a:ext cx="1051200" cy="336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1937650" y="4252500"/>
            <a:ext cx="2010000" cy="891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51850" y="496325"/>
            <a:ext cx="1907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Cloud computing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Network </a:t>
            </a:r>
            <a:r>
              <a:rPr lang="ru"/>
              <a:t>architecture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210" y="0"/>
            <a:ext cx="598958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5424025" y="-97775"/>
            <a:ext cx="1275000" cy="891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3864550" y="429825"/>
            <a:ext cx="1275000" cy="891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 rot="1466818">
            <a:off x="5603730" y="1246760"/>
            <a:ext cx="1415727" cy="891058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3087750" y="1708850"/>
            <a:ext cx="492600" cy="414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5550050" y="2850100"/>
            <a:ext cx="4502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Recommendation systems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761" y="0"/>
            <a:ext cx="69784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3455150" y="3193125"/>
            <a:ext cx="828600" cy="500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3302750" y="1592925"/>
            <a:ext cx="828600" cy="500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1555600" y="1911175"/>
            <a:ext cx="828600" cy="617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3068100" y="-7775"/>
            <a:ext cx="828600" cy="356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5299925" y="988775"/>
            <a:ext cx="4502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Search enquiry algorithms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6714775" y="1137300"/>
            <a:ext cx="4502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75" y="42863"/>
            <a:ext cx="6496050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2040275" y="910600"/>
            <a:ext cx="1766700" cy="2415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539450" y="199275"/>
            <a:ext cx="1610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General markers of (HCI/IR) publications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617"/>
            <a:ext cx="9144001" cy="4902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6347375" y="82025"/>
            <a:ext cx="45024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rgbClr val="7F6000"/>
                </a:solidFill>
              </a:rPr>
              <a:t>Computational methods</a:t>
            </a:r>
            <a:endParaRPr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00"/>
                </a:solidFill>
                <a:highlight>
                  <a:srgbClr val="434343"/>
                </a:highlight>
              </a:rPr>
              <a:t>Social media and awareness</a:t>
            </a:r>
            <a:endParaRPr>
              <a:solidFill>
                <a:srgbClr val="FFFF00"/>
              </a:solidFill>
              <a:highlight>
                <a:srgbClr val="43434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FF"/>
                </a:solidFill>
              </a:rPr>
              <a:t>Trust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FFFF"/>
                </a:solidFill>
                <a:highlight>
                  <a:schemeClr val="dk1"/>
                </a:highlight>
              </a:rPr>
              <a:t>Recommendations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6B26B"/>
                </a:solidFill>
              </a:rPr>
              <a:t>Tagging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Ranking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0000"/>
                </a:solidFill>
              </a:rPr>
              <a:t>Text-mining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9900FF"/>
                </a:solidFill>
              </a:rPr>
              <a:t>Spatial recommendations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6269200" y="74200"/>
            <a:ext cx="2501400" cy="1375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1"/>
          <p:cNvCxnSpPr/>
          <p:nvPr/>
        </p:nvCxnSpPr>
        <p:spPr>
          <a:xfrm flipH="1">
            <a:off x="4111625" y="300900"/>
            <a:ext cx="2298300" cy="7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1"/>
          <p:cNvCxnSpPr/>
          <p:nvPr/>
        </p:nvCxnSpPr>
        <p:spPr>
          <a:xfrm flipH="1">
            <a:off x="2024575" y="488500"/>
            <a:ext cx="4416600" cy="22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1"/>
          <p:cNvCxnSpPr>
            <a:stCxn id="138" idx="1"/>
          </p:cNvCxnSpPr>
          <p:nvPr/>
        </p:nvCxnSpPr>
        <p:spPr>
          <a:xfrm flipH="1">
            <a:off x="3916300" y="762100"/>
            <a:ext cx="2352900" cy="15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1"/>
          <p:cNvCxnSpPr/>
          <p:nvPr/>
        </p:nvCxnSpPr>
        <p:spPr>
          <a:xfrm flipH="1">
            <a:off x="3884975" y="910600"/>
            <a:ext cx="2462400" cy="111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1"/>
          <p:cNvCxnSpPr/>
          <p:nvPr/>
        </p:nvCxnSpPr>
        <p:spPr>
          <a:xfrm flipH="1">
            <a:off x="3252050" y="1145125"/>
            <a:ext cx="3126600" cy="46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1"/>
          <p:cNvCxnSpPr/>
          <p:nvPr/>
        </p:nvCxnSpPr>
        <p:spPr>
          <a:xfrm flipH="1">
            <a:off x="3392525" y="1324900"/>
            <a:ext cx="3025200" cy="56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1"/>
          <p:cNvCxnSpPr/>
          <p:nvPr/>
        </p:nvCxnSpPr>
        <p:spPr>
          <a:xfrm rot="10800000">
            <a:off x="3767875" y="1191975"/>
            <a:ext cx="2532600" cy="39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1"/>
          <p:cNvCxnSpPr/>
          <p:nvPr/>
        </p:nvCxnSpPr>
        <p:spPr>
          <a:xfrm flipH="1">
            <a:off x="4846525" y="1809550"/>
            <a:ext cx="1524300" cy="6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1"/>
          <p:cNvCxnSpPr/>
          <p:nvPr/>
        </p:nvCxnSpPr>
        <p:spPr>
          <a:xfrm flipH="1">
            <a:off x="5151375" y="1707925"/>
            <a:ext cx="1235100" cy="38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1"/>
          <p:cNvCxnSpPr/>
          <p:nvPr/>
        </p:nvCxnSpPr>
        <p:spPr>
          <a:xfrm flipH="1">
            <a:off x="5292200" y="1895525"/>
            <a:ext cx="1156800" cy="70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