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notesSlides/notesSlide21.xml" ContentType="application/vnd.openxmlformats-officedocument.presentationml.notesSl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1.xml" ContentType="application/vnd.openxmlformats-officedocument.drawingml.chart+xml"/>
  <Override PartName="/ppt/notesSlides/notesSlide25.xml" ContentType="application/vnd.openxmlformats-officedocument.presentationml.notesSlide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ppt/notesSlides/notesSlide27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28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29.xml" ContentType="application/vnd.openxmlformats-officedocument.presentationml.notesSlide+xml"/>
  <Override PartName="/ppt/charts/chart21.xml" ContentType="application/vnd.openxmlformats-officedocument.drawingml.chart+xml"/>
  <Override PartName="/ppt/notesSlides/notesSlide30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style10.xml" ContentType="application/vnd.ms-office.chartstyle+xml"/>
  <Override PartName="/ppt/charts/colors10.xml" ContentType="application/vnd.ms-office.chartcolorstyle+xml"/>
  <Override PartName="/ppt/charts/colors11.xml" ContentType="application/vnd.ms-office.chartcolorstyle+xml"/>
  <Override PartName="/ppt/charts/style11.xml" ContentType="application/vnd.ms-office.chart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6.xml" ContentType="application/vnd.ms-office.chartstyle+xml"/>
  <Override PartName="/ppt/charts/colors16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  <Override PartName="/ppt/charts/style19.xml" ContentType="application/vnd.ms-office.chartstyle+xml"/>
  <Override PartName="/ppt/charts/colors19.xml" ContentType="application/vnd.ms-office.chartcolorstyle+xml"/>
  <Override PartName="/ppt/charts/style20.xml" ContentType="application/vnd.ms-office.chartstyle+xml"/>
  <Override PartName="/ppt/charts/colors20.xml" ContentType="application/vnd.ms-office.chartcolorstyle+xml"/>
  <Override PartName="/ppt/charts/style21.xml" ContentType="application/vnd.ms-office.chartstyle+xml"/>
  <Override PartName="/ppt/charts/colors21.xml" ContentType="application/vnd.ms-office.chartcolorstyle+xml"/>
  <Override PartName="/ppt/charts/style22.xml" ContentType="application/vnd.ms-office.chartstyle+xml"/>
  <Override PartName="/ppt/charts/colors22.xml" ContentType="application/vnd.ms-office.chartcolorstyle+xml"/>
  <Override PartName="/ppt/charts/style23.xml" ContentType="application/vnd.ms-office.chartstyle+xml"/>
  <Override PartName="/ppt/charts/colors23.xml" ContentType="application/vnd.ms-office.chartcolorstyle+xml"/>
  <Override PartName="/ppt/charts/style24.xml" ContentType="application/vnd.ms-office.chartstyle+xml"/>
  <Override PartName="/ppt/charts/colors2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66" r:id="rId2"/>
    <p:sldId id="310" r:id="rId3"/>
    <p:sldId id="325" r:id="rId4"/>
    <p:sldId id="269" r:id="rId5"/>
    <p:sldId id="268" r:id="rId6"/>
    <p:sldId id="270" r:id="rId7"/>
    <p:sldId id="275" r:id="rId8"/>
    <p:sldId id="296" r:id="rId9"/>
    <p:sldId id="277" r:id="rId10"/>
    <p:sldId id="276" r:id="rId11"/>
    <p:sldId id="320" r:id="rId12"/>
    <p:sldId id="321" r:id="rId13"/>
    <p:sldId id="330" r:id="rId14"/>
    <p:sldId id="297" r:id="rId15"/>
    <p:sldId id="313" r:id="rId16"/>
    <p:sldId id="322" r:id="rId17"/>
    <p:sldId id="323" r:id="rId18"/>
    <p:sldId id="312" r:id="rId19"/>
    <p:sldId id="257" r:id="rId20"/>
    <p:sldId id="273" r:id="rId21"/>
    <p:sldId id="258" r:id="rId22"/>
    <p:sldId id="259" r:id="rId23"/>
    <p:sldId id="260" r:id="rId24"/>
    <p:sldId id="262" r:id="rId25"/>
    <p:sldId id="315" r:id="rId26"/>
    <p:sldId id="316" r:id="rId27"/>
    <p:sldId id="294" r:id="rId28"/>
    <p:sldId id="295" r:id="rId29"/>
    <p:sldId id="331" r:id="rId30"/>
    <p:sldId id="317" r:id="rId31"/>
    <p:sldId id="318" r:id="rId32"/>
    <p:sldId id="279" r:id="rId33"/>
    <p:sldId id="335" r:id="rId34"/>
    <p:sldId id="333" r:id="rId35"/>
    <p:sldId id="327" r:id="rId36"/>
    <p:sldId id="328" r:id="rId37"/>
    <p:sldId id="329" r:id="rId38"/>
    <p:sldId id="292" r:id="rId3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7" autoAdjust="0"/>
    <p:restoredTop sz="70081" autoAdjust="0"/>
  </p:normalViewPr>
  <p:slideViewPr>
    <p:cSldViewPr snapToGrid="0">
      <p:cViewPr>
        <p:scale>
          <a:sx n="86" d="100"/>
          <a:sy n="86" d="100"/>
        </p:scale>
        <p:origin x="-126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3.bin"/><Relationship Id="rId4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../embeddings/oleObject4.bin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openxmlformats.org/officeDocument/2006/relationships/chartUserShapes" Target="../drawings/drawing3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87;&#1086;%20&#1085;&#1077;&#1079;&#1072;&#1074;&#1080;&#1089;.%20&#1101;&#1082;&#1079;&#1072;&#1084;&#1077;&#1085;&#1091;%202018\&#1085;&#1077;&#1079;&#1072;&#1074;&#1080;&#1089;&#1080;&#1084;&#1099;&#1081;%20&#1101;&#1082;&#1079;&#1072;&#1084;&#1077;&#1085;.xlsx" TargetMode="External"/><Relationship Id="rId4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87;&#1086;%20&#1085;&#1077;&#1079;&#1072;&#1074;&#1080;&#1089;.%20&#1101;&#1082;&#1079;&#1072;&#1084;&#1077;&#1085;&#1091;%202018\&#1085;&#1077;&#1079;&#1072;&#1074;&#1080;&#1089;&#1080;&#1084;&#1099;&#1081;%20&#1101;&#1082;&#1079;&#1072;&#1084;&#1077;&#1085;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91;&#1084;&#1086;%20&#1085;&#1072;%20&#1091;&#1095;&#1077;&#1085;&#1099;&#1081;%20&#1089;&#1086;&#1074;&#1077;&#1090;%202018\&#1085;&#1077;&#1079;&#1072;&#1074;&#1080;&#1089;&#1080;&#1084;&#1099;&#1081;%20&#1101;&#1082;&#1079;&#1072;&#1084;&#1077;&#1085;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91;&#1084;&#1086;%20&#1085;&#1072;%20&#1091;&#1095;&#1077;&#1085;&#1099;&#1081;%20&#1089;&#1086;&#1074;&#1077;&#1090;%202018\&#1085;&#1077;&#1079;&#1072;&#1074;&#1080;&#1089;&#1080;&#1084;&#1099;&#1081;%20&#1101;&#1082;&#1079;&#1072;&#1084;&#1077;&#1085;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91;&#1084;&#1086;%20&#1085;&#1072;%20&#1091;&#1095;&#1077;&#1085;&#1099;&#1081;%20&#1089;&#1086;&#1074;&#1077;&#1090;%202018\&#1085;&#1077;&#1079;&#1072;&#1074;&#1080;&#1089;&#1080;&#1084;&#1099;&#1081;%20&#1101;&#1082;&#1079;&#1072;&#1084;&#1077;&#1085;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91;&#1084;&#1086;%20&#1085;&#1072;%20&#1091;&#1095;&#1077;&#1085;&#1099;&#1081;%20&#1089;&#1086;&#1074;&#1077;&#1090;%202018\&#1085;&#1077;&#1079;&#1072;&#1074;&#1080;&#1089;&#1080;&#1084;&#1099;&#1081;%20&#1101;&#1082;&#1079;&#1072;&#1084;&#1077;&#1085;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L:\umo\&#1050;&#1072;&#1079;&#1072;&#1082;&#1086;&#1074;&#1072;%20&#1044;.&#1040;\&#1054;&#1058;&#1063;&#1045;&#1058;&#1067;%20&#1056;&#1072;&#1079;&#1085;&#1099;&#1077;\&#1086;&#1090;&#1095;&#1077;&#1090;%20&#1087;&#1086;%20&#1085;&#1077;&#1079;&#1072;&#1074;&#1080;&#1089;.%20&#1101;&#1082;&#1079;&#1072;&#1084;&#1077;&#1085;&#1091;%202018\&#1085;&#1077;&#1079;&#1072;&#1074;&#1080;&#1089;&#1080;&#1084;&#1099;&#1081;%20&#1101;&#1082;&#1079;&#1072;&#1084;&#1077;&#1085;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87;&#1086;%20&#1085;&#1077;&#1079;&#1072;&#1074;&#1080;&#1089;.%20&#1101;&#1082;&#1079;&#1072;&#1084;&#1077;&#1085;&#1091;%202018\&#1087;&#1088;&#1086;&#1077;&#1082;&#1090;&#1099;%20&#1089;&#1090;&#1091;&#1076;&#1077;&#1085;&#1090;&#1086;&#1074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\\172.20.0.78\Units\umo\&#1050;&#1072;&#1079;&#1072;&#1082;&#1086;&#1074;&#1072;%20&#1044;.&#1040;\&#1054;&#1058;&#1063;&#1045;&#1058;&#1067;%20&#1056;&#1072;&#1079;&#1085;&#1099;&#1077;\&#1086;&#1090;&#1095;&#1077;&#1090;%20&#1087;&#1086;%20&#1085;&#1077;&#1079;&#1072;&#1074;&#1080;&#1089;.%20&#1101;&#1082;&#1079;&#1072;&#1084;&#1077;&#1085;&#1091;%202018\&#1087;&#1088;&#1086;&#1077;&#1082;&#1090;&#1099;%20&#1089;&#1090;&#1091;&#1076;&#1077;&#1085;&#1090;&#1086;&#1074;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package" Target="../embeddings/_____Microsoft_Excel7.xlsx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package" Target="../embeddings/_____Microsoft_Excel8.xlsx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package" Target="../embeddings/_____Microsoft_Excel9.xlsx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package" Target="../embeddings/_____Microsoft_Excel10.xlsx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package" Target="../embeddings/_____Microsoft_Excel11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../embeddings/oleObject1.bin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0.0.78\Units\umo\&#1054;&#1090;&#1095;&#1077;&#1090;%20&#1087;&#1086;%20&#1059;&#1052;&#1056;\2017%20-&#1079;&#1072;%202016-17&#1091;&#1095;%20&#1075;\&#1086;&#1090;&#1095;&#1077;&#1090;%20&#1076;&#1083;&#1103;%20&#1060;&#1077;&#1076;&#1102;&#1085;&#1080;&#1085;&#1086;&#1081;\&#1044;&#1080;&#1072;&#1075;&#1088;&#1072;&#1084;&#1084;&#1099;%20&#1076;&#1083;&#1103;%20&#1051;&#1055;%202017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2.bin"/><Relationship Id="rId4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Всего: 5 </a:t>
            </a:r>
            <a:r>
              <a:rPr lang="en-US"/>
              <a:t>560</a:t>
            </a:r>
            <a:r>
              <a:rPr lang="ru-RU"/>
              <a:t> студентов в 2018 г.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Бакалавриат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layout>
                <c:manualLayout>
                  <c:x val="4.2843954477222328E-2"/>
                  <c:y val="2.6175872492584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6426644356318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642664435631315E-3"/>
                  <c:y val="-1.9631904369438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833978275980194E-16"/>
                  <c:y val="-5.5623729046742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366576736628344E-2"/>
                  <c:y val="-9.4887537785619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1990</c:v>
                </c:pt>
                <c:pt idx="1">
                  <c:v>2380</c:v>
                </c:pt>
                <c:pt idx="2">
                  <c:v>2764</c:v>
                </c:pt>
                <c:pt idx="3">
                  <c:v>3407</c:v>
                </c:pt>
                <c:pt idx="4">
                  <c:v>4166</c:v>
                </c:pt>
                <c:pt idx="5">
                  <c:v>4823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Магистратура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dLbl>
              <c:idx val="0"/>
              <c:layout>
                <c:manualLayout>
                  <c:x val="4.1366576736628441E-2"/>
                  <c:y val="-3.2719840615730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979688033659194E-2"/>
                  <c:y val="-1.199713630049229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289</c:v>
                </c:pt>
                <c:pt idx="1">
                  <c:v>334</c:v>
                </c:pt>
                <c:pt idx="2">
                  <c:v>453</c:v>
                </c:pt>
                <c:pt idx="3">
                  <c:v>537</c:v>
                </c:pt>
                <c:pt idx="4">
                  <c:v>602</c:v>
                </c:pt>
                <c:pt idx="5">
                  <c:v>737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40766080"/>
        <c:axId val="40792448"/>
      </c:areaChart>
      <c:catAx>
        <c:axId val="4076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792448"/>
        <c:crosses val="autoZero"/>
        <c:auto val="1"/>
        <c:lblAlgn val="ctr"/>
        <c:lblOffset val="100"/>
        <c:noMultiLvlLbl val="0"/>
      </c:catAx>
      <c:valAx>
        <c:axId val="4079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7660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995691542017455"/>
          <c:y val="0.11372501053884779"/>
          <c:w val="0.34989274264592357"/>
          <c:h val="0.819295419794950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'[СОП 2017-18 графики для отчета.xlsx]по деп ИТОГ'!$C$2</c:f>
              <c:strCache>
                <c:ptCount val="1"/>
                <c:pt idx="0">
                  <c:v>Оценка преподавателя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'[СОП 2017-18 графики для отчета.xlsx]по деп ИТОГ'!$A$3:$B$19</c:f>
              <c:multiLvlStrCache>
                <c:ptCount val="17"/>
                <c:lvl>
                  <c:pt idx="0">
                    <c:v>Кафедра физического воспитания</c:v>
                  </c:pt>
                  <c:pt idx="1">
                    <c:v>Департамент социологии</c:v>
                  </c:pt>
                  <c:pt idx="2">
                    <c:v>Департамент прикладной политологии</c:v>
                  </c:pt>
                  <c:pt idx="3">
                    <c:v>Департамент истории</c:v>
                  </c:pt>
                  <c:pt idx="4">
                    <c:v>Департамент иностранных языков</c:v>
                  </c:pt>
                  <c:pt idx="5">
                    <c:v>Кафедра сравнительного литературоведения и лингвистики</c:v>
                  </c:pt>
                  <c:pt idx="6">
                    <c:v>Департамент государственного администрирования</c:v>
                  </c:pt>
                  <c:pt idx="7">
                    <c:v>Департамент востоковедения и африканистики</c:v>
                  </c:pt>
                  <c:pt idx="8">
                    <c:v>Департамент экономики</c:v>
                  </c:pt>
                  <c:pt idx="9">
                    <c:v>Департамент менеджмента</c:v>
                  </c:pt>
                  <c:pt idx="10">
                    <c:v>Департамент финансов</c:v>
                  </c:pt>
                  <c:pt idx="11">
                    <c:v>Департамент прикладной математики и бизнес-информатики</c:v>
                  </c:pt>
                  <c:pt idx="12">
                    <c:v>Департамент логистики и управления цепями поставок</c:v>
                  </c:pt>
                  <c:pt idx="13">
                    <c:v>Кафедра теории и истории права и государства</c:v>
                  </c:pt>
                  <c:pt idx="14">
                    <c:v>Кафедра конституционного и административного права</c:v>
                  </c:pt>
                  <c:pt idx="15">
                    <c:v>Кафедра гражданского права и процесса</c:v>
                  </c:pt>
                  <c:pt idx="16">
                    <c:v>Кафедра финансового права</c:v>
                  </c:pt>
                </c:lvl>
                <c:lvl>
                  <c:pt idx="0">
                    <c:v>МФК</c:v>
                  </c:pt>
                  <c:pt idx="1">
                    <c:v>ШСГН</c:v>
                  </c:pt>
                  <c:pt idx="8">
                    <c:v>ШЭМ</c:v>
                  </c:pt>
                  <c:pt idx="13">
                    <c:v>Юридический факультет</c:v>
                  </c:pt>
                </c:lvl>
              </c:multiLvlStrCache>
            </c:multiLvlStrRef>
          </c:cat>
          <c:val>
            <c:numRef>
              <c:f>'[СОП 2017-18 графики для отчета.xlsx]по деп ИТОГ'!$C$3:$C$19</c:f>
              <c:numCache>
                <c:formatCode>0.00</c:formatCode>
                <c:ptCount val="17"/>
                <c:pt idx="0">
                  <c:v>4.4183179323843493</c:v>
                </c:pt>
                <c:pt idx="1">
                  <c:v>4.367798234183196</c:v>
                </c:pt>
                <c:pt idx="2">
                  <c:v>4.3519257769652677</c:v>
                </c:pt>
                <c:pt idx="3">
                  <c:v>4.4390763068181851</c:v>
                </c:pt>
                <c:pt idx="4">
                  <c:v>4.4434685489313788</c:v>
                </c:pt>
                <c:pt idx="5">
                  <c:v>4.3638380495356044</c:v>
                </c:pt>
                <c:pt idx="6">
                  <c:v>4.2472626200000017</c:v>
                </c:pt>
                <c:pt idx="7">
                  <c:v>4.59543203178991</c:v>
                </c:pt>
                <c:pt idx="8">
                  <c:v>4.173246066282422</c:v>
                </c:pt>
                <c:pt idx="9">
                  <c:v>4.3444972306034444</c:v>
                </c:pt>
                <c:pt idx="10">
                  <c:v>4.2634792584745789</c:v>
                </c:pt>
                <c:pt idx="11">
                  <c:v>4.1639402864583319</c:v>
                </c:pt>
                <c:pt idx="12">
                  <c:v>4.2921946136363633</c:v>
                </c:pt>
                <c:pt idx="13">
                  <c:v>4.2046803174603173</c:v>
                </c:pt>
                <c:pt idx="14">
                  <c:v>4.5111794814814798</c:v>
                </c:pt>
                <c:pt idx="15">
                  <c:v>4.6266672121212107</c:v>
                </c:pt>
                <c:pt idx="16">
                  <c:v>4.4510392045454532</c:v>
                </c:pt>
              </c:numCache>
            </c:numRef>
          </c:val>
        </c:ser>
        <c:ser>
          <c:idx val="1"/>
          <c:order val="1"/>
          <c:tx>
            <c:strRef>
              <c:f>'[СОП 2017-18 графики для отчета.xlsx]по деп ИТОГ'!$D$2</c:f>
              <c:strCache>
                <c:ptCount val="1"/>
                <c:pt idx="0">
                  <c:v>Оценка дисциплины*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2AD7F02-112E-4645-8600-68330B1CB180}" type="VALUE">
                      <a:rPr lang="en-US" b="1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B504A44-E5AC-4454-8C5E-73AEA7C7A7B0}" type="VALUE">
                      <a:rPr lang="en-US" b="1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6D39EB-3CE1-4931-8F41-09C9830CA01B}" type="VALUE">
                      <a:rPr lang="en-US" sz="1400" b="0" baseline="0">
                        <a:solidFill>
                          <a:sysClr val="windowText" lastClr="000000"/>
                        </a:solidFill>
                      </a:rPr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9443BBBE-0D1F-4B70-AFBC-2A9DDE4A683D}" type="VALUE">
                      <a:rPr lang="en-US" b="1">
                        <a:solidFill>
                          <a:srgbClr val="FF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4608EA5-91A4-48DC-A677-8C3F0E25B6FA}" type="VALUE">
                      <a:rPr lang="en-US" sz="1400" b="0" baseline="0">
                        <a:solidFill>
                          <a:sysClr val="windowText" lastClr="000000"/>
                        </a:solidFill>
                      </a:rPr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E1BE906-7304-4145-AC0D-13666BF2775E}" type="VALUE">
                      <a:rPr lang="en-US" sz="1400" b="0" i="0" baseline="0">
                        <a:solidFill>
                          <a:sysClr val="windowText" lastClr="000000"/>
                        </a:solidFill>
                      </a:rPr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'[СОП 2017-18 графики для отчета.xlsx]по деп ИТОГ'!$A$3:$B$19</c:f>
              <c:multiLvlStrCache>
                <c:ptCount val="17"/>
                <c:lvl>
                  <c:pt idx="0">
                    <c:v>Кафедра физического воспитания</c:v>
                  </c:pt>
                  <c:pt idx="1">
                    <c:v>Департамент социологии</c:v>
                  </c:pt>
                  <c:pt idx="2">
                    <c:v>Департамент прикладной политологии</c:v>
                  </c:pt>
                  <c:pt idx="3">
                    <c:v>Департамент истории</c:v>
                  </c:pt>
                  <c:pt idx="4">
                    <c:v>Департамент иностранных языков</c:v>
                  </c:pt>
                  <c:pt idx="5">
                    <c:v>Кафедра сравнительного литературоведения и лингвистики</c:v>
                  </c:pt>
                  <c:pt idx="6">
                    <c:v>Департамент государственного администрирования</c:v>
                  </c:pt>
                  <c:pt idx="7">
                    <c:v>Департамент востоковедения и африканистики</c:v>
                  </c:pt>
                  <c:pt idx="8">
                    <c:v>Департамент экономики</c:v>
                  </c:pt>
                  <c:pt idx="9">
                    <c:v>Департамент менеджмента</c:v>
                  </c:pt>
                  <c:pt idx="10">
                    <c:v>Департамент финансов</c:v>
                  </c:pt>
                  <c:pt idx="11">
                    <c:v>Департамент прикладной математики и бизнес-информатики</c:v>
                  </c:pt>
                  <c:pt idx="12">
                    <c:v>Департамент логистики и управления цепями поставок</c:v>
                  </c:pt>
                  <c:pt idx="13">
                    <c:v>Кафедра теории и истории права и государства</c:v>
                  </c:pt>
                  <c:pt idx="14">
                    <c:v>Кафедра конституционного и административного права</c:v>
                  </c:pt>
                  <c:pt idx="15">
                    <c:v>Кафедра гражданского права и процесса</c:v>
                  </c:pt>
                  <c:pt idx="16">
                    <c:v>Кафедра финансового права</c:v>
                  </c:pt>
                </c:lvl>
                <c:lvl>
                  <c:pt idx="0">
                    <c:v>МФК</c:v>
                  </c:pt>
                  <c:pt idx="1">
                    <c:v>ШСГН</c:v>
                  </c:pt>
                  <c:pt idx="8">
                    <c:v>ШЭМ</c:v>
                  </c:pt>
                  <c:pt idx="13">
                    <c:v>Юридический факультет</c:v>
                  </c:pt>
                </c:lvl>
              </c:multiLvlStrCache>
            </c:multiLvlStrRef>
          </c:cat>
          <c:val>
            <c:numRef>
              <c:f>'[СОП 2017-18 графики для отчета.xlsx]по деп ИТОГ'!$D$3:$D$19</c:f>
              <c:numCache>
                <c:formatCode>0.00</c:formatCode>
                <c:ptCount val="17"/>
                <c:pt idx="0">
                  <c:v>2.8314182945736412</c:v>
                </c:pt>
                <c:pt idx="1">
                  <c:v>3.9340428571428578</c:v>
                </c:pt>
                <c:pt idx="2">
                  <c:v>4.0326469871794872</c:v>
                </c:pt>
                <c:pt idx="3">
                  <c:v>4.1006632394366189</c:v>
                </c:pt>
                <c:pt idx="4">
                  <c:v>4.1195145454545452</c:v>
                </c:pt>
                <c:pt idx="5">
                  <c:v>4.180571677419354</c:v>
                </c:pt>
                <c:pt idx="6">
                  <c:v>4.2383635220125777</c:v>
                </c:pt>
                <c:pt idx="7">
                  <c:v>4.419850537634411</c:v>
                </c:pt>
                <c:pt idx="8">
                  <c:v>3.9593984390243917</c:v>
                </c:pt>
                <c:pt idx="9">
                  <c:v>3.9977392460317458</c:v>
                </c:pt>
                <c:pt idx="10">
                  <c:v>4.0263851449275352</c:v>
                </c:pt>
                <c:pt idx="11">
                  <c:v>4.1998588235294116</c:v>
                </c:pt>
                <c:pt idx="12">
                  <c:v>4.2168764492753619</c:v>
                </c:pt>
                <c:pt idx="13">
                  <c:v>4.133388260869566</c:v>
                </c:pt>
                <c:pt idx="14">
                  <c:v>4.3845190476190483</c:v>
                </c:pt>
                <c:pt idx="15">
                  <c:v>4.5013244791666667</c:v>
                </c:pt>
                <c:pt idx="16">
                  <c:v>4.6425384848484859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54"/>
        <c:axId val="87071744"/>
        <c:axId val="84873984"/>
      </c:barChart>
      <c:catAx>
        <c:axId val="87071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873984"/>
        <c:crosses val="autoZero"/>
        <c:auto val="1"/>
        <c:lblAlgn val="ctr"/>
        <c:lblOffset val="100"/>
        <c:noMultiLvlLbl val="0"/>
      </c:catAx>
      <c:valAx>
        <c:axId val="84873984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one"/>
        <c:crossAx val="87071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650932537631647"/>
          <c:y val="1.925509588937066E-2"/>
          <c:w val="0.62746270075447719"/>
          <c:h val="5.07331683054642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'[Анализ уровня DataCulture в РУП 2018-19.xlsx]Лист4'!$V$20</c:f>
              <c:strCache>
                <c:ptCount val="1"/>
                <c:pt idx="0">
                  <c:v>Дисциплины DC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'[Анализ уровня DataCulture в РУП 2018-19.xlsx]Лист4'!$W$19:$X$19</c:f>
              <c:strCache>
                <c:ptCount val="2"/>
                <c:pt idx="0">
                  <c:v>Дисциплины по выбору</c:v>
                </c:pt>
                <c:pt idx="1">
                  <c:v>Обязательные дисциплины</c:v>
                </c:pt>
              </c:strCache>
            </c:strRef>
          </c:cat>
          <c:val>
            <c:numRef>
              <c:f>'[Анализ уровня DataCulture в РУП 2018-19.xlsx]Лист4'!$W$20:$X$20</c:f>
              <c:numCache>
                <c:formatCode>0%</c:formatCode>
                <c:ptCount val="2"/>
                <c:pt idx="0">
                  <c:v>0.39</c:v>
                </c:pt>
                <c:pt idx="1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'[Анализ уровня DataCulture в РУП 2018-19.xlsx]Лист4'!$V$21</c:f>
              <c:strCache>
                <c:ptCount val="1"/>
                <c:pt idx="0">
                  <c:v>Не предполагает обучение DC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'[Анализ уровня DataCulture в РУП 2018-19.xlsx]Лист4'!$W$19:$X$19</c:f>
              <c:strCache>
                <c:ptCount val="2"/>
                <c:pt idx="0">
                  <c:v>Дисциплины по выбору</c:v>
                </c:pt>
                <c:pt idx="1">
                  <c:v>Обязательные дисциплины</c:v>
                </c:pt>
              </c:strCache>
            </c:strRef>
          </c:cat>
          <c:val>
            <c:numRef>
              <c:f>'[Анализ уровня DataCulture в РУП 2018-19.xlsx]Лист4'!$W$21:$X$21</c:f>
              <c:numCache>
                <c:formatCode>0%</c:formatCode>
                <c:ptCount val="2"/>
                <c:pt idx="0">
                  <c:v>0.61</c:v>
                </c:pt>
                <c:pt idx="1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168512"/>
        <c:axId val="87170048"/>
      </c:barChart>
      <c:catAx>
        <c:axId val="87168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170048"/>
        <c:crosses val="autoZero"/>
        <c:auto val="1"/>
        <c:lblAlgn val="ctr"/>
        <c:lblOffset val="100"/>
        <c:noMultiLvlLbl val="0"/>
      </c:catAx>
      <c:valAx>
        <c:axId val="8717004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716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43153641851486E-2"/>
          <c:y val="0.1507281809744884"/>
          <c:w val="0.94744043107918119"/>
          <c:h val="0.62036787526850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'17-18г'!$O$16</c:f>
              <c:strCache>
                <c:ptCount val="1"/>
                <c:pt idx="0">
                  <c:v>2016/17 уч.г.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8181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8181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818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'17-18г'!$N$17:$N$26</c:f>
              <c:strCache>
                <c:ptCount val="10"/>
                <c:pt idx="0">
                  <c:v>Востоковедение</c:v>
                </c:pt>
                <c:pt idx="1">
                  <c:v>ГМУ</c:v>
                </c:pt>
                <c:pt idx="2">
                  <c:v>История</c:v>
                </c:pt>
                <c:pt idx="3">
                  <c:v>ЛУЦП</c:v>
                </c:pt>
                <c:pt idx="4">
                  <c:v>Менеджмент</c:v>
                </c:pt>
                <c:pt idx="5">
                  <c:v>Политология и мировая политика</c:v>
                </c:pt>
                <c:pt idx="6">
                  <c:v>Социология и социальная информатика</c:v>
                </c:pt>
                <c:pt idx="7">
                  <c:v>Филология</c:v>
                </c:pt>
                <c:pt idx="8">
                  <c:v>Экономика</c:v>
                </c:pt>
                <c:pt idx="9">
                  <c:v>Юриспруденция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'17-18г'!$N$17:$N$28</c15:sqref>
                  </c15:fullRef>
                </c:ext>
              </c:extLst>
            </c:strRef>
          </c:cat>
          <c:val>
            <c:numRef>
              <c:f>'17-18г'!$O$17:$O$26</c:f>
              <c:numCache>
                <c:formatCode>0.0</c:formatCode>
                <c:ptCount val="10"/>
                <c:pt idx="0">
                  <c:v>60.41549295774648</c:v>
                </c:pt>
                <c:pt idx="1">
                  <c:v>60.584821428571431</c:v>
                </c:pt>
                <c:pt idx="2">
                  <c:v>59.083333333333336</c:v>
                </c:pt>
                <c:pt idx="3">
                  <c:v>57.978395061728392</c:v>
                </c:pt>
                <c:pt idx="4">
                  <c:v>63.647727272727273</c:v>
                </c:pt>
                <c:pt idx="5">
                  <c:v>60.84375</c:v>
                </c:pt>
                <c:pt idx="6">
                  <c:v>62.837719298245617</c:v>
                </c:pt>
                <c:pt idx="7">
                  <c:v>62.745614035087719</c:v>
                </c:pt>
                <c:pt idx="8">
                  <c:v>60.604278074866308</c:v>
                </c:pt>
                <c:pt idx="9">
                  <c:v>58.422268907563023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'17-18г'!$O$17:$O$28</c15:sqref>
                  </c15:fullRef>
                </c:ext>
              </c:extLst>
            </c:numRef>
          </c:val>
        </c:ser>
        <c:ser>
          <c:idx val="1"/>
          <c:order val="1"/>
          <c:tx>
            <c:strRef>
              <c:f>'17-18г'!$P$16</c:f>
              <c:strCache>
                <c:ptCount val="1"/>
                <c:pt idx="0">
                  <c:v>2017/18 уч.г.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'17-18г'!$N$17:$N$26</c:f>
              <c:strCache>
                <c:ptCount val="10"/>
                <c:pt idx="0">
                  <c:v>Востоковедение</c:v>
                </c:pt>
                <c:pt idx="1">
                  <c:v>ГМУ</c:v>
                </c:pt>
                <c:pt idx="2">
                  <c:v>История</c:v>
                </c:pt>
                <c:pt idx="3">
                  <c:v>ЛУЦП</c:v>
                </c:pt>
                <c:pt idx="4">
                  <c:v>Менеджмент</c:v>
                </c:pt>
                <c:pt idx="5">
                  <c:v>Политология и мировая политика</c:v>
                </c:pt>
                <c:pt idx="6">
                  <c:v>Социология и социальная информатика</c:v>
                </c:pt>
                <c:pt idx="7">
                  <c:v>Филология</c:v>
                </c:pt>
                <c:pt idx="8">
                  <c:v>Экономика</c:v>
                </c:pt>
                <c:pt idx="9">
                  <c:v>Юриспруденция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'17-18г'!$N$17:$N$28</c15:sqref>
                  </c15:fullRef>
                </c:ext>
              </c:extLst>
            </c:strRef>
          </c:cat>
          <c:val>
            <c:numRef>
              <c:f>'17-18г'!$P$17:$P$26</c:f>
              <c:numCache>
                <c:formatCode>0.0</c:formatCode>
                <c:ptCount val="10"/>
                <c:pt idx="0">
                  <c:v>59.813131313131315</c:v>
                </c:pt>
                <c:pt idx="1">
                  <c:v>59.024509803921568</c:v>
                </c:pt>
                <c:pt idx="2">
                  <c:v>57.604166666666664</c:v>
                </c:pt>
                <c:pt idx="3">
                  <c:v>54.091463414634148</c:v>
                </c:pt>
                <c:pt idx="4">
                  <c:v>57.460144927536234</c:v>
                </c:pt>
                <c:pt idx="5">
                  <c:v>62.399390243902438</c:v>
                </c:pt>
                <c:pt idx="6">
                  <c:v>60.525280898876403</c:v>
                </c:pt>
                <c:pt idx="7">
                  <c:v>60.375</c:v>
                </c:pt>
                <c:pt idx="8">
                  <c:v>58.635964912280699</c:v>
                </c:pt>
                <c:pt idx="9">
                  <c:v>54.596620689655175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'17-18г'!$P$17:$P$28</c15:sqref>
                  </c15:fullRef>
                </c:ext>
              </c:extLst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-10"/>
        <c:axId val="88520576"/>
        <c:axId val="88522112"/>
      </c:barChart>
      <c:catAx>
        <c:axId val="88520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522112"/>
        <c:crosses val="autoZero"/>
        <c:auto val="1"/>
        <c:lblAlgn val="ctr"/>
        <c:lblOffset val="100"/>
        <c:noMultiLvlLbl val="0"/>
      </c:catAx>
      <c:valAx>
        <c:axId val="8852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52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710197907264561E-2"/>
          <c:y val="0.15108929132570262"/>
          <c:w val="0.10406536303073788"/>
          <c:h val="0.133704967994937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/>
              <a:t>Средний балл по</a:t>
            </a:r>
            <a:r>
              <a:rPr lang="ru-RU" sz="1000" baseline="0"/>
              <a:t> НИУ ВШЭ (все филиалы)</a:t>
            </a:r>
            <a:endParaRPr lang="ru-RU" sz="1000"/>
          </a:p>
        </c:rich>
      </c:tx>
      <c:layout>
        <c:manualLayout>
          <c:xMode val="edge"/>
          <c:yMode val="edge"/>
          <c:x val="0.15541536703508044"/>
          <c:y val="9.63478831396186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'17-18г'!$O$103</c:f>
              <c:strCache>
                <c:ptCount val="1"/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'17-18г'!$N$104:$N$107</c:f>
              <c:strCache>
                <c:ptCount val="4"/>
                <c:pt idx="0">
                  <c:v>2017 год</c:v>
                </c:pt>
                <c:pt idx="1">
                  <c:v>2016 год</c:v>
                </c:pt>
                <c:pt idx="2">
                  <c:v>2015 год</c:v>
                </c:pt>
                <c:pt idx="3">
                  <c:v>2014 год</c:v>
                </c:pt>
              </c:strCache>
            </c:strRef>
          </c:cat>
          <c:val>
            <c:numRef>
              <c:f>'17-18г'!$O$104:$O$107</c:f>
              <c:numCache>
                <c:formatCode>General</c:formatCode>
                <c:ptCount val="4"/>
                <c:pt idx="0">
                  <c:v>59.9</c:v>
                </c:pt>
                <c:pt idx="1">
                  <c:v>61.6</c:v>
                </c:pt>
                <c:pt idx="2">
                  <c:v>67.599999999999994</c:v>
                </c:pt>
                <c:pt idx="3">
                  <c:v>69.2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"/>
        <c:overlap val="-3"/>
        <c:axId val="87251584"/>
        <c:axId val="87254528"/>
      </c:barChart>
      <c:catAx>
        <c:axId val="87251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254528"/>
        <c:crosses val="autoZero"/>
        <c:auto val="1"/>
        <c:lblAlgn val="ctr"/>
        <c:lblOffset val="100"/>
        <c:noMultiLvlLbl val="0"/>
      </c:catAx>
      <c:valAx>
        <c:axId val="87254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25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891745886065909"/>
          <c:y val="8.0361222529650056E-2"/>
          <c:w val="0.65945388233476532"/>
          <c:h val="0.714531826774107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'17-18г'!$AL$29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'17-18г'!$AK$30:$AK$39</c:f>
              <c:strCache>
                <c:ptCount val="10"/>
                <c:pt idx="0">
                  <c:v>Востоковедение</c:v>
                </c:pt>
                <c:pt idx="1">
                  <c:v>Государственное и муниципальное управление</c:v>
                </c:pt>
                <c:pt idx="2">
                  <c:v>История</c:v>
                </c:pt>
                <c:pt idx="3">
                  <c:v>Логистика и управление цепями поставок</c:v>
                </c:pt>
                <c:pt idx="4">
                  <c:v>Менеджмент</c:v>
                </c:pt>
                <c:pt idx="5">
                  <c:v>Политология и мировая политика</c:v>
                </c:pt>
                <c:pt idx="6">
                  <c:v>Социология и социальная информатика</c:v>
                </c:pt>
                <c:pt idx="7">
                  <c:v>Филология</c:v>
                </c:pt>
                <c:pt idx="8">
                  <c:v>Экономика</c:v>
                </c:pt>
                <c:pt idx="9">
                  <c:v>Юриспруденция</c:v>
                </c:pt>
              </c:strCache>
            </c:strRef>
          </c:cat>
          <c:val>
            <c:numRef>
              <c:f>'17-18г'!$AL$30:$AL$39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1.2048192771084338E-2</c:v>
                </c:pt>
                <c:pt idx="4">
                  <c:v>6.8965517241379309E-3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'17-18г'!$AM$29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'17-18г'!$AK$30:$AK$39</c:f>
              <c:strCache>
                <c:ptCount val="10"/>
                <c:pt idx="0">
                  <c:v>Востоковедение</c:v>
                </c:pt>
                <c:pt idx="1">
                  <c:v>Государственное и муниципальное управление</c:v>
                </c:pt>
                <c:pt idx="2">
                  <c:v>История</c:v>
                </c:pt>
                <c:pt idx="3">
                  <c:v>Логистика и управление цепями поставок</c:v>
                </c:pt>
                <c:pt idx="4">
                  <c:v>Менеджмент</c:v>
                </c:pt>
                <c:pt idx="5">
                  <c:v>Политология и мировая политика</c:v>
                </c:pt>
                <c:pt idx="6">
                  <c:v>Социология и социальная информатика</c:v>
                </c:pt>
                <c:pt idx="7">
                  <c:v>Филология</c:v>
                </c:pt>
                <c:pt idx="8">
                  <c:v>Экономика</c:v>
                </c:pt>
                <c:pt idx="9">
                  <c:v>Юриспруденция</c:v>
                </c:pt>
              </c:strCache>
            </c:strRef>
          </c:cat>
          <c:val>
            <c:numRef>
              <c:f>'17-18г'!$AM$30:$AM$39</c:f>
              <c:numCache>
                <c:formatCode>0%</c:formatCode>
                <c:ptCount val="10"/>
                <c:pt idx="0">
                  <c:v>0.1650485436893204</c:v>
                </c:pt>
                <c:pt idx="1">
                  <c:v>5.4545454545454543E-2</c:v>
                </c:pt>
                <c:pt idx="2">
                  <c:v>0.1388888888888889</c:v>
                </c:pt>
                <c:pt idx="3">
                  <c:v>0.20481927710843373</c:v>
                </c:pt>
                <c:pt idx="4">
                  <c:v>0.1103448275862069</c:v>
                </c:pt>
                <c:pt idx="5">
                  <c:v>3.5294117647058823E-2</c:v>
                </c:pt>
                <c:pt idx="6">
                  <c:v>2.0833333333333332E-2</c:v>
                </c:pt>
                <c:pt idx="7">
                  <c:v>7.7272727272727271E-2</c:v>
                </c:pt>
                <c:pt idx="8">
                  <c:v>9.7938144329896906E-2</c:v>
                </c:pt>
                <c:pt idx="9">
                  <c:v>0.22077922077922077</c:v>
                </c:pt>
              </c:numCache>
            </c:numRef>
          </c:val>
        </c:ser>
        <c:ser>
          <c:idx val="2"/>
          <c:order val="2"/>
          <c:tx>
            <c:strRef>
              <c:f>'17-18г'!$AN$29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'17-18г'!$AK$30:$AK$39</c:f>
              <c:strCache>
                <c:ptCount val="10"/>
                <c:pt idx="0">
                  <c:v>Востоковедение</c:v>
                </c:pt>
                <c:pt idx="1">
                  <c:v>Государственное и муниципальное управление</c:v>
                </c:pt>
                <c:pt idx="2">
                  <c:v>История</c:v>
                </c:pt>
                <c:pt idx="3">
                  <c:v>Логистика и управление цепями поставок</c:v>
                </c:pt>
                <c:pt idx="4">
                  <c:v>Менеджмент</c:v>
                </c:pt>
                <c:pt idx="5">
                  <c:v>Политология и мировая политика</c:v>
                </c:pt>
                <c:pt idx="6">
                  <c:v>Социология и социальная информатика</c:v>
                </c:pt>
                <c:pt idx="7">
                  <c:v>Филология</c:v>
                </c:pt>
                <c:pt idx="8">
                  <c:v>Экономика</c:v>
                </c:pt>
                <c:pt idx="9">
                  <c:v>Юриспруденция</c:v>
                </c:pt>
              </c:strCache>
            </c:strRef>
          </c:cat>
          <c:val>
            <c:numRef>
              <c:f>'17-18г'!$AN$30:$AN$39</c:f>
              <c:numCache>
                <c:formatCode>0%</c:formatCode>
                <c:ptCount val="10"/>
                <c:pt idx="0">
                  <c:v>0.66990291262135926</c:v>
                </c:pt>
                <c:pt idx="1">
                  <c:v>0.81818181818181823</c:v>
                </c:pt>
                <c:pt idx="2">
                  <c:v>0.83333333333333337</c:v>
                </c:pt>
                <c:pt idx="3">
                  <c:v>0.77108433734939763</c:v>
                </c:pt>
                <c:pt idx="4">
                  <c:v>0.80689655172413788</c:v>
                </c:pt>
                <c:pt idx="5">
                  <c:v>0.81176470588235294</c:v>
                </c:pt>
                <c:pt idx="6">
                  <c:v>0.85416666666666663</c:v>
                </c:pt>
                <c:pt idx="7">
                  <c:v>0.82272727272727275</c:v>
                </c:pt>
                <c:pt idx="8">
                  <c:v>0.73711340206185572</c:v>
                </c:pt>
                <c:pt idx="9">
                  <c:v>0.75324675324675328</c:v>
                </c:pt>
              </c:numCache>
            </c:numRef>
          </c:val>
        </c:ser>
        <c:ser>
          <c:idx val="3"/>
          <c:order val="3"/>
          <c:tx>
            <c:strRef>
              <c:f>'17-18г'!$AO$29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7.256234791188988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'17-18г'!$AK$30:$AK$39</c:f>
              <c:strCache>
                <c:ptCount val="10"/>
                <c:pt idx="0">
                  <c:v>Востоковедение</c:v>
                </c:pt>
                <c:pt idx="1">
                  <c:v>Государственное и муниципальное управление</c:v>
                </c:pt>
                <c:pt idx="2">
                  <c:v>История</c:v>
                </c:pt>
                <c:pt idx="3">
                  <c:v>Логистика и управление цепями поставок</c:v>
                </c:pt>
                <c:pt idx="4">
                  <c:v>Менеджмент</c:v>
                </c:pt>
                <c:pt idx="5">
                  <c:v>Политология и мировая политика</c:v>
                </c:pt>
                <c:pt idx="6">
                  <c:v>Социология и социальная информатика</c:v>
                </c:pt>
                <c:pt idx="7">
                  <c:v>Филология</c:v>
                </c:pt>
                <c:pt idx="8">
                  <c:v>Экономика</c:v>
                </c:pt>
                <c:pt idx="9">
                  <c:v>Юриспруденция</c:v>
                </c:pt>
              </c:strCache>
            </c:strRef>
          </c:cat>
          <c:val>
            <c:numRef>
              <c:f>'17-18г'!$AO$30:$AO$39</c:f>
              <c:numCache>
                <c:formatCode>0%</c:formatCode>
                <c:ptCount val="10"/>
                <c:pt idx="0">
                  <c:v>0.1650485436893204</c:v>
                </c:pt>
                <c:pt idx="1">
                  <c:v>0.12727272727272726</c:v>
                </c:pt>
                <c:pt idx="2">
                  <c:v>2.7777777777777776E-2</c:v>
                </c:pt>
                <c:pt idx="3">
                  <c:v>1.2048192771084338E-2</c:v>
                </c:pt>
                <c:pt idx="4">
                  <c:v>7.586206896551724E-2</c:v>
                </c:pt>
                <c:pt idx="5">
                  <c:v>0.15294117647058825</c:v>
                </c:pt>
                <c:pt idx="6">
                  <c:v>0.125</c:v>
                </c:pt>
                <c:pt idx="7">
                  <c:v>0.1</c:v>
                </c:pt>
                <c:pt idx="8">
                  <c:v>0.16494845360824742</c:v>
                </c:pt>
                <c:pt idx="9">
                  <c:v>2.5974025974025976E-2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88568576"/>
        <c:axId val="88570112"/>
      </c:barChart>
      <c:catAx>
        <c:axId val="88568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570112"/>
        <c:crosses val="autoZero"/>
        <c:auto val="1"/>
        <c:lblAlgn val="ctr"/>
        <c:lblOffset val="100"/>
        <c:noMultiLvlLbl val="0"/>
      </c:catAx>
      <c:valAx>
        <c:axId val="88570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56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61170880680705"/>
          <c:y val="0.89412567123101538"/>
          <c:w val="0.55584746823111852"/>
          <c:h val="5.40636956839717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422334005923595E-2"/>
          <c:y val="5.045860624444215E-2"/>
          <c:w val="0.69816879696316925"/>
          <c:h val="0.8346258008542927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'17-18г'!$X$2</c:f>
              <c:strCache>
                <c:ptCount val="1"/>
                <c:pt idx="0">
                  <c:v>Неявка и др.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'17-18г'!$W$3:$W$6</c:f>
              <c:strCache>
                <c:ptCount val="4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  <c:pt idx="3">
                  <c:v>2017/18 уч.г.</c:v>
                </c:pt>
              </c:strCache>
            </c:strRef>
          </c:cat>
          <c:val>
            <c:numRef>
              <c:f>'17-18г'!$X$3:$X$6</c:f>
              <c:numCache>
                <c:formatCode>0%</c:formatCode>
                <c:ptCount val="4"/>
                <c:pt idx="0">
                  <c:v>0.04</c:v>
                </c:pt>
                <c:pt idx="1">
                  <c:v>0.03</c:v>
                </c:pt>
                <c:pt idx="2">
                  <c:v>1.0477299185098952E-2</c:v>
                </c:pt>
                <c:pt idx="3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'17-18г'!$Y$2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'17-18г'!$W$3:$W$6</c:f>
              <c:strCache>
                <c:ptCount val="4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  <c:pt idx="3">
                  <c:v>2017/18 уч.г.</c:v>
                </c:pt>
              </c:strCache>
            </c:strRef>
          </c:cat>
          <c:val>
            <c:numRef>
              <c:f>'17-18г'!$Y$3:$Y$6</c:f>
              <c:numCache>
                <c:formatCode>0%</c:formatCode>
                <c:ptCount val="4"/>
                <c:pt idx="0">
                  <c:v>9.0090090090090089E-3</c:v>
                </c:pt>
                <c:pt idx="1">
                  <c:v>0.01</c:v>
                </c:pt>
                <c:pt idx="2">
                  <c:v>0</c:v>
                </c:pt>
                <c:pt idx="3" formatCode="0.0%">
                  <c:v>2E-3</c:v>
                </c:pt>
              </c:numCache>
            </c:numRef>
          </c:val>
        </c:ser>
        <c:ser>
          <c:idx val="2"/>
          <c:order val="2"/>
          <c:tx>
            <c:strRef>
              <c:f>'17-18г'!$Z$2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'17-18г'!$W$3:$W$6</c:f>
              <c:strCache>
                <c:ptCount val="4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  <c:pt idx="3">
                  <c:v>2017/18 уч.г.</c:v>
                </c:pt>
              </c:strCache>
            </c:strRef>
          </c:cat>
          <c:val>
            <c:numRef>
              <c:f>'17-18г'!$Z$3:$Z$6</c:f>
              <c:numCache>
                <c:formatCode>0%</c:formatCode>
                <c:ptCount val="4"/>
                <c:pt idx="0">
                  <c:v>0.16</c:v>
                </c:pt>
                <c:pt idx="1">
                  <c:v>0.05</c:v>
                </c:pt>
                <c:pt idx="2">
                  <c:v>5.8207217694994179E-2</c:v>
                </c:pt>
                <c:pt idx="3">
                  <c:v>0.11</c:v>
                </c:pt>
              </c:numCache>
            </c:numRef>
          </c:val>
        </c:ser>
        <c:ser>
          <c:idx val="3"/>
          <c:order val="3"/>
          <c:tx>
            <c:strRef>
              <c:f>'17-18г'!$AA$2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'17-18г'!$W$3:$W$6</c:f>
              <c:strCache>
                <c:ptCount val="4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  <c:pt idx="3">
                  <c:v>2017/18 уч.г.</c:v>
                </c:pt>
              </c:strCache>
            </c:strRef>
          </c:cat>
          <c:val>
            <c:numRef>
              <c:f>'17-18г'!$AA$3:$AA$6</c:f>
              <c:numCache>
                <c:formatCode>0%</c:formatCode>
                <c:ptCount val="4"/>
                <c:pt idx="0">
                  <c:v>0.55000000000000004</c:v>
                </c:pt>
                <c:pt idx="1">
                  <c:v>0.76</c:v>
                </c:pt>
                <c:pt idx="2">
                  <c:v>0.78579743888242137</c:v>
                </c:pt>
                <c:pt idx="3">
                  <c:v>0.78</c:v>
                </c:pt>
              </c:numCache>
            </c:numRef>
          </c:val>
        </c:ser>
        <c:ser>
          <c:idx val="4"/>
          <c:order val="4"/>
          <c:tx>
            <c:strRef>
              <c:f>'17-18г'!$AB$2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'17-18г'!$W$3:$W$6</c:f>
              <c:strCache>
                <c:ptCount val="4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  <c:pt idx="3">
                  <c:v>2017/18 уч.г.</c:v>
                </c:pt>
              </c:strCache>
            </c:strRef>
          </c:cat>
          <c:val>
            <c:numRef>
              <c:f>'17-18г'!$AB$3:$AB$6</c:f>
              <c:numCache>
                <c:formatCode>0%</c:formatCode>
                <c:ptCount val="4"/>
                <c:pt idx="0">
                  <c:v>0.24</c:v>
                </c:pt>
                <c:pt idx="1">
                  <c:v>0.15</c:v>
                </c:pt>
                <c:pt idx="2">
                  <c:v>0.14551804423748546</c:v>
                </c:pt>
                <c:pt idx="3">
                  <c:v>0.1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serLines>
          <c:spPr>
            <a:ln w="9525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89188608"/>
        <c:axId val="89194496"/>
      </c:barChart>
      <c:catAx>
        <c:axId val="89188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194496"/>
        <c:crosses val="autoZero"/>
        <c:auto val="1"/>
        <c:lblAlgn val="ctr"/>
        <c:lblOffset val="100"/>
        <c:noMultiLvlLbl val="0"/>
      </c:catAx>
      <c:valAx>
        <c:axId val="891944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9188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529996465142499"/>
          <c:y val="0.28153771248057685"/>
          <c:w val="0.26205636401969584"/>
          <c:h val="0.34761432269489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E29ABE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'17-18г'!$N$46:$N$52</c:f>
              <c:strCache>
                <c:ptCount val="7"/>
                <c:pt idx="0">
                  <c:v>ГМУ</c:v>
                </c:pt>
                <c:pt idx="1">
                  <c:v>Логистика</c:v>
                </c:pt>
                <c:pt idx="2">
                  <c:v>Менеджмент</c:v>
                </c:pt>
                <c:pt idx="3">
                  <c:v>Социология</c:v>
                </c:pt>
                <c:pt idx="4">
                  <c:v>Юриспруденция</c:v>
                </c:pt>
                <c:pt idx="5">
                  <c:v>Филология</c:v>
                </c:pt>
                <c:pt idx="6">
                  <c:v>Политология</c:v>
                </c:pt>
              </c:strCache>
            </c:strRef>
          </c:cat>
          <c:val>
            <c:numRef>
              <c:f>'17-18г'!$O$46:$O$52</c:f>
              <c:numCache>
                <c:formatCode>General</c:formatCode>
                <c:ptCount val="7"/>
                <c:pt idx="0">
                  <c:v>4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11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'17-18г'!$N$77</c:f>
              <c:strCache>
                <c:ptCount val="1"/>
                <c:pt idx="0">
                  <c:v>Количество предоставленных сертификатов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'17-18г'!$N$78:$N$81</c:f>
              <c:strCache>
                <c:ptCount val="4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  <c:pt idx="3">
                  <c:v>2017/18 уч.г.</c:v>
                </c:pt>
              </c:strCache>
            </c:strRef>
          </c:cat>
          <c:val>
            <c:numRef>
              <c:f>'17-18г'!$O$78:$O$81</c:f>
              <c:numCache>
                <c:formatCode>General</c:formatCode>
                <c:ptCount val="4"/>
                <c:pt idx="0">
                  <c:v>24</c:v>
                </c:pt>
                <c:pt idx="1">
                  <c:v>22</c:v>
                </c:pt>
                <c:pt idx="2">
                  <c:v>62</c:v>
                </c:pt>
                <c:pt idx="3">
                  <c:v>44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6"/>
        <c:overlap val="-27"/>
        <c:axId val="89247744"/>
        <c:axId val="89250432"/>
      </c:barChart>
      <c:catAx>
        <c:axId val="8924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250432"/>
        <c:crosses val="autoZero"/>
        <c:auto val="1"/>
        <c:lblAlgn val="ctr"/>
        <c:lblOffset val="100"/>
        <c:noMultiLvlLbl val="0"/>
      </c:catAx>
      <c:valAx>
        <c:axId val="89250432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24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'17-18г'!$N$66</c:f>
              <c:strCache>
                <c:ptCount val="1"/>
                <c:pt idx="0">
                  <c:v>Количество предоставленных сертификатов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'17-18г'!$O$66:$R$66</c:f>
              <c:strCache>
                <c:ptCount val="4"/>
                <c:pt idx="0">
                  <c:v>Cambridge English (CPE, CAE)</c:v>
                </c:pt>
                <c:pt idx="1">
                  <c:v>FCE</c:v>
                </c:pt>
                <c:pt idx="2">
                  <c:v>IELTS</c:v>
                </c:pt>
                <c:pt idx="3">
                  <c:v>TOEFL </c:v>
                </c:pt>
              </c:strCache>
            </c:strRef>
          </c:cat>
          <c:val>
            <c:numRef>
              <c:f>'17-18г'!$O$74:$R$74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20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90"/>
        <c:axId val="89273856"/>
        <c:axId val="89289088"/>
      </c:barChart>
      <c:catAx>
        <c:axId val="89273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289088"/>
        <c:crosses val="autoZero"/>
        <c:auto val="1"/>
        <c:lblAlgn val="ctr"/>
        <c:lblOffset val="100"/>
        <c:noMultiLvlLbl val="0"/>
      </c:catAx>
      <c:valAx>
        <c:axId val="89289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27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Лист1!$L$35:$L$37</c:f>
              <c:strCache>
                <c:ptCount val="3"/>
                <c:pt idx="0">
                  <c:v>2017-2018 год</c:v>
                </c:pt>
                <c:pt idx="1">
                  <c:v>2016-2017 год</c:v>
                </c:pt>
                <c:pt idx="2">
                  <c:v>2015-2016 год</c:v>
                </c:pt>
              </c:strCache>
            </c:strRef>
          </c:cat>
          <c:val>
            <c:numRef>
              <c:f>Лист1!$M$35:$M$37</c:f>
              <c:numCache>
                <c:formatCode>0%</c:formatCode>
                <c:ptCount val="3"/>
                <c:pt idx="0">
                  <c:v>0.01</c:v>
                </c:pt>
                <c:pt idx="1">
                  <c:v>0.03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89316736"/>
        <c:axId val="90522752"/>
      </c:barChart>
      <c:catAx>
        <c:axId val="89316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522752"/>
        <c:crosses val="autoZero"/>
        <c:auto val="1"/>
        <c:lblAlgn val="ctr"/>
        <c:lblOffset val="100"/>
        <c:noMultiLvlLbl val="0"/>
      </c:catAx>
      <c:valAx>
        <c:axId val="90522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31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места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ШЭМ</c:v>
                </c:pt>
                <c:pt idx="1">
                  <c:v>ШФМКН</c:v>
                </c:pt>
                <c:pt idx="2">
                  <c:v>ШГНИ</c:v>
                </c:pt>
                <c:pt idx="3">
                  <c:v>ШСНВ</c:v>
                </c:pt>
                <c:pt idx="4">
                  <c:v>ЮФ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%">
                  <c:v>0.43</c:v>
                </c:pt>
                <c:pt idx="1">
                  <c:v>0</c:v>
                </c:pt>
                <c:pt idx="2" formatCode="0%">
                  <c:v>0.34</c:v>
                </c:pt>
                <c:pt idx="3" formatCode="0%">
                  <c:v>0.51</c:v>
                </c:pt>
                <c:pt idx="4" formatCode="0%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Платные места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ШЭМ</c:v>
                </c:pt>
                <c:pt idx="1">
                  <c:v>ШФМКН</c:v>
                </c:pt>
                <c:pt idx="2">
                  <c:v>ШГНИ</c:v>
                </c:pt>
                <c:pt idx="3">
                  <c:v>ШСНВ</c:v>
                </c:pt>
                <c:pt idx="4">
                  <c:v>ЮФ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0.56999999999999995</c:v>
                </c:pt>
                <c:pt idx="1">
                  <c:v>1</c:v>
                </c:pt>
                <c:pt idx="2">
                  <c:v>0.66</c:v>
                </c:pt>
                <c:pt idx="3">
                  <c:v>0.49</c:v>
                </c:pt>
                <c:pt idx="4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4959232"/>
        <c:axId val="44960768"/>
      </c:barChart>
      <c:catAx>
        <c:axId val="4495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960768"/>
        <c:crosses val="autoZero"/>
        <c:auto val="1"/>
        <c:lblAlgn val="ctr"/>
        <c:lblOffset val="100"/>
        <c:noMultiLvlLbl val="0"/>
      </c:catAx>
      <c:valAx>
        <c:axId val="4496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95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Лист1!$L$58:$L$61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Лист1!$M$58:$M$61</c:f>
              <c:numCache>
                <c:formatCode>0%</c:formatCode>
                <c:ptCount val="4"/>
                <c:pt idx="0">
                  <c:v>7.0688030160226206E-2</c:v>
                </c:pt>
                <c:pt idx="1">
                  <c:v>0.34354382657869936</c:v>
                </c:pt>
                <c:pt idx="2">
                  <c:v>0.34354382657869936</c:v>
                </c:pt>
                <c:pt idx="3">
                  <c:v>0.24222431668237512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5"/>
        <c:axId val="90529152"/>
        <c:axId val="90548480"/>
      </c:barChart>
      <c:catAx>
        <c:axId val="90529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548480"/>
        <c:crosses val="autoZero"/>
        <c:auto val="1"/>
        <c:lblAlgn val="ctr"/>
        <c:lblOffset val="100"/>
        <c:noMultiLvlLbl val="0"/>
      </c:catAx>
      <c:valAx>
        <c:axId val="90548480"/>
        <c:scaling>
          <c:orientation val="minMax"/>
          <c:max val="0.3500000000000000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52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chemeClr val="accent1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Учебные ассистенты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Учебные ассистенты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Учебные ассистенты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2016-17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Учебные ассистенты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177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2017-18</c:v>
                </c:pt>
              </c:strCache>
            </c:strRef>
          </c:tx>
          <c:spPr>
            <a:solidFill>
              <a:schemeClr val="accent1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Учебные ассистенты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216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0450560"/>
        <c:axId val="90456448"/>
      </c:barChart>
      <c:catAx>
        <c:axId val="9045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456448"/>
        <c:crosses val="autoZero"/>
        <c:auto val="1"/>
        <c:lblAlgn val="ctr"/>
        <c:lblOffset val="100"/>
        <c:noMultiLvlLbl val="0"/>
      </c:catAx>
      <c:valAx>
        <c:axId val="9045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45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Доля студентов, освоивших </a:t>
            </a:r>
            <a:endParaRPr lang="en-US" sz="1600" dirty="0"/>
          </a:p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BL</a:t>
            </a:r>
            <a:r>
              <a:rPr lang="ru-RU" sz="1600" dirty="0"/>
              <a:t>-дисциплины и МООС-дисциплины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447978928824776"/>
          <c:y val="0.2933159693179157"/>
          <c:w val="0.85558079676988652"/>
          <c:h val="0.523259455168479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0.01</c:v>
                </c:pt>
                <c:pt idx="1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1C-417B-AC37-85CC4A8102D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0.1</c:v>
                </c:pt>
                <c:pt idx="1">
                  <c:v>0.86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1C-417B-AC37-85CC4A8102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376896"/>
        <c:axId val="93378432"/>
      </c:barChart>
      <c:catAx>
        <c:axId val="9337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378432"/>
        <c:crosses val="autoZero"/>
        <c:auto val="1"/>
        <c:lblAlgn val="ctr"/>
        <c:lblOffset val="100"/>
        <c:noMultiLvlLbl val="0"/>
      </c:catAx>
      <c:valAx>
        <c:axId val="9337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37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974299681317764"/>
          <c:y val="0.91030936813957597"/>
          <c:w val="0.22418320263861177"/>
          <c:h val="8.96907643900459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Доля </a:t>
            </a:r>
            <a:r>
              <a:rPr lang="en-US" sz="1400" b="0" i="0" baseline="0" dirty="0">
                <a:effectLst/>
              </a:rPr>
              <a:t>BL</a:t>
            </a:r>
            <a:r>
              <a:rPr lang="ru-RU" sz="1400" b="0" i="0" baseline="0" dirty="0">
                <a:effectLst/>
              </a:rPr>
              <a:t>-дисциплины и МООС-дисциплины</a:t>
            </a:r>
            <a:endParaRPr lang="ru-RU" sz="14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в общем количестве дисциплин бакалавриата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0.00%">
                  <c:v>9.6000000000000002E-2</c:v>
                </c:pt>
                <c:pt idx="1">
                  <c:v>0.10299999999999999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8A-46F4-987D-82A2086EE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215360"/>
        <c:axId val="93225344"/>
      </c:barChart>
      <c:catAx>
        <c:axId val="9321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225344"/>
        <c:crosses val="autoZero"/>
        <c:auto val="1"/>
        <c:lblAlgn val="ctr"/>
        <c:lblOffset val="100"/>
        <c:noMultiLvlLbl val="0"/>
      </c:catAx>
      <c:valAx>
        <c:axId val="93225344"/>
        <c:scaling>
          <c:orientation val="minMax"/>
          <c:max val="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21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0" i="0" baseline="0" dirty="0">
                <a:effectLst/>
              </a:rPr>
              <a:t>Магистратура</a:t>
            </a:r>
            <a:endParaRPr lang="ru-RU" sz="1600" dirty="0">
              <a:effectLst/>
            </a:endParaRPr>
          </a:p>
        </c:rich>
      </c:tx>
      <c:layout>
        <c:manualLayout>
          <c:xMode val="edge"/>
          <c:yMode val="edge"/>
          <c:x val="0.30333054933280534"/>
          <c:y val="5.812796074710515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2143771685275233E-2"/>
          <c:y val="0.19236297759732823"/>
          <c:w val="0.91333385291981273"/>
          <c:h val="0.53732221551873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Адаптационные дисциплины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Адаптационные дисциплины</c:v>
                </c:pt>
                <c:pt idx="1">
                  <c:v>Цикл дисциплин направления</c:v>
                </c:pt>
                <c:pt idx="2">
                  <c:v>Цикл дисциплин программы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72-497B-A485-5FE490D30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254784"/>
        <c:axId val="93256320"/>
      </c:barChart>
      <c:catAx>
        <c:axId val="9325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256320"/>
        <c:crosses val="autoZero"/>
        <c:auto val="1"/>
        <c:lblAlgn val="ctr"/>
        <c:lblOffset val="100"/>
        <c:noMultiLvlLbl val="0"/>
      </c:catAx>
      <c:valAx>
        <c:axId val="93256320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25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 dirty="0" err="1">
                <a:effectLst/>
              </a:rPr>
              <a:t>Бакалавриат</a:t>
            </a:r>
            <a:endParaRPr lang="ru-RU" sz="1800" dirty="0">
              <a:effectLst/>
            </a:endParaRPr>
          </a:p>
        </c:rich>
      </c:tx>
      <c:layout>
        <c:manualLayout>
          <c:xMode val="edge"/>
          <c:yMode val="edge"/>
          <c:x val="0.38713126249226798"/>
          <c:y val="6.38069468627134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089506130460514"/>
          <c:y val="0.18630469060362759"/>
          <c:w val="0.83128041010661025"/>
          <c:h val="0.54241660136418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Общий цикл</c:v>
                </c:pt>
                <c:pt idx="1">
                  <c:v>Major</c:v>
                </c:pt>
                <c:pt idx="2">
                  <c:v>Minor</c:v>
                </c:pt>
                <c:pt idx="3">
                  <c:v>Практики и НИР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51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71-421F-A0C8-4463BAE7B2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3317376"/>
        <c:axId val="93389952"/>
      </c:barChart>
      <c:catAx>
        <c:axId val="9331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389952"/>
        <c:crosses val="autoZero"/>
        <c:auto val="1"/>
        <c:lblAlgn val="ctr"/>
        <c:lblOffset val="100"/>
        <c:noMultiLvlLbl val="0"/>
      </c:catAx>
      <c:valAx>
        <c:axId val="9338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31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места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ШЭМ</c:v>
                </c:pt>
                <c:pt idx="1">
                  <c:v>ШФМКН</c:v>
                </c:pt>
                <c:pt idx="2">
                  <c:v>ШГНИ</c:v>
                </c:pt>
                <c:pt idx="3">
                  <c:v>ШСНВ</c:v>
                </c:pt>
                <c:pt idx="4">
                  <c:v>ЮФ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0.75</c:v>
                </c:pt>
                <c:pt idx="1">
                  <c:v>0.69</c:v>
                </c:pt>
                <c:pt idx="2">
                  <c:v>0.73</c:v>
                </c:pt>
                <c:pt idx="3">
                  <c:v>0.85</c:v>
                </c:pt>
                <c:pt idx="4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Платные места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ШЭМ</c:v>
                </c:pt>
                <c:pt idx="1">
                  <c:v>ШФМКН</c:v>
                </c:pt>
                <c:pt idx="2">
                  <c:v>ШГНИ</c:v>
                </c:pt>
                <c:pt idx="3">
                  <c:v>ШСНВ</c:v>
                </c:pt>
                <c:pt idx="4">
                  <c:v>ЮФ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0.25</c:v>
                </c:pt>
                <c:pt idx="1">
                  <c:v>0.31</c:v>
                </c:pt>
                <c:pt idx="2">
                  <c:v>0.27</c:v>
                </c:pt>
                <c:pt idx="3">
                  <c:v>0.15</c:v>
                </c:pt>
                <c:pt idx="4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5015424"/>
        <c:axId val="45016960"/>
      </c:barChart>
      <c:catAx>
        <c:axId val="4501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016960"/>
        <c:crosses val="autoZero"/>
        <c:auto val="1"/>
        <c:lblAlgn val="ctr"/>
        <c:lblOffset val="100"/>
        <c:noMultiLvlLbl val="0"/>
      </c:catAx>
      <c:valAx>
        <c:axId val="4501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01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иностранных студентов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1.5</c:v>
                </c:pt>
                <c:pt idx="2">
                  <c:v>4.3</c:v>
                </c:pt>
                <c:pt idx="3">
                  <c:v>6</c:v>
                </c:pt>
                <c:pt idx="4">
                  <c:v>8.9</c:v>
                </c:pt>
                <c:pt idx="5">
                  <c:v>9.6999999999999993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магистров и аспирантов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13.5</c:v>
                </c:pt>
                <c:pt idx="1">
                  <c:v>13.4</c:v>
                </c:pt>
                <c:pt idx="2">
                  <c:v>14.8</c:v>
                </c:pt>
                <c:pt idx="3">
                  <c:v>15</c:v>
                </c:pt>
                <c:pt idx="4">
                  <c:v>13.8</c:v>
                </c:pt>
                <c:pt idx="5">
                  <c:v>13.6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0332672"/>
        <c:axId val="40338560"/>
      </c:barChart>
      <c:catAx>
        <c:axId val="4033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38560"/>
        <c:crosses val="autoZero"/>
        <c:auto val="1"/>
        <c:lblAlgn val="ctr"/>
        <c:lblOffset val="100"/>
        <c:noMultiLvlLbl val="0"/>
      </c:catAx>
      <c:valAx>
        <c:axId val="4033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3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Количество программ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Бакалавриат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Магистратура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8275328"/>
        <c:axId val="78276864"/>
      </c:barChart>
      <c:catAx>
        <c:axId val="7827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276864"/>
        <c:crosses val="autoZero"/>
        <c:auto val="1"/>
        <c:lblAlgn val="ctr"/>
        <c:lblOffset val="100"/>
        <c:noMultiLvlLbl val="0"/>
      </c:catAx>
      <c:valAx>
        <c:axId val="7827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27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30380577427821"/>
          <c:y val="6.4186710272584463E-2"/>
          <c:w val="0.56840026246719155"/>
          <c:h val="0.800447790750405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'[учебные планы.xlsx]Англ и формат'!$N$32</c:f>
              <c:strCache>
                <c:ptCount val="1"/>
                <c:pt idx="0">
                  <c:v>Full-time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'[учебные планы.xlsx]Англ и формат'!$M$33:$M$34</c:f>
              <c:strCache>
                <c:ptCount val="2"/>
                <c:pt idx="0">
                  <c:v>бакалавриат</c:v>
                </c:pt>
                <c:pt idx="1">
                  <c:v>магистратура</c:v>
                </c:pt>
              </c:strCache>
            </c:strRef>
          </c:cat>
          <c:val>
            <c:numRef>
              <c:f>'[учебные планы.xlsx]Англ и формат'!$N$33:$N$34</c:f>
              <c:numCache>
                <c:formatCode>0.0%</c:formatCode>
                <c:ptCount val="2"/>
                <c:pt idx="0">
                  <c:v>0.83829787234042552</c:v>
                </c:pt>
                <c:pt idx="1">
                  <c:v>0.79761904761904767</c:v>
                </c:pt>
              </c:numCache>
            </c:numRef>
          </c:val>
        </c:ser>
        <c:ser>
          <c:idx val="1"/>
          <c:order val="1"/>
          <c:tx>
            <c:strRef>
              <c:f>'[учебные планы.xlsx]Англ и формат'!$O$32</c:f>
              <c:strCache>
                <c:ptCount val="1"/>
                <c:pt idx="0">
                  <c:v>Blended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'[учебные планы.xlsx]Англ и формат'!$M$33:$M$34</c:f>
              <c:strCache>
                <c:ptCount val="2"/>
                <c:pt idx="0">
                  <c:v>бакалавриат</c:v>
                </c:pt>
                <c:pt idx="1">
                  <c:v>магистратура</c:v>
                </c:pt>
              </c:strCache>
            </c:strRef>
          </c:cat>
          <c:val>
            <c:numRef>
              <c:f>'[учебные планы.xlsx]Англ и формат'!$O$33:$O$34</c:f>
              <c:numCache>
                <c:formatCode>0.0%</c:formatCode>
                <c:ptCount val="2"/>
                <c:pt idx="0">
                  <c:v>0.11914893617021277</c:v>
                </c:pt>
                <c:pt idx="1">
                  <c:v>0.19047619047619047</c:v>
                </c:pt>
              </c:numCache>
            </c:numRef>
          </c:val>
        </c:ser>
        <c:ser>
          <c:idx val="2"/>
          <c:order val="2"/>
          <c:tx>
            <c:strRef>
              <c:f>'[учебные планы.xlsx]Англ и формат'!$P$32</c:f>
              <c:strCache>
                <c:ptCount val="1"/>
                <c:pt idx="0">
                  <c:v>MOOC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'[учебные планы.xlsx]Англ и формат'!$M$33:$M$34</c:f>
              <c:strCache>
                <c:ptCount val="2"/>
                <c:pt idx="0">
                  <c:v>бакалавриат</c:v>
                </c:pt>
                <c:pt idx="1">
                  <c:v>магистратура</c:v>
                </c:pt>
              </c:strCache>
            </c:strRef>
          </c:cat>
          <c:val>
            <c:numRef>
              <c:f>'[учебные планы.xlsx]Англ и формат'!$P$33:$P$34</c:f>
              <c:numCache>
                <c:formatCode>0.0%</c:formatCode>
                <c:ptCount val="2"/>
                <c:pt idx="0">
                  <c:v>4.2553191489361701E-2</c:v>
                </c:pt>
                <c:pt idx="1">
                  <c:v>1.1904761904761904E-2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84772736"/>
        <c:axId val="84774272"/>
      </c:barChart>
      <c:catAx>
        <c:axId val="84772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774272"/>
        <c:crosses val="autoZero"/>
        <c:auto val="1"/>
        <c:lblAlgn val="ctr"/>
        <c:lblOffset val="100"/>
        <c:noMultiLvlLbl val="0"/>
      </c:catAx>
      <c:valAx>
        <c:axId val="84774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77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'результаты конкурса ЛП 2018'!$C$1</c:f>
              <c:strCache>
                <c:ptCount val="1"/>
                <c:pt idx="0">
                  <c:v>Общий итог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'результаты конкурса ЛП 2018'!$A$2:$B$14</c:f>
              <c:multiLvlStrCache>
                <c:ptCount val="13"/>
                <c:lvl>
                  <c:pt idx="0">
                    <c:v>Департамент государственного администрирования</c:v>
                  </c:pt>
                  <c:pt idx="1">
                    <c:v>Департамент социологии</c:v>
                  </c:pt>
                  <c:pt idx="2">
                    <c:v>Департамент прикладной политологии</c:v>
                  </c:pt>
                  <c:pt idx="3">
                    <c:v>Департамент истории</c:v>
                  </c:pt>
                  <c:pt idx="4">
                    <c:v>Департамент востоковедения и африканистики</c:v>
                  </c:pt>
                  <c:pt idx="5">
                    <c:v>Департамент менеджмента</c:v>
                  </c:pt>
                  <c:pt idx="6">
                    <c:v>Департамент логистики и управления цепями поставок</c:v>
                  </c:pt>
                  <c:pt idx="7">
                    <c:v>Департамент финансов</c:v>
                  </c:pt>
                  <c:pt idx="8">
                    <c:v>Департамент прикладной математики и бизнес-информатики</c:v>
                  </c:pt>
                  <c:pt idx="9">
                    <c:v>Кафедра гражданского права и процесса</c:v>
                  </c:pt>
                  <c:pt idx="10">
                    <c:v>Кафедра теории и истории права и государства</c:v>
                  </c:pt>
                  <c:pt idx="11">
                    <c:v>Кафедра финансового права</c:v>
                  </c:pt>
                  <c:pt idx="12">
                    <c:v>Кафедра конституционного и административного права</c:v>
                  </c:pt>
                </c:lvl>
                <c:lvl>
                  <c:pt idx="0">
                    <c:v>ШСиГН - 18 чел.</c:v>
                  </c:pt>
                  <c:pt idx="5">
                    <c:v>ШЭМ - 12 чел.</c:v>
                  </c:pt>
                  <c:pt idx="9">
                    <c:v>Юридический - 10 чел.</c:v>
                  </c:pt>
                </c:lvl>
              </c:multiLvlStrCache>
            </c:multiLvlStrRef>
          </c:cat>
          <c:val>
            <c:numRef>
              <c:f>'результаты конкурса ЛП 2018'!$C$2:$C$14</c:f>
              <c:numCache>
                <c:formatCode>General</c:formatCode>
                <c:ptCount val="13"/>
                <c:pt idx="0">
                  <c:v>7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856064"/>
        <c:axId val="86857600"/>
      </c:barChart>
      <c:catAx>
        <c:axId val="86856064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crossAx val="86857600"/>
        <c:crosses val="autoZero"/>
        <c:auto val="0"/>
        <c:lblAlgn val="ctr"/>
        <c:lblOffset val="100"/>
        <c:tickLblSkip val="1"/>
        <c:noMultiLvlLbl val="0"/>
      </c:catAx>
      <c:valAx>
        <c:axId val="86857600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crossAx val="8685606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333382714514391E-2"/>
          <c:y val="4.1971319122065587E-2"/>
          <c:w val="0.66382791011125974"/>
          <c:h val="0.816115945061877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'Диагр ЛП'!$B$23</c:f>
              <c:strCache>
                <c:ptCount val="1"/>
                <c:pt idx="0">
                  <c:v>штатные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'Диагр ЛП'!$D$22:$F$22</c:f>
              <c:strCache>
                <c:ptCount val="3"/>
                <c:pt idx="0">
                  <c:v>2016 г. - 27 чел.</c:v>
                </c:pt>
                <c:pt idx="1">
                  <c:v>2017 г. - 38 чел.</c:v>
                </c:pt>
                <c:pt idx="2">
                  <c:v>2018 г. - 40 чел.</c:v>
                </c:pt>
              </c:strCache>
            </c:strRef>
          </c:cat>
          <c:val>
            <c:numRef>
              <c:f>'Диагр ЛП'!$D$23:$F$23</c:f>
              <c:numCache>
                <c:formatCode>General</c:formatCode>
                <c:ptCount val="3"/>
                <c:pt idx="0">
                  <c:v>18</c:v>
                </c:pt>
                <c:pt idx="1">
                  <c:v>29</c:v>
                </c:pt>
                <c:pt idx="2">
                  <c:v>27</c:v>
                </c:pt>
              </c:numCache>
            </c:numRef>
          </c:val>
        </c:ser>
        <c:ser>
          <c:idx val="1"/>
          <c:order val="1"/>
          <c:tx>
            <c:strRef>
              <c:f>'Диагр ЛП'!$B$24</c:f>
              <c:strCache>
                <c:ptCount val="1"/>
                <c:pt idx="0">
                  <c:v>внутрение совместители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'Диагр ЛП'!$D$22:$F$22</c:f>
              <c:strCache>
                <c:ptCount val="3"/>
                <c:pt idx="0">
                  <c:v>2016 г. - 27 чел.</c:v>
                </c:pt>
                <c:pt idx="1">
                  <c:v>2017 г. - 38 чел.</c:v>
                </c:pt>
                <c:pt idx="2">
                  <c:v>2018 г. - 40 чел.</c:v>
                </c:pt>
              </c:strCache>
            </c:strRef>
          </c:cat>
          <c:val>
            <c:numRef>
              <c:f>'Диагр ЛП'!$D$24:$F$24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'Диагр ЛП'!$B$25</c:f>
              <c:strCache>
                <c:ptCount val="1"/>
                <c:pt idx="0">
                  <c:v>внешние совместители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'Диагр ЛП'!$D$22:$F$22</c:f>
              <c:strCache>
                <c:ptCount val="3"/>
                <c:pt idx="0">
                  <c:v>2016 г. - 27 чел.</c:v>
                </c:pt>
                <c:pt idx="1">
                  <c:v>2017 г. - 38 чел.</c:v>
                </c:pt>
                <c:pt idx="2">
                  <c:v>2018 г. - 40 чел.</c:v>
                </c:pt>
              </c:strCache>
            </c:strRef>
          </c:cat>
          <c:val>
            <c:numRef>
              <c:f>'Диагр ЛП'!$D$25:$F$25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8</c:v>
                </c:pt>
              </c:numCache>
            </c:numRef>
          </c:val>
        </c:ser>
        <c:ser>
          <c:idx val="3"/>
          <c:order val="3"/>
          <c:tx>
            <c:strRef>
              <c:f>'Диагр ЛП'!$B$26</c:f>
              <c:strCache>
                <c:ptCount val="1"/>
                <c:pt idx="0">
                  <c:v>ГПД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'Диагр ЛП'!$D$22:$F$22</c:f>
              <c:strCache>
                <c:ptCount val="3"/>
                <c:pt idx="0">
                  <c:v>2016 г. - 27 чел.</c:v>
                </c:pt>
                <c:pt idx="1">
                  <c:v>2017 г. - 38 чел.</c:v>
                </c:pt>
                <c:pt idx="2">
                  <c:v>2018 г. - 40 чел.</c:v>
                </c:pt>
              </c:strCache>
            </c:strRef>
          </c:cat>
          <c:val>
            <c:numRef>
              <c:f>'Диагр ЛП'!$D$26:$F$26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100"/>
        <c:serLines/>
        <c:axId val="86944768"/>
        <c:axId val="86971136"/>
      </c:barChart>
      <c:catAx>
        <c:axId val="86944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6971136"/>
        <c:crosses val="autoZero"/>
        <c:auto val="1"/>
        <c:lblAlgn val="ctr"/>
        <c:lblOffset val="100"/>
        <c:noMultiLvlLbl val="0"/>
      </c:catAx>
      <c:valAx>
        <c:axId val="8697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944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16260980423674"/>
          <c:y val="0.24730510221199703"/>
          <c:w val="0.25563976075699585"/>
          <c:h val="0.5358257243511395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Средний балл СОП по факультету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8662989461342715"/>
          <c:y val="0.15682925051035287"/>
          <c:w val="0.48629734734934776"/>
          <c:h val="0.792244823563721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'[СОП 2017-18 графики для отчета.xlsx]по деп ИТОГ'!$H$33</c:f>
              <c:strCache>
                <c:ptCount val="1"/>
                <c:pt idx="0">
                  <c:v>Оценка преподавателя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'[СОП 2017-18 графики для отчета.xlsx]по деп ИТОГ'!$G$34:$G$37</c:f>
              <c:strCache>
                <c:ptCount val="4"/>
                <c:pt idx="0">
                  <c:v>Межфакультетские кафедры</c:v>
                </c:pt>
                <c:pt idx="1">
                  <c:v>Санкт-Петербургская школа экономики и менеджмента</c:v>
                </c:pt>
                <c:pt idx="2">
                  <c:v>Санкт-Петербургская школа социальных и гуманитарных наук</c:v>
                </c:pt>
                <c:pt idx="3">
                  <c:v>Юридический факультет</c:v>
                </c:pt>
              </c:strCache>
            </c:strRef>
          </c:cat>
          <c:val>
            <c:numRef>
              <c:f>'[СОП 2017-18 графики для отчета.xlsx]по деп ИТОГ'!$H$34:$H$37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4.3</c:v>
                </c:pt>
                <c:pt idx="2">
                  <c:v>4.4000000000000004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'[СОП 2017-18 графики для отчета.xlsx]по деп ИТОГ'!$I$33</c:f>
              <c:strCache>
                <c:ptCount val="1"/>
                <c:pt idx="0">
                  <c:v>Оценка дисциплины*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'[СОП 2017-18 графики для отчета.xlsx]по деп ИТОГ'!$G$34:$G$37</c:f>
              <c:strCache>
                <c:ptCount val="4"/>
                <c:pt idx="0">
                  <c:v>Межфакультетские кафедры</c:v>
                </c:pt>
                <c:pt idx="1">
                  <c:v>Санкт-Петербургская школа экономики и менеджмента</c:v>
                </c:pt>
                <c:pt idx="2">
                  <c:v>Санкт-Петербургская школа социальных и гуманитарных наук</c:v>
                </c:pt>
                <c:pt idx="3">
                  <c:v>Юридический факультет</c:v>
                </c:pt>
              </c:strCache>
            </c:strRef>
          </c:cat>
          <c:val>
            <c:numRef>
              <c:f>'[СОП 2017-18 графики для отчета.xlsx]по деп ИТОГ'!$I$34:$I$37</c:f>
              <c:numCache>
                <c:formatCode>0.00</c:formatCode>
                <c:ptCount val="4"/>
                <c:pt idx="0">
                  <c:v>2.83</c:v>
                </c:pt>
                <c:pt idx="1">
                  <c:v>4.05</c:v>
                </c:pt>
                <c:pt idx="2">
                  <c:v>4.13</c:v>
                </c:pt>
                <c:pt idx="3">
                  <c:v>4.45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57"/>
        <c:axId val="87008768"/>
        <c:axId val="87010304"/>
      </c:barChart>
      <c:catAx>
        <c:axId val="87008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010304"/>
        <c:crosses val="autoZero"/>
        <c:auto val="1"/>
        <c:lblAlgn val="ctr"/>
        <c:lblOffset val="100"/>
        <c:noMultiLvlLbl val="0"/>
      </c:catAx>
      <c:valAx>
        <c:axId val="87010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700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415979793995332"/>
          <c:y val="0.11802954580121686"/>
          <c:w val="0.81523096160849162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A4552-7E6E-4051-B9D6-C4C24525EF6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198231-C1EA-4BAB-AD98-95A530562A6E}">
      <dgm:prSet phldrT="[Текст]" custT="1"/>
      <dgm:spPr>
        <a:xfrm>
          <a:off x="10599" y="1348446"/>
          <a:ext cx="2502561" cy="439275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000" dirty="0" smtClean="0">
              <a:solidFill>
                <a:sysClr val="window" lastClr="FFFFFF"/>
              </a:solidFill>
              <a:latin typeface="Myriad Pro"/>
              <a:ea typeface="+mn-ea"/>
              <a:cs typeface="+mn-cs"/>
            </a:rPr>
            <a:t>2017/2018</a:t>
          </a:r>
          <a:endParaRPr lang="ru-RU" sz="2000" dirty="0">
            <a:solidFill>
              <a:sysClr val="window" lastClr="FFFFFF"/>
            </a:solidFill>
            <a:latin typeface="Myriad Pro"/>
            <a:ea typeface="+mn-ea"/>
            <a:cs typeface="+mn-cs"/>
          </a:endParaRPr>
        </a:p>
      </dgm:t>
    </dgm:pt>
    <dgm:pt modelId="{AB4E43B3-2239-4572-BD50-0067B3652F4E}" type="parTrans" cxnId="{6040C5DF-761D-430B-9D9D-63F4719B473D}">
      <dgm:prSet/>
      <dgm:spPr/>
      <dgm:t>
        <a:bodyPr/>
        <a:lstStyle/>
        <a:p>
          <a:endParaRPr lang="ru-RU"/>
        </a:p>
      </dgm:t>
    </dgm:pt>
    <dgm:pt modelId="{39E25FFE-A7EB-4C67-AD92-1D2DD40A5E5B}" type="sibTrans" cxnId="{6040C5DF-761D-430B-9D9D-63F4719B473D}">
      <dgm:prSet/>
      <dgm:spPr/>
      <dgm:t>
        <a:bodyPr/>
        <a:lstStyle/>
        <a:p>
          <a:endParaRPr lang="ru-RU"/>
        </a:p>
      </dgm:t>
    </dgm:pt>
    <dgm:pt modelId="{3F29931A-D665-4BE4-916E-2A1D9AED2AA1}">
      <dgm:prSet phldrT="[Текст]" custT="1"/>
      <dgm:spPr>
        <a:xfrm>
          <a:off x="10599" y="1787721"/>
          <a:ext cx="2502561" cy="1976399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5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+mn-ea"/>
              <a:cs typeface="+mn-cs"/>
            </a:rPr>
            <a:t>МП «Государство, общество и экономическое развитие в современной Азии»</a:t>
          </a:r>
          <a:endParaRPr lang="ru-RU" sz="1500" dirty="0">
            <a:solidFill>
              <a:schemeClr val="tx2">
                <a:lumMod val="50000"/>
              </a:schemeClr>
            </a:solidFill>
            <a:latin typeface="Calibri" pitchFamily="34" charset="0"/>
            <a:ea typeface="+mn-ea"/>
            <a:cs typeface="+mn-cs"/>
          </a:endParaRPr>
        </a:p>
      </dgm:t>
    </dgm:pt>
    <dgm:pt modelId="{50F81AC4-44AD-4C90-AEF3-B227FE195DC0}" type="parTrans" cxnId="{E403134B-F7A3-4CA4-95C1-E52FBF325B08}">
      <dgm:prSet/>
      <dgm:spPr/>
      <dgm:t>
        <a:bodyPr/>
        <a:lstStyle/>
        <a:p>
          <a:endParaRPr lang="ru-RU"/>
        </a:p>
      </dgm:t>
    </dgm:pt>
    <dgm:pt modelId="{1140F42D-CCFE-4AFE-89CC-79614436CB28}" type="sibTrans" cxnId="{E403134B-F7A3-4CA4-95C1-E52FBF325B08}">
      <dgm:prSet/>
      <dgm:spPr/>
      <dgm:t>
        <a:bodyPr/>
        <a:lstStyle/>
        <a:p>
          <a:endParaRPr lang="ru-RU"/>
        </a:p>
      </dgm:t>
    </dgm:pt>
    <dgm:pt modelId="{C2A4E1F0-F344-4774-913E-0636C9D28337}">
      <dgm:prSet phldrT="[Текст]" custT="1"/>
      <dgm:spPr>
        <a:xfrm>
          <a:off x="2863519" y="1348446"/>
          <a:ext cx="2502561" cy="439275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000" dirty="0" smtClean="0">
              <a:solidFill>
                <a:sysClr val="window" lastClr="FFFFFF"/>
              </a:solidFill>
              <a:latin typeface="Myriad Pro"/>
              <a:ea typeface="+mn-ea"/>
              <a:cs typeface="+mn-cs"/>
            </a:rPr>
            <a:t>2018/2019</a:t>
          </a:r>
          <a:endParaRPr lang="ru-RU" sz="2000" dirty="0">
            <a:solidFill>
              <a:sysClr val="window" lastClr="FFFFFF"/>
            </a:solidFill>
            <a:latin typeface="Myriad Pro"/>
            <a:ea typeface="+mn-ea"/>
            <a:cs typeface="+mn-cs"/>
          </a:endParaRPr>
        </a:p>
      </dgm:t>
    </dgm:pt>
    <dgm:pt modelId="{D4D131B1-BA67-44E7-B4EE-A9ADD463F1BC}" type="parTrans" cxnId="{73B63D3D-40C9-4F2C-B100-6FB30ADAB5F7}">
      <dgm:prSet/>
      <dgm:spPr/>
      <dgm:t>
        <a:bodyPr/>
        <a:lstStyle/>
        <a:p>
          <a:endParaRPr lang="ru-RU"/>
        </a:p>
      </dgm:t>
    </dgm:pt>
    <dgm:pt modelId="{C3647894-B8E8-4EA3-A41C-31D983EECF8C}" type="sibTrans" cxnId="{73B63D3D-40C9-4F2C-B100-6FB30ADAB5F7}">
      <dgm:prSet/>
      <dgm:spPr/>
      <dgm:t>
        <a:bodyPr/>
        <a:lstStyle/>
        <a:p>
          <a:endParaRPr lang="ru-RU"/>
        </a:p>
      </dgm:t>
    </dgm:pt>
    <dgm:pt modelId="{ED218621-1E9B-44F9-A0DF-B4A4468557CF}">
      <dgm:prSet phldrT="[Текст]" custT="1"/>
      <dgm:spPr>
        <a:xfrm>
          <a:off x="2863519" y="1787721"/>
          <a:ext cx="2502561" cy="1976399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БП «Дизайн»</a:t>
          </a:r>
          <a:endParaRPr lang="ru-RU" sz="1400" dirty="0">
            <a:solidFill>
              <a:schemeClr val="tx1"/>
            </a:solidFill>
            <a:latin typeface="Calibri" pitchFamily="34" charset="0"/>
            <a:ea typeface="+mn-ea"/>
            <a:cs typeface="+mn-cs"/>
          </a:endParaRPr>
        </a:p>
      </dgm:t>
    </dgm:pt>
    <dgm:pt modelId="{1319611D-017B-4D03-871A-68BB858FFC1E}" type="parTrans" cxnId="{392FBD7B-E74B-4A0B-8D54-A5918FF565C2}">
      <dgm:prSet/>
      <dgm:spPr/>
      <dgm:t>
        <a:bodyPr/>
        <a:lstStyle/>
        <a:p>
          <a:endParaRPr lang="ru-RU"/>
        </a:p>
      </dgm:t>
    </dgm:pt>
    <dgm:pt modelId="{3AFE2364-46B9-4510-ADEF-203A7E142334}" type="sibTrans" cxnId="{392FBD7B-E74B-4A0B-8D54-A5918FF565C2}">
      <dgm:prSet/>
      <dgm:spPr/>
      <dgm:t>
        <a:bodyPr/>
        <a:lstStyle/>
        <a:p>
          <a:endParaRPr lang="ru-RU"/>
        </a:p>
      </dgm:t>
    </dgm:pt>
    <dgm:pt modelId="{2557468D-5CD7-43A1-AB7D-0DC29DE2E237}">
      <dgm:prSet phldrT="[Текст]" custT="1"/>
      <dgm:spPr>
        <a:xfrm>
          <a:off x="5716439" y="1348446"/>
          <a:ext cx="2502561" cy="439275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2000" dirty="0" smtClean="0">
              <a:solidFill>
                <a:sysClr val="window" lastClr="FFFFFF"/>
              </a:solidFill>
              <a:latin typeface="Myriad Pro"/>
              <a:ea typeface="+mn-ea"/>
              <a:cs typeface="+mn-cs"/>
            </a:rPr>
            <a:t>2019/2020</a:t>
          </a:r>
          <a:endParaRPr lang="ru-RU" sz="2000" dirty="0">
            <a:solidFill>
              <a:sysClr val="window" lastClr="FFFFFF"/>
            </a:solidFill>
            <a:latin typeface="Myriad Pro"/>
            <a:ea typeface="+mn-ea"/>
            <a:cs typeface="+mn-cs"/>
          </a:endParaRPr>
        </a:p>
      </dgm:t>
    </dgm:pt>
    <dgm:pt modelId="{BC9A943F-51E4-4F4C-88DC-F25EE2F25089}" type="parTrans" cxnId="{034F5453-04E5-49EE-A414-AB46A7614FBB}">
      <dgm:prSet/>
      <dgm:spPr/>
      <dgm:t>
        <a:bodyPr/>
        <a:lstStyle/>
        <a:p>
          <a:endParaRPr lang="ru-RU"/>
        </a:p>
      </dgm:t>
    </dgm:pt>
    <dgm:pt modelId="{0A38B499-822B-4275-8D08-D30ED6BEF84C}" type="sibTrans" cxnId="{034F5453-04E5-49EE-A414-AB46A7614FBB}">
      <dgm:prSet/>
      <dgm:spPr/>
      <dgm:t>
        <a:bodyPr/>
        <a:lstStyle/>
        <a:p>
          <a:endParaRPr lang="ru-RU"/>
        </a:p>
      </dgm:t>
    </dgm:pt>
    <dgm:pt modelId="{3A81813F-1D22-4BCA-BB61-9D73506B9A4E}">
      <dgm:prSet phldrT="[Текст]" custT="1"/>
      <dgm:spPr>
        <a:xfrm>
          <a:off x="5716439" y="1787721"/>
          <a:ext cx="2502561" cy="1976399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МП «Программирование и анализ данных»</a:t>
          </a:r>
          <a:endParaRPr lang="ru-RU" sz="1500" dirty="0">
            <a:solidFill>
              <a:schemeClr val="tx1"/>
            </a:solidFill>
            <a:latin typeface="Calibri" pitchFamily="34" charset="0"/>
            <a:ea typeface="+mn-ea"/>
            <a:cs typeface="+mn-cs"/>
          </a:endParaRPr>
        </a:p>
      </dgm:t>
    </dgm:pt>
    <dgm:pt modelId="{33D5A5E3-B64C-49C2-8D8E-75AF77415DE7}" type="parTrans" cxnId="{4856F55F-6D1A-4B53-B596-1A6B7591954F}">
      <dgm:prSet/>
      <dgm:spPr/>
      <dgm:t>
        <a:bodyPr/>
        <a:lstStyle/>
        <a:p>
          <a:endParaRPr lang="ru-RU"/>
        </a:p>
      </dgm:t>
    </dgm:pt>
    <dgm:pt modelId="{E85FD5FC-1A12-41AA-8469-EBC455C405BB}" type="sibTrans" cxnId="{4856F55F-6D1A-4B53-B596-1A6B7591954F}">
      <dgm:prSet/>
      <dgm:spPr/>
      <dgm:t>
        <a:bodyPr/>
        <a:lstStyle/>
        <a:p>
          <a:endParaRPr lang="ru-RU"/>
        </a:p>
      </dgm:t>
    </dgm:pt>
    <dgm:pt modelId="{FB2CE7C1-3823-427C-9EEF-5B2C0F4F6596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МП «Промышленное программирование»</a:t>
          </a:r>
        </a:p>
      </dgm:t>
    </dgm:pt>
    <dgm:pt modelId="{5AD07E39-6945-407F-90BC-196142A9E62A}" type="parTrans" cxnId="{5968BC12-A561-4782-8B5C-D4E57AE5A4B4}">
      <dgm:prSet/>
      <dgm:spPr/>
      <dgm:t>
        <a:bodyPr/>
        <a:lstStyle/>
        <a:p>
          <a:endParaRPr lang="ru-RU"/>
        </a:p>
      </dgm:t>
    </dgm:pt>
    <dgm:pt modelId="{D7A4526A-A9F7-4650-8D26-734134A95A97}" type="sibTrans" cxnId="{5968BC12-A561-4782-8B5C-D4E57AE5A4B4}">
      <dgm:prSet/>
      <dgm:spPr/>
      <dgm:t>
        <a:bodyPr/>
        <a:lstStyle/>
        <a:p>
          <a:endParaRPr lang="ru-RU"/>
        </a:p>
      </dgm:t>
    </dgm:pt>
    <dgm:pt modelId="{0D9686F0-7666-42C0-AA99-BDEDA0027D0D}">
      <dgm:prSet custT="1"/>
      <dgm:spPr/>
      <dgm:t>
        <a:bodyPr/>
        <a:lstStyle/>
        <a:p>
          <a:r>
            <a:rPr lang="ru-RU" sz="1400" b="0" i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МП «Информационные системы и взаимодействие человек-компьютер»</a:t>
          </a:r>
        </a:p>
      </dgm:t>
    </dgm:pt>
    <dgm:pt modelId="{6E3B72C9-6793-46EC-929C-EB61111289BE}" type="parTrans" cxnId="{65925647-19E6-4A16-B50F-5B3A28D01AE6}">
      <dgm:prSet/>
      <dgm:spPr/>
      <dgm:t>
        <a:bodyPr/>
        <a:lstStyle/>
        <a:p>
          <a:endParaRPr lang="ru-RU"/>
        </a:p>
      </dgm:t>
    </dgm:pt>
    <dgm:pt modelId="{AF8E18FD-3980-4937-9889-C2058BB4CA51}" type="sibTrans" cxnId="{65925647-19E6-4A16-B50F-5B3A28D01AE6}">
      <dgm:prSet/>
      <dgm:spPr/>
      <dgm:t>
        <a:bodyPr/>
        <a:lstStyle/>
        <a:p>
          <a:endParaRPr lang="ru-RU"/>
        </a:p>
      </dgm:t>
    </dgm:pt>
    <dgm:pt modelId="{BA416CC7-7C52-431F-BF84-3BA6E0FF02FF}">
      <dgm:prSet custT="1"/>
      <dgm:spPr/>
      <dgm:t>
        <a:bodyPr/>
        <a:lstStyle/>
        <a:p>
          <a:r>
            <a:rPr lang="ru-RU" sz="1400" b="0" i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МП «Право и государственное управление»</a:t>
          </a:r>
        </a:p>
      </dgm:t>
    </dgm:pt>
    <dgm:pt modelId="{16012B8C-D6AC-40D2-BB11-04CBF7A20FA9}" type="parTrans" cxnId="{8789D156-4039-46DA-B1D8-A293D4D8628C}">
      <dgm:prSet/>
      <dgm:spPr/>
      <dgm:t>
        <a:bodyPr/>
        <a:lstStyle/>
        <a:p>
          <a:endParaRPr lang="ru-RU"/>
        </a:p>
      </dgm:t>
    </dgm:pt>
    <dgm:pt modelId="{0A19A5F6-DF55-4B8D-9B0D-5145744AC230}" type="sibTrans" cxnId="{8789D156-4039-46DA-B1D8-A293D4D8628C}">
      <dgm:prSet/>
      <dgm:spPr/>
      <dgm:t>
        <a:bodyPr/>
        <a:lstStyle/>
        <a:p>
          <a:endParaRPr lang="ru-RU"/>
        </a:p>
      </dgm:t>
    </dgm:pt>
    <dgm:pt modelId="{5F8D3C2B-3B13-4FF5-8019-C403E8E698B6}">
      <dgm:prSet phldrT="[Текст]" custT="1"/>
      <dgm:spPr>
        <a:xfrm>
          <a:off x="2863519" y="1787721"/>
          <a:ext cx="2502561" cy="1976399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b="0" i="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rPr>
            <a:t>БП «Прикладная математика и информатика»</a:t>
          </a:r>
          <a:endParaRPr lang="ru-RU" sz="1400" dirty="0">
            <a:solidFill>
              <a:schemeClr val="tx1"/>
            </a:solidFill>
            <a:latin typeface="Calibri" pitchFamily="34" charset="0"/>
            <a:ea typeface="+mn-ea"/>
            <a:cs typeface="+mn-cs"/>
          </a:endParaRPr>
        </a:p>
      </dgm:t>
    </dgm:pt>
    <dgm:pt modelId="{7A9A4EBB-AB5F-427E-807C-395B09A379B0}" type="parTrans" cxnId="{CB16188F-0CDA-4A3E-84A6-3316F80EAD0D}">
      <dgm:prSet/>
      <dgm:spPr/>
      <dgm:t>
        <a:bodyPr/>
        <a:lstStyle/>
        <a:p>
          <a:endParaRPr lang="ru-RU"/>
        </a:p>
      </dgm:t>
    </dgm:pt>
    <dgm:pt modelId="{11ADC556-3459-4FBA-B36F-1881D5B5A0B6}" type="sibTrans" cxnId="{CB16188F-0CDA-4A3E-84A6-3316F80EAD0D}">
      <dgm:prSet/>
      <dgm:spPr/>
      <dgm:t>
        <a:bodyPr/>
        <a:lstStyle/>
        <a:p>
          <a:endParaRPr lang="ru-RU"/>
        </a:p>
      </dgm:t>
    </dgm:pt>
    <dgm:pt modelId="{B18733C0-A75F-43AD-9D3B-362F86C870F0}" type="pres">
      <dgm:prSet presAssocID="{83DA4552-7E6E-4051-B9D6-C4C24525EF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D6B8E4-C87A-4708-99D3-ECBED056CC09}" type="pres">
      <dgm:prSet presAssocID="{B4198231-C1EA-4BAB-AD98-95A530562A6E}" presName="composite" presStyleCnt="0"/>
      <dgm:spPr/>
    </dgm:pt>
    <dgm:pt modelId="{E8F3BA51-A1A4-492F-A387-91CA7416F077}" type="pres">
      <dgm:prSet presAssocID="{B4198231-C1EA-4BAB-AD98-95A530562A6E}" presName="parTx" presStyleLbl="alignNode1" presStyleIdx="0" presStyleCnt="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B8BD759-3550-49A6-8BC6-52F5C25BBB30}" type="pres">
      <dgm:prSet presAssocID="{B4198231-C1EA-4BAB-AD98-95A530562A6E}" presName="desTx" presStyleLbl="alignAccFollowNode1" presStyleIdx="0" presStyleCnt="3" custLinFactNeighborX="-280" custLinFactNeighborY="-17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A43C3AC-7D8D-4EF0-A649-6AD932BB13B8}" type="pres">
      <dgm:prSet presAssocID="{39E25FFE-A7EB-4C67-AD92-1D2DD40A5E5B}" presName="space" presStyleCnt="0"/>
      <dgm:spPr/>
    </dgm:pt>
    <dgm:pt modelId="{16A7C3FF-5311-440D-B27E-34B379DBFDDF}" type="pres">
      <dgm:prSet presAssocID="{C2A4E1F0-F344-4774-913E-0636C9D28337}" presName="composite" presStyleCnt="0"/>
      <dgm:spPr/>
    </dgm:pt>
    <dgm:pt modelId="{B1FF306B-7219-4A0D-BCC9-BEB8F7346D27}" type="pres">
      <dgm:prSet presAssocID="{C2A4E1F0-F344-4774-913E-0636C9D28337}" presName="parTx" presStyleLbl="alignNode1" presStyleIdx="1" presStyleCnt="3" custLinFactNeighborY="-802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E3A72CD-2332-4207-9A90-1B8A37D8F5F2}" type="pres">
      <dgm:prSet presAssocID="{C2A4E1F0-F344-4774-913E-0636C9D28337}" presName="desTx" presStyleLbl="alignAccFollowNode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733A2FE-7934-4301-A8DA-355A515AC483}" type="pres">
      <dgm:prSet presAssocID="{C3647894-B8E8-4EA3-A41C-31D983EECF8C}" presName="space" presStyleCnt="0"/>
      <dgm:spPr/>
    </dgm:pt>
    <dgm:pt modelId="{9F5356A4-30EA-4708-81C6-894847DF528F}" type="pres">
      <dgm:prSet presAssocID="{2557468D-5CD7-43A1-AB7D-0DC29DE2E237}" presName="composite" presStyleCnt="0"/>
      <dgm:spPr/>
    </dgm:pt>
    <dgm:pt modelId="{4D57B0EE-C1EA-4A4F-8B78-10EC97D72B4D}" type="pres">
      <dgm:prSet presAssocID="{2557468D-5CD7-43A1-AB7D-0DC29DE2E237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BE255D5-DC0C-41EA-8457-AE192EDFE951}" type="pres">
      <dgm:prSet presAssocID="{2557468D-5CD7-43A1-AB7D-0DC29DE2E237}" presName="desTx" presStyleLbl="alignAccFollowNode1" presStyleIdx="2" presStyleCnt="3" custScaleY="100320" custLinFactNeighborY="278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E5E43071-AF81-4B14-841C-F58993F539B7}" type="presOf" srcId="{5F8D3C2B-3B13-4FF5-8019-C403E8E698B6}" destId="{9E3A72CD-2332-4207-9A90-1B8A37D8F5F2}" srcOrd="0" destOrd="1" presId="urn:microsoft.com/office/officeart/2005/8/layout/hList1"/>
    <dgm:cxn modelId="{438E7952-7CD1-4E7B-B204-E7154E3F8691}" type="presOf" srcId="{B4198231-C1EA-4BAB-AD98-95A530562A6E}" destId="{E8F3BA51-A1A4-492F-A387-91CA7416F077}" srcOrd="0" destOrd="0" presId="urn:microsoft.com/office/officeart/2005/8/layout/hList1"/>
    <dgm:cxn modelId="{6040C5DF-761D-430B-9D9D-63F4719B473D}" srcId="{83DA4552-7E6E-4051-B9D6-C4C24525EF67}" destId="{B4198231-C1EA-4BAB-AD98-95A530562A6E}" srcOrd="0" destOrd="0" parTransId="{AB4E43B3-2239-4572-BD50-0067B3652F4E}" sibTransId="{39E25FFE-A7EB-4C67-AD92-1D2DD40A5E5B}"/>
    <dgm:cxn modelId="{73B63D3D-40C9-4F2C-B100-6FB30ADAB5F7}" srcId="{83DA4552-7E6E-4051-B9D6-C4C24525EF67}" destId="{C2A4E1F0-F344-4774-913E-0636C9D28337}" srcOrd="1" destOrd="0" parTransId="{D4D131B1-BA67-44E7-B4EE-A9ADD463F1BC}" sibTransId="{C3647894-B8E8-4EA3-A41C-31D983EECF8C}"/>
    <dgm:cxn modelId="{2B3DD53E-3174-4BC7-9E8A-B42C0701FD1D}" type="presOf" srcId="{C2A4E1F0-F344-4774-913E-0636C9D28337}" destId="{B1FF306B-7219-4A0D-BCC9-BEB8F7346D27}" srcOrd="0" destOrd="0" presId="urn:microsoft.com/office/officeart/2005/8/layout/hList1"/>
    <dgm:cxn modelId="{DA0CE465-D1E0-45EA-8D14-27FB0E2EA576}" type="presOf" srcId="{2557468D-5CD7-43A1-AB7D-0DC29DE2E237}" destId="{4D57B0EE-C1EA-4A4F-8B78-10EC97D72B4D}" srcOrd="0" destOrd="0" presId="urn:microsoft.com/office/officeart/2005/8/layout/hList1"/>
    <dgm:cxn modelId="{C9F291AA-F867-4153-BAFE-7EABCC39D757}" type="presOf" srcId="{83DA4552-7E6E-4051-B9D6-C4C24525EF67}" destId="{B18733C0-A75F-43AD-9D3B-362F86C870F0}" srcOrd="0" destOrd="0" presId="urn:microsoft.com/office/officeart/2005/8/layout/hList1"/>
    <dgm:cxn modelId="{70984E9D-E50B-487F-ABCE-BE0DD4430FCD}" type="presOf" srcId="{0D9686F0-7666-42C0-AA99-BDEDA0027D0D}" destId="{9E3A72CD-2332-4207-9A90-1B8A37D8F5F2}" srcOrd="0" destOrd="2" presId="urn:microsoft.com/office/officeart/2005/8/layout/hList1"/>
    <dgm:cxn modelId="{4856F55F-6D1A-4B53-B596-1A6B7591954F}" srcId="{2557468D-5CD7-43A1-AB7D-0DC29DE2E237}" destId="{3A81813F-1D22-4BCA-BB61-9D73506B9A4E}" srcOrd="0" destOrd="0" parTransId="{33D5A5E3-B64C-49C2-8D8E-75AF77415DE7}" sibTransId="{E85FD5FC-1A12-41AA-8469-EBC455C405BB}"/>
    <dgm:cxn modelId="{65925647-19E6-4A16-B50F-5B3A28D01AE6}" srcId="{C2A4E1F0-F344-4774-913E-0636C9D28337}" destId="{0D9686F0-7666-42C0-AA99-BDEDA0027D0D}" srcOrd="2" destOrd="0" parTransId="{6E3B72C9-6793-46EC-929C-EB61111289BE}" sibTransId="{AF8E18FD-3980-4937-9889-C2058BB4CA51}"/>
    <dgm:cxn modelId="{CB16188F-0CDA-4A3E-84A6-3316F80EAD0D}" srcId="{C2A4E1F0-F344-4774-913E-0636C9D28337}" destId="{5F8D3C2B-3B13-4FF5-8019-C403E8E698B6}" srcOrd="1" destOrd="0" parTransId="{7A9A4EBB-AB5F-427E-807C-395B09A379B0}" sibTransId="{11ADC556-3459-4FBA-B36F-1881D5B5A0B6}"/>
    <dgm:cxn modelId="{E403134B-F7A3-4CA4-95C1-E52FBF325B08}" srcId="{B4198231-C1EA-4BAB-AD98-95A530562A6E}" destId="{3F29931A-D665-4BE4-916E-2A1D9AED2AA1}" srcOrd="0" destOrd="0" parTransId="{50F81AC4-44AD-4C90-AEF3-B227FE195DC0}" sibTransId="{1140F42D-CCFE-4AFE-89CC-79614436CB28}"/>
    <dgm:cxn modelId="{B2DE7B7F-7C57-4C78-91DC-8D8FBAFC32BB}" type="presOf" srcId="{ED218621-1E9B-44F9-A0DF-B4A4468557CF}" destId="{9E3A72CD-2332-4207-9A90-1B8A37D8F5F2}" srcOrd="0" destOrd="0" presId="urn:microsoft.com/office/officeart/2005/8/layout/hList1"/>
    <dgm:cxn modelId="{5968BC12-A561-4782-8B5C-D4E57AE5A4B4}" srcId="{2557468D-5CD7-43A1-AB7D-0DC29DE2E237}" destId="{FB2CE7C1-3823-427C-9EEF-5B2C0F4F6596}" srcOrd="1" destOrd="0" parTransId="{5AD07E39-6945-407F-90BC-196142A9E62A}" sibTransId="{D7A4526A-A9F7-4650-8D26-734134A95A97}"/>
    <dgm:cxn modelId="{034F5453-04E5-49EE-A414-AB46A7614FBB}" srcId="{83DA4552-7E6E-4051-B9D6-C4C24525EF67}" destId="{2557468D-5CD7-43A1-AB7D-0DC29DE2E237}" srcOrd="2" destOrd="0" parTransId="{BC9A943F-51E4-4F4C-88DC-F25EE2F25089}" sibTransId="{0A38B499-822B-4275-8D08-D30ED6BEF84C}"/>
    <dgm:cxn modelId="{392FBD7B-E74B-4A0B-8D54-A5918FF565C2}" srcId="{C2A4E1F0-F344-4774-913E-0636C9D28337}" destId="{ED218621-1E9B-44F9-A0DF-B4A4468557CF}" srcOrd="0" destOrd="0" parTransId="{1319611D-017B-4D03-871A-68BB858FFC1E}" sibTransId="{3AFE2364-46B9-4510-ADEF-203A7E142334}"/>
    <dgm:cxn modelId="{DE729137-83DA-4F45-9B62-48D17325ED74}" type="presOf" srcId="{FB2CE7C1-3823-427C-9EEF-5B2C0F4F6596}" destId="{5BE255D5-DC0C-41EA-8457-AE192EDFE951}" srcOrd="0" destOrd="1" presId="urn:microsoft.com/office/officeart/2005/8/layout/hList1"/>
    <dgm:cxn modelId="{503D90A1-1084-4EDC-9BD2-A7062A1998FE}" type="presOf" srcId="{BA416CC7-7C52-431F-BF84-3BA6E0FF02FF}" destId="{9E3A72CD-2332-4207-9A90-1B8A37D8F5F2}" srcOrd="0" destOrd="3" presId="urn:microsoft.com/office/officeart/2005/8/layout/hList1"/>
    <dgm:cxn modelId="{6E31D0EA-6322-4007-94FF-4DD1FCCA9234}" type="presOf" srcId="{3A81813F-1D22-4BCA-BB61-9D73506B9A4E}" destId="{5BE255D5-DC0C-41EA-8457-AE192EDFE951}" srcOrd="0" destOrd="0" presId="urn:microsoft.com/office/officeart/2005/8/layout/hList1"/>
    <dgm:cxn modelId="{8789D156-4039-46DA-B1D8-A293D4D8628C}" srcId="{C2A4E1F0-F344-4774-913E-0636C9D28337}" destId="{BA416CC7-7C52-431F-BF84-3BA6E0FF02FF}" srcOrd="3" destOrd="0" parTransId="{16012B8C-D6AC-40D2-BB11-04CBF7A20FA9}" sibTransId="{0A19A5F6-DF55-4B8D-9B0D-5145744AC230}"/>
    <dgm:cxn modelId="{E48CE1D0-9811-413A-B814-7DE527692716}" type="presOf" srcId="{3F29931A-D665-4BE4-916E-2A1D9AED2AA1}" destId="{7B8BD759-3550-49A6-8BC6-52F5C25BBB30}" srcOrd="0" destOrd="0" presId="urn:microsoft.com/office/officeart/2005/8/layout/hList1"/>
    <dgm:cxn modelId="{9084A559-F28C-4D26-B995-F40BE910BA1C}" type="presParOf" srcId="{B18733C0-A75F-43AD-9D3B-362F86C870F0}" destId="{3BD6B8E4-C87A-4708-99D3-ECBED056CC09}" srcOrd="0" destOrd="0" presId="urn:microsoft.com/office/officeart/2005/8/layout/hList1"/>
    <dgm:cxn modelId="{91146770-C5AC-4D91-A5CC-F9C4330294CB}" type="presParOf" srcId="{3BD6B8E4-C87A-4708-99D3-ECBED056CC09}" destId="{E8F3BA51-A1A4-492F-A387-91CA7416F077}" srcOrd="0" destOrd="0" presId="urn:microsoft.com/office/officeart/2005/8/layout/hList1"/>
    <dgm:cxn modelId="{6E93D1EF-93A5-4C14-BEF8-E2F24A753FCC}" type="presParOf" srcId="{3BD6B8E4-C87A-4708-99D3-ECBED056CC09}" destId="{7B8BD759-3550-49A6-8BC6-52F5C25BBB30}" srcOrd="1" destOrd="0" presId="urn:microsoft.com/office/officeart/2005/8/layout/hList1"/>
    <dgm:cxn modelId="{F385A72D-6711-4FE3-9654-54921920A170}" type="presParOf" srcId="{B18733C0-A75F-43AD-9D3B-362F86C870F0}" destId="{3A43C3AC-7D8D-4EF0-A649-6AD932BB13B8}" srcOrd="1" destOrd="0" presId="urn:microsoft.com/office/officeart/2005/8/layout/hList1"/>
    <dgm:cxn modelId="{E6B43EC9-3964-4DA2-A326-A03956A5F15C}" type="presParOf" srcId="{B18733C0-A75F-43AD-9D3B-362F86C870F0}" destId="{16A7C3FF-5311-440D-B27E-34B379DBFDDF}" srcOrd="2" destOrd="0" presId="urn:microsoft.com/office/officeart/2005/8/layout/hList1"/>
    <dgm:cxn modelId="{69CCFAA8-6375-4D2A-B16E-BC40E4CA490D}" type="presParOf" srcId="{16A7C3FF-5311-440D-B27E-34B379DBFDDF}" destId="{B1FF306B-7219-4A0D-BCC9-BEB8F7346D27}" srcOrd="0" destOrd="0" presId="urn:microsoft.com/office/officeart/2005/8/layout/hList1"/>
    <dgm:cxn modelId="{5C7EC571-4560-466C-8996-6582CD493EB4}" type="presParOf" srcId="{16A7C3FF-5311-440D-B27E-34B379DBFDDF}" destId="{9E3A72CD-2332-4207-9A90-1B8A37D8F5F2}" srcOrd="1" destOrd="0" presId="urn:microsoft.com/office/officeart/2005/8/layout/hList1"/>
    <dgm:cxn modelId="{E3A1EE40-9FD5-42BC-90E5-5988D322FBD4}" type="presParOf" srcId="{B18733C0-A75F-43AD-9D3B-362F86C870F0}" destId="{D733A2FE-7934-4301-A8DA-355A515AC483}" srcOrd="3" destOrd="0" presId="urn:microsoft.com/office/officeart/2005/8/layout/hList1"/>
    <dgm:cxn modelId="{676D15B4-CB49-468F-8813-CD55F128DDB7}" type="presParOf" srcId="{B18733C0-A75F-43AD-9D3B-362F86C870F0}" destId="{9F5356A4-30EA-4708-81C6-894847DF528F}" srcOrd="4" destOrd="0" presId="urn:microsoft.com/office/officeart/2005/8/layout/hList1"/>
    <dgm:cxn modelId="{4BD9BB71-E1C0-4F6B-9E79-5E570C0EBBE1}" type="presParOf" srcId="{9F5356A4-30EA-4708-81C6-894847DF528F}" destId="{4D57B0EE-C1EA-4A4F-8B78-10EC97D72B4D}" srcOrd="0" destOrd="0" presId="urn:microsoft.com/office/officeart/2005/8/layout/hList1"/>
    <dgm:cxn modelId="{9C9E6E48-C6A8-4807-A220-55F7F7BD853B}" type="presParOf" srcId="{9F5356A4-30EA-4708-81C6-894847DF528F}" destId="{5BE255D5-DC0C-41EA-8457-AE192EDFE95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DE9AE3-0EE5-405A-9A14-AB5018010F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FA569F-601A-4E8A-ABC4-B3DBCFD558C8}">
      <dgm:prSet phldrT="[Текст]" custT="1"/>
      <dgm:spPr>
        <a:noFill/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Бакалавриат – 12</a:t>
          </a:r>
          <a:b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</a:br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Магистратура – 14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в </a:t>
          </a:r>
          <a:r>
            <a:rPr lang="ru-RU" sz="1600" dirty="0" err="1" smtClean="0">
              <a:solidFill>
                <a:schemeClr val="tx1"/>
              </a:solidFill>
              <a:latin typeface="Myriad Pro"/>
              <a:ea typeface="+mn-ea"/>
              <a:cs typeface="+mn-cs"/>
            </a:rPr>
            <a:t>т.ч</a:t>
          </a:r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. англоязычных – 6</a:t>
          </a:r>
        </a:p>
      </dgm:t>
    </dgm:pt>
    <dgm:pt modelId="{643F2DAD-0767-47B4-B870-38620AA8D77D}" type="parTrans" cxnId="{99BAF009-E3E9-4FB1-959A-57AA772E147A}">
      <dgm:prSet/>
      <dgm:spPr/>
      <dgm:t>
        <a:bodyPr/>
        <a:lstStyle/>
        <a:p>
          <a:endParaRPr lang="ru-RU"/>
        </a:p>
      </dgm:t>
    </dgm:pt>
    <dgm:pt modelId="{1671DD3B-6EF0-4E5F-8E75-8404559A1814}" type="sibTrans" cxnId="{99BAF009-E3E9-4FB1-959A-57AA772E147A}">
      <dgm:prSet/>
      <dgm:spPr/>
      <dgm:t>
        <a:bodyPr/>
        <a:lstStyle/>
        <a:p>
          <a:endParaRPr lang="ru-RU"/>
        </a:p>
      </dgm:t>
    </dgm:pt>
    <dgm:pt modelId="{69E532C2-18D7-40E4-AD6F-82DAABDE19A6}">
      <dgm:prSet phldrT="[Текст]" custT="1"/>
      <dgm:spPr>
        <a:noFill/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Бакалавриат</a:t>
          </a:r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yriad Pro"/>
              <a:ea typeface="+mn-ea"/>
              <a:cs typeface="+mn-cs"/>
            </a:rPr>
            <a:t> – 14</a:t>
          </a:r>
          <a:b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yriad Pro"/>
              <a:ea typeface="+mn-ea"/>
              <a:cs typeface="+mn-cs"/>
            </a:rPr>
          </a:br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Магистратура – 17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в </a:t>
          </a:r>
          <a:r>
            <a:rPr lang="ru-RU" sz="1600" dirty="0" err="1" smtClean="0">
              <a:solidFill>
                <a:schemeClr val="tx1"/>
              </a:solidFill>
              <a:latin typeface="Myriad Pro"/>
              <a:ea typeface="+mn-ea"/>
              <a:cs typeface="+mn-cs"/>
            </a:rPr>
            <a:t>т.ч</a:t>
          </a:r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. англоязычных – 8</a:t>
          </a:r>
          <a:endParaRPr lang="ru-RU" sz="1600" dirty="0">
            <a:solidFill>
              <a:schemeClr val="tx1"/>
            </a:solidFill>
            <a:latin typeface="Myriad Pro"/>
            <a:ea typeface="+mn-ea"/>
            <a:cs typeface="+mn-cs"/>
          </a:endParaRPr>
        </a:p>
      </dgm:t>
    </dgm:pt>
    <dgm:pt modelId="{274A7E81-60E5-4421-A7B5-DC1D49AE199C}" type="parTrans" cxnId="{719676B2-B60B-4E53-B570-7F8C8245B218}">
      <dgm:prSet/>
      <dgm:spPr/>
      <dgm:t>
        <a:bodyPr/>
        <a:lstStyle/>
        <a:p>
          <a:endParaRPr lang="ru-RU"/>
        </a:p>
      </dgm:t>
    </dgm:pt>
    <dgm:pt modelId="{08479383-3106-47F2-A4CF-E79443D8C0A0}" type="sibTrans" cxnId="{719676B2-B60B-4E53-B570-7F8C8245B218}">
      <dgm:prSet/>
      <dgm:spPr/>
      <dgm:t>
        <a:bodyPr/>
        <a:lstStyle/>
        <a:p>
          <a:endParaRPr lang="ru-RU"/>
        </a:p>
      </dgm:t>
    </dgm:pt>
    <dgm:pt modelId="{81FB812A-1A3D-401D-86C8-CA2BD689907A}">
      <dgm:prSet phldrT="[Текст]" custT="1"/>
      <dgm:spPr>
        <a:noFill/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yriad Pro"/>
              <a:ea typeface="+mn-ea"/>
              <a:cs typeface="+mn-cs"/>
            </a:rPr>
            <a:t>Бакалавриат – 14</a:t>
          </a:r>
          <a:b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Myriad Pro"/>
              <a:ea typeface="+mn-ea"/>
              <a:cs typeface="+mn-cs"/>
            </a:rPr>
          </a:br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Магистратура</a:t>
          </a:r>
          <a:r>
            <a:rPr lang="ru-RU" sz="1600" dirty="0" smtClean="0">
              <a:solidFill>
                <a:sysClr val="windowText" lastClr="000000"/>
              </a:solidFill>
              <a:latin typeface="Myriad Pro"/>
              <a:ea typeface="+mn-ea"/>
              <a:cs typeface="+mn-cs"/>
            </a:rPr>
            <a:t> – 17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в </a:t>
          </a:r>
          <a:r>
            <a:rPr lang="ru-RU" sz="1600" dirty="0" err="1" smtClean="0">
              <a:solidFill>
                <a:schemeClr val="tx1"/>
              </a:solidFill>
              <a:latin typeface="Myriad Pro"/>
              <a:ea typeface="+mn-ea"/>
              <a:cs typeface="+mn-cs"/>
            </a:rPr>
            <a:t>т.ч</a:t>
          </a:r>
          <a:r>
            <a:rPr lang="ru-RU" sz="1600" dirty="0" smtClean="0">
              <a:solidFill>
                <a:schemeClr val="tx1"/>
              </a:solidFill>
              <a:latin typeface="Myriad Pro"/>
              <a:ea typeface="+mn-ea"/>
              <a:cs typeface="+mn-cs"/>
            </a:rPr>
            <a:t>. англоязычных – 8</a:t>
          </a:r>
          <a:endParaRPr lang="ru-RU" sz="1600" dirty="0" smtClean="0">
            <a:solidFill>
              <a:sysClr val="windowText" lastClr="000000"/>
            </a:solidFill>
            <a:latin typeface="Myriad Pro"/>
            <a:ea typeface="+mn-ea"/>
            <a:cs typeface="+mn-cs"/>
          </a:endParaRPr>
        </a:p>
      </dgm:t>
    </dgm:pt>
    <dgm:pt modelId="{4F09A281-9AFA-479D-8694-0B36F4A29A6E}" type="parTrans" cxnId="{D55EA64A-4EC2-4E3D-9B3E-B4EC1EBA29C9}">
      <dgm:prSet/>
      <dgm:spPr/>
      <dgm:t>
        <a:bodyPr/>
        <a:lstStyle/>
        <a:p>
          <a:endParaRPr lang="ru-RU"/>
        </a:p>
      </dgm:t>
    </dgm:pt>
    <dgm:pt modelId="{C3CFFFE3-EEE2-4BF4-A595-13A9A9251221}" type="sibTrans" cxnId="{D55EA64A-4EC2-4E3D-9B3E-B4EC1EBA29C9}">
      <dgm:prSet/>
      <dgm:spPr/>
      <dgm:t>
        <a:bodyPr/>
        <a:lstStyle/>
        <a:p>
          <a:endParaRPr lang="ru-RU"/>
        </a:p>
      </dgm:t>
    </dgm:pt>
    <dgm:pt modelId="{EA7BCD5C-34C2-4217-B10C-23EF5E75EA49}" type="pres">
      <dgm:prSet presAssocID="{34DE9AE3-0EE5-405A-9A14-AB5018010F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CEEBAB-E017-41AF-81B0-805AF57CDE7E}" type="pres">
      <dgm:prSet presAssocID="{70FA569F-601A-4E8A-ABC4-B3DBCFD558C8}" presName="node" presStyleLbl="node1" presStyleIdx="0" presStyleCnt="3" custScaleX="92178" custScaleY="77996" custLinFactNeighborX="-28" custLinFactNeighborY="-14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25301-E2C0-438D-A1C9-297A95D7FFF5}" type="pres">
      <dgm:prSet presAssocID="{1671DD3B-6EF0-4E5F-8E75-8404559A1814}" presName="sibTrans" presStyleCnt="0"/>
      <dgm:spPr/>
    </dgm:pt>
    <dgm:pt modelId="{ABDB3799-64AF-4AB1-ADC8-AEA77C8BAD02}" type="pres">
      <dgm:prSet presAssocID="{69E532C2-18D7-40E4-AD6F-82DAABDE19A6}" presName="node" presStyleLbl="node1" presStyleIdx="1" presStyleCnt="3" custScaleX="104358" custScaleY="75469" custLinFactNeighborX="-1111" custLinFactNeighborY="-16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26671-4444-4E48-87F9-22C806C491D6}" type="pres">
      <dgm:prSet presAssocID="{08479383-3106-47F2-A4CF-E79443D8C0A0}" presName="sibTrans" presStyleCnt="0"/>
      <dgm:spPr/>
    </dgm:pt>
    <dgm:pt modelId="{8DAFCFB4-5898-4DE4-A5F1-E2DF3FA586BC}" type="pres">
      <dgm:prSet presAssocID="{81FB812A-1A3D-401D-86C8-CA2BD689907A}" presName="node" presStyleLbl="node1" presStyleIdx="2" presStyleCnt="3" custScaleX="67457" custScaleY="73622" custLinFactNeighborX="-11111" custLinFactNeighborY="-16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9676B2-B60B-4E53-B570-7F8C8245B218}" srcId="{34DE9AE3-0EE5-405A-9A14-AB5018010FF2}" destId="{69E532C2-18D7-40E4-AD6F-82DAABDE19A6}" srcOrd="1" destOrd="0" parTransId="{274A7E81-60E5-4421-A7B5-DC1D49AE199C}" sibTransId="{08479383-3106-47F2-A4CF-E79443D8C0A0}"/>
    <dgm:cxn modelId="{F8D88985-EFB7-447F-8457-EF70BD2D15C2}" type="presOf" srcId="{70FA569F-601A-4E8A-ABC4-B3DBCFD558C8}" destId="{BFCEEBAB-E017-41AF-81B0-805AF57CDE7E}" srcOrd="0" destOrd="0" presId="urn:microsoft.com/office/officeart/2005/8/layout/default"/>
    <dgm:cxn modelId="{4F41B887-9C9E-41DA-A05A-DF5CBE4086F9}" type="presOf" srcId="{81FB812A-1A3D-401D-86C8-CA2BD689907A}" destId="{8DAFCFB4-5898-4DE4-A5F1-E2DF3FA586BC}" srcOrd="0" destOrd="0" presId="urn:microsoft.com/office/officeart/2005/8/layout/default"/>
    <dgm:cxn modelId="{9C6FF23C-ED3D-46A1-8DA2-64B5375AAF29}" type="presOf" srcId="{69E532C2-18D7-40E4-AD6F-82DAABDE19A6}" destId="{ABDB3799-64AF-4AB1-ADC8-AEA77C8BAD02}" srcOrd="0" destOrd="0" presId="urn:microsoft.com/office/officeart/2005/8/layout/default"/>
    <dgm:cxn modelId="{99BAF009-E3E9-4FB1-959A-57AA772E147A}" srcId="{34DE9AE3-0EE5-405A-9A14-AB5018010FF2}" destId="{70FA569F-601A-4E8A-ABC4-B3DBCFD558C8}" srcOrd="0" destOrd="0" parTransId="{643F2DAD-0767-47B4-B870-38620AA8D77D}" sibTransId="{1671DD3B-6EF0-4E5F-8E75-8404559A1814}"/>
    <dgm:cxn modelId="{D55EA64A-4EC2-4E3D-9B3E-B4EC1EBA29C9}" srcId="{34DE9AE3-0EE5-405A-9A14-AB5018010FF2}" destId="{81FB812A-1A3D-401D-86C8-CA2BD689907A}" srcOrd="2" destOrd="0" parTransId="{4F09A281-9AFA-479D-8694-0B36F4A29A6E}" sibTransId="{C3CFFFE3-EEE2-4BF4-A595-13A9A9251221}"/>
    <dgm:cxn modelId="{7926BC5C-ABFE-4C7F-BD82-8FD57882D8D3}" type="presOf" srcId="{34DE9AE3-0EE5-405A-9A14-AB5018010FF2}" destId="{EA7BCD5C-34C2-4217-B10C-23EF5E75EA49}" srcOrd="0" destOrd="0" presId="urn:microsoft.com/office/officeart/2005/8/layout/default"/>
    <dgm:cxn modelId="{2164CAEF-4E84-4A3A-8914-0A9E943ECC61}" type="presParOf" srcId="{EA7BCD5C-34C2-4217-B10C-23EF5E75EA49}" destId="{BFCEEBAB-E017-41AF-81B0-805AF57CDE7E}" srcOrd="0" destOrd="0" presId="urn:microsoft.com/office/officeart/2005/8/layout/default"/>
    <dgm:cxn modelId="{17011895-812C-4019-BB2A-8C7145F9D413}" type="presParOf" srcId="{EA7BCD5C-34C2-4217-B10C-23EF5E75EA49}" destId="{69C25301-E2C0-438D-A1C9-297A95D7FFF5}" srcOrd="1" destOrd="0" presId="urn:microsoft.com/office/officeart/2005/8/layout/default"/>
    <dgm:cxn modelId="{F234671A-E48E-4A0D-AC2F-BF46E8764DD7}" type="presParOf" srcId="{EA7BCD5C-34C2-4217-B10C-23EF5E75EA49}" destId="{ABDB3799-64AF-4AB1-ADC8-AEA77C8BAD02}" srcOrd="2" destOrd="0" presId="urn:microsoft.com/office/officeart/2005/8/layout/default"/>
    <dgm:cxn modelId="{3A04CE8D-01D5-4CC9-B5A9-9318FFFA420D}" type="presParOf" srcId="{EA7BCD5C-34C2-4217-B10C-23EF5E75EA49}" destId="{6B026671-4444-4E48-87F9-22C806C491D6}" srcOrd="3" destOrd="0" presId="urn:microsoft.com/office/officeart/2005/8/layout/default"/>
    <dgm:cxn modelId="{FBF6C76D-2AC1-4AD3-9B9C-F1F97B7E7118}" type="presParOf" srcId="{EA7BCD5C-34C2-4217-B10C-23EF5E75EA49}" destId="{8DAFCFB4-5898-4DE4-A5F1-E2DF3FA586BC}" srcOrd="4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365843-16B2-4228-857A-D14E0BDE262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D198386-036B-4F0F-936A-8F262DA7D7F7}">
      <dgm:prSet phldrT="[Текст]" custT="1"/>
      <dgm:spPr>
        <a:solidFill>
          <a:schemeClr val="accent6">
            <a:lumMod val="40000"/>
            <a:lumOff val="60000"/>
            <a:alpha val="5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2400" b="1" u="none" dirty="0" smtClean="0"/>
            <a:t>Обновление документов по ОП:</a:t>
          </a:r>
        </a:p>
        <a:p>
          <a:r>
            <a:rPr lang="ru-RU" sz="1800" b="1" dirty="0" smtClean="0"/>
            <a:t>Стандарты, ОП, ПУД, регламенты</a:t>
          </a:r>
          <a:endParaRPr lang="ru-RU" sz="1800" b="1" dirty="0"/>
        </a:p>
      </dgm:t>
    </dgm:pt>
    <dgm:pt modelId="{D628C815-AB82-4EB9-AAF0-E050E3D44089}" type="parTrans" cxnId="{21DDA542-39B6-441A-AA68-D7682126B7F6}">
      <dgm:prSet/>
      <dgm:spPr/>
      <dgm:t>
        <a:bodyPr/>
        <a:lstStyle/>
        <a:p>
          <a:endParaRPr lang="ru-RU"/>
        </a:p>
      </dgm:t>
    </dgm:pt>
    <dgm:pt modelId="{72E447A8-9DB3-451D-8124-A5E6960B22C2}" type="sibTrans" cxnId="{21DDA542-39B6-441A-AA68-D7682126B7F6}">
      <dgm:prSet/>
      <dgm:spPr/>
      <dgm:t>
        <a:bodyPr/>
        <a:lstStyle/>
        <a:p>
          <a:endParaRPr lang="ru-RU"/>
        </a:p>
      </dgm:t>
    </dgm:pt>
    <dgm:pt modelId="{B1EEC315-E2AB-46AE-BA5B-F0D26191BC8C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2400" b="1" u="none" dirty="0" smtClean="0"/>
            <a:t>Blended Learning</a:t>
          </a:r>
        </a:p>
        <a:p>
          <a:r>
            <a:rPr lang="ru-RU" sz="1800" b="1" dirty="0" smtClean="0"/>
            <a:t>Активная интеграция онлайн-курсов в ОП</a:t>
          </a:r>
          <a:endParaRPr lang="ru-RU" sz="1800" b="1" dirty="0"/>
        </a:p>
      </dgm:t>
    </dgm:pt>
    <dgm:pt modelId="{27D66CCD-0FB4-4F7B-A51B-EF8935E5CFB7}" type="parTrans" cxnId="{43F94E39-6F9D-49D0-A17B-82E432D1B845}">
      <dgm:prSet/>
      <dgm:spPr/>
      <dgm:t>
        <a:bodyPr/>
        <a:lstStyle/>
        <a:p>
          <a:endParaRPr lang="ru-RU"/>
        </a:p>
      </dgm:t>
    </dgm:pt>
    <dgm:pt modelId="{850A7690-A8CB-4B71-9F3C-0ECC0461910B}" type="sibTrans" cxnId="{43F94E39-6F9D-49D0-A17B-82E432D1B845}">
      <dgm:prSet/>
      <dgm:spPr/>
      <dgm:t>
        <a:bodyPr/>
        <a:lstStyle/>
        <a:p>
          <a:endParaRPr lang="ru-RU"/>
        </a:p>
      </dgm:t>
    </dgm:pt>
    <dgm:pt modelId="{1A9E7218-26EE-4D15-A3DC-0EF941DA7389}">
      <dgm:prSet phldrT="[Текст]" custT="1"/>
      <dgm:spPr>
        <a:solidFill>
          <a:schemeClr val="accent3">
            <a:lumMod val="60000"/>
            <a:lumOff val="40000"/>
            <a:alpha val="50000"/>
          </a:schemeClr>
        </a:solidFill>
        <a:ln>
          <a:solidFill>
            <a:srgbClr val="C00000"/>
          </a:solidFill>
        </a:ln>
      </dgm:spPr>
      <dgm:t>
        <a:bodyPr/>
        <a:lstStyle/>
        <a:p>
          <a:pPr algn="ctr"/>
          <a:r>
            <a:rPr lang="en-US" sz="2400" b="1" u="none" dirty="0" smtClean="0"/>
            <a:t>Data Culture</a:t>
          </a:r>
        </a:p>
        <a:p>
          <a:pPr algn="ctr"/>
          <a:r>
            <a:rPr lang="ru-RU" sz="1800" b="1" dirty="0" smtClean="0"/>
            <a:t> Изучение языков программирования :</a:t>
          </a:r>
          <a:r>
            <a:rPr lang="en-US" sz="1800" b="1" dirty="0" smtClean="0"/>
            <a:t>Python </a:t>
          </a:r>
          <a:r>
            <a:rPr lang="ru-RU" sz="1800" b="1" dirty="0" smtClean="0"/>
            <a:t>и другие</a:t>
          </a:r>
          <a:endParaRPr lang="ru-RU" sz="1800" b="1" dirty="0"/>
        </a:p>
      </dgm:t>
    </dgm:pt>
    <dgm:pt modelId="{EA6620E1-CC38-4850-9869-4B11ED4712C7}" type="parTrans" cxnId="{8D2F61A0-B87E-492F-84D9-257541286A68}">
      <dgm:prSet/>
      <dgm:spPr/>
      <dgm:t>
        <a:bodyPr/>
        <a:lstStyle/>
        <a:p>
          <a:endParaRPr lang="ru-RU"/>
        </a:p>
      </dgm:t>
    </dgm:pt>
    <dgm:pt modelId="{B9CA1195-35DB-4ED8-ACFB-6C9AF45928C7}" type="sibTrans" cxnId="{8D2F61A0-B87E-492F-84D9-257541286A68}">
      <dgm:prSet/>
      <dgm:spPr/>
      <dgm:t>
        <a:bodyPr/>
        <a:lstStyle/>
        <a:p>
          <a:endParaRPr lang="ru-RU"/>
        </a:p>
      </dgm:t>
    </dgm:pt>
    <dgm:pt modelId="{C10C93AA-82FD-4AFA-B131-5DB50917E1BD}" type="pres">
      <dgm:prSet presAssocID="{AF365843-16B2-4228-857A-D14E0BDE2625}" presName="compositeShape" presStyleCnt="0">
        <dgm:presLayoutVars>
          <dgm:chMax val="7"/>
          <dgm:dir/>
          <dgm:resizeHandles val="exact"/>
        </dgm:presLayoutVars>
      </dgm:prSet>
      <dgm:spPr/>
    </dgm:pt>
    <dgm:pt modelId="{4C21D7A0-6E89-4B40-921B-69A98C67EE74}" type="pres">
      <dgm:prSet presAssocID="{DD198386-036B-4F0F-936A-8F262DA7D7F7}" presName="circ1" presStyleLbl="vennNode1" presStyleIdx="0" presStyleCnt="3" custScaleX="140979" custLinFactNeighborX="-15954" custLinFactNeighborY="-3781"/>
      <dgm:spPr/>
      <dgm:t>
        <a:bodyPr/>
        <a:lstStyle/>
        <a:p>
          <a:endParaRPr lang="ru-RU"/>
        </a:p>
      </dgm:t>
    </dgm:pt>
    <dgm:pt modelId="{D4E9C48B-38CD-4104-9DA1-D3B9E47B0DEC}" type="pres">
      <dgm:prSet presAssocID="{DD198386-036B-4F0F-936A-8F262DA7D7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B2D22-03B5-4AC8-B0C5-1371F156CE2E}" type="pres">
      <dgm:prSet presAssocID="{B1EEC315-E2AB-46AE-BA5B-F0D26191BC8C}" presName="circ2" presStyleLbl="vennNode1" presStyleIdx="1" presStyleCnt="3" custScaleX="140548" custScaleY="104073" custLinFactNeighborX="10183" custLinFactNeighborY="-3008"/>
      <dgm:spPr/>
      <dgm:t>
        <a:bodyPr/>
        <a:lstStyle/>
        <a:p>
          <a:endParaRPr lang="ru-RU"/>
        </a:p>
      </dgm:t>
    </dgm:pt>
    <dgm:pt modelId="{4E5DC9DD-2A72-447A-AA82-1F229B1230D3}" type="pres">
      <dgm:prSet presAssocID="{B1EEC315-E2AB-46AE-BA5B-F0D26191BC8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D7B37-5448-43EF-B51D-184F2D6A49C8}" type="pres">
      <dgm:prSet presAssocID="{1A9E7218-26EE-4D15-A3DC-0EF941DA7389}" presName="circ3" presStyleLbl="vennNode1" presStyleIdx="2" presStyleCnt="3" custScaleX="139949" custLinFactNeighborX="-35641" custLinFactNeighborY="-340"/>
      <dgm:spPr/>
      <dgm:t>
        <a:bodyPr/>
        <a:lstStyle/>
        <a:p>
          <a:endParaRPr lang="ru-RU"/>
        </a:p>
      </dgm:t>
    </dgm:pt>
    <dgm:pt modelId="{A259DF34-F400-4D47-97E8-027D7B803FEE}" type="pres">
      <dgm:prSet presAssocID="{1A9E7218-26EE-4D15-A3DC-0EF941DA738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010309-56D2-4391-A11C-496610D0827C}" type="presOf" srcId="{B1EEC315-E2AB-46AE-BA5B-F0D26191BC8C}" destId="{4E5DC9DD-2A72-447A-AA82-1F229B1230D3}" srcOrd="1" destOrd="0" presId="urn:microsoft.com/office/officeart/2005/8/layout/venn1"/>
    <dgm:cxn modelId="{21DDA542-39B6-441A-AA68-D7682126B7F6}" srcId="{AF365843-16B2-4228-857A-D14E0BDE2625}" destId="{DD198386-036B-4F0F-936A-8F262DA7D7F7}" srcOrd="0" destOrd="0" parTransId="{D628C815-AB82-4EB9-AAF0-E050E3D44089}" sibTransId="{72E447A8-9DB3-451D-8124-A5E6960B22C2}"/>
    <dgm:cxn modelId="{FCB49C76-6ECC-4D4E-AE58-03C4651B82FF}" type="presOf" srcId="{DD198386-036B-4F0F-936A-8F262DA7D7F7}" destId="{D4E9C48B-38CD-4104-9DA1-D3B9E47B0DEC}" srcOrd="1" destOrd="0" presId="urn:microsoft.com/office/officeart/2005/8/layout/venn1"/>
    <dgm:cxn modelId="{51714DD0-0983-4B9D-B52F-DD349212C5FB}" type="presOf" srcId="{1A9E7218-26EE-4D15-A3DC-0EF941DA7389}" destId="{F5FD7B37-5448-43EF-B51D-184F2D6A49C8}" srcOrd="0" destOrd="0" presId="urn:microsoft.com/office/officeart/2005/8/layout/venn1"/>
    <dgm:cxn modelId="{D9CF3EC8-F205-424C-92F5-FA8718C53588}" type="presOf" srcId="{AF365843-16B2-4228-857A-D14E0BDE2625}" destId="{C10C93AA-82FD-4AFA-B131-5DB50917E1BD}" srcOrd="0" destOrd="0" presId="urn:microsoft.com/office/officeart/2005/8/layout/venn1"/>
    <dgm:cxn modelId="{43F94E39-6F9D-49D0-A17B-82E432D1B845}" srcId="{AF365843-16B2-4228-857A-D14E0BDE2625}" destId="{B1EEC315-E2AB-46AE-BA5B-F0D26191BC8C}" srcOrd="1" destOrd="0" parTransId="{27D66CCD-0FB4-4F7B-A51B-EF8935E5CFB7}" sibTransId="{850A7690-A8CB-4B71-9F3C-0ECC0461910B}"/>
    <dgm:cxn modelId="{9F786570-DF21-41E5-9C7B-BBAB1E5DEF85}" type="presOf" srcId="{B1EEC315-E2AB-46AE-BA5B-F0D26191BC8C}" destId="{291B2D22-03B5-4AC8-B0C5-1371F156CE2E}" srcOrd="0" destOrd="0" presId="urn:microsoft.com/office/officeart/2005/8/layout/venn1"/>
    <dgm:cxn modelId="{8D2F61A0-B87E-492F-84D9-257541286A68}" srcId="{AF365843-16B2-4228-857A-D14E0BDE2625}" destId="{1A9E7218-26EE-4D15-A3DC-0EF941DA7389}" srcOrd="2" destOrd="0" parTransId="{EA6620E1-CC38-4850-9869-4B11ED4712C7}" sibTransId="{B9CA1195-35DB-4ED8-ACFB-6C9AF45928C7}"/>
    <dgm:cxn modelId="{904CF833-573C-4BC7-B69A-E7B4911B63DD}" type="presOf" srcId="{1A9E7218-26EE-4D15-A3DC-0EF941DA7389}" destId="{A259DF34-F400-4D47-97E8-027D7B803FEE}" srcOrd="1" destOrd="0" presId="urn:microsoft.com/office/officeart/2005/8/layout/venn1"/>
    <dgm:cxn modelId="{F8935B17-ED51-489E-A473-73F0BF4E4C92}" type="presOf" srcId="{DD198386-036B-4F0F-936A-8F262DA7D7F7}" destId="{4C21D7A0-6E89-4B40-921B-69A98C67EE74}" srcOrd="0" destOrd="0" presId="urn:microsoft.com/office/officeart/2005/8/layout/venn1"/>
    <dgm:cxn modelId="{CCCBAD15-41C8-4181-B5E9-ACB0100307A4}" type="presParOf" srcId="{C10C93AA-82FD-4AFA-B131-5DB50917E1BD}" destId="{4C21D7A0-6E89-4B40-921B-69A98C67EE74}" srcOrd="0" destOrd="0" presId="urn:microsoft.com/office/officeart/2005/8/layout/venn1"/>
    <dgm:cxn modelId="{EB6EE48A-557E-4A66-9B11-CCA10779FC17}" type="presParOf" srcId="{C10C93AA-82FD-4AFA-B131-5DB50917E1BD}" destId="{D4E9C48B-38CD-4104-9DA1-D3B9E47B0DEC}" srcOrd="1" destOrd="0" presId="urn:microsoft.com/office/officeart/2005/8/layout/venn1"/>
    <dgm:cxn modelId="{0405F852-6240-4B86-B716-AF64CEC42204}" type="presParOf" srcId="{C10C93AA-82FD-4AFA-B131-5DB50917E1BD}" destId="{291B2D22-03B5-4AC8-B0C5-1371F156CE2E}" srcOrd="2" destOrd="0" presId="urn:microsoft.com/office/officeart/2005/8/layout/venn1"/>
    <dgm:cxn modelId="{3930EB3B-388B-4E75-9768-B1B607F2A106}" type="presParOf" srcId="{C10C93AA-82FD-4AFA-B131-5DB50917E1BD}" destId="{4E5DC9DD-2A72-447A-AA82-1F229B1230D3}" srcOrd="3" destOrd="0" presId="urn:microsoft.com/office/officeart/2005/8/layout/venn1"/>
    <dgm:cxn modelId="{4F098FBC-9EE9-4E34-AF6D-934E6BE9C33E}" type="presParOf" srcId="{C10C93AA-82FD-4AFA-B131-5DB50917E1BD}" destId="{F5FD7B37-5448-43EF-B51D-184F2D6A49C8}" srcOrd="4" destOrd="0" presId="urn:microsoft.com/office/officeart/2005/8/layout/venn1"/>
    <dgm:cxn modelId="{71E41ED7-1138-4B59-BAC1-C56D67A168B3}" type="presParOf" srcId="{C10C93AA-82FD-4AFA-B131-5DB50917E1BD}" destId="{A259DF34-F400-4D47-97E8-027D7B803FE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0.07561</cdr:x>
      <cdr:y>0.77015</cdr:y>
    </cdr:from>
    <cdr:to>
      <cdr:x>0.57881</cdr:x>
      <cdr:y>0.96743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04373" y="2855741"/>
          <a:ext cx="2025747" cy="7315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  <a:ln xmlns:a="http://schemas.openxmlformats.org/drawingml/2006/main">
          <a:solidFill>
            <a:schemeClr val="bg1">
              <a:lumMod val="9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0.40512</cdr:x>
      <cdr:y>0.06427</cdr:y>
    </cdr:from>
    <cdr:to>
      <cdr:x>0.52458</cdr:x>
      <cdr:y>0.10133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78826" y="301276"/>
          <a:ext cx="819397" cy="173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3600" tIns="3600" rIns="3600" bIns="3600" rtlCol="0" anchor="ctr" anchorCtr="0">
          <a:noAutofit/>
        </a:bodyPr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rgbClr val="00B050"/>
              </a:solidFill>
            </a:rPr>
            <a:t>Лидеры</a:t>
          </a:r>
        </a:p>
      </cdr:txBody>
    </cdr:sp>
  </cdr:relSizeAnchor>
  <cdr:relSizeAnchor xmlns:cdr="http://schemas.openxmlformats.org/drawingml/2006/chartDrawing">
    <cdr:from>
      <cdr:x>0.55359</cdr:x>
      <cdr:y>0.06427</cdr:y>
    </cdr:from>
    <cdr:to>
      <cdr:x>0.71795</cdr:x>
      <cdr:y>0.09925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97172" y="301275"/>
          <a:ext cx="1127376" cy="163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3600" tIns="3600" rIns="3600" bIns="3600" rtlCol="0"/>
        <a:lstStyle xmlns:a="http://schemas.openxmlformats.org/drawingml/2006/main"/>
        <a:p xmlns:a="http://schemas.openxmlformats.org/drawingml/2006/main">
          <a:r>
            <a:rPr lang="ru-RU" sz="1200" b="1" dirty="0" err="1">
              <a:solidFill>
                <a:srgbClr val="FF0000"/>
              </a:solidFill>
            </a:rPr>
            <a:t>Антилидеры</a:t>
          </a:r>
          <a:endParaRPr lang="ru-RU" sz="12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0.33593</cdr:x>
      <cdr:y>0.09891</cdr:y>
    </cdr:from>
    <cdr:to>
      <cdr:x>0.33633</cdr:x>
      <cdr:y>0.42442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3419167" y="295813"/>
          <a:ext cx="4118" cy="97346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8181"/>
          </a:solidFill>
          <a:headEnd type="oval" w="med" len="med"/>
          <a:tailEnd type="oval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57ADE-CF6E-4B90-9665-CA3C2705E1C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E6F27-861D-44F1-82A0-69F6B9A01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87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99F7A-806A-4371-A97F-45CC8CF01478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3AC50-74A4-467B-9A12-1EB0AE24B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10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61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3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648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928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30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36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804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5132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586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21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30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3274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80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8936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836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74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0931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Средний балл по программам.</a:t>
            </a:r>
          </a:p>
          <a:p>
            <a:pPr marL="0" indent="0">
              <a:buNone/>
            </a:pPr>
            <a:r>
              <a:rPr lang="ru-RU" dirty="0" smtClean="0"/>
              <a:t>При сравнении средних</a:t>
            </a:r>
            <a:r>
              <a:rPr lang="ru-RU" baseline="0" dirty="0" smtClean="0"/>
              <a:t> баллов за независимый экзамен по англ. языку в целом по филиалу в 2016/17 </a:t>
            </a:r>
            <a:r>
              <a:rPr lang="ru-RU" baseline="0" dirty="0" err="1" smtClean="0"/>
              <a:t>уч.г</a:t>
            </a:r>
            <a:r>
              <a:rPr lang="ru-RU" baseline="0" dirty="0" smtClean="0"/>
              <a:t>. и 2017/18 </a:t>
            </a:r>
            <a:r>
              <a:rPr lang="ru-RU" baseline="0" dirty="0" err="1" smtClean="0"/>
              <a:t>уч.г</a:t>
            </a:r>
            <a:r>
              <a:rPr lang="ru-RU" baseline="0" dirty="0" smtClean="0"/>
              <a:t>. можно отметить что средний балл уменьшился в 2 раза ( с 60.7 до 58.4 баллов).</a:t>
            </a:r>
          </a:p>
          <a:p>
            <a:pPr marL="0" indent="0">
              <a:buNone/>
            </a:pPr>
            <a:r>
              <a:rPr lang="ru-RU" baseline="0" dirty="0" smtClean="0"/>
              <a:t>В лидерах остаются программы Социология и социальная информатика и Филология, а в </a:t>
            </a:r>
            <a:r>
              <a:rPr lang="ru-RU" baseline="0" dirty="0" err="1" smtClean="0"/>
              <a:t>антилидерах</a:t>
            </a:r>
            <a:r>
              <a:rPr lang="ru-RU" baseline="0" dirty="0" smtClean="0"/>
              <a:t> Юриспруденция и ЛУЦПР. При этом стоит отметить, что, по сравнению с прошлым годом, сильно упал средний балл по ОП Менеджмент: на 6  баллов, а по ОП Политология и мировая политика средний балл увеличился на 2 балла.</a:t>
            </a:r>
          </a:p>
          <a:p>
            <a:pPr marL="0" indent="0">
              <a:buNone/>
            </a:pPr>
            <a:r>
              <a:rPr lang="ru-RU" baseline="0" dirty="0" smtClean="0"/>
              <a:t>Также стоит отметить, что средний балл  по независимому экзамену в целом по НИУ ВШЭ снижается с 2015 года</a:t>
            </a:r>
            <a:r>
              <a:rPr lang="ru-RU" baseline="0" smtClean="0"/>
              <a:t>. 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A84C8-BBA0-4B35-9AA4-661FF1E88E51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0097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/>
              <a:t>Распределение оценок внутри программы.</a:t>
            </a:r>
          </a:p>
          <a:p>
            <a:pPr marL="0" indent="0">
              <a:buNone/>
            </a:pPr>
            <a:r>
              <a:rPr lang="ru-RU" dirty="0" smtClean="0"/>
              <a:t>Наибольшее</a:t>
            </a:r>
            <a:r>
              <a:rPr lang="ru-RU" baseline="0" dirty="0" smtClean="0"/>
              <a:t> количество удовлетворительных оценок получили студенты программ: Юриспруденция (22%), ЛУЦП (20%), Востоковедение (17%). При этом на ОП Востоковедение самый большой процент отличных оценок (17%), благодаря чему на ОП Востоковедение сохраняется хороший средний балл по программе. Также 16% и 15% отличных оценок получили студенты ОП Экономика и ОП Политология, соответственно. </a:t>
            </a:r>
          </a:p>
          <a:p>
            <a:pPr marL="0" indent="0">
              <a:buNone/>
            </a:pPr>
            <a:r>
              <a:rPr lang="ru-RU" baseline="0" dirty="0" smtClean="0"/>
              <a:t>Суммарный процент оценок хороши и отлично показывает, что лучше всего сдали независимый экзамен по англ. языку на программах Социология и соц. информатика и Политология и мир. Политика, далее следуют программы ГМУ, Филология и Экономика.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A84C8-BBA0-4B35-9AA4-661FF1E88E51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111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Распределение оценок по годам.</a:t>
            </a:r>
          </a:p>
          <a:p>
            <a:pPr marL="0" indent="0">
              <a:buNone/>
            </a:pPr>
            <a:r>
              <a:rPr lang="ru-RU" dirty="0" smtClean="0"/>
              <a:t>При сравнении</a:t>
            </a:r>
            <a:r>
              <a:rPr lang="ru-RU" baseline="0" dirty="0" smtClean="0"/>
              <a:t> оценок, полученных студентами в разные годы, следует отметить, что в 2017/2018 </a:t>
            </a:r>
            <a:r>
              <a:rPr lang="ru-RU" baseline="0" dirty="0" err="1" smtClean="0"/>
              <a:t>уч.г</a:t>
            </a:r>
            <a:r>
              <a:rPr lang="ru-RU" baseline="0" dirty="0" smtClean="0"/>
              <a:t>. уменьшился процент хороших и отличных оценок при увеличении процента удовлетворительных оценок на 5%.</a:t>
            </a:r>
          </a:p>
          <a:p>
            <a:pPr marL="0" indent="0">
              <a:buNone/>
            </a:pPr>
            <a:r>
              <a:rPr lang="ru-RU" baseline="0" dirty="0" smtClean="0"/>
              <a:t>2. Общее количество предоставленных сертификатов по программам.</a:t>
            </a:r>
          </a:p>
          <a:p>
            <a:pPr marL="0" indent="0">
              <a:buNone/>
            </a:pPr>
            <a:r>
              <a:rPr lang="ru-RU" baseline="0" dirty="0" smtClean="0"/>
              <a:t>Наибольшее количество сертификатов предоставили студенты ОП Юриспруденция.</a:t>
            </a:r>
          </a:p>
          <a:p>
            <a:pPr marL="0" indent="0">
              <a:buNone/>
            </a:pPr>
            <a:r>
              <a:rPr lang="ru-RU" baseline="0" dirty="0" smtClean="0"/>
              <a:t>3,4. Международные сертификаты.</a:t>
            </a:r>
          </a:p>
          <a:p>
            <a:pPr marL="0" indent="0">
              <a:buNone/>
            </a:pPr>
            <a:r>
              <a:rPr lang="ru-RU" dirty="0" smtClean="0"/>
              <a:t>В 2017/18 уч. году  студенты предоставили на 18 сертификатов меньше, чем в прошлом учебном году. При этом чаще всего студенты предоставляли к перезачету сертификаты </a:t>
            </a:r>
            <a:r>
              <a:rPr lang="en-US" dirty="0" smtClean="0"/>
              <a:t>IELTS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A84C8-BBA0-4B35-9AA4-661FF1E88E51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3751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</a:p>
          <a:p>
            <a:r>
              <a:rPr lang="ru-RU" dirty="0" smtClean="0"/>
              <a:t>Всего 1 % студентов был</a:t>
            </a:r>
            <a:r>
              <a:rPr lang="ru-RU" baseline="0" dirty="0" smtClean="0"/>
              <a:t> занят в этом году в проектах с внешними партнерами. Преимущественно это студенты ОП Политология.</a:t>
            </a:r>
          </a:p>
          <a:p>
            <a:r>
              <a:rPr lang="ru-RU" dirty="0" smtClean="0"/>
              <a:t>2. </a:t>
            </a:r>
          </a:p>
          <a:p>
            <a:r>
              <a:rPr lang="ru-RU" dirty="0" smtClean="0"/>
              <a:t>Основной</a:t>
            </a:r>
            <a:r>
              <a:rPr lang="ru-RU" baseline="0" dirty="0" smtClean="0"/>
              <a:t> процент студентов, занятых в проектной деятельности составляют студенты 2 и 3 курсов.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A84C8-BBA0-4B35-9AA4-661FF1E88E51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237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207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6287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87338" y="808038"/>
            <a:ext cx="7186613" cy="40433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958206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87338" y="808038"/>
            <a:ext cx="7186613" cy="40433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31537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900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3AC50-74A4-467B-9A12-1EB0AE24B2D4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331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354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57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488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84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38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43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27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17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088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1587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0" hasCustomPrompt="1"/>
          </p:nvPr>
        </p:nvSpPr>
        <p:spPr>
          <a:xfrm>
            <a:off x="428978" y="1320800"/>
            <a:ext cx="11356623" cy="5265738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2000" b="1"/>
            </a:lvl1pPr>
            <a:lvl2pPr marL="742950" indent="-285750">
              <a:buFont typeface="Arial"/>
              <a:buChar char="•"/>
              <a:defRPr sz="1600" baseline="0"/>
            </a:lvl2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1"/>
            <a:r>
              <a:rPr lang="en-US" dirty="0"/>
              <a:t>...</a:t>
            </a:r>
            <a:endParaRPr lang="ru-RU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4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153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557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34283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298406" y="1830586"/>
            <a:ext cx="5000625" cy="442019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92969" y="1830586"/>
            <a:ext cx="5000625" cy="4420195"/>
          </a:xfrm>
          <a:prstGeom prst="rect">
            <a:avLst/>
          </a:prstGeom>
        </p:spPr>
        <p:txBody>
          <a:bodyPr/>
          <a:lstStyle>
            <a:lvl1pPr marL="241105" indent="-241105">
              <a:spcBef>
                <a:spcPts val="2250"/>
              </a:spcBef>
              <a:defRPr sz="1969"/>
            </a:lvl1pPr>
            <a:lvl2pPr marL="482211" indent="-241105">
              <a:spcBef>
                <a:spcPts val="2250"/>
              </a:spcBef>
              <a:defRPr sz="1969"/>
            </a:lvl2pPr>
            <a:lvl3pPr marL="723316" indent="-241105">
              <a:spcBef>
                <a:spcPts val="2250"/>
              </a:spcBef>
              <a:defRPr sz="1969"/>
            </a:lvl3pPr>
            <a:lvl4pPr marL="964420" indent="-241105">
              <a:spcBef>
                <a:spcPts val="2250"/>
              </a:spcBef>
              <a:defRPr sz="1969"/>
            </a:lvl4pPr>
            <a:lvl5pPr marL="1205525" indent="-241105">
              <a:spcBef>
                <a:spcPts val="2250"/>
              </a:spcBef>
              <a:defRPr sz="1969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40237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8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3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0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33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79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7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08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F572-282B-4E42-9B1F-69824D44BEF1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12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DF572-282B-4E42-9B1F-69824D44BEF1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7BE87-79E8-4370-937E-4FC8EFF28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Relationship Id="rId6" Type="http://schemas.openxmlformats.org/officeDocument/2006/relationships/chart" Target="../charts/chart2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595537" y="2091308"/>
            <a:ext cx="9000926" cy="2160240"/>
          </a:xfrm>
          <a:prstGeom prst="rect">
            <a:avLst/>
          </a:prstGeom>
        </p:spPr>
        <p:txBody>
          <a:bodyPr lIns="101919" tIns="50960" rIns="101919" bIns="50960" anchor="ctr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УЧЕБНО-МЕТОДИЧЕСКАЯ ДЕЯТЕЛЬНОСТЬ: ОТЧЕТ ЗА 2017-2018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НА 2018-2019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80792" y="5026117"/>
            <a:ext cx="64807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dirty="0">
                <a:solidFill>
                  <a:schemeClr val="tx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Н.В. Чичерина</a:t>
            </a:r>
          </a:p>
          <a:p>
            <a:pPr algn="r">
              <a:defRPr/>
            </a:pPr>
            <a:r>
              <a:rPr lang="ru-RU" sz="1600" b="1" dirty="0">
                <a:solidFill>
                  <a:schemeClr val="tx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Заместитель директора</a:t>
            </a:r>
            <a:endParaRPr lang="en-US" sz="1600" dirty="0">
              <a:solidFill>
                <a:schemeClr val="tx1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 descr="http://www.hse.ru/data/2014/07/30/1311496998/logo_hse_filials_cmyk_sp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374322"/>
            <a:ext cx="4056385" cy="63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3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9133" y="1724871"/>
            <a:ext cx="94753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предпринимательской культуры: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«Предпринимательские проекты и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стартапы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 2017 г.: </a:t>
            </a:r>
            <a:endParaRPr lang="ru-RU" sz="1600" dirty="0" smtClean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курс - 99 чел., 3 курс – 59 чел., всего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158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Проекты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Центром инновационного предпринимательства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включены в ярмарку проектов.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и внедрение линейки дополнительных программ для студентов по предметным областям: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началу 2017-2018 </a:t>
            </a:r>
            <a:r>
              <a:rPr lang="ru-RU" sz="1600" dirty="0" err="1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уч.г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подготовлено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ДОП. </a:t>
            </a:r>
            <a:endParaRPr lang="ru-RU" sz="1600" dirty="0" smtClean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обучения по ДОП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GMAT (11 студентов);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1С: Предприятие 8. Бухгалтерия предприятия (11 студентов).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Число студентов, прошедших обучение по ДОП, выросло с 124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2016-2017 уч. г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222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2017-2018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уч.г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69134" y="404093"/>
            <a:ext cx="9513858" cy="948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Образование</a:t>
            </a:r>
            <a:r>
              <a:rPr lang="ru-RU" sz="2000" dirty="0" smtClean="0"/>
              <a:t>: реализация стратегии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Стратегическая инициатива 2: 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Smart Education and Innovations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7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87240" y="1724871"/>
            <a:ext cx="101579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Изменение моделей обучения: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Создана первая </a:t>
            </a:r>
            <a:r>
              <a:rPr lang="ru-RU" sz="1600" dirty="0" err="1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дженералистская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программа </a:t>
            </a:r>
            <a:r>
              <a:rPr lang="en-US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Management and Analytics</a:t>
            </a:r>
            <a:r>
              <a:rPr lang="ru-RU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ru-RU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интегративный блок по аналитике в 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 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“International Business and Management Studies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Модернизирована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«Современный социальный анализ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»: появились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треки «Социальный анализ молодежи» и «Аналитика социальных данных»</a:t>
            </a:r>
          </a:p>
          <a:p>
            <a:pPr lvl="1"/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</a:t>
            </a:r>
            <a:r>
              <a:rPr lang="en-US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Culture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Дисциплины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области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Culture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внедрены во все ОП Кампуса, в том числе: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33% - обязательные дисциплины и НИС (из всех обязательных дисциплин и НИС)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39% - дисциплины по выбору (из всех дисциплин по выбору)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Внедрена система приглашения иностранных преподавателей</a:t>
            </a:r>
            <a:r>
              <a:rPr lang="en-US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ОП, основанная на конкурсной процедуре и принятии решения Комиссией по образовательной деятельности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b="1" dirty="0" smtClean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повышения качества преподавания на английском языке: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Внедрена система материального стимулирования за преподавание на английском языке.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Переработано и внедрено новое Положение о конкурсе на реализацию учебной дисциплины на английском языке.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Разработаны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утверждены требования по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к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преподаванию на английском языке. 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869134" y="404093"/>
            <a:ext cx="9513858" cy="948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z="2000" dirty="0" smtClean="0"/>
              <a:t>Образование: реализация стратегии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Стратегическая инициатива 2: 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Smart Education and Innovations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87240" y="1724871"/>
            <a:ext cx="101579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«Санкт-Петербург – город для студентов»: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студентов 1-го курса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бакалавриата состоялись 6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лекций Л.Я. Лурье и 3 лекции Е.В.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Анисимова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Студенческие экспедиции «Открываем Россию заново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»: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экспедиций в 2018 г.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b="1" dirty="0" smtClean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Оптимизация структуры учебных офисов: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Создано 4 новых учебных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офиса.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офисов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реорганизовано.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 учебный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офис англоязычных образовательных программ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магистратуры.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Количество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сотрудников учебных офисов увеличено с 32 до 46.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869134" y="404093"/>
            <a:ext cx="9513858" cy="948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Образование</a:t>
            </a:r>
            <a:r>
              <a:rPr lang="ru-RU" sz="2000" dirty="0" smtClean="0"/>
              <a:t>: реализация стратегии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Стратегическая инициатива 4.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Shaping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Ecosystem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8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3376" y="1667435"/>
            <a:ext cx="48678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rgbClr val="3AA4D9"/>
              </a:solidFill>
            </a:endParaRPr>
          </a:p>
          <a:p>
            <a:r>
              <a:rPr lang="ru-RU" sz="2800" b="1" dirty="0">
                <a:solidFill>
                  <a:srgbClr val="3AA4D9"/>
                </a:solidFill>
              </a:rPr>
              <a:t>Динамика основных </a:t>
            </a:r>
            <a:r>
              <a:rPr lang="ru-RU" sz="2800" b="1" dirty="0" smtClean="0">
                <a:solidFill>
                  <a:srgbClr val="3AA4D9"/>
                </a:solidFill>
              </a:rPr>
              <a:t>показателей</a:t>
            </a:r>
            <a:endParaRPr lang="ru-RU" sz="2800" b="1" dirty="0">
              <a:solidFill>
                <a:srgbClr val="3AA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595" y="493357"/>
            <a:ext cx="8596668" cy="798897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Динамика контингента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студентов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970982"/>
              </p:ext>
            </p:extLst>
          </p:nvPr>
        </p:nvGraphicFramePr>
        <p:xfrm>
          <a:off x="638828" y="1866378"/>
          <a:ext cx="9219156" cy="4649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10160443" y="2899206"/>
            <a:ext cx="1949177" cy="113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3200" b="1" dirty="0" smtClean="0"/>
              <a:t>5090 </a:t>
            </a:r>
          </a:p>
          <a:p>
            <a:pPr marL="0" indent="0">
              <a:buNone/>
            </a:pPr>
            <a:r>
              <a:rPr lang="ru-RU" sz="1600" dirty="0"/>
              <a:t>2017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+21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160444" y="1444369"/>
            <a:ext cx="1949177" cy="133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b="1" dirty="0" smtClean="0"/>
              <a:t>5560 </a:t>
            </a:r>
          </a:p>
          <a:p>
            <a:pPr marL="0" indent="0">
              <a:buNone/>
            </a:pPr>
            <a:r>
              <a:rPr lang="ru-RU" sz="1600" dirty="0"/>
              <a:t>2018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+9,2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</a:p>
          <a:p>
            <a:pPr marL="0" indent="0">
              <a:buFont typeface="Wingdings 3" charset="2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0160443" y="4144741"/>
            <a:ext cx="1949177" cy="1116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b="1" dirty="0" smtClean="0"/>
              <a:t>4204 </a:t>
            </a:r>
          </a:p>
          <a:p>
            <a:pPr marL="0" indent="0">
              <a:buNone/>
            </a:pPr>
            <a:r>
              <a:rPr lang="ru-RU" sz="1600" dirty="0" smtClean="0"/>
              <a:t>2016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+24.9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</a:p>
          <a:p>
            <a:pPr marL="0" indent="0">
              <a:buFont typeface="Wingdings 3" charset="2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6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610836"/>
              </p:ext>
            </p:extLst>
          </p:nvPr>
        </p:nvGraphicFramePr>
        <p:xfrm>
          <a:off x="173254" y="1295400"/>
          <a:ext cx="5821146" cy="444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-1320176" y="42031"/>
            <a:ext cx="8889376" cy="1784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Бакалавриат: 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0" y="5743458"/>
            <a:ext cx="2697614" cy="571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45 % </a:t>
            </a:r>
            <a:r>
              <a:rPr lang="ru-RU" sz="2000" dirty="0" smtClean="0"/>
              <a:t>бюджетный контингент</a:t>
            </a:r>
            <a:endParaRPr lang="ru-RU" sz="20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124512" y="5743458"/>
            <a:ext cx="2869888" cy="1004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55 % </a:t>
            </a:r>
            <a:r>
              <a:rPr lang="ru-RU" sz="2000" dirty="0" smtClean="0"/>
              <a:t>платный контингент</a:t>
            </a:r>
            <a:endParaRPr lang="ru-RU" sz="20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426200" y="826861"/>
            <a:ext cx="6184900" cy="16371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Магистратура: </a:t>
            </a:r>
          </a:p>
          <a:p>
            <a:pPr algn="ctr">
              <a:lnSpc>
                <a:spcPct val="100000"/>
              </a:lnSpc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72392" y="211224"/>
            <a:ext cx="81089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Бюджетный 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и платный контингент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14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88166"/>
              </p:ext>
            </p:extLst>
          </p:nvPr>
        </p:nvGraphicFramePr>
        <p:xfrm>
          <a:off x="5994400" y="1392120"/>
          <a:ext cx="581192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Объект 2"/>
          <p:cNvSpPr txBox="1">
            <a:spLocks/>
          </p:cNvSpPr>
          <p:nvPr/>
        </p:nvSpPr>
        <p:spPr>
          <a:xfrm>
            <a:off x="6595544" y="5743458"/>
            <a:ext cx="2704098" cy="571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77 % </a:t>
            </a:r>
            <a:r>
              <a:rPr lang="ru-RU" sz="2000" dirty="0" smtClean="0"/>
              <a:t>бюджетный контингент</a:t>
            </a:r>
            <a:endParaRPr lang="ru-RU" sz="2000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9318692" y="5761684"/>
            <a:ext cx="3048267" cy="1096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23 % </a:t>
            </a:r>
            <a:r>
              <a:rPr lang="ru-RU" sz="2000" dirty="0" smtClean="0"/>
              <a:t>платный контингент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917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595" y="493357"/>
            <a:ext cx="8596668" cy="798897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Доля магистров и аспирантов, а также иностранных студентов в общем контингенте</a:t>
            </a:r>
          </a:p>
        </p:txBody>
      </p:sp>
      <p:graphicFrame>
        <p:nvGraphicFramePr>
          <p:cNvPr id="4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454737"/>
              </p:ext>
            </p:extLst>
          </p:nvPr>
        </p:nvGraphicFramePr>
        <p:xfrm>
          <a:off x="663880" y="1519881"/>
          <a:ext cx="11136824" cy="485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291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413" y="165976"/>
            <a:ext cx="9342701" cy="74274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Портфель образовательных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программ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213575"/>
              </p:ext>
            </p:extLst>
          </p:nvPr>
        </p:nvGraphicFramePr>
        <p:xfrm>
          <a:off x="701459" y="980728"/>
          <a:ext cx="10609544" cy="312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4703696" y="3790143"/>
            <a:ext cx="3113445" cy="63759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Calibri" pitchFamily="34" charset="0"/>
              </a:rPr>
              <a:t>МП «</a:t>
            </a:r>
            <a:r>
              <a:rPr lang="en-US" sz="1400" dirty="0">
                <a:solidFill>
                  <a:schemeClr val="tx1"/>
                </a:solidFill>
                <a:latin typeface="Calibri" pitchFamily="34" charset="0"/>
              </a:rPr>
              <a:t>Strategy and Business Analytics</a:t>
            </a:r>
            <a:r>
              <a:rPr lang="ru-RU" sz="1400" dirty="0">
                <a:solidFill>
                  <a:schemeClr val="tx1"/>
                </a:solidFill>
                <a:latin typeface="Calibri" pitchFamily="34" charset="0"/>
              </a:rPr>
              <a:t>»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75419" y="3287694"/>
            <a:ext cx="3270695" cy="11467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БП «Управление и аналитика в государственном секторе»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МП «Городское развитие и управление»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МП «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Comparative Politics of Eurasia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»</a:t>
            </a:r>
            <a:endParaRPr lang="ru-RU" sz="1200" dirty="0"/>
          </a:p>
        </p:txBody>
      </p:sp>
      <p:pic>
        <p:nvPicPr>
          <p:cNvPr id="33" name="Picture 5" descr="C:\Users\vosetrov\Downloads\work-briefcase_icon-icons.com_72464.png"/>
          <p:cNvPicPr>
            <a:picLocks noChangeAspect="1" noChangeArrowheads="1"/>
          </p:cNvPicPr>
          <p:nvPr/>
        </p:nvPicPr>
        <p:blipFill>
          <a:blip r:embed="rId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486" y="4506625"/>
            <a:ext cx="2592288" cy="212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Users\vosetrov\Downloads\work-briefcase_icon-icons.com_72464.png"/>
          <p:cNvPicPr>
            <a:picLocks noChangeAspect="1" noChangeArrowheads="1"/>
          </p:cNvPicPr>
          <p:nvPr/>
        </p:nvPicPr>
        <p:blipFill>
          <a:blip r:embed="rId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844" y="4506625"/>
            <a:ext cx="2592288" cy="212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5" descr="C:\Users\vosetrov\Downloads\work-briefcase_icon-icons.com_72464.png"/>
          <p:cNvPicPr>
            <a:picLocks noChangeAspect="1" noChangeArrowheads="1"/>
          </p:cNvPicPr>
          <p:nvPr/>
        </p:nvPicPr>
        <p:blipFill>
          <a:blip r:embed="rId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56" y="4470472"/>
            <a:ext cx="2520280" cy="212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Овал 35"/>
          <p:cNvSpPr/>
          <p:nvPr/>
        </p:nvSpPr>
        <p:spPr>
          <a:xfrm>
            <a:off x="3266605" y="4653202"/>
            <a:ext cx="648072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26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6960096" y="4653202"/>
            <a:ext cx="648072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10646738" y="4653202"/>
            <a:ext cx="648072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8" name="Схема 57"/>
          <p:cNvGraphicFramePr/>
          <p:nvPr>
            <p:extLst>
              <p:ext uri="{D42A27DB-BD31-4B8C-83A1-F6EECF244321}">
                <p14:modId xmlns:p14="http://schemas.microsoft.com/office/powerpoint/2010/main" val="1128470820"/>
              </p:ext>
            </p:extLst>
          </p:nvPr>
        </p:nvGraphicFramePr>
        <p:xfrm>
          <a:off x="1171256" y="4971372"/>
          <a:ext cx="9964381" cy="220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9408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682" y="242379"/>
            <a:ext cx="11411384" cy="13208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Образовательные программы на английском языке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186590718"/>
              </p:ext>
            </p:extLst>
          </p:nvPr>
        </p:nvGraphicFramePr>
        <p:xfrm>
          <a:off x="302929" y="2288328"/>
          <a:ext cx="6903090" cy="4362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147681"/>
            <a:ext cx="680091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8</a:t>
            </a:r>
            <a:r>
              <a:rPr lang="ru-RU" sz="2400" dirty="0"/>
              <a:t> образовательных программ </a:t>
            </a:r>
          </a:p>
          <a:p>
            <a:pPr algn="ctr"/>
            <a:r>
              <a:rPr lang="ru-RU" sz="2400" dirty="0"/>
              <a:t>реализуются на английском языке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41599" y="1147681"/>
            <a:ext cx="449135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/>
              <a:t>25,8%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r>
              <a:rPr lang="ru-RU" sz="2400" dirty="0" smtClean="0"/>
              <a:t>всех </a:t>
            </a:r>
            <a:r>
              <a:rPr lang="ru-RU" sz="2400" dirty="0"/>
              <a:t>образовательных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420774" y="2574332"/>
            <a:ext cx="47712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1 095 </a:t>
            </a:r>
            <a:r>
              <a:rPr lang="ru-RU" sz="2400" dirty="0" smtClean="0"/>
              <a:t>студентов</a:t>
            </a:r>
          </a:p>
          <a:p>
            <a:pPr algn="ctr"/>
            <a:r>
              <a:rPr lang="ru-RU" sz="2400" dirty="0" smtClean="0"/>
              <a:t>(</a:t>
            </a:r>
            <a:r>
              <a:rPr lang="ru-RU" sz="2400" b="1" dirty="0" smtClean="0"/>
              <a:t>20,2% </a:t>
            </a:r>
            <a:r>
              <a:rPr lang="ru-RU" sz="2400" dirty="0" smtClean="0"/>
              <a:t>контингента)</a:t>
            </a:r>
          </a:p>
          <a:p>
            <a:pPr algn="ctr"/>
            <a:r>
              <a:rPr lang="ru-RU" sz="2400" dirty="0"/>
              <a:t>на </a:t>
            </a:r>
            <a:r>
              <a:rPr lang="ru-RU" sz="2400" dirty="0" smtClean="0"/>
              <a:t>англоязычных</a:t>
            </a:r>
          </a:p>
          <a:p>
            <a:pPr algn="ctr"/>
            <a:r>
              <a:rPr lang="ru-RU" sz="2400" dirty="0" smtClean="0"/>
              <a:t>образовательных </a:t>
            </a:r>
            <a:r>
              <a:rPr lang="ru-RU" sz="2400" dirty="0"/>
              <a:t>программах</a:t>
            </a:r>
          </a:p>
        </p:txBody>
      </p:sp>
      <p:sp>
        <p:nvSpPr>
          <p:cNvPr id="3" name="Равно 2"/>
          <p:cNvSpPr/>
          <p:nvPr/>
        </p:nvSpPr>
        <p:spPr>
          <a:xfrm>
            <a:off x="6160507" y="1469812"/>
            <a:ext cx="1130300" cy="570421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153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Доля англоязычных дисциплин в учебных планах             (период 2017-18 </a:t>
            </a: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уч.г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914158"/>
              </p:ext>
            </p:extLst>
          </p:nvPr>
        </p:nvGraphicFramePr>
        <p:xfrm>
          <a:off x="448887" y="3859481"/>
          <a:ext cx="9409097" cy="2317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3282338"/>
            <a:ext cx="6077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Англоязычные дисциплины – формат преподавания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35163"/>
              </p:ext>
            </p:extLst>
          </p:nvPr>
        </p:nvGraphicFramePr>
        <p:xfrm>
          <a:off x="698269" y="1729047"/>
          <a:ext cx="3458366" cy="881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9183"/>
                <a:gridCol w="1729183"/>
              </a:tblGrid>
              <a:tr h="881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u="none" strike="noStrike" dirty="0">
                          <a:effectLst/>
                        </a:rPr>
                        <a:t>26,3%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доля англоязычных дисциплин в 2017-18 </a:t>
                      </a:r>
                      <a:r>
                        <a:rPr lang="ru-RU" sz="1600" u="none" strike="noStrike" dirty="0" err="1">
                          <a:effectLst/>
                        </a:rPr>
                        <a:t>уч.г</a:t>
                      </a:r>
                      <a:r>
                        <a:rPr lang="ru-RU" sz="1600" u="none" strike="noStrike" dirty="0"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777046" y="1210122"/>
            <a:ext cx="61957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</a:rPr>
              <a:t>22,7%</a:t>
            </a:r>
            <a:r>
              <a:rPr lang="ru-RU" sz="3200" dirty="0"/>
              <a:t>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доля англоязычных дисциплин в образовательных программах </a:t>
            </a:r>
            <a:r>
              <a:rPr lang="ru-RU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бакалавриата</a:t>
            </a:r>
            <a:endParaRPr lang="ru-RU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dirty="0" smtClean="0"/>
              <a:t> </a:t>
            </a:r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</a:rPr>
              <a:t>36,6%</a:t>
            </a:r>
            <a:r>
              <a:rPr lang="ru-RU" sz="3200" dirty="0"/>
              <a:t>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доля англоязычных дисциплин в образовательных программах магистратуры</a:t>
            </a:r>
            <a:r>
              <a:rPr lang="ru-RU" dirty="0"/>
              <a:t> 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0569712" y="2664959"/>
            <a:ext cx="1622288" cy="113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3200" b="1" dirty="0" smtClean="0"/>
              <a:t>22% </a:t>
            </a:r>
          </a:p>
          <a:p>
            <a:pPr marL="0" indent="0">
              <a:buNone/>
            </a:pPr>
            <a:r>
              <a:rPr lang="ru-RU" sz="1600" dirty="0" smtClean="0"/>
              <a:t>2017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0569713" y="1210122"/>
            <a:ext cx="1622288" cy="13364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b="1" dirty="0" smtClean="0"/>
              <a:t>26% </a:t>
            </a:r>
          </a:p>
          <a:p>
            <a:pPr marL="0" indent="0">
              <a:buNone/>
            </a:pPr>
            <a:r>
              <a:rPr lang="ru-RU" sz="1600" dirty="0" smtClean="0"/>
              <a:t>2018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Wingdings 3" charset="2"/>
              <a:buNone/>
            </a:pPr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0569712" y="3910494"/>
            <a:ext cx="1622288" cy="11161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b="1" dirty="0" smtClean="0"/>
              <a:t>20% </a:t>
            </a:r>
          </a:p>
          <a:p>
            <a:pPr marL="0" indent="0">
              <a:buNone/>
            </a:pPr>
            <a:r>
              <a:rPr lang="ru-RU" sz="1600" dirty="0" smtClean="0"/>
              <a:t>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4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4904" y="742950"/>
            <a:ext cx="9308084" cy="530679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84904" y="1339863"/>
            <a:ext cx="104706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 2017-2018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Образование: основные результаты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Образование: реализация стратегии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основных показателей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Приоритетные </a:t>
            </a:r>
            <a:r>
              <a:rPr lang="ru-RU" sz="20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проекты </a:t>
            </a:r>
            <a:r>
              <a:rPr lang="ru-RU" sz="20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планы 2018-2019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Глобальный 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Кампус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Инновационное </a:t>
            </a:r>
            <a:r>
              <a:rPr lang="ru-RU" sz="20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талантов</a:t>
            </a: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8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656227" y="803356"/>
            <a:ext cx="3671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ru-RU" sz="1400" b="1" dirty="0">
                <a:solidFill>
                  <a:prstClr val="black"/>
                </a:solidFill>
              </a:rPr>
              <a:t>Результаты конкурса </a:t>
            </a:r>
          </a:p>
          <a:p>
            <a:pPr defTabSz="457200"/>
            <a:r>
              <a:rPr lang="ru-RU" sz="1400" b="1" dirty="0">
                <a:solidFill>
                  <a:prstClr val="black"/>
                </a:solidFill>
              </a:rPr>
              <a:t>«Лучший преподаватель </a:t>
            </a:r>
            <a:r>
              <a:rPr lang="ru-RU" sz="1400" b="1" dirty="0" smtClean="0">
                <a:solidFill>
                  <a:prstClr val="black"/>
                </a:solidFill>
              </a:rPr>
              <a:t>201</a:t>
            </a:r>
            <a:r>
              <a:rPr lang="en-US" sz="1400" b="1" dirty="0" smtClean="0">
                <a:solidFill>
                  <a:prstClr val="black"/>
                </a:solidFill>
              </a:rPr>
              <a:t>8</a:t>
            </a:r>
            <a:r>
              <a:rPr lang="ru-RU" sz="1400" b="1" dirty="0" smtClean="0">
                <a:solidFill>
                  <a:prstClr val="black"/>
                </a:solidFill>
              </a:rPr>
              <a:t>»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9686" y="153073"/>
            <a:ext cx="9016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Конкурс «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Лучший преподаватель 2018»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9166" y="803356"/>
            <a:ext cx="5110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Динамика количества лучших преподавателей за последние </a:t>
            </a:r>
            <a:r>
              <a:rPr lang="en-US" sz="1400" b="1" dirty="0" smtClean="0">
                <a:solidFill>
                  <a:prstClr val="black"/>
                </a:solidFill>
              </a:rPr>
              <a:t>3</a:t>
            </a:r>
            <a:r>
              <a:rPr lang="ru-RU" sz="1400" b="1" dirty="0" smtClean="0">
                <a:solidFill>
                  <a:prstClr val="black"/>
                </a:solidFill>
              </a:rPr>
              <a:t> </a:t>
            </a:r>
            <a:r>
              <a:rPr lang="ru-RU" sz="1400" b="1" dirty="0">
                <a:solidFill>
                  <a:prstClr val="black"/>
                </a:solidFill>
              </a:rPr>
              <a:t>года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179026"/>
              </p:ext>
            </p:extLst>
          </p:nvPr>
        </p:nvGraphicFramePr>
        <p:xfrm>
          <a:off x="6664519" y="1326576"/>
          <a:ext cx="4147643" cy="5210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840779"/>
              </p:ext>
            </p:extLst>
          </p:nvPr>
        </p:nvGraphicFramePr>
        <p:xfrm>
          <a:off x="639166" y="1515194"/>
          <a:ext cx="5248067" cy="496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56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2309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Рейтинги подразделений и факультетов по данным студенческой оценки преподавания (СОП)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705016"/>
              </p:ext>
            </p:extLst>
          </p:nvPr>
        </p:nvGraphicFramePr>
        <p:xfrm>
          <a:off x="7341837" y="1494931"/>
          <a:ext cx="3678464" cy="708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6685"/>
                <a:gridCol w="2581779"/>
              </a:tblGrid>
              <a:tr h="252195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период: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2017/18 </a:t>
                      </a:r>
                      <a:r>
                        <a:rPr lang="ru-RU" sz="1100" u="none" strike="noStrike" dirty="0" err="1">
                          <a:effectLst/>
                        </a:rPr>
                        <a:t>уч.г</a:t>
                      </a:r>
                      <a:r>
                        <a:rPr lang="ru-RU" sz="1100" u="none" strike="noStrike" dirty="0">
                          <a:effectLst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6473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4,3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средний балл СОП по филиалу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624496"/>
              </p:ext>
            </p:extLst>
          </p:nvPr>
        </p:nvGraphicFramePr>
        <p:xfrm>
          <a:off x="7897092" y="2419644"/>
          <a:ext cx="4025734" cy="3708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/>
          </p:nvPr>
        </p:nvGraphicFramePr>
        <p:xfrm>
          <a:off x="356260" y="1472540"/>
          <a:ext cx="6859187" cy="4687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35138" y="6246420"/>
            <a:ext cx="3455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* </a:t>
            </a:r>
            <a:r>
              <a:rPr lang="ru-RU" sz="900" dirty="0"/>
              <a:t>д</a:t>
            </a:r>
            <a:r>
              <a:rPr lang="ru-RU" sz="900" dirty="0" smtClean="0"/>
              <a:t>анные приведены без учета вопроса о сложности дисциплины</a:t>
            </a:r>
            <a:endParaRPr lang="ru-RU" sz="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91974" y="5190978"/>
            <a:ext cx="4023361" cy="1055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515600" cy="104335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Рейтинги образовательных программ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 данным студенческой оценки преподавания (СОП) (</a:t>
            </a: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бакалавриат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период 2017-18 </a:t>
            </a: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уч.г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587830" y="1518559"/>
          <a:ext cx="11234057" cy="4751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7331"/>
                <a:gridCol w="5383734"/>
                <a:gridCol w="2081710"/>
                <a:gridCol w="1561282"/>
              </a:tblGrid>
              <a:tr h="751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факультет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образовательная </a:t>
                      </a:r>
                      <a:r>
                        <a:rPr lang="ru-RU" sz="2000" b="1" u="none" strike="noStrike" dirty="0" smtClean="0">
                          <a:effectLst/>
                        </a:rPr>
                        <a:t>программа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оценка преподавателей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оценка дисциплин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663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ШСГН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Востоковедение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4,62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6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Филология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4,36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6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История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4,42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4,04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3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Управление и аналитика в государственном секторе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4,31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4,01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6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Политология и мировая политика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3,93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4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Социология и социальная информатика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3,79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66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ШЭМ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Логистика и управление цепями поставок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4,03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6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Экономика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3,97</a:t>
                      </a:r>
                      <a:endParaRPr lang="ru-RU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6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Менеджмент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3,88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4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ЮФ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Юриспруденция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4,50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4,21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948" y="117231"/>
            <a:ext cx="10515600" cy="8909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Рейтинги образовательных программ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 данным студенческой оценки преподавания (СОП) (магистратура, период 2017-18 </a:t>
            </a: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уч.г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368134" y="1120672"/>
          <a:ext cx="11376562" cy="5444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287"/>
                <a:gridCol w="6543304"/>
                <a:gridCol w="2030680"/>
                <a:gridCol w="1496291"/>
              </a:tblGrid>
              <a:tr h="6294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факультет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образовательная программа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оценка преподавателей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оценка дисциплин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959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ШСГН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Управление образованием (о/з)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4,61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4,50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Городское развитие и управление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Анализ больших данных в бизнесе, экономике и обществе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4,06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4,26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Прикладная и междисциплинарная история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4,53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4,21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Сравнительная политика Евразии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4,46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4,15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Современный социальный анализ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4,42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8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Государство, общество и экономическое развитие в современной Азии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4,61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3,99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9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ШЭМ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Стратегическое управление логистикой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4,61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4,45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Финансы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4,49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Маркетинговые технологии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4,03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Экономика впечатлений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4,45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3,98</a:t>
                      </a:r>
                      <a:endParaRPr lang="ru-RU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25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Прикладная экономика и математические методы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4,29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3,66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5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ЮФ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Гражданское и коммерческое право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4,67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4,49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Адвокатура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4,60</a:t>
                      </a:r>
                      <a:endParaRPr lang="ru-RU" sz="2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4,36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6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4463"/>
            <a:ext cx="10515600" cy="11723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Реализация 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проекта по внедрению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Data Culture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в учебный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процесс (по учебным планам на 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2018-19 </a:t>
            </a:r>
            <a:r>
              <a:rPr lang="ru-RU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уч.г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68573689"/>
              </p:ext>
            </p:extLst>
          </p:nvPr>
        </p:nvGraphicFramePr>
        <p:xfrm>
          <a:off x="1122635" y="3443492"/>
          <a:ext cx="305631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22635" y="1689166"/>
            <a:ext cx="30036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36%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всех дисциплин и НИС, запланированных для реализации в 2018/2019 уч.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году,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предполагают изучение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модуля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97181" y="1807745"/>
            <a:ext cx="30102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28% </a:t>
            </a:r>
            <a:r>
              <a:rPr lang="ru-RU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доля дисциплины DC от всех дисциплин в РУП ОП </a:t>
            </a:r>
            <a:r>
              <a:rPr lang="ru-RU" b="1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бакалавриата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</a:rPr>
              <a:t> для реализации в 2018-19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</a:rPr>
              <a:t>уч.г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97181" y="3579902"/>
            <a:ext cx="30102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55% </a:t>
            </a:r>
            <a:r>
              <a:rPr lang="ru-RU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доля дисциплин DC от всех дисциплин в РУП ОП </a:t>
            </a:r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магистратуры</a:t>
            </a:r>
            <a:r>
              <a:rPr lang="ru-RU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для реализаци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и в 2018-19 </a:t>
            </a:r>
            <a:r>
              <a:rPr lang="ru-RU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уч.г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0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1095631" y="2597672"/>
            <a:ext cx="9997689" cy="8239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95631" y="2348753"/>
            <a:ext cx="9997689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Название 1"/>
          <p:cNvSpPr txBox="1">
            <a:spLocks/>
          </p:cNvSpPr>
          <p:nvPr/>
        </p:nvSpPr>
        <p:spPr>
          <a:xfrm>
            <a:off x="926251" y="98493"/>
            <a:ext cx="7619871" cy="6404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 внешнего независимого экзамена по английскому языку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/>
          </p:nvPr>
        </p:nvGraphicFramePr>
        <p:xfrm>
          <a:off x="712070" y="1345344"/>
          <a:ext cx="10178353" cy="2990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/>
          </p:nvPr>
        </p:nvGraphicFramePr>
        <p:xfrm>
          <a:off x="8940595" y="148281"/>
          <a:ext cx="3103123" cy="1271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0758227" y="1980770"/>
            <a:ext cx="13674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60,7</a:t>
            </a:r>
            <a:r>
              <a:rPr lang="ru-RU" dirty="0" smtClean="0"/>
              <a:t>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средний балл </a:t>
            </a:r>
          </a:p>
          <a:p>
            <a:r>
              <a:rPr lang="ru-RU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                    2016/17 уч. г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74103" y="2589080"/>
            <a:ext cx="13674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58,4</a:t>
            </a:r>
            <a:r>
              <a:rPr lang="ru-RU" dirty="0" smtClean="0"/>
              <a:t>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средний балл </a:t>
            </a:r>
          </a:p>
          <a:p>
            <a:r>
              <a:rPr lang="ru-RU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</a:rPr>
              <a:t>                    2017/18 уч. г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0128" y="1017960"/>
            <a:ext cx="66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Лидер 2017 года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05815" y="816346"/>
            <a:ext cx="66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Лидер 2018 года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981713" y="1391588"/>
            <a:ext cx="1" cy="74201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3" idx="2"/>
          </p:cNvCxnSpPr>
          <p:nvPr/>
        </p:nvCxnSpPr>
        <p:spPr>
          <a:xfrm flipH="1">
            <a:off x="7739447" y="1185678"/>
            <a:ext cx="1" cy="1144009"/>
          </a:xfrm>
          <a:prstGeom prst="line">
            <a:avLst/>
          </a:prstGeom>
          <a:ln>
            <a:solidFill>
              <a:srgbClr val="00B050"/>
            </a:solidFill>
            <a:headEnd type="oval" w="med" len="med"/>
            <a:tailEnd type="oval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66346" y="1271825"/>
            <a:ext cx="79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Антилидер 2017 года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45171" y="896912"/>
            <a:ext cx="79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Антилидер 2018 года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2" name="Прямая соединительная линия 31"/>
          <p:cNvCxnSpPr>
            <a:stCxn id="31" idx="2"/>
          </p:cNvCxnSpPr>
          <p:nvPr/>
        </p:nvCxnSpPr>
        <p:spPr>
          <a:xfrm>
            <a:off x="4840588" y="1266244"/>
            <a:ext cx="0" cy="1735140"/>
          </a:xfrm>
          <a:prstGeom prst="line">
            <a:avLst/>
          </a:prstGeom>
          <a:ln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926251" y="892940"/>
            <a:ext cx="5516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Средний балл по программам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582430" y="4553887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4,25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87329" y="4957844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4,42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09619" y="4406278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4,21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32846" y="4562073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4,28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49125" y="5553056"/>
            <a:ext cx="679380" cy="40011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4,57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98515" y="4751937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4,34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307845" y="4204482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4,18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69839" y="5374677"/>
            <a:ext cx="679380" cy="40011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4,54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endCxn id="3" idx="0"/>
          </p:cNvCxnSpPr>
          <p:nvPr/>
        </p:nvCxnSpPr>
        <p:spPr>
          <a:xfrm>
            <a:off x="1922120" y="3657600"/>
            <a:ext cx="0" cy="896287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326562" y="5111449"/>
            <a:ext cx="679380" cy="400110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4,47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129369" y="4762128"/>
            <a:ext cx="679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4,38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9641" y="6111083"/>
            <a:ext cx="2324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Средняя оценка СОП по дисциплине английский язык 2017/18 уч. г.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871047" y="3657599"/>
            <a:ext cx="1706" cy="746938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739447" y="3657599"/>
            <a:ext cx="0" cy="546883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78784" y="3657599"/>
            <a:ext cx="4265" cy="1284573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4811728" y="3657598"/>
            <a:ext cx="3421" cy="904475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764071" y="3649102"/>
            <a:ext cx="5295" cy="1093015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0636061" y="3649102"/>
            <a:ext cx="14327" cy="1093015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endCxn id="48" idx="0"/>
          </p:cNvCxnSpPr>
          <p:nvPr/>
        </p:nvCxnSpPr>
        <p:spPr>
          <a:xfrm flipH="1">
            <a:off x="5788815" y="3657598"/>
            <a:ext cx="2189" cy="1895458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endCxn id="51" idx="0"/>
          </p:cNvCxnSpPr>
          <p:nvPr/>
        </p:nvCxnSpPr>
        <p:spPr>
          <a:xfrm>
            <a:off x="8696171" y="3627391"/>
            <a:ext cx="13358" cy="174728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9636526" y="3649102"/>
            <a:ext cx="20573" cy="1462347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Соединительная линия уступом 81"/>
          <p:cNvCxnSpPr>
            <a:stCxn id="54" idx="0"/>
            <a:endCxn id="45" idx="2"/>
          </p:cNvCxnSpPr>
          <p:nvPr/>
        </p:nvCxnSpPr>
        <p:spPr>
          <a:xfrm rot="5400000" flipH="1" flipV="1">
            <a:off x="1948005" y="5332070"/>
            <a:ext cx="753129" cy="804899"/>
          </a:xfrm>
          <a:prstGeom prst="bentConnector3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758227" y="5796605"/>
            <a:ext cx="1245037" cy="738664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4,36</a:t>
            </a:r>
            <a:r>
              <a:rPr lang="ru-RU" sz="2000" dirty="0" smtClean="0"/>
              <a:t> </a:t>
            </a:r>
          </a:p>
          <a:p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средний балл</a:t>
            </a:r>
          </a:p>
          <a:p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</a:rPr>
              <a:t> по СОП  2017/18 уч. г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2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звание 1"/>
          <p:cNvSpPr txBox="1">
            <a:spLocks/>
          </p:cNvSpPr>
          <p:nvPr/>
        </p:nvSpPr>
        <p:spPr>
          <a:xfrm>
            <a:off x="926252" y="348018"/>
            <a:ext cx="8628056" cy="71878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 внешнего независимого экзамена по английскому языку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439949" y="1467110"/>
          <a:ext cx="9799683" cy="432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0109972" y="1677903"/>
            <a:ext cx="6507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78 %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B050"/>
                </a:solidFill>
              </a:rPr>
              <a:t>90%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B050"/>
                </a:solidFill>
              </a:rPr>
              <a:t>92%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B050"/>
                </a:solidFill>
              </a:rPr>
              <a:t>98%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B050"/>
                </a:solidFill>
              </a:rPr>
              <a:t>96%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89%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78%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86%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00B050"/>
                </a:solidFill>
              </a:rPr>
              <a:t>95%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84%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760762" y="1677903"/>
            <a:ext cx="136748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Процент оценок хорошо и отлично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926252" y="1184729"/>
            <a:ext cx="5516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Распределение оценок внутри программ 2017/18 уч. г. (%)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137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926251" y="93786"/>
            <a:ext cx="8534272" cy="646116"/>
          </a:xfrm>
        </p:spPr>
        <p:txBody>
          <a:bodyPr>
            <a:noAutofit/>
          </a:bodyPr>
          <a:lstStyle/>
          <a:p>
            <a:r>
              <a:rPr lang="ru-RU" sz="2400" dirty="0"/>
              <a:t>Результаты внешнего независимого экзамена по английскому языку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26252" y="4090560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Международные сертификаты </a:t>
            </a:r>
            <a:r>
              <a:rPr lang="ru-RU" sz="1400" dirty="0" smtClean="0"/>
              <a:t>в разрезе по годам</a:t>
            </a:r>
            <a:endParaRPr lang="ru-RU" sz="1400" dirty="0"/>
          </a:p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/>
              <a:t>(</a:t>
            </a:r>
            <a:r>
              <a:rPr lang="en-US" sz="1200" dirty="0"/>
              <a:t>IELTS, TOEFL, CPE, FCE, CAE</a:t>
            </a:r>
            <a:r>
              <a:rPr lang="ru-RU" sz="1200" dirty="0"/>
              <a:t>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78054" y="524459"/>
            <a:ext cx="55162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Общее количество предоставленных сертификатов по программам </a:t>
            </a:r>
          </a:p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в </a:t>
            </a:r>
            <a:r>
              <a:rPr lang="ru-RU" sz="1400" dirty="0" smtClean="0"/>
              <a:t>2017-2018 </a:t>
            </a:r>
            <a:r>
              <a:rPr lang="ru-RU" sz="1400" dirty="0" err="1"/>
              <a:t>уч.г</a:t>
            </a:r>
            <a:r>
              <a:rPr lang="ru-RU" sz="1400" dirty="0"/>
              <a:t>. (общее </a:t>
            </a:r>
            <a:r>
              <a:rPr lang="ru-RU" sz="1400" dirty="0" smtClean="0"/>
              <a:t>количество</a:t>
            </a:r>
            <a:r>
              <a:rPr lang="en-US" sz="1400" dirty="0" smtClean="0"/>
              <a:t>-</a:t>
            </a:r>
            <a:r>
              <a:rPr lang="ru-RU" sz="1400" dirty="0" smtClean="0"/>
              <a:t>44</a:t>
            </a:r>
            <a:r>
              <a:rPr lang="en-US" sz="1400" dirty="0" smtClean="0"/>
              <a:t>)</a:t>
            </a:r>
            <a:endParaRPr lang="ru-RU" sz="1400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/>
          </p:nvPr>
        </p:nvGraphicFramePr>
        <p:xfrm>
          <a:off x="757881" y="1075732"/>
          <a:ext cx="5720174" cy="2768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6478054" y="1172506"/>
          <a:ext cx="4247611" cy="251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/>
          </p:nvPr>
        </p:nvGraphicFramePr>
        <p:xfrm>
          <a:off x="770237" y="4583003"/>
          <a:ext cx="4263081" cy="204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671246" y="3844338"/>
            <a:ext cx="547866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Международные </a:t>
            </a:r>
            <a:r>
              <a:rPr lang="ru-RU" sz="1400" dirty="0" smtClean="0"/>
              <a:t>сертификаты по названиям 2017-2018 </a:t>
            </a:r>
            <a:r>
              <a:rPr lang="ru-RU" sz="1400" dirty="0" err="1" smtClean="0"/>
              <a:t>уч.г</a:t>
            </a:r>
            <a:r>
              <a:rPr lang="ru-RU" sz="1400" dirty="0" smtClean="0"/>
              <a:t>. </a:t>
            </a:r>
            <a:endParaRPr lang="ru-RU" sz="1400" dirty="0"/>
          </a:p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/>
              <a:t>(</a:t>
            </a:r>
            <a:r>
              <a:rPr lang="en-US" sz="1200" dirty="0"/>
              <a:t>IELTS, TOEFL, CPE, FCE, CAE</a:t>
            </a:r>
            <a:r>
              <a:rPr lang="ru-RU" sz="1200" dirty="0"/>
              <a:t>)</a:t>
            </a: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/>
          </p:nvPr>
        </p:nvGraphicFramePr>
        <p:xfrm>
          <a:off x="5750011" y="4336781"/>
          <a:ext cx="5804680" cy="242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926252" y="739902"/>
            <a:ext cx="55162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Распределение оценок по годам (%)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24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843874" y="307021"/>
            <a:ext cx="4667240" cy="4941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Проектная деятельность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077967"/>
              </p:ext>
            </p:extLst>
          </p:nvPr>
        </p:nvGraphicFramePr>
        <p:xfrm>
          <a:off x="1081608" y="1569786"/>
          <a:ext cx="3049329" cy="1850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75890" y="840763"/>
            <a:ext cx="48155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Доля студентов бакалавриата, принявших участие в проектах с внешними партнерами, в общем числе студентов, участвовавших в </a:t>
            </a:r>
            <a:r>
              <a:rPr lang="ru-RU" sz="1400" dirty="0" smtClean="0"/>
              <a:t>проектах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19016" y="1691666"/>
            <a:ext cx="15582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</a:rPr>
              <a:t>Студенты ОП «Политология и мировая политика»</a:t>
            </a:r>
            <a:endParaRPr lang="ru-RU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Соединительная линия уступом 12"/>
          <p:cNvCxnSpPr>
            <a:stCxn id="11" idx="2"/>
          </p:cNvCxnSpPr>
          <p:nvPr/>
        </p:nvCxnSpPr>
        <p:spPr>
          <a:xfrm rot="5400000">
            <a:off x="3295971" y="1307186"/>
            <a:ext cx="640589" cy="2563711"/>
          </a:xfrm>
          <a:prstGeom prst="bentConnector2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7" name="Диаграмма 16"/>
          <p:cNvGraphicFramePr>
            <a:graphicFrameLocks/>
          </p:cNvGraphicFramePr>
          <p:nvPr>
            <p:extLst/>
          </p:nvPr>
        </p:nvGraphicFramePr>
        <p:xfrm>
          <a:off x="6810708" y="1376765"/>
          <a:ext cx="3839729" cy="2005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220774" y="849680"/>
            <a:ext cx="36652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Доля студентов, занятых в проектной деятельности в 2018 году (по курсам)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56418" y="4250364"/>
            <a:ext cx="6096000" cy="153888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  <a:latin typeface="Tahoma" panose="020B0604030504040204" pitchFamily="34" charset="0"/>
              </a:rPr>
              <a:t>1</a:t>
            </a:r>
            <a:r>
              <a:rPr lang="ru-RU" dirty="0">
                <a:solidFill>
                  <a:prstClr val="black"/>
                </a:solidFill>
                <a:latin typeface="Tahoma" panose="020B0604030504040204" pitchFamily="34" charset="0"/>
              </a:rPr>
              <a:t>%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ahoma" panose="020B0604030504040204" pitchFamily="34" charset="0"/>
              </a:rPr>
              <a:t>Студентов приняли участие 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ahoma" panose="020B0604030504040204" pitchFamily="34" charset="0"/>
              </a:rPr>
              <a:t>в проектной работе с внешними партнерами в % от контингента студентов, участвовавших в проектах</a:t>
            </a:r>
          </a:p>
        </p:txBody>
      </p:sp>
    </p:spTree>
    <p:extLst>
      <p:ext uri="{BB962C8B-B14F-4D97-AF65-F5344CB8AC3E}">
        <p14:creationId xmlns:p14="http://schemas.microsoft.com/office/powerpoint/2010/main" val="6904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89686" y="165599"/>
            <a:ext cx="649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 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Учебный ассистент»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58513923"/>
              </p:ext>
            </p:extLst>
          </p:nvPr>
        </p:nvGraphicFramePr>
        <p:xfrm>
          <a:off x="1013254" y="1089637"/>
          <a:ext cx="9295667" cy="4922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47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3376" y="1667435"/>
            <a:ext cx="486783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rgbClr val="3AA4D9"/>
              </a:solidFill>
            </a:endParaRPr>
          </a:p>
          <a:p>
            <a:r>
              <a:rPr lang="ru-RU" sz="2800" b="1" dirty="0" smtClean="0">
                <a:solidFill>
                  <a:srgbClr val="3AA4D9"/>
                </a:solidFill>
              </a:rPr>
              <a:t>Отчет</a:t>
            </a:r>
            <a:endParaRPr lang="ru-RU" sz="2800" b="1" dirty="0">
              <a:solidFill>
                <a:srgbClr val="3AA4D9"/>
              </a:solidFill>
            </a:endParaRPr>
          </a:p>
          <a:p>
            <a:r>
              <a:rPr lang="ru-RU" sz="3600" b="1" dirty="0" smtClean="0">
                <a:solidFill>
                  <a:srgbClr val="3AA4D9"/>
                </a:solidFill>
              </a:rPr>
              <a:t>2017-2018</a:t>
            </a:r>
            <a:endParaRPr lang="ru-RU" sz="3600" b="1" dirty="0">
              <a:solidFill>
                <a:srgbClr val="3AA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6330922"/>
              </p:ext>
            </p:extLst>
          </p:nvPr>
        </p:nvGraphicFramePr>
        <p:xfrm>
          <a:off x="839245" y="939452"/>
          <a:ext cx="4532012" cy="255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14884545"/>
              </p:ext>
            </p:extLst>
          </p:nvPr>
        </p:nvGraphicFramePr>
        <p:xfrm>
          <a:off x="6764383" y="801131"/>
          <a:ext cx="4433885" cy="251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4B54916E-B415-4347-ADC1-4EB2CA471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5078333"/>
              </p:ext>
            </p:extLst>
          </p:nvPr>
        </p:nvGraphicFramePr>
        <p:xfrm>
          <a:off x="6726477" y="3769649"/>
          <a:ext cx="4346531" cy="2981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54819094-0FA7-4D6C-823B-09C638BE3F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1547072"/>
              </p:ext>
            </p:extLst>
          </p:nvPr>
        </p:nvGraphicFramePr>
        <p:xfrm>
          <a:off x="843873" y="3732756"/>
          <a:ext cx="5359286" cy="301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188399" y="3364250"/>
            <a:ext cx="3815203" cy="8107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/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Количество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BL </a:t>
            </a:r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дисциплин в разрезе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структуры учебного плана</a:t>
            </a:r>
          </a:p>
          <a:p>
            <a:pPr algn="ctr"/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2017-2018 </a:t>
            </a:r>
            <a:r>
              <a:rPr lang="ru-RU" sz="16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уч.г</a:t>
            </a:r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7679" y="3517241"/>
            <a:ext cx="1346468" cy="5048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ru-RU" sz="1406" dirty="0">
                <a:solidFill>
                  <a:srgbClr val="000000"/>
                </a:solidFill>
                <a:ea typeface="+mj-ea"/>
                <a:cs typeface="+mj-cs"/>
              </a:rPr>
              <a:t>71 </a:t>
            </a:r>
            <a:endParaRPr lang="en-US" sz="1406" dirty="0">
              <a:solidFill>
                <a:srgbClr val="000000"/>
              </a:solidFill>
              <a:ea typeface="+mj-ea"/>
              <a:cs typeface="+mj-cs"/>
            </a:endParaRPr>
          </a:p>
          <a:p>
            <a:r>
              <a:rPr lang="ru-RU" sz="1406" dirty="0">
                <a:solidFill>
                  <a:srgbClr val="000000"/>
                </a:solidFill>
                <a:ea typeface="+mj-ea"/>
                <a:cs typeface="+mj-cs"/>
              </a:rPr>
              <a:t>дисциплина </a:t>
            </a:r>
            <a:r>
              <a:rPr lang="en-US" sz="1406" dirty="0">
                <a:solidFill>
                  <a:srgbClr val="000000"/>
                </a:solidFill>
                <a:ea typeface="+mj-ea"/>
                <a:cs typeface="+mj-cs"/>
              </a:rPr>
              <a:t>BL</a:t>
            </a:r>
            <a:endParaRPr lang="ru-RU" sz="1406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27854" y="3517241"/>
            <a:ext cx="1346468" cy="5048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en-US" sz="1406" dirty="0">
                <a:solidFill>
                  <a:srgbClr val="000000"/>
                </a:solidFill>
                <a:ea typeface="+mj-ea"/>
                <a:cs typeface="+mj-cs"/>
              </a:rPr>
              <a:t>28</a:t>
            </a:r>
          </a:p>
          <a:p>
            <a:r>
              <a:rPr lang="ru-RU" sz="1406" dirty="0" smtClean="0">
                <a:solidFill>
                  <a:srgbClr val="000000"/>
                </a:solidFill>
                <a:ea typeface="+mj-ea"/>
                <a:cs typeface="+mj-cs"/>
              </a:rPr>
              <a:t>дисциплин </a:t>
            </a:r>
            <a:r>
              <a:rPr lang="en-US" sz="1406" dirty="0">
                <a:solidFill>
                  <a:srgbClr val="000000"/>
                </a:solidFill>
                <a:ea typeface="+mj-ea"/>
                <a:cs typeface="+mj-cs"/>
              </a:rPr>
              <a:t>BL</a:t>
            </a:r>
            <a:endParaRPr lang="ru-RU" sz="1406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sp>
        <p:nvSpPr>
          <p:cNvPr id="13" name="Название 1"/>
          <p:cNvSpPr txBox="1">
            <a:spLocks/>
          </p:cNvSpPr>
          <p:nvPr/>
        </p:nvSpPr>
        <p:spPr>
          <a:xfrm>
            <a:off x="843873" y="128954"/>
            <a:ext cx="9237973" cy="67217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Включение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онлайн-курсов в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образовательные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0990739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843873" y="1114816"/>
            <a:ext cx="9426139" cy="5606803"/>
          </a:xfrm>
        </p:spPr>
        <p:txBody>
          <a:bodyPr anchor="t">
            <a:no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Создано 7 МООС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  <a:p>
            <a:pPr lvl="1"/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В </a:t>
            </a:r>
            <a:r>
              <a:rPr lang="ru-RU" dirty="0">
                <a:latin typeface="Arial Narrow" panose="020B0606020202030204" pitchFamily="34" charset="0"/>
              </a:rPr>
              <a:t>разработке 2 МООС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pPr lvl="1">
              <a:spcBef>
                <a:spcPts val="0"/>
              </a:spcBef>
              <a:spcAft>
                <a:spcPts val="422"/>
              </a:spcAft>
            </a:pP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33928"/>
              </p:ext>
            </p:extLst>
          </p:nvPr>
        </p:nvGraphicFramePr>
        <p:xfrm>
          <a:off x="843874" y="1455449"/>
          <a:ext cx="10316816" cy="3633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65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51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637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812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3663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Санкт-Петербург – столица империи Петра I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Е.В. Анисимов, Ю.Г.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Трабская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Coursera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постоянная ротация с 2017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2383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Риск-менеджмент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С.К. Швец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второй запуск в сентябре 2018 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64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Корпоративное управление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С.В. Рассказов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А.Н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 Рассказова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первый запуск сентябрь 2018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64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Поведение потребителей в культурном туризме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Кузьмина К.А.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первый запуск октябрь 2018 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64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Публичная политика и права человека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Сунгуров А.Ю.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первый запуск октябрь 2018 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64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Финансовые технологии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Липатников В.С., Котляров И. Д.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первый запуск октябрь 2018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4802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Политические изобретения Нового времени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В.С.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Успенский,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И.С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 Григорьев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Открытый </a:t>
                      </a:r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университет </a:t>
                      </a:r>
                      <a:r>
                        <a:rPr lang="ru-RU" sz="1400" dirty="0" err="1">
                          <a:latin typeface="Arial Narrow" panose="020B0606020202030204" pitchFamily="34" charset="0"/>
                        </a:rPr>
                        <a:t>Е.Гайдара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второй запуск октябрь 2018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690333"/>
              </p:ext>
            </p:extLst>
          </p:nvPr>
        </p:nvGraphicFramePr>
        <p:xfrm>
          <a:off x="843874" y="5581938"/>
          <a:ext cx="10354394" cy="985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16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00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95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3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Качественные методы в социологическом исследовании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Е.Л. </a:t>
                      </a:r>
                      <a:r>
                        <a:rPr lang="ru-RU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Омельченко,</a:t>
                      </a:r>
                    </a:p>
                    <a:p>
                      <a:pPr algn="l"/>
                      <a:r>
                        <a:rPr lang="ru-RU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Я.Н</a:t>
                      </a:r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. Крупец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запись видео осенью 2018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919">
                <a:tc>
                  <a:txBody>
                    <a:bodyPr/>
                    <a:lstStyle/>
                    <a:p>
                      <a:pPr marL="0" lvl="1" indent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Современный Ближний Восток: политика, религия и общество 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Зеленев Е.И</a:t>
                      </a:r>
                      <a:r>
                        <a:rPr lang="ru-RU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.,</a:t>
                      </a:r>
                    </a:p>
                    <a:p>
                      <a:pPr algn="l"/>
                      <a:r>
                        <a:rPr lang="ru-RU" sz="14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Исаев </a:t>
                      </a:r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Л.М.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НПОО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lvl="1" indent="0" algn="l" defTabSz="5842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  <a:sym typeface="Helvetica Light"/>
                        </a:rPr>
                        <a:t>заявка поддержана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Название 1"/>
          <p:cNvSpPr txBox="1">
            <a:spLocks/>
          </p:cNvSpPr>
          <p:nvPr/>
        </p:nvSpPr>
        <p:spPr>
          <a:xfrm>
            <a:off x="843873" y="307021"/>
            <a:ext cx="8412861" cy="4941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онлайн-курсов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364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3376" y="1667435"/>
            <a:ext cx="48678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rgbClr val="3AA4D9"/>
              </a:solidFill>
            </a:endParaRPr>
          </a:p>
          <a:p>
            <a:r>
              <a:rPr lang="ru-RU" sz="2800" b="1" dirty="0" smtClean="0">
                <a:solidFill>
                  <a:srgbClr val="3AA4D9"/>
                </a:solidFill>
              </a:rPr>
              <a:t>Приоритетные проекты и планы</a:t>
            </a:r>
            <a:endParaRPr lang="ru-RU" sz="2800" b="1" dirty="0">
              <a:solidFill>
                <a:srgbClr val="3AA4D9"/>
              </a:solidFill>
            </a:endParaRPr>
          </a:p>
          <a:p>
            <a:r>
              <a:rPr lang="ru-RU" sz="3600" b="1" dirty="0" smtClean="0">
                <a:solidFill>
                  <a:srgbClr val="3AA4D9"/>
                </a:solidFill>
              </a:rPr>
              <a:t>2018-2019</a:t>
            </a:r>
            <a:endParaRPr lang="ru-RU" sz="3600" b="1" dirty="0">
              <a:solidFill>
                <a:srgbClr val="3AA4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523" y="283064"/>
            <a:ext cx="10515600" cy="72512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Общеуниверситетские проекты 2018-2019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257506"/>
              </p:ext>
            </p:extLst>
          </p:nvPr>
        </p:nvGraphicFramePr>
        <p:xfrm>
          <a:off x="1336431" y="973016"/>
          <a:ext cx="9988061" cy="5756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2609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723220" y="895830"/>
            <a:ext cx="10768684" cy="55101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Глобальные сети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международных аккредитаций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аккредитации EPAS для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Finance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статуса кандидата на международную аккредитацию AACSB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получению международной аккредитации </a:t>
            </a:r>
            <a:r>
              <a:rPr lang="en-US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ZEvA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in Political Science and World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Politics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Comparative Politics of Eurasia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2019 году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статуса кандидата на получение международной аккредитации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EQUIS</a:t>
            </a:r>
          </a:p>
          <a:p>
            <a:pPr marL="241106" lvl="1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созданию программ двойных дипломов на базе существующих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Economics (University of </a:t>
            </a:r>
            <a:r>
              <a:rPr lang="en-US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Pompeu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Fabra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in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and Management Studies (EDHEC Business School)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Management and Analytics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(EDHEC Business School)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Finance (University of </a:t>
            </a:r>
            <a:r>
              <a:rPr lang="en-US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Sacro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Coure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Applied and Interdisciplinary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History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LMU, Munich)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Comparative 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Politics of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Eurasia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College London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41106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запуску Консорциума по глобальной экономике и инновациям совместно с UCL, UPF, SMU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Проект: Гражданин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мира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образовательной метапрограммы по типу «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Citizenship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723220" y="219268"/>
            <a:ext cx="9513858" cy="676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СИ: Глобальный кампус</a:t>
            </a:r>
          </a:p>
        </p:txBody>
      </p:sp>
    </p:spTree>
    <p:extLst>
      <p:ext uri="{BB962C8B-B14F-4D97-AF65-F5344CB8AC3E}">
        <p14:creationId xmlns:p14="http://schemas.microsoft.com/office/powerpoint/2010/main" val="26802160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596002" y="866648"/>
            <a:ext cx="10768684" cy="58106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Инновационные образовательные программы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открытию образовательных программ в 2019-2020: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«Программирование и анализ данных»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«Промышленное программирование»</a:t>
            </a: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открытию образовательных программ в 2020-2021: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«Прикладная информатика и анализ данных»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«Физика»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Медиакоммуникации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«Дизайн»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«Филология»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Физика»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ru-RU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майнора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компьютерным наукам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английском языке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и трансформация образовательных программ:</a:t>
            </a:r>
            <a:endParaRPr lang="ru-RU" sz="1600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Трансформация моделей образовательных программ (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Majors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Liberal</a:t>
            </a:r>
            <a:r>
              <a:rPr lang="en-US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Arts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другие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Перевод образовательной программы "Экономика впечатлений" в англоязычный формат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профессионально-общественной аккредитации для 4-х образовательных программ (до 2022 г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системы оценки качества образовательных программ (</a:t>
            </a:r>
            <a:r>
              <a:rPr lang="ru-RU" sz="1600" b="1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AoL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согласно стандартам международных аккредитаций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596002" y="190085"/>
            <a:ext cx="9513858" cy="676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СИ: Инновационное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11163182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762129" y="954195"/>
            <a:ext cx="10768684" cy="433525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Цифровой Кампус и инновационные образовательные технологии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0"/>
              </a:spcBef>
            </a:pP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онлайн-майноров, перевод существующих в онлайн</a:t>
            </a: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внутренних онлайн-курсов для ООП (20 курсов в 2019 г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pPr lvl="2"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онлайн-курсов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внешних платформ (7 – </a:t>
            </a:r>
            <a:r>
              <a:rPr lang="en-US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Coursera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5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–НПОО)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Masters</a:t>
            </a:r>
            <a:endParaRPr lang="en-US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Blended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Degrees</a:t>
            </a: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онлайн-курсов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программ дополнительного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</a:p>
          <a:p>
            <a:pPr lvl="2"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Увеличение доли дисциплин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бакалавриата,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реализуемых в формате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blended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(до 30% в 2020-2021 гг.)</a:t>
            </a:r>
            <a:endParaRPr lang="en-US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регулярных семинаров по инновационным образовательным технологиям</a:t>
            </a: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обмена лучшими педагогическими практиками в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кампусе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модулей по формированию компетенций в области цифровой культуры, в том числе продвинутого уровня, во все программы бакалавриата и магистратуры</a:t>
            </a: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Персонализация в обучении и исследованиях</a:t>
            </a:r>
          </a:p>
          <a:p>
            <a:pPr lvl="1">
              <a:spcBef>
                <a:spcPts val="0"/>
              </a:spcBef>
            </a:pPr>
            <a:endParaRPr lang="ru-RU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проекта «Учебный ассистент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конкурса проектов студенческих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экспедиций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</a:t>
            </a: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peer-to-peer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технологии обучения и оценивания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762129" y="277633"/>
            <a:ext cx="9513858" cy="676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СИ: Инновационное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18814586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762129" y="954194"/>
            <a:ext cx="10768684" cy="590380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41106" lvl="1" indent="0">
              <a:spcBef>
                <a:spcPts val="0"/>
              </a:spcBef>
              <a:buNone/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Универсальные компетенции и личностное развитие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студентов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введение «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микродипломов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которые пересекаются или не пересекаются с ООП и направлены на развитие компетенций в области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Dataсulture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предпринимательства,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computerscience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иностранных языков, коммуникации и др. («Диплом+», а также в перспективе онлайн степени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&gt;&gt;&gt;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Формирование и развитие карьеры </a:t>
            </a:r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выпускника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апробирование пилотного проекта по организации долгосрочных практик на ОП «Международный бизнес и менеджмент»</a:t>
            </a:r>
          </a:p>
          <a:p>
            <a:pPr lvl="2">
              <a:spcBef>
                <a:spcPts val="0"/>
              </a:spcBef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расширение числа студентов, принявших участие в проектной деятельности совместно с партнерами с 1% до 5%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контингента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762129" y="277633"/>
            <a:ext cx="9513858" cy="676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СИ: Развитие талантов</a:t>
            </a:r>
          </a:p>
        </p:txBody>
      </p:sp>
    </p:spTree>
    <p:extLst>
      <p:ext uri="{BB962C8B-B14F-4D97-AF65-F5344CB8AC3E}">
        <p14:creationId xmlns:p14="http://schemas.microsoft.com/office/powerpoint/2010/main" val="3717922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623" y="207704"/>
            <a:ext cx="1845269" cy="193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2895600" y="4468813"/>
            <a:ext cx="6400800" cy="908050"/>
          </a:xfrm>
        </p:spPr>
        <p:txBody>
          <a:bodyPr/>
          <a:lstStyle/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190121, Россия, Санкт-Петербург, ул. Союза Печатников, д. 16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www.spb.hse.ru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36834" y="3198168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3AA4D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</a:t>
            </a:r>
            <a:r>
              <a:rPr lang="ru-RU" sz="2400" b="1" dirty="0">
                <a:solidFill>
                  <a:prstClr val="black"/>
                </a:solidFill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>
                <a:solidFill>
                  <a:srgbClr val="3AA4D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76193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08074" y="6151418"/>
            <a:ext cx="9097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Из отчета </a:t>
            </a:r>
            <a:r>
              <a:rPr lang="ru-RU" sz="1100" dirty="0"/>
              <a:t>директора НИУ ВШЭ – Санкт-Петербург на УС 18 октября 2018 г.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04568" y="1075114"/>
            <a:ext cx="95423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Открыты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новые программы с 2018-2019 </a:t>
            </a:r>
            <a:r>
              <a:rPr lang="ru-RU" sz="1600" b="1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уч.г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.: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 «Дизайн»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 «Прикладная математика и информатика»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«Информационные системы и взаимодействие человек-компьютер»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«Право и государственное управление» </a:t>
            </a:r>
          </a:p>
          <a:p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Созданы </a:t>
            </a:r>
            <a:r>
              <a:rPr lang="ru-RU" sz="1600" b="1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майноры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«Коммуникации в бизнесе» (с 2018 г. –124 чел.)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«Предпринимательские проекты и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стартапы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(</a:t>
            </a:r>
            <a:r>
              <a:rPr lang="ru-RU" sz="1600" dirty="0" err="1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г.: 2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курс - 99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чел., 3 курс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59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чел., всего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158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чел.)</a:t>
            </a:r>
          </a:p>
          <a:p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открытию образовательных программ в 2019-2020: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«Программирование и анализ данных»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«Промышленное программирование»</a:t>
            </a:r>
          </a:p>
          <a:p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открытию образовательных программ в 2020-2021: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 «Прикладная информатика и анализ данных»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БП «Физика»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Медиакоммуникации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«Дизайн»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«Филология»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МП «Физика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904568" y="544435"/>
            <a:ext cx="7943843" cy="530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Образование: основные результаты (1)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8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4568" y="544435"/>
            <a:ext cx="7943843" cy="530679"/>
          </a:xfrm>
        </p:spPr>
        <p:txBody>
          <a:bodyPr>
            <a:normAutofit/>
          </a:bodyPr>
          <a:lstStyle/>
          <a:p>
            <a:r>
              <a:rPr lang="ru-RU" dirty="0"/>
              <a:t>Образование: основные результаты </a:t>
            </a:r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4568" y="1075114"/>
            <a:ext cx="1087630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Открыты </a:t>
            </a:r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новые программы двойных дипломов с 2018 –2019 гг.: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in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Business and Management Studies (University of Rome Tor </a:t>
            </a:r>
            <a:r>
              <a:rPr lang="en-US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Vergata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in Political Science and World Politics (University of Rome Tor </a:t>
            </a:r>
            <a:r>
              <a:rPr lang="en-US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Vergata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Finance (ESSCA School of Management)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2019)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Applied Economics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(LUISS)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PhD in History (University of Turin) 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Открытие новых ОП на английском языке: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Management and Analytics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созданию программ двойных дипломов на базе существующих c 2019 гг.: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in Economics (University of </a:t>
            </a:r>
            <a:r>
              <a:rPr lang="en-US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Pompeu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Fabra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Bachelor in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Business and Management Studies (EDHEC Business School)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Management and Analytics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(EDHEC Business School)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Finance (University of </a:t>
            </a:r>
            <a:r>
              <a:rPr lang="en-US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SacroCoure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Applied and Interdisciplinary History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(LMU, Munich)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Comparative Politics of Eurasia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(University College London)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EMBA «Business Transformation»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(SDA </a:t>
            </a:r>
            <a:r>
              <a:rPr lang="en-US" sz="1600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Bocconi</a:t>
            </a:r>
            <a:r>
              <a:rPr lang="ru-RU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Yandex)</a:t>
            </a:r>
          </a:p>
          <a:p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Перевод в англоязычный формат образовательных программ: 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and Politics in Modern Asia (c 2018 г</a:t>
            </a:r>
            <a:r>
              <a:rPr lang="en-US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  <a:endParaRPr lang="en-US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8074" y="6151418"/>
            <a:ext cx="9097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Из отчета </a:t>
            </a:r>
            <a:r>
              <a:rPr lang="ru-RU" sz="1100" dirty="0"/>
              <a:t>директора НИУ ВШЭ – Санкт-Петербург на УС 18 октября 2018 г. </a:t>
            </a:r>
          </a:p>
        </p:txBody>
      </p:sp>
    </p:spTree>
    <p:extLst>
      <p:ext uri="{BB962C8B-B14F-4D97-AF65-F5344CB8AC3E}">
        <p14:creationId xmlns:p14="http://schemas.microsoft.com/office/powerpoint/2010/main" val="14569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4903" y="1075113"/>
            <a:ext cx="956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Получена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лицензия для БП и МП Дизайн, БП Прикладная математика и информатика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b="1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 in Finance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получила профессионально-общественную аккредитацию Совета по профессиональным квалификациям финансового рынка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b="1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открытию Консорциума по Глобальной экономике и инновациям для БП Экономика (апрель 2019 г</a:t>
            </a:r>
            <a:r>
              <a:rPr lang="ru-RU" sz="16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к получению международных аккредитаций: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Подготовлен отчет о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самообследовании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EPAS, пройден визит международных экспертов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Одобрена заявка на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AACSB для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СПбШЭМ</a:t>
            </a:r>
            <a:endParaRPr lang="ru-RU" sz="1600" dirty="0">
              <a:solidFill>
                <a:srgbClr val="0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b="1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sz="16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внедрение линейки дополнительных программ для студентов по предметным областям</a:t>
            </a:r>
            <a:endParaRPr lang="ru-RU" sz="16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число студентов на ДОП выросло с 124 (в 2016-2017 уч. г.) до 222 (в 2017-2018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уч.г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 по 8 языкам (200 студентов)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новых ДОП: «Подготовка к GMAT» (11 студентов), «1С: Предприятие 8. Бухгалтерия предприятия» (11 студентов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b="1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884903" y="544435"/>
            <a:ext cx="7963508" cy="530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Образование: основные результаты </a:t>
            </a:r>
            <a:r>
              <a:rPr lang="ru-RU" dirty="0" smtClean="0"/>
              <a:t>(3)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08074" y="6151418"/>
            <a:ext cx="9097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Из отчета </a:t>
            </a:r>
            <a:r>
              <a:rPr lang="ru-RU" sz="1100" dirty="0"/>
              <a:t>директора НИУ ВШЭ – Санкт-Петербург на УС 18 октября 2018 г. </a:t>
            </a:r>
          </a:p>
        </p:txBody>
      </p:sp>
    </p:spTree>
    <p:extLst>
      <p:ext uri="{BB962C8B-B14F-4D97-AF65-F5344CB8AC3E}">
        <p14:creationId xmlns:p14="http://schemas.microsoft.com/office/powerpoint/2010/main" val="17572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9133" y="1694459"/>
            <a:ext cx="96530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оценки качества образовательного процесса </a:t>
            </a:r>
            <a:r>
              <a:rPr lang="ru-RU" sz="1600" b="1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AoL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согласно стандартам международной аккредитации AACSB: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апущен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peer observation,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пилотируется в департаменте финансов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СПбШЭМ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азработан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англоязычный шаблон РПУД (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syllabus) c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указанием 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alignment of learning 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база для внедрения 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Assurance of Learning </a:t>
            </a:r>
            <a:endParaRPr lang="ru-RU" sz="1600" dirty="0" smtClean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Разработаны система и критерии распределения профессорско-преподавательского состава согласно стандартам международной аккредитации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AACSB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Разработана методическая база для поддержки запуска и реализации программ двух дипломов с зарубежными университетами (</a:t>
            </a:r>
            <a:r>
              <a:rPr lang="en-US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programme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mapping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 комиссии по аккредитации EPAS и получение международной аккредитации: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10-12 октября 2018 г. принят визит комиссии на получение аккредитации EPAS для 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“Finance”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Объявление 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результатов – февраль 2019 г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600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целях подготовки НПР и административного персонала СПб ШЭМ к аккредитации и укрепления сотрудничества с AACSB проведены следующие мероприятия: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AACSB International Information Session in Russia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участием президента 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AACSB (19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января 2018 г.)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Assurance of Learning Seminar I AACSB (15-16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октября 2018 г.)</a:t>
            </a:r>
            <a:endParaRPr lang="ru-RU" sz="1600" b="1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69134" y="404093"/>
            <a:ext cx="9513858" cy="948718"/>
          </a:xfrm>
        </p:spPr>
        <p:txBody>
          <a:bodyPr>
            <a:noAutofit/>
          </a:bodyPr>
          <a:lstStyle/>
          <a:p>
            <a:r>
              <a:rPr lang="ru-RU" dirty="0"/>
              <a:t>Образование: реализация </a:t>
            </a:r>
            <a:r>
              <a:rPr lang="ru-RU" dirty="0" smtClean="0"/>
              <a:t>стратегии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Стратегическая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инициатива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1: Global HSE University St. Petersburg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9133" y="1694459"/>
            <a:ext cx="96530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Методическое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англоязычных ОП: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взаимодействии с Центром экспертизы переводов были переведены на английский язык все локальные акты, определяющие учебный процесс в НИУ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ВШЭ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Наполнение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англоязычных версий интернет-страниц англоязычных образовательных программ приведено в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соответствие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русскоязычными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Подготовлены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опубликованы методические материалы на английском языке о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майнорах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проектной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студентов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Созданы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англоязычные страницы англоязычных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майноров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студентов 2017 года набора и их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каталога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Сформирована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англоязычная система записи студентов на </a:t>
            </a:r>
            <a:r>
              <a:rPr lang="ru-RU" sz="1600" dirty="0" err="1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аналог «Ярмарки проектов» на английском языке с каталогом англоязычных проектов и системой записи на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них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Переведено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английский язык расписание занятий спортивных секций НИУ ВШЭ -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Санкт-Петербург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869134" y="404093"/>
            <a:ext cx="9513858" cy="948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Образование: реализация стратегии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Стратегическая инициатива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1: Global HSE University St. Petersburg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87240" y="1724871"/>
            <a:ext cx="101579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 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онлайн-обучения: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Создано 7 онлайн курсов, в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5 на платформе НПОО, 1 – </a:t>
            </a:r>
            <a:r>
              <a:rPr lang="ru-RU" sz="1600" dirty="0" err="1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Coursera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«</a:t>
            </a:r>
            <a:r>
              <a:rPr lang="ru-RU" sz="16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Открытый университет Егора </a:t>
            </a:r>
            <a:r>
              <a:rPr lang="ru-RU" sz="1600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Гайдара»</a:t>
            </a:r>
            <a:endParaRPr lang="ru-RU" sz="1600" dirty="0" smtClean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Запущена видеостудия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пакет документов для организации разработки внутренних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курсов:</a:t>
            </a:r>
          </a:p>
          <a:p>
            <a:pPr lvl="1"/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договора, ТЗ, размер финансового вознаграждения автору за </a:t>
            </a:r>
            <a:r>
              <a:rPr lang="ru-RU" sz="1600" dirty="0" smtClean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разработку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Созданы новые цифровые образовательные продукты: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Проморолики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майноров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организации онлайн-кампании по выбору студентами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майнора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Видеокурс по адаптации персонала «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Welcome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HSE –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St.Petersburg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Анимационный ролик «Что такое СОП?» на русском и английском языке (совместный проект со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студсоветом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кампуса)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Мультимедийный материал для студентов, изучающих русский язык (материалы для </a:t>
            </a:r>
            <a:r>
              <a:rPr lang="ru-RU" sz="1600" dirty="0" err="1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аудирования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уровень B1)</a:t>
            </a:r>
          </a:p>
          <a:p>
            <a:pPr lvl="1"/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869134" y="404093"/>
            <a:ext cx="9513858" cy="948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Образование</a:t>
            </a:r>
            <a:r>
              <a:rPr lang="ru-RU" sz="2000" dirty="0" smtClean="0"/>
              <a:t>: реализация стратегии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Стратегическая инициатива 2: 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Smart Education and Innovations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3279</Words>
  <Application>Microsoft Office PowerPoint</Application>
  <PresentationFormat>Произвольный</PresentationFormat>
  <Paragraphs>579</Paragraphs>
  <Slides>38</Slides>
  <Notes>33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Презентация PowerPoint</vt:lpstr>
      <vt:lpstr>Содержание</vt:lpstr>
      <vt:lpstr>Презентация PowerPoint</vt:lpstr>
      <vt:lpstr>Презентация PowerPoint</vt:lpstr>
      <vt:lpstr>Образование: основные результаты (2)</vt:lpstr>
      <vt:lpstr>Презентация PowerPoint</vt:lpstr>
      <vt:lpstr>Образование: реализация стратегии  Стратегическая инициатива 1: Global HSE University St. Petersburg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контингента студентов</vt:lpstr>
      <vt:lpstr>Презентация PowerPoint</vt:lpstr>
      <vt:lpstr>Доля магистров и аспирантов, а также иностранных студентов в общем контингенте</vt:lpstr>
      <vt:lpstr>Портфель образовательных программ</vt:lpstr>
      <vt:lpstr>Образовательные программы на английском языке </vt:lpstr>
      <vt:lpstr>Доля англоязычных дисциплин в учебных планах             (период 2017-18 уч.г.)</vt:lpstr>
      <vt:lpstr>Презентация PowerPoint</vt:lpstr>
      <vt:lpstr>Рейтинги подразделений и факультетов по данным студенческой оценки преподавания (СОП)</vt:lpstr>
      <vt:lpstr>Рейтинги образовательных программ по данным студенческой оценки преподавания (СОП) (бакалавриат, период 2017-18 уч.г.)</vt:lpstr>
      <vt:lpstr>Рейтинги образовательных программ по данным студенческой оценки преподавания (СОП) (магистратура, период 2017-18 уч.г.)</vt:lpstr>
      <vt:lpstr>Реализация проекта по внедрению Data Culture в учебный процесс (по учебным планам на 2018-19 уч.г.)</vt:lpstr>
      <vt:lpstr>Презентация PowerPoint</vt:lpstr>
      <vt:lpstr>Презентация PowerPoint</vt:lpstr>
      <vt:lpstr>Результаты внешнего независимого экзамена по английскому языку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Общеуниверситетские проекты 2018-2019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 SPb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Осетров Василий Александрович</dc:creator>
  <cp:lastModifiedBy>Тон Наталья Игоревна</cp:lastModifiedBy>
  <cp:revision>148</cp:revision>
  <cp:lastPrinted>2018-11-07T09:44:09Z</cp:lastPrinted>
  <dcterms:created xsi:type="dcterms:W3CDTF">2018-11-02T10:52:42Z</dcterms:created>
  <dcterms:modified xsi:type="dcterms:W3CDTF">2018-11-13T12:53:56Z</dcterms:modified>
</cp:coreProperties>
</file>