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8"/>
  </p:notesMasterIdLst>
  <p:handoutMasterIdLst>
    <p:handoutMasterId r:id="rId9"/>
  </p:handoutMasterIdLst>
  <p:sldIdLst>
    <p:sldId id="351" r:id="rId2"/>
    <p:sldId id="457" r:id="rId3"/>
    <p:sldId id="461" r:id="rId4"/>
    <p:sldId id="462" r:id="rId5"/>
    <p:sldId id="458" r:id="rId6"/>
    <p:sldId id="463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4C9"/>
    <a:srgbClr val="6600CC"/>
    <a:srgbClr val="FFFF99"/>
    <a:srgbClr val="FFCC66"/>
    <a:srgbClr val="323296"/>
    <a:srgbClr val="35482E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9" autoAdjust="0"/>
    <p:restoredTop sz="94893" autoAdjust="0"/>
  </p:normalViewPr>
  <p:slideViewPr>
    <p:cSldViewPr>
      <p:cViewPr varScale="1">
        <p:scale>
          <a:sx n="110" d="100"/>
          <a:sy n="110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F9CF6D-9E33-48C4-8428-8D90E9FE1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018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C418A8-5E55-465B-9FF2-A4F68626A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53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418A8-5E55-465B-9FF2-A4F68626ADF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6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0B27B-A693-49A5-BD40-9089CB320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792E-2BBF-4893-9481-EA9803BF7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7211-17EC-479E-97AC-7BDCDB82D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874AB-B450-4BD0-82D0-A66F563A8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6C08D-7441-4983-A136-E79D9C64C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6C1E-D368-4EF5-A134-EEE3B919E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284F9-62C5-49A2-AF0E-FC92F49EA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423D-2B23-4399-AB0B-5566F8EDE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6D275-2A36-4FA3-BD5E-C58C20877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18CE6-C914-417B-BCC7-7F55C48D2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8620-65B1-4ADE-8981-70417059E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3710ADE-9940-4EED-AF54-8B61AC072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80" r:id="rId4"/>
    <p:sldLayoutId id="2147483990" r:id="rId5"/>
    <p:sldLayoutId id="2147483981" r:id="rId6"/>
    <p:sldLayoutId id="2147483991" r:id="rId7"/>
    <p:sldLayoutId id="2147483992" r:id="rId8"/>
    <p:sldLayoutId id="2147483993" r:id="rId9"/>
    <p:sldLayoutId id="2147483982" r:id="rId10"/>
    <p:sldLayoutId id="21474839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7924800" cy="4419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altLang="ru-RU" sz="4000" b="1" dirty="0" smtClean="0">
              <a:solidFill>
                <a:srgbClr val="6600CC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торговля услугами индустрии впечатлений </a:t>
            </a:r>
            <a:endParaRPr lang="ru-RU" altLang="ru-RU" sz="4000" b="1" dirty="0" smtClean="0">
              <a:solidFill>
                <a:srgbClr val="323296"/>
              </a:solidFill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Хорева Любовь Викторовна,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 экономических наук, профессор 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4000" dirty="0" smtClean="0">
                <a:solidFill>
                  <a:srgbClr val="323296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548680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Целью курса является изучение принципов организации международной деятельности в индустрии впечатлений </a:t>
            </a:r>
            <a:r>
              <a:rPr lang="ru-RU" sz="3200" dirty="0" smtClean="0"/>
              <a:t>на </a:t>
            </a:r>
            <a:r>
              <a:rPr lang="ru-RU" sz="3200" dirty="0"/>
              <a:t>международных рынках услуг с учетом требований и ограничений многострунных договоров, в том числе, между странами-членами ВТО    </a:t>
            </a:r>
          </a:p>
          <a:p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144000" cy="36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83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949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</a:rPr>
              <a:t>В рамках курса изучаются:</a:t>
            </a:r>
          </a:p>
          <a:p>
            <a:r>
              <a:rPr lang="ru-RU" sz="2200" dirty="0" smtClean="0">
                <a:solidFill>
                  <a:prstClr val="black"/>
                </a:solidFill>
              </a:rPr>
              <a:t> - особенности услуг как товара на международном </a:t>
            </a:r>
            <a:r>
              <a:rPr lang="ru-RU" sz="2200" dirty="0" smtClean="0">
                <a:solidFill>
                  <a:prstClr val="black"/>
                </a:solidFill>
              </a:rPr>
              <a:t>рынке; </a:t>
            </a:r>
            <a:endParaRPr lang="ru-RU" sz="2200" dirty="0">
              <a:solidFill>
                <a:prstClr val="black"/>
              </a:solidFill>
            </a:endParaRPr>
          </a:p>
          <a:p>
            <a:r>
              <a:rPr lang="ru-RU" sz="2200" dirty="0" smtClean="0">
                <a:solidFill>
                  <a:prstClr val="black"/>
                </a:solidFill>
              </a:rPr>
              <a:t>- основные </a:t>
            </a:r>
            <a:r>
              <a:rPr lang="ru-RU" sz="2200" dirty="0">
                <a:solidFill>
                  <a:prstClr val="black"/>
                </a:solidFill>
              </a:rPr>
              <a:t>способы поставки услуг на международных рынках: их </a:t>
            </a:r>
            <a:r>
              <a:rPr lang="ru-RU" sz="2200" dirty="0" smtClean="0">
                <a:solidFill>
                  <a:prstClr val="black"/>
                </a:solidFill>
              </a:rPr>
              <a:t>характеристика </a:t>
            </a:r>
            <a:r>
              <a:rPr lang="ru-RU" sz="2200" dirty="0">
                <a:solidFill>
                  <a:prstClr val="black"/>
                </a:solidFill>
              </a:rPr>
              <a:t>и специфика в индустрии </a:t>
            </a:r>
            <a:r>
              <a:rPr lang="ru-RU" sz="2200" dirty="0" smtClean="0">
                <a:solidFill>
                  <a:prstClr val="black"/>
                </a:solidFill>
              </a:rPr>
              <a:t>впечатлений; </a:t>
            </a:r>
            <a:endParaRPr lang="ru-RU" sz="2200" dirty="0">
              <a:solidFill>
                <a:prstClr val="black"/>
              </a:solidFill>
            </a:endParaRPr>
          </a:p>
          <a:p>
            <a:r>
              <a:rPr lang="ru-RU" sz="2200" dirty="0" smtClean="0">
                <a:solidFill>
                  <a:prstClr val="black"/>
                </a:solidFill>
              </a:rPr>
              <a:t>- инструменты </a:t>
            </a:r>
            <a:r>
              <a:rPr lang="ru-RU" sz="2200" dirty="0">
                <a:solidFill>
                  <a:prstClr val="black"/>
                </a:solidFill>
              </a:rPr>
              <a:t>регулирования торговли услугами, практики их применения в индустрии </a:t>
            </a:r>
            <a:r>
              <a:rPr lang="ru-RU" sz="2200" dirty="0" smtClean="0">
                <a:solidFill>
                  <a:prstClr val="black"/>
                </a:solidFill>
              </a:rPr>
              <a:t>впечатлений;</a:t>
            </a:r>
            <a:endParaRPr lang="ru-RU" sz="2200" dirty="0">
              <a:solidFill>
                <a:prstClr val="black"/>
              </a:solidFill>
            </a:endParaRPr>
          </a:p>
          <a:p>
            <a:r>
              <a:rPr lang="ru-RU" sz="2200" dirty="0" smtClean="0">
                <a:solidFill>
                  <a:prstClr val="black"/>
                </a:solidFill>
              </a:rPr>
              <a:t>- современная </a:t>
            </a:r>
            <a:r>
              <a:rPr lang="ru-RU" sz="2200" dirty="0">
                <a:solidFill>
                  <a:prstClr val="black"/>
                </a:solidFill>
              </a:rPr>
              <a:t>система многосторонних договоренностей и обязательств в области мер регулирования торговли </a:t>
            </a:r>
            <a:r>
              <a:rPr lang="ru-RU" sz="2200" dirty="0" smtClean="0">
                <a:solidFill>
                  <a:prstClr val="black"/>
                </a:solidFill>
              </a:rPr>
              <a:t>услугами;</a:t>
            </a:r>
            <a:endParaRPr lang="ru-RU" sz="2200" dirty="0" smtClean="0">
              <a:solidFill>
                <a:prstClr val="black"/>
              </a:solidFill>
            </a:endParaRPr>
          </a:p>
          <a:p>
            <a:r>
              <a:rPr lang="ru-RU" sz="2200" dirty="0" smtClean="0">
                <a:solidFill>
                  <a:prstClr val="black"/>
                </a:solidFill>
              </a:rPr>
              <a:t>- роль </a:t>
            </a:r>
            <a:r>
              <a:rPr lang="ru-RU" sz="2200" dirty="0">
                <a:solidFill>
                  <a:prstClr val="black"/>
                </a:solidFill>
              </a:rPr>
              <a:t>ВТО в торговой политике в сфере </a:t>
            </a:r>
            <a:r>
              <a:rPr lang="ru-RU" sz="2200" dirty="0" smtClean="0">
                <a:solidFill>
                  <a:prstClr val="black"/>
                </a:solidFill>
              </a:rPr>
              <a:t>услуг;</a:t>
            </a:r>
            <a:endParaRPr lang="ru-RU" sz="22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prstClr val="black"/>
                </a:solidFill>
              </a:rPr>
              <a:t>ограничения</a:t>
            </a:r>
            <a:r>
              <a:rPr lang="ru-RU" sz="2200" dirty="0" smtClean="0">
                <a:solidFill>
                  <a:prstClr val="black"/>
                </a:solidFill>
              </a:rPr>
              <a:t>, существующие в сфере международной торговли </a:t>
            </a:r>
            <a:r>
              <a:rPr lang="ru-RU" sz="2200" dirty="0" smtClean="0">
                <a:solidFill>
                  <a:prstClr val="black"/>
                </a:solidFill>
              </a:rPr>
              <a:t>услугами;</a:t>
            </a: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prstClr val="black"/>
                </a:solidFill>
              </a:rPr>
              <a:t>технологии выхода на международные рынки услуг индустрии впечатлений. </a:t>
            </a:r>
            <a:endParaRPr lang="ru-RU" sz="2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4221088"/>
            <a:ext cx="9144000" cy="232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38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Основная </a:t>
            </a:r>
            <a:r>
              <a:rPr lang="ru-RU" sz="2800" dirty="0">
                <a:solidFill>
                  <a:prstClr val="black"/>
                </a:solidFill>
              </a:rPr>
              <a:t>часть курса посвящена ознакомлению с особенностями торговли услугами отраслей экономики </a:t>
            </a:r>
            <a:r>
              <a:rPr lang="ru-RU" sz="2800" dirty="0" smtClean="0">
                <a:solidFill>
                  <a:prstClr val="black"/>
                </a:solidFill>
              </a:rPr>
              <a:t>впечатлений. </a:t>
            </a:r>
          </a:p>
          <a:p>
            <a:endParaRPr lang="ru-RU" sz="2800" dirty="0" smtClean="0">
              <a:solidFill>
                <a:prstClr val="black"/>
              </a:solidFill>
            </a:endParaRPr>
          </a:p>
          <a:p>
            <a:r>
              <a:rPr lang="ru-RU" sz="2800" dirty="0" smtClean="0">
                <a:solidFill>
                  <a:prstClr val="black"/>
                </a:solidFill>
              </a:rPr>
              <a:t>Международный </a:t>
            </a:r>
            <a:r>
              <a:rPr lang="ru-RU" sz="2800" dirty="0">
                <a:solidFill>
                  <a:prstClr val="black"/>
                </a:solidFill>
              </a:rPr>
              <a:t>туризм - одна из наиболее распространённых форм обмена услугами и одно из ключевых направлений развития сферы услуг многих стран </a:t>
            </a:r>
          </a:p>
          <a:p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3"/>
            <a:ext cx="9144000" cy="391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58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turiz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705" y="548680"/>
            <a:ext cx="82085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Основная часть курса посвящена ознакомлению с особенностями торговли услугами отраслей экономики </a:t>
            </a:r>
            <a:r>
              <a:rPr lang="ru-RU" sz="2400" dirty="0" smtClean="0">
                <a:solidFill>
                  <a:prstClr val="black"/>
                </a:solidFill>
              </a:rPr>
              <a:t>впечатлений: экспортным и импортным операциям, регулированию и правилам торговли, правилам ведения экспортно-импортных операций в сфере торговли услугами. </a:t>
            </a:r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 smtClean="0"/>
              <a:t>Туристский </a:t>
            </a:r>
            <a:r>
              <a:rPr lang="ru-RU" sz="2400" dirty="0"/>
              <a:t>импорт – ввоз в страну туристских впечатлений, который сопровождается одновременным вывозом туристом денег из данной страны.</a:t>
            </a:r>
          </a:p>
          <a:p>
            <a:r>
              <a:rPr lang="ru-RU" sz="2400" dirty="0" smtClean="0"/>
              <a:t>Туристский </a:t>
            </a:r>
            <a:r>
              <a:rPr lang="ru-RU" sz="2400" dirty="0"/>
              <a:t>экспорт – вывоз из страны туристских впечатлений, который сопровождается одновременным ввозом туристом денег в данную </a:t>
            </a:r>
            <a:r>
              <a:rPr lang="ru-RU" sz="2400" dirty="0" smtClean="0"/>
              <a:t>страну.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805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turiz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705" y="548680"/>
            <a:ext cx="82085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prstClr val="black"/>
                </a:solidFill>
              </a:rPr>
              <a:t>В рамках курса предусмотрена групповая работа студентов по разработке проекта по открытию собственного предприятия в зарубежной стране, торгующего услугами индустрии впечатлений на рынках  стран-членов ВТО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08979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5">
      <a:dk1>
        <a:sysClr val="windowText" lastClr="000000"/>
      </a:dk1>
      <a:lt1>
        <a:srgbClr val="FFF4D9"/>
      </a:lt1>
      <a:dk2>
        <a:srgbClr val="0F243E"/>
      </a:dk2>
      <a:lt2>
        <a:srgbClr val="FFFCF3"/>
      </a:lt2>
      <a:accent1>
        <a:srgbClr val="C0504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5">
    <a:dk1>
      <a:sysClr val="windowText" lastClr="000000"/>
    </a:dk1>
    <a:lt1>
      <a:srgbClr val="FFF4D9"/>
    </a:lt1>
    <a:dk2>
      <a:srgbClr val="0F243E"/>
    </a:dk2>
    <a:lt2>
      <a:srgbClr val="FFFCF3"/>
    </a:lt2>
    <a:accent1>
      <a:srgbClr val="C0504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1811</TotalTime>
  <Words>263</Words>
  <Application>Microsoft Office PowerPoint</Application>
  <PresentationFormat>Экран (4:3)</PresentationFormat>
  <Paragraphs>23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257</cp:revision>
  <dcterms:created xsi:type="dcterms:W3CDTF">2007-03-03T09:39:58Z</dcterms:created>
  <dcterms:modified xsi:type="dcterms:W3CDTF">2018-10-30T19:40:15Z</dcterms:modified>
</cp:coreProperties>
</file>