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4049" r:id="rId2"/>
  </p:sldMasterIdLst>
  <p:notesMasterIdLst>
    <p:notesMasterId r:id="rId26"/>
  </p:notesMasterIdLst>
  <p:handoutMasterIdLst>
    <p:handoutMasterId r:id="rId27"/>
  </p:handoutMasterIdLst>
  <p:sldIdLst>
    <p:sldId id="259" r:id="rId3"/>
    <p:sldId id="456" r:id="rId4"/>
    <p:sldId id="654" r:id="rId5"/>
    <p:sldId id="668" r:id="rId6"/>
    <p:sldId id="655" r:id="rId7"/>
    <p:sldId id="645" r:id="rId8"/>
    <p:sldId id="669" r:id="rId9"/>
    <p:sldId id="670" r:id="rId10"/>
    <p:sldId id="663" r:id="rId11"/>
    <p:sldId id="653" r:id="rId12"/>
    <p:sldId id="656" r:id="rId13"/>
    <p:sldId id="657" r:id="rId14"/>
    <p:sldId id="658" r:id="rId15"/>
    <p:sldId id="560" r:id="rId16"/>
    <p:sldId id="667" r:id="rId17"/>
    <p:sldId id="661" r:id="rId18"/>
    <p:sldId id="662" r:id="rId19"/>
    <p:sldId id="555" r:id="rId20"/>
    <p:sldId id="664" r:id="rId21"/>
    <p:sldId id="665" r:id="rId22"/>
    <p:sldId id="671" r:id="rId23"/>
    <p:sldId id="672" r:id="rId24"/>
    <p:sldId id="504" r:id="rId25"/>
  </p:sldIdLst>
  <p:sldSz cx="9144000" cy="6858000" type="screen4x3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AF785A6-EB32-4BDF-A69B-6C11F6BD9CFB}">
          <p14:sldIdLst>
            <p14:sldId id="259"/>
            <p14:sldId id="456"/>
            <p14:sldId id="654"/>
            <p14:sldId id="668"/>
            <p14:sldId id="655"/>
            <p14:sldId id="645"/>
            <p14:sldId id="669"/>
            <p14:sldId id="670"/>
            <p14:sldId id="663"/>
            <p14:sldId id="653"/>
            <p14:sldId id="656"/>
          </p14:sldIdLst>
        </p14:section>
        <p14:section name="Раздел без заголовка" id="{A2C61A07-CD67-4842-A843-724B64D78645}">
          <p14:sldIdLst>
            <p14:sldId id="657"/>
            <p14:sldId id="658"/>
            <p14:sldId id="560"/>
            <p14:sldId id="667"/>
            <p14:sldId id="661"/>
            <p14:sldId id="662"/>
            <p14:sldId id="555"/>
            <p14:sldId id="664"/>
            <p14:sldId id="665"/>
            <p14:sldId id="671"/>
            <p14:sldId id="672"/>
            <p14:sldId id="5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141">
          <p15:clr>
            <a:srgbClr val="A4A3A4"/>
          </p15:clr>
        </p15:guide>
        <p15:guide id="4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Зайцева Дарья Дмитриевна" initials="ЗДД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743"/>
    <a:srgbClr val="4A6F8F"/>
    <a:srgbClr val="2D699C"/>
    <a:srgbClr val="397877"/>
    <a:srgbClr val="9BCFCD"/>
    <a:srgbClr val="82AAA9"/>
    <a:srgbClr val="2CA59A"/>
    <a:srgbClr val="73ACA9"/>
    <a:srgbClr val="5E8AAC"/>
    <a:srgbClr val="5D3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39" autoAdjust="0"/>
    <p:restoredTop sz="96279" autoAdjust="0"/>
  </p:normalViewPr>
  <p:slideViewPr>
    <p:cSldViewPr snapToGrid="0" snapToObjects="1">
      <p:cViewPr varScale="1">
        <p:scale>
          <a:sx n="115" d="100"/>
          <a:sy n="115" d="100"/>
        </p:scale>
        <p:origin x="1512" y="114"/>
      </p:cViewPr>
      <p:guideLst>
        <p:guide orient="horz" pos="1620"/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480" y="84"/>
      </p:cViewPr>
      <p:guideLst>
        <p:guide orient="horz" pos="2880"/>
        <p:guide pos="2160"/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HSE\&#1040;&#1053;&#1040;&#1051;&#1048;&#1058;&#1048;&#1050;&#1040;\&#1052;&#1077;&#1078;&#1082;&#1072;&#1084;&#1087;&#1091;&#1089;&#1085;&#1086;&#1077;%20&#1089;&#1086;&#1074;&#1077;&#1097;&#1072;&#1085;&#1080;&#1077;\&#1050;&#1085;&#1080;&#1075;&#1072;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HSE\&#1040;&#1053;&#1040;&#1051;&#1048;&#1058;&#1048;&#1050;&#1040;\&#1054;&#1058;&#1063;&#1045;&#1058;%20new\&#1054;&#1058;&#1063;&#1045;&#1058;\&#1059;&#1095;&#1077;&#1090;%20&#1048;&#1057;%20&#1089;%20&#1073;&#1072;&#1083;&#1083;&#1072;&#1084;&#1080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HSE\&#1040;&#1053;&#1040;&#1051;&#1048;&#1058;&#1048;&#1050;&#1040;\&#1052;&#1077;&#1078;&#1082;&#1072;&#1084;&#1087;&#1091;&#1089;&#1085;&#1086;&#1077;%20&#1089;&#1086;&#1074;&#1077;&#1097;&#1072;&#1085;&#1080;&#1077;\&#1057;&#1090;&#1072;&#1090;&#1080;&#1089;&#1090;&#1080;&#1082;&#1072;%20&#1084;&#1077;&#1078;&#1082;&#1072;&#1084;&#1087;&#1091;&#1089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HSE\&#1040;&#1053;&#1040;&#1051;&#1048;&#1058;&#1048;&#1050;&#1040;\&#1052;&#1077;&#1078;&#1082;&#1072;&#1084;&#1087;&#1091;&#1089;&#1085;&#1086;&#1077;%20&#1089;&#1086;&#1074;&#1077;&#1097;&#1072;&#1085;&#1080;&#1077;\&#1057;&#1090;&#1072;&#1090;&#1080;&#1089;&#1090;&#1080;&#1082;&#1072;%20&#1084;&#1077;&#1078;&#1082;&#1072;&#1084;&#1087;&#1091;&#1089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HSE\&#1040;&#1053;&#1040;&#1051;&#1048;&#1058;&#1048;&#1050;&#1040;\&#1054;&#1058;&#1063;&#1045;&#1058;%20new\&#1054;&#1058;&#1063;&#1045;&#1058;\Countries%20new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HSE\&#1040;&#1053;&#1040;&#1051;&#1048;&#1058;&#1048;&#1050;&#1040;\&#1052;&#1077;&#1078;&#1082;&#1072;&#1084;&#1087;&#1091;&#1089;&#1085;&#1086;&#1077;%20&#1089;&#1086;&#1074;&#1077;&#1097;&#1072;&#1085;&#1080;&#1077;\&#1057;&#1090;&#1072;&#1090;&#1080;&#1089;&#1090;&#1080;&#1082;&#1072;%20&#1084;&#1077;&#1078;&#1082;&#1072;&#1084;&#1087;&#1091;&#1089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9;&#1095;&#1077;&#1090;%20&#1048;&#1057;%20&#1089;%20&#1073;&#1072;&#1083;&#1083;&#1072;&#1084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400">
                <a:solidFill>
                  <a:schemeClr val="tx1"/>
                </a:solidFill>
              </a:rPr>
              <a:t>НАБОР ИС ПО ГОДАМ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1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'общее кол-во'!$A$2</c:f>
              <c:strCache>
                <c:ptCount val="1"/>
                <c:pt idx="0">
                  <c:v>НАБОР ИС</c:v>
                </c:pt>
              </c:strCache>
            </c:strRef>
          </c:tx>
          <c:spPr>
            <a:pattFill prst="narHorz">
              <a:fgClr>
                <a:schemeClr val="accent5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/>
              </a:innerShdw>
            </a:effectLst>
          </c:spPr>
          <c:invertIfNegative val="0"/>
          <c:dPt>
            <c:idx val="7"/>
            <c:invertIfNegative val="0"/>
            <c:bubble3D val="0"/>
            <c:spPr>
              <a:pattFill prst="narHorz">
                <a:fgClr>
                  <a:schemeClr val="accent2">
                    <a:lumMod val="75000"/>
                  </a:schemeClr>
                </a:fgClr>
                <a:bgClr>
                  <a:schemeClr val="bg1"/>
                </a:bgClr>
              </a:pattFill>
              <a:ln>
                <a:noFill/>
              </a:ln>
              <a:effectLst>
                <a:innerShdw blurRad="114300">
                  <a:schemeClr val="accent5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6AD-4041-BBC2-82A9B2EB355C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6AD-4041-BBC2-82A9B2EB35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'общее кол-во'!$B$1:$I$1</c:f>
              <c:strCache>
                <c:ptCount val="8"/>
                <c:pt idx="0">
                  <c:v>2011/2012</c:v>
                </c:pt>
                <c:pt idx="1">
                  <c:v>2012/2013</c:v>
                </c:pt>
                <c:pt idx="2">
                  <c:v>2013/2014</c:v>
                </c:pt>
                <c:pt idx="3">
                  <c:v>2014/2015</c:v>
                </c:pt>
                <c:pt idx="4">
                  <c:v>2015/2016</c:v>
                </c:pt>
                <c:pt idx="5">
                  <c:v>2016/2017</c:v>
                </c:pt>
                <c:pt idx="6">
                  <c:v>2017/2018</c:v>
                </c:pt>
                <c:pt idx="7">
                  <c:v>2018/2019</c:v>
                </c:pt>
              </c:strCache>
            </c:strRef>
          </c:cat>
          <c:val>
            <c:numRef>
              <c:f>'общее кол-во'!$B$2:$I$2</c:f>
              <c:numCache>
                <c:formatCode>General</c:formatCode>
                <c:ptCount val="8"/>
                <c:pt idx="0">
                  <c:v>4</c:v>
                </c:pt>
                <c:pt idx="1">
                  <c:v>9</c:v>
                </c:pt>
                <c:pt idx="2">
                  <c:v>11</c:v>
                </c:pt>
                <c:pt idx="3">
                  <c:v>28</c:v>
                </c:pt>
                <c:pt idx="4">
                  <c:v>111</c:v>
                </c:pt>
                <c:pt idx="5">
                  <c:v>133</c:v>
                </c:pt>
                <c:pt idx="6">
                  <c:v>162</c:v>
                </c:pt>
                <c:pt idx="7">
                  <c:v>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AD-4041-BBC2-82A9B2EB35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106503328"/>
        <c:axId val="106504112"/>
      </c:barChart>
      <c:catAx>
        <c:axId val="106503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504112"/>
        <c:crosses val="autoZero"/>
        <c:auto val="1"/>
        <c:lblAlgn val="ctr"/>
        <c:lblOffset val="100"/>
        <c:noMultiLvlLbl val="0"/>
      </c:catAx>
      <c:valAx>
        <c:axId val="106504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503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smtClean="0"/>
              <a:t>КВОТЫ/КОММЕРЦИЯ </a:t>
            </a:r>
          </a:p>
          <a:p>
            <a:pPr>
              <a:defRPr b="1"/>
            </a:pPr>
            <a:r>
              <a:rPr lang="ru-RU" sz="1400" b="1" smtClean="0"/>
              <a:t>2017-2018</a:t>
            </a:r>
            <a:r>
              <a:rPr lang="ru-RU" sz="1400" b="1" baseline="0" smtClean="0"/>
              <a:t> и 2018-2019</a:t>
            </a:r>
            <a:endParaRPr lang="ru-RU" sz="14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505488841828804"/>
          <c:y val="0.20906666632835977"/>
          <c:w val="0.51157477684780195"/>
          <c:h val="0.65040298691133014"/>
        </c:manualLayout>
      </c:layout>
      <c:doughnutChart>
        <c:varyColors val="1"/>
        <c:ser>
          <c:idx val="0"/>
          <c:order val="0"/>
          <c:tx>
            <c:strRef>
              <c:f>каналы!$A$31</c:f>
              <c:strCache>
                <c:ptCount val="1"/>
                <c:pt idx="0">
                  <c:v>2017/2018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63E-4C99-A49A-BD416178D94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63E-4C99-A49A-BD416178D94C}"/>
              </c:ext>
            </c:extLst>
          </c:dPt>
          <c:dLbls>
            <c:dLbl>
              <c:idx val="0"/>
              <c:layout>
                <c:manualLayout>
                  <c:x val="0.15524173480580553"/>
                  <c:y val="8.8615255017830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63E-4C99-A49A-BD416178D94C}"/>
                </c:ext>
              </c:extLst>
            </c:dLbl>
            <c:dLbl>
              <c:idx val="1"/>
              <c:layout>
                <c:manualLayout>
                  <c:x val="-0.10455055609370584"/>
                  <c:y val="-0.153062713212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63E-4C99-A49A-BD416178D9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каналы!$B$30:$C$30</c:f>
              <c:strCache>
                <c:ptCount val="2"/>
                <c:pt idx="0">
                  <c:v>КВОТЫ </c:v>
                </c:pt>
                <c:pt idx="1">
                  <c:v>КОММЕРЦИЯ</c:v>
                </c:pt>
              </c:strCache>
            </c:strRef>
          </c:cat>
          <c:val>
            <c:numRef>
              <c:f>каналы!$B$31:$C$31</c:f>
              <c:numCache>
                <c:formatCode>0%</c:formatCode>
                <c:ptCount val="2"/>
                <c:pt idx="0">
                  <c:v>0.63</c:v>
                </c:pt>
                <c:pt idx="1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3E-4C99-A49A-BD416178D94C}"/>
            </c:ext>
          </c:extLst>
        </c:ser>
        <c:ser>
          <c:idx val="1"/>
          <c:order val="1"/>
          <c:tx>
            <c:strRef>
              <c:f>каналы!$A$32</c:f>
              <c:strCache>
                <c:ptCount val="1"/>
                <c:pt idx="0">
                  <c:v>2018/2019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963E-4C99-A49A-BD416178D94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963E-4C99-A49A-BD416178D94C}"/>
              </c:ext>
            </c:extLst>
          </c:dPt>
          <c:dLbls>
            <c:dLbl>
              <c:idx val="0"/>
              <c:layout>
                <c:manualLayout>
                  <c:x val="9.1228070175438603E-2"/>
                  <c:y val="-0.12500000000000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63E-4C99-A49A-BD416178D94C}"/>
                </c:ext>
              </c:extLst>
            </c:dLbl>
            <c:dLbl>
              <c:idx val="1"/>
              <c:layout>
                <c:manualLayout>
                  <c:x val="-0.14890533746679316"/>
                  <c:y val="2.4167796823044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963E-4C99-A49A-BD416178D9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каналы!$B$30:$C$30</c:f>
              <c:strCache>
                <c:ptCount val="2"/>
                <c:pt idx="0">
                  <c:v>КВОТЫ </c:v>
                </c:pt>
                <c:pt idx="1">
                  <c:v>КОММЕРЦИЯ</c:v>
                </c:pt>
              </c:strCache>
            </c:strRef>
          </c:cat>
          <c:val>
            <c:numRef>
              <c:f>каналы!$B$32:$C$32</c:f>
              <c:numCache>
                <c:formatCode>0.0%</c:formatCode>
                <c:ptCount val="2"/>
                <c:pt idx="0">
                  <c:v>0.396078431372549</c:v>
                </c:pt>
                <c:pt idx="1">
                  <c:v>0.60392156862745094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63E-4C99-A49A-BD416178D9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5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smtClean="0">
                <a:solidFill>
                  <a:schemeClr val="bg1">
                    <a:lumMod val="50000"/>
                  </a:schemeClr>
                </a:solidFill>
              </a:rPr>
              <a:t>БАКАЛАВРИАТ/МАГИСТРАТУРА</a:t>
            </a:r>
          </a:p>
          <a:p>
            <a:pPr>
              <a:defRPr sz="1200">
                <a:solidFill>
                  <a:schemeClr val="bg1">
                    <a:lumMod val="50000"/>
                  </a:schemeClr>
                </a:solidFill>
              </a:defRPr>
            </a:pPr>
            <a:r>
              <a:rPr lang="ru-RU" sz="1400" b="1" smtClean="0">
                <a:solidFill>
                  <a:schemeClr val="bg1">
                    <a:lumMod val="50000"/>
                  </a:schemeClr>
                </a:solidFill>
              </a:rPr>
              <a:t>2018-2019</a:t>
            </a:r>
            <a:endParaRPr lang="ru-RU" sz="1400" b="1">
              <a:solidFill>
                <a:schemeClr val="bg1">
                  <a:lumMod val="50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15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4054547955331007"/>
          <c:y val="0.18987157395027174"/>
          <c:w val="0.52961772438441546"/>
          <c:h val="0.5796700029131586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B44A-4BE3-BE4D-4EBF932A2B36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B44A-4BE3-BE4D-4EBF932A2B36}"/>
              </c:ext>
            </c:extLst>
          </c:dPt>
          <c:dLbls>
            <c:dLbl>
              <c:idx val="0"/>
              <c:layout>
                <c:manualLayout>
                  <c:x val="2.5287729658792651E-2"/>
                  <c:y val="-8.335885097696121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44A-4BE3-BE4D-4EBF932A2B36}"/>
                </c:ext>
              </c:extLst>
            </c:dLbl>
            <c:dLbl>
              <c:idx val="1"/>
              <c:layout>
                <c:manualLayout>
                  <c:x val="-1.903969816272966E-2"/>
                  <c:y val="-4.08074511519393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44A-4BE3-BE4D-4EBF932A2B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'2018-2019'!$A$7:$A$8</c:f>
              <c:strCache>
                <c:ptCount val="2"/>
                <c:pt idx="0">
                  <c:v>Бакалавриат</c:v>
                </c:pt>
                <c:pt idx="1">
                  <c:v>Магистратура</c:v>
                </c:pt>
              </c:strCache>
            </c:strRef>
          </c:cat>
          <c:val>
            <c:numRef>
              <c:f>'2018-2019'!$B$7:$B$8</c:f>
              <c:numCache>
                <c:formatCode>0%</c:formatCode>
                <c:ptCount val="2"/>
                <c:pt idx="0">
                  <c:v>0.67</c:v>
                </c:pt>
                <c:pt idx="1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4A-4BE3-BE4D-4EBF932A2B3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932844401087031"/>
          <c:y val="0.79629629629629628"/>
          <c:w val="0.72840771839360785"/>
          <c:h val="9.49238116068824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'общее кол-во'!$A$5</c:f>
              <c:strCache>
                <c:ptCount val="1"/>
                <c:pt idx="0">
                  <c:v>бакалавриат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'общее кол-во'!$B$4:$I$4</c:f>
              <c:strCache>
                <c:ptCount val="8"/>
                <c:pt idx="0">
                  <c:v>2011/2012</c:v>
                </c:pt>
                <c:pt idx="1">
                  <c:v>2012/2013</c:v>
                </c:pt>
                <c:pt idx="2">
                  <c:v>2013/2014</c:v>
                </c:pt>
                <c:pt idx="3">
                  <c:v>2014/2015</c:v>
                </c:pt>
                <c:pt idx="4">
                  <c:v>2015/2016</c:v>
                </c:pt>
                <c:pt idx="5">
                  <c:v>2016/2017</c:v>
                </c:pt>
                <c:pt idx="6">
                  <c:v>2017/2018</c:v>
                </c:pt>
                <c:pt idx="7">
                  <c:v>2018/2019</c:v>
                </c:pt>
              </c:strCache>
            </c:strRef>
          </c:cat>
          <c:val>
            <c:numRef>
              <c:f>'общее кол-во'!$B$5:$I$5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4</c:v>
                </c:pt>
                <c:pt idx="4">
                  <c:v>5</c:v>
                </c:pt>
                <c:pt idx="5">
                  <c:v>7</c:v>
                </c:pt>
                <c:pt idx="6">
                  <c:v>31</c:v>
                </c:pt>
                <c:pt idx="7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6D-4BBA-AD68-B922A3CDAD87}"/>
            </c:ext>
          </c:extLst>
        </c:ser>
        <c:ser>
          <c:idx val="1"/>
          <c:order val="1"/>
          <c:tx>
            <c:strRef>
              <c:f>'общее кол-во'!$A$6</c:f>
              <c:strCache>
                <c:ptCount val="1"/>
                <c:pt idx="0">
                  <c:v>магистратура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'общее кол-во'!$B$4:$I$4</c:f>
              <c:strCache>
                <c:ptCount val="8"/>
                <c:pt idx="0">
                  <c:v>2011/2012</c:v>
                </c:pt>
                <c:pt idx="1">
                  <c:v>2012/2013</c:v>
                </c:pt>
                <c:pt idx="2">
                  <c:v>2013/2014</c:v>
                </c:pt>
                <c:pt idx="3">
                  <c:v>2014/2015</c:v>
                </c:pt>
                <c:pt idx="4">
                  <c:v>2015/2016</c:v>
                </c:pt>
                <c:pt idx="5">
                  <c:v>2016/2017</c:v>
                </c:pt>
                <c:pt idx="6">
                  <c:v>2017/2018</c:v>
                </c:pt>
                <c:pt idx="7">
                  <c:v>2018/2019</c:v>
                </c:pt>
              </c:strCache>
            </c:strRef>
          </c:cat>
          <c:val>
            <c:numRef>
              <c:f>'общее кол-во'!$B$6:$I$6</c:f>
              <c:numCache>
                <c:formatCode>General</c:formatCode>
                <c:ptCount val="8"/>
                <c:pt idx="4">
                  <c:v>3</c:v>
                </c:pt>
                <c:pt idx="5">
                  <c:v>10</c:v>
                </c:pt>
                <c:pt idx="6">
                  <c:v>20</c:v>
                </c:pt>
                <c:pt idx="7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6D-4BBA-AD68-B922A3CDAD8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6504504"/>
        <c:axId val="106504896"/>
      </c:barChart>
      <c:catAx>
        <c:axId val="106504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504896"/>
        <c:crosses val="autoZero"/>
        <c:auto val="1"/>
        <c:lblAlgn val="ctr"/>
        <c:lblOffset val="100"/>
        <c:noMultiLvlLbl val="0"/>
      </c:catAx>
      <c:valAx>
        <c:axId val="106504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504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СТУДЕНТЫ ИЗ БЛИЖНЕГО И ДАЛЬНЕГО ЗАРУБЕЖЬЯ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'для межкампуса'!$B$50</c:f>
              <c:strCache>
                <c:ptCount val="1"/>
                <c:pt idx="0">
                  <c:v>БЗ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'для межкампуса'!$A$51:$A$53</c:f>
              <c:strCache>
                <c:ptCount val="3"/>
                <c:pt idx="0">
                  <c:v>БАКАЛАВРИАТ</c:v>
                </c:pt>
                <c:pt idx="1">
                  <c:v>МАГИСТРАТУРА</c:v>
                </c:pt>
                <c:pt idx="2">
                  <c:v>БАК и МАГ</c:v>
                </c:pt>
              </c:strCache>
            </c:strRef>
          </c:cat>
          <c:val>
            <c:numRef>
              <c:f>'для межкампуса'!$B$51:$B$53</c:f>
              <c:numCache>
                <c:formatCode>0%</c:formatCode>
                <c:ptCount val="3"/>
                <c:pt idx="0">
                  <c:v>0.84</c:v>
                </c:pt>
                <c:pt idx="1">
                  <c:v>0.32</c:v>
                </c:pt>
                <c:pt idx="2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C0-4DCC-A15E-CAED6B7DBB76}"/>
            </c:ext>
          </c:extLst>
        </c:ser>
        <c:ser>
          <c:idx val="1"/>
          <c:order val="1"/>
          <c:tx>
            <c:strRef>
              <c:f>'для межкампуса'!$C$50</c:f>
              <c:strCache>
                <c:ptCount val="1"/>
                <c:pt idx="0">
                  <c:v>ДЗ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'для межкампуса'!$A$51:$A$53</c:f>
              <c:strCache>
                <c:ptCount val="3"/>
                <c:pt idx="0">
                  <c:v>БАКАЛАВРИАТ</c:v>
                </c:pt>
                <c:pt idx="1">
                  <c:v>МАГИСТРАТУРА</c:v>
                </c:pt>
                <c:pt idx="2">
                  <c:v>БАК и МАГ</c:v>
                </c:pt>
              </c:strCache>
            </c:strRef>
          </c:cat>
          <c:val>
            <c:numRef>
              <c:f>'для межкампуса'!$C$51:$C$53</c:f>
              <c:numCache>
                <c:formatCode>0%</c:formatCode>
                <c:ptCount val="3"/>
                <c:pt idx="0">
                  <c:v>0.16</c:v>
                </c:pt>
                <c:pt idx="1">
                  <c:v>0.68</c:v>
                </c:pt>
                <c:pt idx="2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C0-4DCC-A15E-CAED6B7DB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0690456"/>
        <c:axId val="620694376"/>
      </c:barChart>
      <c:catAx>
        <c:axId val="620690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0694376"/>
        <c:crosses val="autoZero"/>
        <c:auto val="1"/>
        <c:lblAlgn val="ctr"/>
        <c:lblOffset val="100"/>
        <c:noMultiLvlLbl val="0"/>
      </c:catAx>
      <c:valAx>
        <c:axId val="620694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0690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/>
              <a:t>Структура</a:t>
            </a:r>
            <a:r>
              <a:rPr lang="ru-RU" sz="1200" b="1" baseline="0"/>
              <a:t> скидок на коммерческите места (2018-2019)</a:t>
            </a:r>
            <a:endParaRPr lang="ru-RU" sz="1200" b="1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скидки!$A$9</c:f>
              <c:strCache>
                <c:ptCount val="1"/>
                <c:pt idx="0">
                  <c:v>Бакалавриат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скидки!$B$8:$E$8</c:f>
              <c:strCache>
                <c:ptCount val="4"/>
                <c:pt idx="0">
                  <c:v>без скидки</c:v>
                </c:pt>
                <c:pt idx="1">
                  <c:v>25%</c:v>
                </c:pt>
                <c:pt idx="2">
                  <c:v>50%</c:v>
                </c:pt>
                <c:pt idx="3">
                  <c:v>70%</c:v>
                </c:pt>
              </c:strCache>
            </c:strRef>
          </c:cat>
          <c:val>
            <c:numRef>
              <c:f>скидки!$B$9:$E$9</c:f>
              <c:numCache>
                <c:formatCode>0.0%</c:formatCode>
                <c:ptCount val="4"/>
                <c:pt idx="0">
                  <c:v>0.19230769230769232</c:v>
                </c:pt>
                <c:pt idx="1">
                  <c:v>0.22115384615384615</c:v>
                </c:pt>
                <c:pt idx="2">
                  <c:v>0.42307692307692307</c:v>
                </c:pt>
                <c:pt idx="3">
                  <c:v>0.16346153846153846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D2-4741-BBE4-BC5424CE1B94}"/>
            </c:ext>
          </c:extLst>
        </c:ser>
        <c:ser>
          <c:idx val="1"/>
          <c:order val="1"/>
          <c:tx>
            <c:strRef>
              <c:f>скидки!$A$10</c:f>
              <c:strCache>
                <c:ptCount val="1"/>
                <c:pt idx="0">
                  <c:v>Магистратура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скидки!$B$8:$E$8</c:f>
              <c:strCache>
                <c:ptCount val="4"/>
                <c:pt idx="0">
                  <c:v>без скидки</c:v>
                </c:pt>
                <c:pt idx="1">
                  <c:v>25%</c:v>
                </c:pt>
                <c:pt idx="2">
                  <c:v>50%</c:v>
                </c:pt>
                <c:pt idx="3">
                  <c:v>70%</c:v>
                </c:pt>
              </c:strCache>
            </c:strRef>
          </c:cat>
          <c:val>
            <c:numRef>
              <c:f>скидки!$B$10:$E$10</c:f>
              <c:numCache>
                <c:formatCode>0.0%</c:formatCode>
                <c:ptCount val="4"/>
                <c:pt idx="0">
                  <c:v>0.24</c:v>
                </c:pt>
                <c:pt idx="1">
                  <c:v>0.24</c:v>
                </c:pt>
                <c:pt idx="2">
                  <c:v>0.52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D2-4741-BBE4-BC5424CE1B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0653216"/>
        <c:axId val="620661448"/>
      </c:barChart>
      <c:catAx>
        <c:axId val="62065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0661448"/>
        <c:crosses val="autoZero"/>
        <c:auto val="1"/>
        <c:lblAlgn val="ctr"/>
        <c:lblOffset val="100"/>
        <c:noMultiLvlLbl val="0"/>
      </c:catAx>
      <c:valAx>
        <c:axId val="620661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065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/>
                </a:solidFill>
              </a:rPr>
              <a:t>ОСНОВНЫЕ</a:t>
            </a:r>
            <a:r>
              <a:rPr lang="ru-RU" baseline="0" dirty="0" smtClean="0">
                <a:solidFill>
                  <a:schemeClr val="tx1"/>
                </a:solidFill>
              </a:rPr>
              <a:t> КАНАЛЫ ПРИВЛЕЧЕНИЯ ИС</a:t>
            </a:r>
            <a:endParaRPr lang="ru-RU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'[Учет ИС с баллами.xlsx]каналы'!$B$10:$B$11</c:f>
              <c:strCache>
                <c:ptCount val="1"/>
                <c:pt idx="0">
                  <c:v>2018-2019 БАКАЛАВРИАТ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'[Учет ИС с баллами.xlsx]каналы'!$A$12:$A$16</c:f>
              <c:strCache>
                <c:ptCount val="5"/>
                <c:pt idx="0">
                  <c:v>МАРКЕТИНГ МИКС</c:v>
                </c:pt>
                <c:pt idx="1">
                  <c:v>РЕКРУТИНГОВЫЕ АГЕНТСТВА</c:v>
                </c:pt>
                <c:pt idx="2">
                  <c:v>ОЛИМПИАДЫ</c:v>
                </c:pt>
                <c:pt idx="3">
                  <c:v>РОССОТРУДНИЧЕСТВО</c:v>
                </c:pt>
                <c:pt idx="4">
                  <c:v>ПОИГ</c:v>
                </c:pt>
              </c:strCache>
            </c:strRef>
          </c:cat>
          <c:val>
            <c:numRef>
              <c:f>'[Учет ИС с баллами.xlsx]каналы'!$B$12:$B$16</c:f>
              <c:numCache>
                <c:formatCode>0.0%</c:formatCode>
                <c:ptCount val="5"/>
                <c:pt idx="0">
                  <c:v>0.68333333333333335</c:v>
                </c:pt>
                <c:pt idx="1">
                  <c:v>0.10555555555555556</c:v>
                </c:pt>
                <c:pt idx="2">
                  <c:v>8.3333333333333329E-2</c:v>
                </c:pt>
                <c:pt idx="3">
                  <c:v>0.1</c:v>
                </c:pt>
                <c:pt idx="4">
                  <c:v>2.7777777777777776E-2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DB-43BE-9014-402740EA8B26}"/>
            </c:ext>
          </c:extLst>
        </c:ser>
        <c:ser>
          <c:idx val="1"/>
          <c:order val="1"/>
          <c:tx>
            <c:strRef>
              <c:f>'[Учет ИС с баллами.xlsx]каналы'!$C$10:$C$11</c:f>
              <c:strCache>
                <c:ptCount val="1"/>
                <c:pt idx="0">
                  <c:v>2018-2019 МАГИСТРАТУРА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'[Учет ИС с баллами.xlsx]каналы'!$A$12:$A$16</c:f>
              <c:strCache>
                <c:ptCount val="5"/>
                <c:pt idx="0">
                  <c:v>МАРКЕТИНГ МИКС</c:v>
                </c:pt>
                <c:pt idx="1">
                  <c:v>РЕКРУТИНГОВЫЕ АГЕНТСТВА</c:v>
                </c:pt>
                <c:pt idx="2">
                  <c:v>ОЛИМПИАДЫ</c:v>
                </c:pt>
                <c:pt idx="3">
                  <c:v>РОССОТРУДНИЧЕСТВО</c:v>
                </c:pt>
                <c:pt idx="4">
                  <c:v>ПОИГ</c:v>
                </c:pt>
              </c:strCache>
            </c:strRef>
          </c:cat>
          <c:val>
            <c:numRef>
              <c:f>'[Учет ИС с баллами.xlsx]каналы'!$C$12:$C$16</c:f>
              <c:numCache>
                <c:formatCode>0.0%</c:formatCode>
                <c:ptCount val="5"/>
                <c:pt idx="0">
                  <c:v>0.86206896551724133</c:v>
                </c:pt>
                <c:pt idx="1">
                  <c:v>9.1954022988505746E-2</c:v>
                </c:pt>
                <c:pt idx="2">
                  <c:v>1.1494252873563218E-2</c:v>
                </c:pt>
                <c:pt idx="3">
                  <c:v>1.1494252873563218E-2</c:v>
                </c:pt>
                <c:pt idx="4">
                  <c:v>2.2988505747126436E-2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DB-43BE-9014-402740EA8B26}"/>
            </c:ext>
          </c:extLst>
        </c:ser>
        <c:ser>
          <c:idx val="2"/>
          <c:order val="2"/>
          <c:tx>
            <c:strRef>
              <c:f>'[Учет ИС с баллами.xlsx]каналы'!$D$10:$D$11</c:f>
              <c:strCache>
                <c:ptCount val="1"/>
                <c:pt idx="0">
                  <c:v>2018-2019 ВСЕГО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'[Учет ИС с баллами.xlsx]каналы'!$A$12:$A$16</c:f>
              <c:strCache>
                <c:ptCount val="5"/>
                <c:pt idx="0">
                  <c:v>МАРКЕТИНГ МИКС</c:v>
                </c:pt>
                <c:pt idx="1">
                  <c:v>РЕКРУТИНГОВЫЕ АГЕНТСТВА</c:v>
                </c:pt>
                <c:pt idx="2">
                  <c:v>ОЛИМПИАДЫ</c:v>
                </c:pt>
                <c:pt idx="3">
                  <c:v>РОССОТРУДНИЧЕСТВО</c:v>
                </c:pt>
                <c:pt idx="4">
                  <c:v>ПОИГ</c:v>
                </c:pt>
              </c:strCache>
            </c:strRef>
          </c:cat>
          <c:val>
            <c:numRef>
              <c:f>'[Учет ИС с баллами.xlsx]каналы'!$D$12:$D$16</c:f>
              <c:numCache>
                <c:formatCode>0.0%</c:formatCode>
                <c:ptCount val="5"/>
                <c:pt idx="0">
                  <c:v>0.7415730337078652</c:v>
                </c:pt>
                <c:pt idx="1">
                  <c:v>0.10112359550561797</c:v>
                </c:pt>
                <c:pt idx="2">
                  <c:v>5.9925093632958802E-2</c:v>
                </c:pt>
                <c:pt idx="3">
                  <c:v>7.116104868913857E-2</c:v>
                </c:pt>
                <c:pt idx="4">
                  <c:v>2.6217228464419477E-2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DB-43BE-9014-402740EA8B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94090744"/>
        <c:axId val="694091528"/>
      </c:barChart>
      <c:catAx>
        <c:axId val="694090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4091528"/>
        <c:crosses val="autoZero"/>
        <c:auto val="1"/>
        <c:lblAlgn val="ctr"/>
        <c:lblOffset val="100"/>
        <c:noMultiLvlLbl val="0"/>
      </c:catAx>
      <c:valAx>
        <c:axId val="6940915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4090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E498D4-7E2A-477B-9E09-56FF22FB9608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43B62BF7-7CD7-44F1-A7F3-C10B63AF4AEF}">
      <dgm:prSet phldrT="[Text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ru-RU" sz="1200" b="1" dirty="0" smtClean="0">
              <a:solidFill>
                <a:schemeClr val="bg1"/>
              </a:solidFill>
              <a:latin typeface="Open Sans"/>
              <a:cs typeface="Open Sans"/>
            </a:rPr>
            <a:t>10</a:t>
          </a:r>
          <a:r>
            <a:rPr lang="en-US" sz="1200" b="1" dirty="0" smtClean="0">
              <a:solidFill>
                <a:schemeClr val="bg1"/>
              </a:solidFill>
              <a:latin typeface="Open Sans"/>
              <a:cs typeface="Open Sans"/>
            </a:rPr>
            <a:t>0%</a:t>
          </a:r>
          <a:endParaRPr lang="en-AU" sz="1200" b="1" dirty="0">
            <a:solidFill>
              <a:schemeClr val="bg1"/>
            </a:solidFill>
            <a:latin typeface="Open Sans"/>
            <a:cs typeface="Open Sans"/>
          </a:endParaRPr>
        </a:p>
      </dgm:t>
    </dgm:pt>
    <dgm:pt modelId="{BBE22154-25F7-4BE1-B231-7DF603773A3B}" type="parTrans" cxnId="{93180563-F4D4-4E0F-8666-6FE495368847}">
      <dgm:prSet/>
      <dgm:spPr/>
      <dgm:t>
        <a:bodyPr/>
        <a:lstStyle/>
        <a:p>
          <a:endParaRPr lang="en-AU" sz="1000" b="0">
            <a:solidFill>
              <a:schemeClr val="bg1"/>
            </a:solidFill>
            <a:latin typeface="Open Sans"/>
            <a:cs typeface="Open Sans"/>
          </a:endParaRPr>
        </a:p>
      </dgm:t>
    </dgm:pt>
    <dgm:pt modelId="{F78D4EA2-D92A-4C2A-BA05-56360E905A74}" type="sibTrans" cxnId="{93180563-F4D4-4E0F-8666-6FE495368847}">
      <dgm:prSet/>
      <dgm:spPr/>
      <dgm:t>
        <a:bodyPr/>
        <a:lstStyle/>
        <a:p>
          <a:endParaRPr lang="en-AU" sz="1000" b="0">
            <a:solidFill>
              <a:schemeClr val="bg1"/>
            </a:solidFill>
            <a:latin typeface="Open Sans"/>
            <a:cs typeface="Open Sans"/>
          </a:endParaRPr>
        </a:p>
      </dgm:t>
    </dgm:pt>
    <dgm:pt modelId="{76578EA2-55A8-4389-A123-4B50B5960F41}">
      <dgm:prSet phldrT="[Text]" custT="1"/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ru-RU" sz="1200" b="0" dirty="0" smtClean="0">
              <a:solidFill>
                <a:schemeClr val="bg1"/>
              </a:solidFill>
              <a:latin typeface="Open Sans"/>
              <a:cs typeface="Open Sans"/>
            </a:rPr>
            <a:t>26</a:t>
          </a:r>
          <a:r>
            <a:rPr lang="en-US" sz="1200" b="0" dirty="0" smtClean="0">
              <a:solidFill>
                <a:schemeClr val="bg1"/>
              </a:solidFill>
              <a:latin typeface="Open Sans"/>
              <a:cs typeface="Open Sans"/>
            </a:rPr>
            <a:t>%</a:t>
          </a:r>
          <a:endParaRPr lang="en-AU" sz="1200" b="0" dirty="0">
            <a:solidFill>
              <a:schemeClr val="bg1"/>
            </a:solidFill>
            <a:latin typeface="Open Sans"/>
            <a:cs typeface="Open Sans"/>
          </a:endParaRPr>
        </a:p>
      </dgm:t>
    </dgm:pt>
    <dgm:pt modelId="{B17F0D8F-D1B5-4812-AC1A-B571AACDF4BB}" type="parTrans" cxnId="{4CF1B83F-38C9-4965-AB88-5E667BFB2D67}">
      <dgm:prSet/>
      <dgm:spPr/>
      <dgm:t>
        <a:bodyPr/>
        <a:lstStyle/>
        <a:p>
          <a:endParaRPr lang="en-AU" sz="1000" b="0">
            <a:solidFill>
              <a:schemeClr val="bg1"/>
            </a:solidFill>
            <a:latin typeface="Open Sans"/>
            <a:cs typeface="Open Sans"/>
          </a:endParaRPr>
        </a:p>
      </dgm:t>
    </dgm:pt>
    <dgm:pt modelId="{7B618A13-FE6A-446A-9763-990D8CE74C9D}" type="sibTrans" cxnId="{4CF1B83F-38C9-4965-AB88-5E667BFB2D67}">
      <dgm:prSet/>
      <dgm:spPr/>
      <dgm:t>
        <a:bodyPr/>
        <a:lstStyle/>
        <a:p>
          <a:endParaRPr lang="en-AU" sz="1000" b="0">
            <a:solidFill>
              <a:schemeClr val="bg1"/>
            </a:solidFill>
            <a:latin typeface="Open Sans"/>
            <a:cs typeface="Open Sans"/>
          </a:endParaRPr>
        </a:p>
      </dgm:t>
    </dgm:pt>
    <dgm:pt modelId="{6D5027AD-B211-4F2C-AFDE-74DC594E72FC}">
      <dgm:prSet phldrT="[Text]" custT="1"/>
      <dgm:spPr>
        <a:solidFill>
          <a:schemeClr val="accent3">
            <a:alpha val="60000"/>
          </a:schemeClr>
        </a:solidFill>
        <a:ln>
          <a:noFill/>
        </a:ln>
      </dgm:spPr>
      <dgm:t>
        <a:bodyPr/>
        <a:lstStyle/>
        <a:p>
          <a:r>
            <a:rPr lang="ru-RU" sz="1200" b="0" dirty="0" smtClean="0">
              <a:solidFill>
                <a:schemeClr val="bg1"/>
              </a:solidFill>
              <a:latin typeface="Open Sans"/>
              <a:cs typeface="Open Sans"/>
            </a:rPr>
            <a:t>77,5</a:t>
          </a:r>
          <a:r>
            <a:rPr lang="en-US" sz="1200" b="0" dirty="0" smtClean="0">
              <a:solidFill>
                <a:schemeClr val="bg1"/>
              </a:solidFill>
              <a:latin typeface="Open Sans"/>
              <a:cs typeface="Open Sans"/>
            </a:rPr>
            <a:t>%</a:t>
          </a:r>
          <a:endParaRPr lang="en-AU" sz="1200" b="0" dirty="0">
            <a:solidFill>
              <a:schemeClr val="bg1"/>
            </a:solidFill>
            <a:latin typeface="Open Sans"/>
            <a:cs typeface="Open Sans"/>
          </a:endParaRPr>
        </a:p>
      </dgm:t>
    </dgm:pt>
    <dgm:pt modelId="{996FD51E-4F80-44C5-A259-1016F8F8A160}" type="parTrans" cxnId="{4AFB9E12-FD1B-40EF-AC42-943F4BDA2729}">
      <dgm:prSet/>
      <dgm:spPr/>
      <dgm:t>
        <a:bodyPr/>
        <a:lstStyle/>
        <a:p>
          <a:endParaRPr lang="en-AU" sz="1000" b="0">
            <a:solidFill>
              <a:schemeClr val="bg1"/>
            </a:solidFill>
            <a:latin typeface="Open Sans"/>
            <a:cs typeface="Open Sans"/>
          </a:endParaRPr>
        </a:p>
      </dgm:t>
    </dgm:pt>
    <dgm:pt modelId="{F85E9445-A7C0-4AD8-B2DA-110D61BCE774}" type="sibTrans" cxnId="{4AFB9E12-FD1B-40EF-AC42-943F4BDA2729}">
      <dgm:prSet/>
      <dgm:spPr/>
      <dgm:t>
        <a:bodyPr/>
        <a:lstStyle/>
        <a:p>
          <a:endParaRPr lang="en-AU" sz="1000" b="0">
            <a:solidFill>
              <a:schemeClr val="bg1"/>
            </a:solidFill>
            <a:latin typeface="Open Sans"/>
            <a:cs typeface="Open Sans"/>
          </a:endParaRPr>
        </a:p>
      </dgm:t>
    </dgm:pt>
    <dgm:pt modelId="{4AA5FFC6-0337-4457-BF7C-C4EADC6E5BDB}">
      <dgm:prSet phldrT="[Text]" custT="1"/>
      <dgm:spPr>
        <a:solidFill>
          <a:schemeClr val="accent6"/>
        </a:solidFill>
        <a:ln>
          <a:noFill/>
        </a:ln>
      </dgm:spPr>
      <dgm:t>
        <a:bodyPr/>
        <a:lstStyle/>
        <a:p>
          <a:r>
            <a:rPr lang="ru-RU" sz="1800" b="0" dirty="0" smtClean="0">
              <a:solidFill>
                <a:schemeClr val="bg1"/>
              </a:solidFill>
              <a:latin typeface="Open Sans"/>
              <a:cs typeface="Open Sans"/>
            </a:rPr>
            <a:t>20.1</a:t>
          </a:r>
          <a:r>
            <a:rPr lang="en-US" sz="1800" b="0" dirty="0" smtClean="0">
              <a:solidFill>
                <a:schemeClr val="bg1"/>
              </a:solidFill>
              <a:latin typeface="Open Sans"/>
              <a:cs typeface="Open Sans"/>
            </a:rPr>
            <a:t>%</a:t>
          </a:r>
          <a:endParaRPr lang="en-AU" sz="1800" b="0" dirty="0">
            <a:solidFill>
              <a:schemeClr val="bg1"/>
            </a:solidFill>
            <a:latin typeface="Open Sans"/>
            <a:cs typeface="Open Sans"/>
          </a:endParaRPr>
        </a:p>
      </dgm:t>
    </dgm:pt>
    <dgm:pt modelId="{B00211E9-32F2-4CBF-A050-6992E2A3FC34}" type="parTrans" cxnId="{D3319157-D35C-4663-88CC-BEB6ACEF54C0}">
      <dgm:prSet/>
      <dgm:spPr/>
      <dgm:t>
        <a:bodyPr/>
        <a:lstStyle/>
        <a:p>
          <a:endParaRPr lang="en-AU" sz="1000" b="0">
            <a:solidFill>
              <a:schemeClr val="bg1"/>
            </a:solidFill>
            <a:latin typeface="Open Sans"/>
            <a:cs typeface="Open Sans"/>
          </a:endParaRPr>
        </a:p>
      </dgm:t>
    </dgm:pt>
    <dgm:pt modelId="{B9198521-0A85-4F5F-85EF-0C619E5DD357}" type="sibTrans" cxnId="{D3319157-D35C-4663-88CC-BEB6ACEF54C0}">
      <dgm:prSet/>
      <dgm:spPr/>
      <dgm:t>
        <a:bodyPr/>
        <a:lstStyle/>
        <a:p>
          <a:endParaRPr lang="en-AU" sz="1000" b="0">
            <a:solidFill>
              <a:schemeClr val="bg1"/>
            </a:solidFill>
            <a:latin typeface="Open Sans"/>
            <a:cs typeface="Open Sans"/>
          </a:endParaRPr>
        </a:p>
      </dgm:t>
    </dgm:pt>
    <dgm:pt modelId="{128A9C59-C400-4BF2-ABBD-C783C1BAAC6F}" type="pres">
      <dgm:prSet presAssocID="{18E498D4-7E2A-477B-9E09-56FF22FB9608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F1B33172-41F5-4D65-8508-2B1446F5B524}" type="pres">
      <dgm:prSet presAssocID="{18E498D4-7E2A-477B-9E09-56FF22FB9608}" presName="comp1" presStyleCnt="0"/>
      <dgm:spPr/>
    </dgm:pt>
    <dgm:pt modelId="{A40708B6-3A63-46F7-A676-380954E6FB98}" type="pres">
      <dgm:prSet presAssocID="{18E498D4-7E2A-477B-9E09-56FF22FB9608}" presName="circle1" presStyleLbl="node1" presStyleIdx="0" presStyleCnt="4" custScaleX="100001"/>
      <dgm:spPr/>
      <dgm:t>
        <a:bodyPr/>
        <a:lstStyle/>
        <a:p>
          <a:endParaRPr lang="en-AU"/>
        </a:p>
      </dgm:t>
    </dgm:pt>
    <dgm:pt modelId="{184E8D0A-CBC9-416E-923A-CC47CE76FB63}" type="pres">
      <dgm:prSet presAssocID="{18E498D4-7E2A-477B-9E09-56FF22FB9608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A187F2A-7D92-4EA8-8574-671ECE095FD6}" type="pres">
      <dgm:prSet presAssocID="{18E498D4-7E2A-477B-9E09-56FF22FB9608}" presName="comp2" presStyleCnt="0"/>
      <dgm:spPr/>
    </dgm:pt>
    <dgm:pt modelId="{3F5C7675-C226-4F21-8FB7-B579F8327E40}" type="pres">
      <dgm:prSet presAssocID="{18E498D4-7E2A-477B-9E09-56FF22FB9608}" presName="circle2" presStyleLbl="node1" presStyleIdx="1" presStyleCnt="4" custScaleX="100001" custLinFactNeighborY="-1240"/>
      <dgm:spPr/>
      <dgm:t>
        <a:bodyPr/>
        <a:lstStyle/>
        <a:p>
          <a:endParaRPr lang="en-AU"/>
        </a:p>
      </dgm:t>
    </dgm:pt>
    <dgm:pt modelId="{326A7224-56A5-4342-86E9-12ADDAADD7D7}" type="pres">
      <dgm:prSet presAssocID="{18E498D4-7E2A-477B-9E09-56FF22FB9608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B82F560C-2685-467F-9800-8878DB49D532}" type="pres">
      <dgm:prSet presAssocID="{18E498D4-7E2A-477B-9E09-56FF22FB9608}" presName="comp3" presStyleCnt="0"/>
      <dgm:spPr/>
    </dgm:pt>
    <dgm:pt modelId="{110D3833-7F98-4E44-9D08-9022B1ED954D}" type="pres">
      <dgm:prSet presAssocID="{18E498D4-7E2A-477B-9E09-56FF22FB9608}" presName="circle3" presStyleLbl="node1" presStyleIdx="2" presStyleCnt="4" custScaleX="100001" custLinFactNeighborY="-3717"/>
      <dgm:spPr/>
      <dgm:t>
        <a:bodyPr/>
        <a:lstStyle/>
        <a:p>
          <a:endParaRPr lang="en-AU"/>
        </a:p>
      </dgm:t>
    </dgm:pt>
    <dgm:pt modelId="{EE0F3330-D7C7-449A-9976-AADD0BEAF405}" type="pres">
      <dgm:prSet presAssocID="{18E498D4-7E2A-477B-9E09-56FF22FB9608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D3F10406-38FF-43D4-9702-4A6531ECCAA2}" type="pres">
      <dgm:prSet presAssocID="{18E498D4-7E2A-477B-9E09-56FF22FB9608}" presName="comp4" presStyleCnt="0"/>
      <dgm:spPr/>
    </dgm:pt>
    <dgm:pt modelId="{ADEDA590-7360-4B4A-B36F-BEEDA61EF104}" type="pres">
      <dgm:prSet presAssocID="{18E498D4-7E2A-477B-9E09-56FF22FB9608}" presName="circle4" presStyleLbl="node1" presStyleIdx="3" presStyleCnt="4" custScaleX="122166" custLinFactNeighborY="-8680"/>
      <dgm:spPr/>
      <dgm:t>
        <a:bodyPr/>
        <a:lstStyle/>
        <a:p>
          <a:endParaRPr lang="en-AU"/>
        </a:p>
      </dgm:t>
    </dgm:pt>
    <dgm:pt modelId="{3A150639-225A-4566-8A51-7C47A926CC9A}" type="pres">
      <dgm:prSet presAssocID="{18E498D4-7E2A-477B-9E09-56FF22FB9608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2FE1C75A-4EC3-4CFB-9D5A-F9AF0A92AEEF}" type="presOf" srcId="{4AA5FFC6-0337-4457-BF7C-C4EADC6E5BDB}" destId="{3A150639-225A-4566-8A51-7C47A926CC9A}" srcOrd="1" destOrd="0" presId="urn:microsoft.com/office/officeart/2005/8/layout/venn2"/>
    <dgm:cxn modelId="{4CF1B83F-38C9-4965-AB88-5E667BFB2D67}" srcId="{18E498D4-7E2A-477B-9E09-56FF22FB9608}" destId="{76578EA2-55A8-4389-A123-4B50B5960F41}" srcOrd="1" destOrd="0" parTransId="{B17F0D8F-D1B5-4812-AC1A-B571AACDF4BB}" sibTransId="{7B618A13-FE6A-446A-9763-990D8CE74C9D}"/>
    <dgm:cxn modelId="{D3319157-D35C-4663-88CC-BEB6ACEF54C0}" srcId="{18E498D4-7E2A-477B-9E09-56FF22FB9608}" destId="{4AA5FFC6-0337-4457-BF7C-C4EADC6E5BDB}" srcOrd="3" destOrd="0" parTransId="{B00211E9-32F2-4CBF-A050-6992E2A3FC34}" sibTransId="{B9198521-0A85-4F5F-85EF-0C619E5DD357}"/>
    <dgm:cxn modelId="{CA989785-6B1F-40E2-ACA8-B711CFF37EFB}" type="presOf" srcId="{6D5027AD-B211-4F2C-AFDE-74DC594E72FC}" destId="{EE0F3330-D7C7-449A-9976-AADD0BEAF405}" srcOrd="1" destOrd="0" presId="urn:microsoft.com/office/officeart/2005/8/layout/venn2"/>
    <dgm:cxn modelId="{4AFB9E12-FD1B-40EF-AC42-943F4BDA2729}" srcId="{18E498D4-7E2A-477B-9E09-56FF22FB9608}" destId="{6D5027AD-B211-4F2C-AFDE-74DC594E72FC}" srcOrd="2" destOrd="0" parTransId="{996FD51E-4F80-44C5-A259-1016F8F8A160}" sibTransId="{F85E9445-A7C0-4AD8-B2DA-110D61BCE774}"/>
    <dgm:cxn modelId="{B76D39E1-8883-4D62-A6A7-BF799E52B925}" type="presOf" srcId="{4AA5FFC6-0337-4457-BF7C-C4EADC6E5BDB}" destId="{ADEDA590-7360-4B4A-B36F-BEEDA61EF104}" srcOrd="0" destOrd="0" presId="urn:microsoft.com/office/officeart/2005/8/layout/venn2"/>
    <dgm:cxn modelId="{3223DDD8-7C3F-484C-83AB-A583C9DAED6F}" type="presOf" srcId="{76578EA2-55A8-4389-A123-4B50B5960F41}" destId="{3F5C7675-C226-4F21-8FB7-B579F8327E40}" srcOrd="0" destOrd="0" presId="urn:microsoft.com/office/officeart/2005/8/layout/venn2"/>
    <dgm:cxn modelId="{50C70567-1FDD-4427-840B-3F8DAFBADB0D}" type="presOf" srcId="{6D5027AD-B211-4F2C-AFDE-74DC594E72FC}" destId="{110D3833-7F98-4E44-9D08-9022B1ED954D}" srcOrd="0" destOrd="0" presId="urn:microsoft.com/office/officeart/2005/8/layout/venn2"/>
    <dgm:cxn modelId="{02F5BBDA-71CE-4651-92E1-155616F86CE9}" type="presOf" srcId="{43B62BF7-7CD7-44F1-A7F3-C10B63AF4AEF}" destId="{A40708B6-3A63-46F7-A676-380954E6FB98}" srcOrd="0" destOrd="0" presId="urn:microsoft.com/office/officeart/2005/8/layout/venn2"/>
    <dgm:cxn modelId="{1F2292E4-DDB3-445D-AE91-CEA67893550F}" type="presOf" srcId="{43B62BF7-7CD7-44F1-A7F3-C10B63AF4AEF}" destId="{184E8D0A-CBC9-416E-923A-CC47CE76FB63}" srcOrd="1" destOrd="0" presId="urn:microsoft.com/office/officeart/2005/8/layout/venn2"/>
    <dgm:cxn modelId="{E7F67137-E11C-4EF2-8645-16A6773521B8}" type="presOf" srcId="{18E498D4-7E2A-477B-9E09-56FF22FB9608}" destId="{128A9C59-C400-4BF2-ABBD-C783C1BAAC6F}" srcOrd="0" destOrd="0" presId="urn:microsoft.com/office/officeart/2005/8/layout/venn2"/>
    <dgm:cxn modelId="{93180563-F4D4-4E0F-8666-6FE495368847}" srcId="{18E498D4-7E2A-477B-9E09-56FF22FB9608}" destId="{43B62BF7-7CD7-44F1-A7F3-C10B63AF4AEF}" srcOrd="0" destOrd="0" parTransId="{BBE22154-25F7-4BE1-B231-7DF603773A3B}" sibTransId="{F78D4EA2-D92A-4C2A-BA05-56360E905A74}"/>
    <dgm:cxn modelId="{E2EB5606-7886-4A87-8561-F391595496EB}" type="presOf" srcId="{76578EA2-55A8-4389-A123-4B50B5960F41}" destId="{326A7224-56A5-4342-86E9-12ADDAADD7D7}" srcOrd="1" destOrd="0" presId="urn:microsoft.com/office/officeart/2005/8/layout/venn2"/>
    <dgm:cxn modelId="{1BC46E4C-A2BF-4FA3-AA1F-B7470B88B1FC}" type="presParOf" srcId="{128A9C59-C400-4BF2-ABBD-C783C1BAAC6F}" destId="{F1B33172-41F5-4D65-8508-2B1446F5B524}" srcOrd="0" destOrd="0" presId="urn:microsoft.com/office/officeart/2005/8/layout/venn2"/>
    <dgm:cxn modelId="{0B27BABE-A71E-4401-BD91-C742E165900C}" type="presParOf" srcId="{F1B33172-41F5-4D65-8508-2B1446F5B524}" destId="{A40708B6-3A63-46F7-A676-380954E6FB98}" srcOrd="0" destOrd="0" presId="urn:microsoft.com/office/officeart/2005/8/layout/venn2"/>
    <dgm:cxn modelId="{B2251670-1F12-4433-88BA-FC4F98FAF877}" type="presParOf" srcId="{F1B33172-41F5-4D65-8508-2B1446F5B524}" destId="{184E8D0A-CBC9-416E-923A-CC47CE76FB63}" srcOrd="1" destOrd="0" presId="urn:microsoft.com/office/officeart/2005/8/layout/venn2"/>
    <dgm:cxn modelId="{3F210301-0769-40B7-AA6C-FDE088BDB866}" type="presParOf" srcId="{128A9C59-C400-4BF2-ABBD-C783C1BAAC6F}" destId="{1A187F2A-7D92-4EA8-8574-671ECE095FD6}" srcOrd="1" destOrd="0" presId="urn:microsoft.com/office/officeart/2005/8/layout/venn2"/>
    <dgm:cxn modelId="{10C602BA-20F3-4DF1-B86F-CE5160C123D7}" type="presParOf" srcId="{1A187F2A-7D92-4EA8-8574-671ECE095FD6}" destId="{3F5C7675-C226-4F21-8FB7-B579F8327E40}" srcOrd="0" destOrd="0" presId="urn:microsoft.com/office/officeart/2005/8/layout/venn2"/>
    <dgm:cxn modelId="{DFC816FD-B93E-4914-9B88-79D301406489}" type="presParOf" srcId="{1A187F2A-7D92-4EA8-8574-671ECE095FD6}" destId="{326A7224-56A5-4342-86E9-12ADDAADD7D7}" srcOrd="1" destOrd="0" presId="urn:microsoft.com/office/officeart/2005/8/layout/venn2"/>
    <dgm:cxn modelId="{208278ED-FF20-4A80-AD41-32760E017953}" type="presParOf" srcId="{128A9C59-C400-4BF2-ABBD-C783C1BAAC6F}" destId="{B82F560C-2685-467F-9800-8878DB49D532}" srcOrd="2" destOrd="0" presId="urn:microsoft.com/office/officeart/2005/8/layout/venn2"/>
    <dgm:cxn modelId="{3FB5EB02-CC74-4D6E-B4FD-9166A8BC8A18}" type="presParOf" srcId="{B82F560C-2685-467F-9800-8878DB49D532}" destId="{110D3833-7F98-4E44-9D08-9022B1ED954D}" srcOrd="0" destOrd="0" presId="urn:microsoft.com/office/officeart/2005/8/layout/venn2"/>
    <dgm:cxn modelId="{B10E0582-183B-46FF-A0FE-339A239A53D9}" type="presParOf" srcId="{B82F560C-2685-467F-9800-8878DB49D532}" destId="{EE0F3330-D7C7-449A-9976-AADD0BEAF405}" srcOrd="1" destOrd="0" presId="urn:microsoft.com/office/officeart/2005/8/layout/venn2"/>
    <dgm:cxn modelId="{AFE56BCC-0294-4BAF-B02F-3AFF0992F1F9}" type="presParOf" srcId="{128A9C59-C400-4BF2-ABBD-C783C1BAAC6F}" destId="{D3F10406-38FF-43D4-9702-4A6531ECCAA2}" srcOrd="3" destOrd="0" presId="urn:microsoft.com/office/officeart/2005/8/layout/venn2"/>
    <dgm:cxn modelId="{C572DBD8-ECA9-4304-BA7E-5C8997B5BF34}" type="presParOf" srcId="{D3F10406-38FF-43D4-9702-4A6531ECCAA2}" destId="{ADEDA590-7360-4B4A-B36F-BEEDA61EF104}" srcOrd="0" destOrd="0" presId="urn:microsoft.com/office/officeart/2005/8/layout/venn2"/>
    <dgm:cxn modelId="{E9F54F9B-54E8-4A83-8DDD-F723C26DC395}" type="presParOf" srcId="{D3F10406-38FF-43D4-9702-4A6531ECCAA2}" destId="{3A150639-225A-4566-8A51-7C47A926CC9A}" srcOrd="1" destOrd="0" presId="urn:microsoft.com/office/officeart/2005/8/layout/ven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E498D4-7E2A-477B-9E09-56FF22FB9608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43B62BF7-7CD7-44F1-A7F3-C10B63AF4AEF}">
      <dgm:prSet phldrT="[Text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ru-RU" sz="1200" b="1" dirty="0" smtClean="0">
              <a:solidFill>
                <a:schemeClr val="bg1"/>
              </a:solidFill>
              <a:latin typeface="Open Sans"/>
              <a:cs typeface="Open Sans"/>
            </a:rPr>
            <a:t>10</a:t>
          </a:r>
          <a:r>
            <a:rPr lang="en-US" sz="1200" b="1" dirty="0" smtClean="0">
              <a:solidFill>
                <a:schemeClr val="bg1"/>
              </a:solidFill>
              <a:latin typeface="Open Sans"/>
              <a:cs typeface="Open Sans"/>
            </a:rPr>
            <a:t>0%</a:t>
          </a:r>
          <a:endParaRPr lang="en-AU" sz="1200" b="1" dirty="0">
            <a:solidFill>
              <a:schemeClr val="bg1"/>
            </a:solidFill>
            <a:latin typeface="Open Sans"/>
            <a:cs typeface="Open Sans"/>
          </a:endParaRPr>
        </a:p>
      </dgm:t>
    </dgm:pt>
    <dgm:pt modelId="{BBE22154-25F7-4BE1-B231-7DF603773A3B}" type="parTrans" cxnId="{93180563-F4D4-4E0F-8666-6FE495368847}">
      <dgm:prSet/>
      <dgm:spPr/>
      <dgm:t>
        <a:bodyPr/>
        <a:lstStyle/>
        <a:p>
          <a:endParaRPr lang="en-AU" sz="1000" b="0">
            <a:solidFill>
              <a:schemeClr val="bg1"/>
            </a:solidFill>
            <a:latin typeface="Open Sans"/>
            <a:cs typeface="Open Sans"/>
          </a:endParaRPr>
        </a:p>
      </dgm:t>
    </dgm:pt>
    <dgm:pt modelId="{F78D4EA2-D92A-4C2A-BA05-56360E905A74}" type="sibTrans" cxnId="{93180563-F4D4-4E0F-8666-6FE495368847}">
      <dgm:prSet/>
      <dgm:spPr/>
      <dgm:t>
        <a:bodyPr/>
        <a:lstStyle/>
        <a:p>
          <a:endParaRPr lang="en-AU" sz="1000" b="0">
            <a:solidFill>
              <a:schemeClr val="bg1"/>
            </a:solidFill>
            <a:latin typeface="Open Sans"/>
            <a:cs typeface="Open Sans"/>
          </a:endParaRPr>
        </a:p>
      </dgm:t>
    </dgm:pt>
    <dgm:pt modelId="{76578EA2-55A8-4389-A123-4B50B5960F41}">
      <dgm:prSet phldrT="[Text]" custT="1"/>
      <dgm:spPr>
        <a:solidFill>
          <a:schemeClr val="accent2">
            <a:alpha val="50000"/>
          </a:schemeClr>
        </a:solidFill>
        <a:ln>
          <a:noFill/>
        </a:ln>
      </dgm:spPr>
      <dgm:t>
        <a:bodyPr/>
        <a:lstStyle/>
        <a:p>
          <a:r>
            <a:rPr lang="ru-RU" sz="1200" b="0" smtClean="0">
              <a:solidFill>
                <a:schemeClr val="bg1"/>
              </a:solidFill>
              <a:latin typeface="Open Sans"/>
              <a:cs typeface="Open Sans"/>
            </a:rPr>
            <a:t>44,7</a:t>
          </a:r>
          <a:r>
            <a:rPr lang="en-US" sz="1200" b="0" smtClean="0">
              <a:solidFill>
                <a:schemeClr val="bg1"/>
              </a:solidFill>
              <a:latin typeface="Open Sans"/>
              <a:cs typeface="Open Sans"/>
            </a:rPr>
            <a:t>%</a:t>
          </a:r>
          <a:endParaRPr lang="en-AU" sz="1200" b="0" dirty="0">
            <a:solidFill>
              <a:schemeClr val="bg1"/>
            </a:solidFill>
            <a:latin typeface="Open Sans"/>
            <a:cs typeface="Open Sans"/>
          </a:endParaRPr>
        </a:p>
      </dgm:t>
    </dgm:pt>
    <dgm:pt modelId="{B17F0D8F-D1B5-4812-AC1A-B571AACDF4BB}" type="parTrans" cxnId="{4CF1B83F-38C9-4965-AB88-5E667BFB2D67}">
      <dgm:prSet/>
      <dgm:spPr/>
      <dgm:t>
        <a:bodyPr/>
        <a:lstStyle/>
        <a:p>
          <a:endParaRPr lang="en-AU" sz="1000" b="0">
            <a:solidFill>
              <a:schemeClr val="bg1"/>
            </a:solidFill>
            <a:latin typeface="Open Sans"/>
            <a:cs typeface="Open Sans"/>
          </a:endParaRPr>
        </a:p>
      </dgm:t>
    </dgm:pt>
    <dgm:pt modelId="{7B618A13-FE6A-446A-9763-990D8CE74C9D}" type="sibTrans" cxnId="{4CF1B83F-38C9-4965-AB88-5E667BFB2D67}">
      <dgm:prSet/>
      <dgm:spPr/>
      <dgm:t>
        <a:bodyPr/>
        <a:lstStyle/>
        <a:p>
          <a:endParaRPr lang="en-AU" sz="1000" b="0">
            <a:solidFill>
              <a:schemeClr val="bg1"/>
            </a:solidFill>
            <a:latin typeface="Open Sans"/>
            <a:cs typeface="Open Sans"/>
          </a:endParaRPr>
        </a:p>
      </dgm:t>
    </dgm:pt>
    <dgm:pt modelId="{6D5027AD-B211-4F2C-AFDE-74DC594E72FC}">
      <dgm:prSet phldrT="[Text]" custT="1"/>
      <dgm:spPr>
        <a:solidFill>
          <a:schemeClr val="accent3">
            <a:alpha val="60000"/>
          </a:schemeClr>
        </a:solidFill>
        <a:ln>
          <a:noFill/>
        </a:ln>
      </dgm:spPr>
      <dgm:t>
        <a:bodyPr/>
        <a:lstStyle/>
        <a:p>
          <a:r>
            <a:rPr lang="ru-RU" sz="1200" b="0" smtClean="0">
              <a:solidFill>
                <a:schemeClr val="bg1"/>
              </a:solidFill>
              <a:latin typeface="Open Sans"/>
              <a:cs typeface="Open Sans"/>
            </a:rPr>
            <a:t>42</a:t>
          </a:r>
          <a:r>
            <a:rPr lang="en-US" sz="1200" b="0" smtClean="0">
              <a:solidFill>
                <a:schemeClr val="bg1"/>
              </a:solidFill>
              <a:latin typeface="Open Sans"/>
              <a:cs typeface="Open Sans"/>
            </a:rPr>
            <a:t>%</a:t>
          </a:r>
          <a:endParaRPr lang="en-AU" sz="1200" b="0" dirty="0">
            <a:solidFill>
              <a:schemeClr val="bg1"/>
            </a:solidFill>
            <a:latin typeface="Open Sans"/>
            <a:cs typeface="Open Sans"/>
          </a:endParaRPr>
        </a:p>
      </dgm:t>
    </dgm:pt>
    <dgm:pt modelId="{996FD51E-4F80-44C5-A259-1016F8F8A160}" type="parTrans" cxnId="{4AFB9E12-FD1B-40EF-AC42-943F4BDA2729}">
      <dgm:prSet/>
      <dgm:spPr/>
      <dgm:t>
        <a:bodyPr/>
        <a:lstStyle/>
        <a:p>
          <a:endParaRPr lang="en-AU" sz="1000" b="0">
            <a:solidFill>
              <a:schemeClr val="bg1"/>
            </a:solidFill>
            <a:latin typeface="Open Sans"/>
            <a:cs typeface="Open Sans"/>
          </a:endParaRPr>
        </a:p>
      </dgm:t>
    </dgm:pt>
    <dgm:pt modelId="{F85E9445-A7C0-4AD8-B2DA-110D61BCE774}" type="sibTrans" cxnId="{4AFB9E12-FD1B-40EF-AC42-943F4BDA2729}">
      <dgm:prSet/>
      <dgm:spPr/>
      <dgm:t>
        <a:bodyPr/>
        <a:lstStyle/>
        <a:p>
          <a:endParaRPr lang="en-AU" sz="1000" b="0">
            <a:solidFill>
              <a:schemeClr val="bg1"/>
            </a:solidFill>
            <a:latin typeface="Open Sans"/>
            <a:cs typeface="Open Sans"/>
          </a:endParaRPr>
        </a:p>
      </dgm:t>
    </dgm:pt>
    <dgm:pt modelId="{4AA5FFC6-0337-4457-BF7C-C4EADC6E5BDB}">
      <dgm:prSet phldrT="[Text]" custT="1"/>
      <dgm:spPr>
        <a:solidFill>
          <a:schemeClr val="accent6"/>
        </a:solidFill>
        <a:ln>
          <a:noFill/>
        </a:ln>
      </dgm:spPr>
      <dgm:t>
        <a:bodyPr/>
        <a:lstStyle/>
        <a:p>
          <a:r>
            <a:rPr lang="ru-RU" sz="1800" b="0" smtClean="0">
              <a:solidFill>
                <a:schemeClr val="bg1"/>
              </a:solidFill>
              <a:latin typeface="Open Sans"/>
              <a:cs typeface="Open Sans"/>
            </a:rPr>
            <a:t>18.6</a:t>
          </a:r>
          <a:r>
            <a:rPr lang="en-US" sz="1800" b="0" smtClean="0">
              <a:solidFill>
                <a:schemeClr val="bg1"/>
              </a:solidFill>
              <a:latin typeface="Open Sans"/>
              <a:cs typeface="Open Sans"/>
            </a:rPr>
            <a:t>%</a:t>
          </a:r>
          <a:endParaRPr lang="en-AU" sz="1800" b="0" dirty="0">
            <a:solidFill>
              <a:schemeClr val="bg1"/>
            </a:solidFill>
            <a:latin typeface="Open Sans"/>
            <a:cs typeface="Open Sans"/>
          </a:endParaRPr>
        </a:p>
      </dgm:t>
    </dgm:pt>
    <dgm:pt modelId="{B00211E9-32F2-4CBF-A050-6992E2A3FC34}" type="parTrans" cxnId="{D3319157-D35C-4663-88CC-BEB6ACEF54C0}">
      <dgm:prSet/>
      <dgm:spPr/>
      <dgm:t>
        <a:bodyPr/>
        <a:lstStyle/>
        <a:p>
          <a:endParaRPr lang="en-AU" sz="1000" b="0">
            <a:solidFill>
              <a:schemeClr val="bg1"/>
            </a:solidFill>
            <a:latin typeface="Open Sans"/>
            <a:cs typeface="Open Sans"/>
          </a:endParaRPr>
        </a:p>
      </dgm:t>
    </dgm:pt>
    <dgm:pt modelId="{B9198521-0A85-4F5F-85EF-0C619E5DD357}" type="sibTrans" cxnId="{D3319157-D35C-4663-88CC-BEB6ACEF54C0}">
      <dgm:prSet/>
      <dgm:spPr/>
      <dgm:t>
        <a:bodyPr/>
        <a:lstStyle/>
        <a:p>
          <a:endParaRPr lang="en-AU" sz="1000" b="0">
            <a:solidFill>
              <a:schemeClr val="bg1"/>
            </a:solidFill>
            <a:latin typeface="Open Sans"/>
            <a:cs typeface="Open Sans"/>
          </a:endParaRPr>
        </a:p>
      </dgm:t>
    </dgm:pt>
    <dgm:pt modelId="{128A9C59-C400-4BF2-ABBD-C783C1BAAC6F}" type="pres">
      <dgm:prSet presAssocID="{18E498D4-7E2A-477B-9E09-56FF22FB9608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F1B33172-41F5-4D65-8508-2B1446F5B524}" type="pres">
      <dgm:prSet presAssocID="{18E498D4-7E2A-477B-9E09-56FF22FB9608}" presName="comp1" presStyleCnt="0"/>
      <dgm:spPr/>
    </dgm:pt>
    <dgm:pt modelId="{A40708B6-3A63-46F7-A676-380954E6FB98}" type="pres">
      <dgm:prSet presAssocID="{18E498D4-7E2A-477B-9E09-56FF22FB9608}" presName="circle1" presStyleLbl="node1" presStyleIdx="0" presStyleCnt="4" custScaleX="100001"/>
      <dgm:spPr/>
      <dgm:t>
        <a:bodyPr/>
        <a:lstStyle/>
        <a:p>
          <a:endParaRPr lang="en-AU"/>
        </a:p>
      </dgm:t>
    </dgm:pt>
    <dgm:pt modelId="{184E8D0A-CBC9-416E-923A-CC47CE76FB63}" type="pres">
      <dgm:prSet presAssocID="{18E498D4-7E2A-477B-9E09-56FF22FB9608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A187F2A-7D92-4EA8-8574-671ECE095FD6}" type="pres">
      <dgm:prSet presAssocID="{18E498D4-7E2A-477B-9E09-56FF22FB9608}" presName="comp2" presStyleCnt="0"/>
      <dgm:spPr/>
    </dgm:pt>
    <dgm:pt modelId="{3F5C7675-C226-4F21-8FB7-B579F8327E40}" type="pres">
      <dgm:prSet presAssocID="{18E498D4-7E2A-477B-9E09-56FF22FB9608}" presName="circle2" presStyleLbl="node1" presStyleIdx="1" presStyleCnt="4" custScaleX="100001" custLinFactNeighborY="-1240"/>
      <dgm:spPr/>
      <dgm:t>
        <a:bodyPr/>
        <a:lstStyle/>
        <a:p>
          <a:endParaRPr lang="en-AU"/>
        </a:p>
      </dgm:t>
    </dgm:pt>
    <dgm:pt modelId="{326A7224-56A5-4342-86E9-12ADDAADD7D7}" type="pres">
      <dgm:prSet presAssocID="{18E498D4-7E2A-477B-9E09-56FF22FB9608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B82F560C-2685-467F-9800-8878DB49D532}" type="pres">
      <dgm:prSet presAssocID="{18E498D4-7E2A-477B-9E09-56FF22FB9608}" presName="comp3" presStyleCnt="0"/>
      <dgm:spPr/>
    </dgm:pt>
    <dgm:pt modelId="{110D3833-7F98-4E44-9D08-9022B1ED954D}" type="pres">
      <dgm:prSet presAssocID="{18E498D4-7E2A-477B-9E09-56FF22FB9608}" presName="circle3" presStyleLbl="node1" presStyleIdx="2" presStyleCnt="4" custScaleX="100001" custLinFactNeighborY="-3717"/>
      <dgm:spPr/>
      <dgm:t>
        <a:bodyPr/>
        <a:lstStyle/>
        <a:p>
          <a:endParaRPr lang="en-AU"/>
        </a:p>
      </dgm:t>
    </dgm:pt>
    <dgm:pt modelId="{EE0F3330-D7C7-449A-9976-AADD0BEAF405}" type="pres">
      <dgm:prSet presAssocID="{18E498D4-7E2A-477B-9E09-56FF22FB9608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D3F10406-38FF-43D4-9702-4A6531ECCAA2}" type="pres">
      <dgm:prSet presAssocID="{18E498D4-7E2A-477B-9E09-56FF22FB9608}" presName="comp4" presStyleCnt="0"/>
      <dgm:spPr/>
    </dgm:pt>
    <dgm:pt modelId="{ADEDA590-7360-4B4A-B36F-BEEDA61EF104}" type="pres">
      <dgm:prSet presAssocID="{18E498D4-7E2A-477B-9E09-56FF22FB9608}" presName="circle4" presStyleLbl="node1" presStyleIdx="3" presStyleCnt="4" custScaleX="122166" custLinFactNeighborY="-8680"/>
      <dgm:spPr/>
      <dgm:t>
        <a:bodyPr/>
        <a:lstStyle/>
        <a:p>
          <a:endParaRPr lang="en-AU"/>
        </a:p>
      </dgm:t>
    </dgm:pt>
    <dgm:pt modelId="{3A150639-225A-4566-8A51-7C47A926CC9A}" type="pres">
      <dgm:prSet presAssocID="{18E498D4-7E2A-477B-9E09-56FF22FB9608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32B5D919-D65C-4A43-A186-C6144CD9C463}" type="presOf" srcId="{76578EA2-55A8-4389-A123-4B50B5960F41}" destId="{3F5C7675-C226-4F21-8FB7-B579F8327E40}" srcOrd="0" destOrd="0" presId="urn:microsoft.com/office/officeart/2005/8/layout/venn2"/>
    <dgm:cxn modelId="{670D5989-D8F2-434F-9A87-D80C907FD5A1}" type="presOf" srcId="{76578EA2-55A8-4389-A123-4B50B5960F41}" destId="{326A7224-56A5-4342-86E9-12ADDAADD7D7}" srcOrd="1" destOrd="0" presId="urn:microsoft.com/office/officeart/2005/8/layout/venn2"/>
    <dgm:cxn modelId="{4CF1B83F-38C9-4965-AB88-5E667BFB2D67}" srcId="{18E498D4-7E2A-477B-9E09-56FF22FB9608}" destId="{76578EA2-55A8-4389-A123-4B50B5960F41}" srcOrd="1" destOrd="0" parTransId="{B17F0D8F-D1B5-4812-AC1A-B571AACDF4BB}" sibTransId="{7B618A13-FE6A-446A-9763-990D8CE74C9D}"/>
    <dgm:cxn modelId="{6AD185D5-68A4-45E6-96A1-BF11860F206C}" type="presOf" srcId="{4AA5FFC6-0337-4457-BF7C-C4EADC6E5BDB}" destId="{ADEDA590-7360-4B4A-B36F-BEEDA61EF104}" srcOrd="0" destOrd="0" presId="urn:microsoft.com/office/officeart/2005/8/layout/venn2"/>
    <dgm:cxn modelId="{4A4F9B32-5AE0-4C56-9E3C-E6CAF0297DEE}" type="presOf" srcId="{18E498D4-7E2A-477B-9E09-56FF22FB9608}" destId="{128A9C59-C400-4BF2-ABBD-C783C1BAAC6F}" srcOrd="0" destOrd="0" presId="urn:microsoft.com/office/officeart/2005/8/layout/venn2"/>
    <dgm:cxn modelId="{D3319157-D35C-4663-88CC-BEB6ACEF54C0}" srcId="{18E498D4-7E2A-477B-9E09-56FF22FB9608}" destId="{4AA5FFC6-0337-4457-BF7C-C4EADC6E5BDB}" srcOrd="3" destOrd="0" parTransId="{B00211E9-32F2-4CBF-A050-6992E2A3FC34}" sibTransId="{B9198521-0A85-4F5F-85EF-0C619E5DD357}"/>
    <dgm:cxn modelId="{ADFA9366-51C5-418D-BDC3-34E44CE5DF9D}" type="presOf" srcId="{6D5027AD-B211-4F2C-AFDE-74DC594E72FC}" destId="{110D3833-7F98-4E44-9D08-9022B1ED954D}" srcOrd="0" destOrd="0" presId="urn:microsoft.com/office/officeart/2005/8/layout/venn2"/>
    <dgm:cxn modelId="{4AFB9E12-FD1B-40EF-AC42-943F4BDA2729}" srcId="{18E498D4-7E2A-477B-9E09-56FF22FB9608}" destId="{6D5027AD-B211-4F2C-AFDE-74DC594E72FC}" srcOrd="2" destOrd="0" parTransId="{996FD51E-4F80-44C5-A259-1016F8F8A160}" sibTransId="{F85E9445-A7C0-4AD8-B2DA-110D61BCE774}"/>
    <dgm:cxn modelId="{87A49B4F-5700-4B15-B116-CC7ED15D4B22}" type="presOf" srcId="{4AA5FFC6-0337-4457-BF7C-C4EADC6E5BDB}" destId="{3A150639-225A-4566-8A51-7C47A926CC9A}" srcOrd="1" destOrd="0" presId="urn:microsoft.com/office/officeart/2005/8/layout/venn2"/>
    <dgm:cxn modelId="{19F3A139-B802-4ED3-BF14-DE68BC54307F}" type="presOf" srcId="{43B62BF7-7CD7-44F1-A7F3-C10B63AF4AEF}" destId="{A40708B6-3A63-46F7-A676-380954E6FB98}" srcOrd="0" destOrd="0" presId="urn:microsoft.com/office/officeart/2005/8/layout/venn2"/>
    <dgm:cxn modelId="{0A2FA351-0FDF-4FEE-8EE7-CF45C7E20753}" type="presOf" srcId="{43B62BF7-7CD7-44F1-A7F3-C10B63AF4AEF}" destId="{184E8D0A-CBC9-416E-923A-CC47CE76FB63}" srcOrd="1" destOrd="0" presId="urn:microsoft.com/office/officeart/2005/8/layout/venn2"/>
    <dgm:cxn modelId="{4F4F8412-67DF-489A-BD7D-46812FA5E3B7}" type="presOf" srcId="{6D5027AD-B211-4F2C-AFDE-74DC594E72FC}" destId="{EE0F3330-D7C7-449A-9976-AADD0BEAF405}" srcOrd="1" destOrd="0" presId="urn:microsoft.com/office/officeart/2005/8/layout/venn2"/>
    <dgm:cxn modelId="{93180563-F4D4-4E0F-8666-6FE495368847}" srcId="{18E498D4-7E2A-477B-9E09-56FF22FB9608}" destId="{43B62BF7-7CD7-44F1-A7F3-C10B63AF4AEF}" srcOrd="0" destOrd="0" parTransId="{BBE22154-25F7-4BE1-B231-7DF603773A3B}" sibTransId="{F78D4EA2-D92A-4C2A-BA05-56360E905A74}"/>
    <dgm:cxn modelId="{C8904933-D0AA-4F75-A59E-F00AD6FE5C4B}" type="presParOf" srcId="{128A9C59-C400-4BF2-ABBD-C783C1BAAC6F}" destId="{F1B33172-41F5-4D65-8508-2B1446F5B524}" srcOrd="0" destOrd="0" presId="urn:microsoft.com/office/officeart/2005/8/layout/venn2"/>
    <dgm:cxn modelId="{0C887FA8-5119-4F0C-87A0-3B9B43269E8F}" type="presParOf" srcId="{F1B33172-41F5-4D65-8508-2B1446F5B524}" destId="{A40708B6-3A63-46F7-A676-380954E6FB98}" srcOrd="0" destOrd="0" presId="urn:microsoft.com/office/officeart/2005/8/layout/venn2"/>
    <dgm:cxn modelId="{F35EA2F0-42E3-44B2-932C-A45C6839F57C}" type="presParOf" srcId="{F1B33172-41F5-4D65-8508-2B1446F5B524}" destId="{184E8D0A-CBC9-416E-923A-CC47CE76FB63}" srcOrd="1" destOrd="0" presId="urn:microsoft.com/office/officeart/2005/8/layout/venn2"/>
    <dgm:cxn modelId="{5ED03545-994B-4822-991B-9275460C3AE5}" type="presParOf" srcId="{128A9C59-C400-4BF2-ABBD-C783C1BAAC6F}" destId="{1A187F2A-7D92-4EA8-8574-671ECE095FD6}" srcOrd="1" destOrd="0" presId="urn:microsoft.com/office/officeart/2005/8/layout/venn2"/>
    <dgm:cxn modelId="{A579D6F1-19C1-4253-A5B3-051CFDA5FDDA}" type="presParOf" srcId="{1A187F2A-7D92-4EA8-8574-671ECE095FD6}" destId="{3F5C7675-C226-4F21-8FB7-B579F8327E40}" srcOrd="0" destOrd="0" presId="urn:microsoft.com/office/officeart/2005/8/layout/venn2"/>
    <dgm:cxn modelId="{4A08FE3D-3388-45E9-B7FF-0CAD4E6E7E43}" type="presParOf" srcId="{1A187F2A-7D92-4EA8-8574-671ECE095FD6}" destId="{326A7224-56A5-4342-86E9-12ADDAADD7D7}" srcOrd="1" destOrd="0" presId="urn:microsoft.com/office/officeart/2005/8/layout/venn2"/>
    <dgm:cxn modelId="{BF363F6A-7A4A-4820-A80D-87364B397D35}" type="presParOf" srcId="{128A9C59-C400-4BF2-ABBD-C783C1BAAC6F}" destId="{B82F560C-2685-467F-9800-8878DB49D532}" srcOrd="2" destOrd="0" presId="urn:microsoft.com/office/officeart/2005/8/layout/venn2"/>
    <dgm:cxn modelId="{73794D67-3837-4F29-8F1D-79597E0DDE91}" type="presParOf" srcId="{B82F560C-2685-467F-9800-8878DB49D532}" destId="{110D3833-7F98-4E44-9D08-9022B1ED954D}" srcOrd="0" destOrd="0" presId="urn:microsoft.com/office/officeart/2005/8/layout/venn2"/>
    <dgm:cxn modelId="{1A4203F5-C11D-407E-A0AA-C88DDA01D170}" type="presParOf" srcId="{B82F560C-2685-467F-9800-8878DB49D532}" destId="{EE0F3330-D7C7-449A-9976-AADD0BEAF405}" srcOrd="1" destOrd="0" presId="urn:microsoft.com/office/officeart/2005/8/layout/venn2"/>
    <dgm:cxn modelId="{34CCF7B8-E1A2-4FC4-A339-246D38EC9700}" type="presParOf" srcId="{128A9C59-C400-4BF2-ABBD-C783C1BAAC6F}" destId="{D3F10406-38FF-43D4-9702-4A6531ECCAA2}" srcOrd="3" destOrd="0" presId="urn:microsoft.com/office/officeart/2005/8/layout/venn2"/>
    <dgm:cxn modelId="{504C5AB4-F667-4B41-BF8E-60004BE50D07}" type="presParOf" srcId="{D3F10406-38FF-43D4-9702-4A6531ECCAA2}" destId="{ADEDA590-7360-4B4A-B36F-BEEDA61EF104}" srcOrd="0" destOrd="0" presId="urn:microsoft.com/office/officeart/2005/8/layout/venn2"/>
    <dgm:cxn modelId="{C263694D-20E6-4194-8C26-E0BF167A5D2A}" type="presParOf" srcId="{D3F10406-38FF-43D4-9702-4A6531ECCAA2}" destId="{3A150639-225A-4566-8A51-7C47A926CC9A}" srcOrd="1" destOrd="0" presId="urn:microsoft.com/office/officeart/2005/8/layout/ven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0708B6-3A63-46F7-A676-380954E6FB98}">
      <dsp:nvSpPr>
        <dsp:cNvPr id="0" name=""/>
        <dsp:cNvSpPr/>
      </dsp:nvSpPr>
      <dsp:spPr>
        <a:xfrm>
          <a:off x="-15" y="885011"/>
          <a:ext cx="3012156" cy="3012125"/>
        </a:xfrm>
        <a:prstGeom prst="ellipse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latin typeface="Open Sans"/>
              <a:cs typeface="Open Sans"/>
            </a:rPr>
            <a:t>10</a:t>
          </a:r>
          <a:r>
            <a:rPr lang="en-US" sz="1200" b="1" kern="1200" dirty="0" smtClean="0">
              <a:solidFill>
                <a:schemeClr val="bg1"/>
              </a:solidFill>
              <a:latin typeface="Open Sans"/>
              <a:cs typeface="Open Sans"/>
            </a:rPr>
            <a:t>0%</a:t>
          </a:r>
          <a:endParaRPr lang="en-AU" sz="1200" b="1" kern="1200" dirty="0">
            <a:solidFill>
              <a:schemeClr val="bg1"/>
            </a:solidFill>
            <a:latin typeface="Open Sans"/>
            <a:cs typeface="Open Sans"/>
          </a:endParaRPr>
        </a:p>
      </dsp:txBody>
      <dsp:txXfrm>
        <a:off x="1084963" y="1035617"/>
        <a:ext cx="842198" cy="451818"/>
      </dsp:txXfrm>
    </dsp:sp>
    <dsp:sp modelId="{3F5C7675-C226-4F21-8FB7-B579F8327E40}">
      <dsp:nvSpPr>
        <dsp:cNvPr id="0" name=""/>
        <dsp:cNvSpPr/>
      </dsp:nvSpPr>
      <dsp:spPr>
        <a:xfrm>
          <a:off x="301200" y="1457555"/>
          <a:ext cx="2409724" cy="2409700"/>
        </a:xfrm>
        <a:prstGeom prst="ellipse">
          <a:avLst/>
        </a:prstGeom>
        <a:solidFill>
          <a:schemeClr val="accent2">
            <a:alpha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chemeClr val="bg1"/>
              </a:solidFill>
              <a:latin typeface="Open Sans"/>
              <a:cs typeface="Open Sans"/>
            </a:rPr>
            <a:t>26</a:t>
          </a:r>
          <a:r>
            <a:rPr lang="en-US" sz="1200" b="0" kern="1200" dirty="0" smtClean="0">
              <a:solidFill>
                <a:schemeClr val="bg1"/>
              </a:solidFill>
              <a:latin typeface="Open Sans"/>
              <a:cs typeface="Open Sans"/>
            </a:rPr>
            <a:t>%</a:t>
          </a:r>
          <a:endParaRPr lang="en-AU" sz="1200" b="0" kern="1200" dirty="0">
            <a:solidFill>
              <a:schemeClr val="bg1"/>
            </a:solidFill>
            <a:latin typeface="Open Sans"/>
            <a:cs typeface="Open Sans"/>
          </a:endParaRPr>
        </a:p>
      </dsp:txBody>
      <dsp:txXfrm>
        <a:off x="1084963" y="1602137"/>
        <a:ext cx="842198" cy="433746"/>
      </dsp:txXfrm>
    </dsp:sp>
    <dsp:sp modelId="{110D3833-7F98-4E44-9D08-9022B1ED954D}">
      <dsp:nvSpPr>
        <dsp:cNvPr id="0" name=""/>
        <dsp:cNvSpPr/>
      </dsp:nvSpPr>
      <dsp:spPr>
        <a:xfrm>
          <a:off x="602416" y="2022684"/>
          <a:ext cx="1807293" cy="1807275"/>
        </a:xfrm>
        <a:prstGeom prst="ellipse">
          <a:avLst/>
        </a:prstGeom>
        <a:solidFill>
          <a:schemeClr val="accent3">
            <a:alpha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chemeClr val="bg1"/>
              </a:solidFill>
              <a:latin typeface="Open Sans"/>
              <a:cs typeface="Open Sans"/>
            </a:rPr>
            <a:t>77,5</a:t>
          </a:r>
          <a:r>
            <a:rPr lang="en-US" sz="1200" b="0" kern="1200" dirty="0" smtClean="0">
              <a:solidFill>
                <a:schemeClr val="bg1"/>
              </a:solidFill>
              <a:latin typeface="Open Sans"/>
              <a:cs typeface="Open Sans"/>
            </a:rPr>
            <a:t>%</a:t>
          </a:r>
          <a:endParaRPr lang="en-AU" sz="1200" b="0" kern="1200" dirty="0">
            <a:solidFill>
              <a:schemeClr val="bg1"/>
            </a:solidFill>
            <a:latin typeface="Open Sans"/>
            <a:cs typeface="Open Sans"/>
          </a:endParaRPr>
        </a:p>
      </dsp:txBody>
      <dsp:txXfrm>
        <a:off x="1084963" y="2158230"/>
        <a:ext cx="842198" cy="406637"/>
      </dsp:txXfrm>
    </dsp:sp>
    <dsp:sp modelId="{ADEDA590-7360-4B4A-B36F-BEEDA61EF104}">
      <dsp:nvSpPr>
        <dsp:cNvPr id="0" name=""/>
        <dsp:cNvSpPr/>
      </dsp:nvSpPr>
      <dsp:spPr>
        <a:xfrm>
          <a:off x="770104" y="2587705"/>
          <a:ext cx="1471917" cy="1204850"/>
        </a:xfrm>
        <a:prstGeom prst="ellipse">
          <a:avLst/>
        </a:prstGeom>
        <a:solidFill>
          <a:schemeClr val="accent6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bg1"/>
              </a:solidFill>
              <a:latin typeface="Open Sans"/>
              <a:cs typeface="Open Sans"/>
            </a:rPr>
            <a:t>20.1</a:t>
          </a:r>
          <a:r>
            <a:rPr lang="en-US" sz="1800" b="0" kern="1200" dirty="0" smtClean="0">
              <a:solidFill>
                <a:schemeClr val="bg1"/>
              </a:solidFill>
              <a:latin typeface="Open Sans"/>
              <a:cs typeface="Open Sans"/>
            </a:rPr>
            <a:t>%</a:t>
          </a:r>
          <a:endParaRPr lang="en-AU" sz="1800" b="0" kern="1200" dirty="0">
            <a:solidFill>
              <a:schemeClr val="bg1"/>
            </a:solidFill>
            <a:latin typeface="Open Sans"/>
            <a:cs typeface="Open Sans"/>
          </a:endParaRPr>
        </a:p>
      </dsp:txBody>
      <dsp:txXfrm>
        <a:off x="985661" y="2888918"/>
        <a:ext cx="1040802" cy="6024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0708B6-3A63-46F7-A676-380954E6FB98}">
      <dsp:nvSpPr>
        <dsp:cNvPr id="0" name=""/>
        <dsp:cNvSpPr/>
      </dsp:nvSpPr>
      <dsp:spPr>
        <a:xfrm>
          <a:off x="-15" y="885011"/>
          <a:ext cx="3012156" cy="3012125"/>
        </a:xfrm>
        <a:prstGeom prst="ellipse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latin typeface="Open Sans"/>
              <a:cs typeface="Open Sans"/>
            </a:rPr>
            <a:t>10</a:t>
          </a:r>
          <a:r>
            <a:rPr lang="en-US" sz="1200" b="1" kern="1200" dirty="0" smtClean="0">
              <a:solidFill>
                <a:schemeClr val="bg1"/>
              </a:solidFill>
              <a:latin typeface="Open Sans"/>
              <a:cs typeface="Open Sans"/>
            </a:rPr>
            <a:t>0%</a:t>
          </a:r>
          <a:endParaRPr lang="en-AU" sz="1200" b="1" kern="1200" dirty="0">
            <a:solidFill>
              <a:schemeClr val="bg1"/>
            </a:solidFill>
            <a:latin typeface="Open Sans"/>
            <a:cs typeface="Open Sans"/>
          </a:endParaRPr>
        </a:p>
      </dsp:txBody>
      <dsp:txXfrm>
        <a:off x="1084963" y="1035617"/>
        <a:ext cx="842198" cy="451818"/>
      </dsp:txXfrm>
    </dsp:sp>
    <dsp:sp modelId="{3F5C7675-C226-4F21-8FB7-B579F8327E40}">
      <dsp:nvSpPr>
        <dsp:cNvPr id="0" name=""/>
        <dsp:cNvSpPr/>
      </dsp:nvSpPr>
      <dsp:spPr>
        <a:xfrm>
          <a:off x="301200" y="1457555"/>
          <a:ext cx="2409724" cy="2409700"/>
        </a:xfrm>
        <a:prstGeom prst="ellipse">
          <a:avLst/>
        </a:prstGeom>
        <a:solidFill>
          <a:schemeClr val="accent2">
            <a:alpha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smtClean="0">
              <a:solidFill>
                <a:schemeClr val="bg1"/>
              </a:solidFill>
              <a:latin typeface="Open Sans"/>
              <a:cs typeface="Open Sans"/>
            </a:rPr>
            <a:t>44,7</a:t>
          </a:r>
          <a:r>
            <a:rPr lang="en-US" sz="1200" b="0" kern="1200" smtClean="0">
              <a:solidFill>
                <a:schemeClr val="bg1"/>
              </a:solidFill>
              <a:latin typeface="Open Sans"/>
              <a:cs typeface="Open Sans"/>
            </a:rPr>
            <a:t>%</a:t>
          </a:r>
          <a:endParaRPr lang="en-AU" sz="1200" b="0" kern="1200" dirty="0">
            <a:solidFill>
              <a:schemeClr val="bg1"/>
            </a:solidFill>
            <a:latin typeface="Open Sans"/>
            <a:cs typeface="Open Sans"/>
          </a:endParaRPr>
        </a:p>
      </dsp:txBody>
      <dsp:txXfrm>
        <a:off x="1084963" y="1602137"/>
        <a:ext cx="842198" cy="433746"/>
      </dsp:txXfrm>
    </dsp:sp>
    <dsp:sp modelId="{110D3833-7F98-4E44-9D08-9022B1ED954D}">
      <dsp:nvSpPr>
        <dsp:cNvPr id="0" name=""/>
        <dsp:cNvSpPr/>
      </dsp:nvSpPr>
      <dsp:spPr>
        <a:xfrm>
          <a:off x="602416" y="2022684"/>
          <a:ext cx="1807293" cy="1807275"/>
        </a:xfrm>
        <a:prstGeom prst="ellipse">
          <a:avLst/>
        </a:prstGeom>
        <a:solidFill>
          <a:schemeClr val="accent3">
            <a:alpha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smtClean="0">
              <a:solidFill>
                <a:schemeClr val="bg1"/>
              </a:solidFill>
              <a:latin typeface="Open Sans"/>
              <a:cs typeface="Open Sans"/>
            </a:rPr>
            <a:t>42</a:t>
          </a:r>
          <a:r>
            <a:rPr lang="en-US" sz="1200" b="0" kern="1200" smtClean="0">
              <a:solidFill>
                <a:schemeClr val="bg1"/>
              </a:solidFill>
              <a:latin typeface="Open Sans"/>
              <a:cs typeface="Open Sans"/>
            </a:rPr>
            <a:t>%</a:t>
          </a:r>
          <a:endParaRPr lang="en-AU" sz="1200" b="0" kern="1200" dirty="0">
            <a:solidFill>
              <a:schemeClr val="bg1"/>
            </a:solidFill>
            <a:latin typeface="Open Sans"/>
            <a:cs typeface="Open Sans"/>
          </a:endParaRPr>
        </a:p>
      </dsp:txBody>
      <dsp:txXfrm>
        <a:off x="1084963" y="2158230"/>
        <a:ext cx="842198" cy="406637"/>
      </dsp:txXfrm>
    </dsp:sp>
    <dsp:sp modelId="{ADEDA590-7360-4B4A-B36F-BEEDA61EF104}">
      <dsp:nvSpPr>
        <dsp:cNvPr id="0" name=""/>
        <dsp:cNvSpPr/>
      </dsp:nvSpPr>
      <dsp:spPr>
        <a:xfrm>
          <a:off x="770104" y="2587705"/>
          <a:ext cx="1471917" cy="1204850"/>
        </a:xfrm>
        <a:prstGeom prst="ellipse">
          <a:avLst/>
        </a:prstGeom>
        <a:solidFill>
          <a:schemeClr val="accent6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smtClean="0">
              <a:solidFill>
                <a:schemeClr val="bg1"/>
              </a:solidFill>
              <a:latin typeface="Open Sans"/>
              <a:cs typeface="Open Sans"/>
            </a:rPr>
            <a:t>18.6</a:t>
          </a:r>
          <a:r>
            <a:rPr lang="en-US" sz="1800" b="0" kern="1200" smtClean="0">
              <a:solidFill>
                <a:schemeClr val="bg1"/>
              </a:solidFill>
              <a:latin typeface="Open Sans"/>
              <a:cs typeface="Open Sans"/>
            </a:rPr>
            <a:t>%</a:t>
          </a:r>
          <a:endParaRPr lang="en-AU" sz="1800" b="0" kern="1200" dirty="0">
            <a:solidFill>
              <a:schemeClr val="bg1"/>
            </a:solidFill>
            <a:latin typeface="Open Sans"/>
            <a:cs typeface="Open Sans"/>
          </a:endParaRPr>
        </a:p>
      </dsp:txBody>
      <dsp:txXfrm>
        <a:off x="985661" y="2888918"/>
        <a:ext cx="1040802" cy="6024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FDE89-C194-D34D-83AA-9AFBD74DC4D7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64ACF-CE2C-F94C-B805-C3C372F63E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191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F6D02-122D-964E-ACB9-453FD8B7FB92}" type="datetimeFigureOut">
              <a:rPr lang="en-US" smtClean="0"/>
              <a:pPr/>
              <a:t>10/15/2018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E2E94-A510-624F-812E-907861D635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341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E2E94-A510-624F-812E-907861D635C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284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E2E94-A510-624F-812E-907861D635C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07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lnSpc>
                <a:spcPct val="12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02095401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0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9253"/>
            <a:ext cx="2304001" cy="34423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2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3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59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1" y="3443460"/>
            <a:ext cx="4614396" cy="34145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2361" y="3443461"/>
            <a:ext cx="2304001" cy="343304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9167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  <p:bldP spid="16" grpId="0"/>
      <p:bldP spid="18" grpId="0"/>
      <p:bldP spid="21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-19924"/>
            <a:ext cx="2304001" cy="69327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29176"/>
            <a:ext cx="2304001" cy="69419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-19921"/>
            <a:ext cx="2304001" cy="69327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-19920"/>
            <a:ext cx="2304001" cy="693270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7799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28" y="-19214"/>
            <a:ext cx="4570972" cy="69513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" y="1"/>
            <a:ext cx="4566088" cy="693270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7811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9253"/>
            <a:ext cx="2304001" cy="34423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3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1" y="3443460"/>
            <a:ext cx="4614396" cy="34145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17966" y="5352815"/>
            <a:ext cx="3943590" cy="98929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31303" y="6599078"/>
            <a:ext cx="1758815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700" dirty="0" smtClean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379149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667" y="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6940" y="172115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6394" y="344346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-6667" y="516461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573030" y="5164611"/>
            <a:ext cx="4571245" cy="17118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6850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667" y="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6940" y="172115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6394" y="344346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16756" y="5263709"/>
            <a:ext cx="5893581" cy="623434"/>
          </a:xfrm>
        </p:spPr>
        <p:txBody>
          <a:bodyPr>
            <a:noAutofit/>
          </a:bodyPr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17968" y="5902684"/>
            <a:ext cx="5892743" cy="61427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058247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0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2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59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2361" y="3443461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713181" y="2072029"/>
            <a:ext cx="3974959" cy="1371433"/>
          </a:xfrm>
        </p:spPr>
        <p:txBody>
          <a:bodyPr anchor="b">
            <a:noAutofit/>
          </a:bodyPr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714070" y="3449131"/>
            <a:ext cx="3974393" cy="14082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840937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237944" y="0"/>
            <a:ext cx="2928469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60183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012724" y="1625554"/>
            <a:ext cx="3033889" cy="3529705"/>
          </a:xfrm>
        </p:spPr>
        <p:txBody>
          <a:bodyPr>
            <a:normAutofit/>
          </a:bodyPr>
          <a:lstStyle>
            <a:lvl1pPr marL="0" indent="0" algn="l">
              <a:buNone/>
              <a:defRPr sz="700"/>
            </a:lvl1pPr>
            <a:lvl2pPr marL="457200" indent="0" algn="ctr">
              <a:buNone/>
              <a:defRPr sz="700"/>
            </a:lvl2pPr>
            <a:lvl3pPr marL="914400" indent="0" algn="ctr">
              <a:buNone/>
              <a:defRPr sz="700"/>
            </a:lvl3pPr>
            <a:lvl4pPr marL="1371600" indent="0" algn="ctr">
              <a:buNone/>
              <a:defRPr sz="700"/>
            </a:lvl4pPr>
            <a:lvl5pPr marL="1828800" indent="0" algn="ctr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532489" y="1625554"/>
            <a:ext cx="2294141" cy="3529705"/>
          </a:xfrm>
        </p:spPr>
        <p:txBody>
          <a:bodyPr>
            <a:normAutofit/>
          </a:bodyPr>
          <a:lstStyle>
            <a:lvl1pPr marL="0" indent="0" algn="l">
              <a:buNone/>
              <a:defRPr sz="700"/>
            </a:lvl1pPr>
            <a:lvl2pPr marL="457200" indent="0" algn="ctr">
              <a:buNone/>
              <a:defRPr sz="700"/>
            </a:lvl2pPr>
            <a:lvl3pPr marL="914400" indent="0" algn="ctr">
              <a:buNone/>
              <a:defRPr sz="700"/>
            </a:lvl3pPr>
            <a:lvl4pPr marL="1371600" indent="0" algn="ctr">
              <a:buNone/>
              <a:defRPr sz="700"/>
            </a:lvl4pPr>
            <a:lvl5pPr marL="1828800" indent="0" algn="ctr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17500" y="1625601"/>
            <a:ext cx="2184400" cy="52429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262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94246" y="6599079"/>
            <a:ext cx="2032929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48377" y="4472896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942" y="4472518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109505" y="4472140"/>
            <a:ext cx="2935920" cy="1892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8863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201" y="518583"/>
            <a:ext cx="8686801" cy="5746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8498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17968" y="3099159"/>
            <a:ext cx="8489857" cy="675706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94246" y="6599079"/>
            <a:ext cx="2032929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9144000" cy="28680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697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94246" y="6599079"/>
            <a:ext cx="2032929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41437" y="1961365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" y="1960988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102565" y="1960609"/>
            <a:ext cx="2935920" cy="1892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797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9" y="4803732"/>
            <a:ext cx="4163977" cy="141679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52129" y="4803732"/>
            <a:ext cx="4174925" cy="141679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330396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247818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465212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682329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394246" y="6599079"/>
            <a:ext cx="2032929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09339360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48483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621566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98383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6772430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548483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2621566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4698383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6772430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394246" y="6599079"/>
            <a:ext cx="2032929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9657386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-6351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2283901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4581622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6879343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-7471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33"/>
          </p:nvPr>
        </p:nvSpPr>
        <p:spPr>
          <a:xfrm>
            <a:off x="2284838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34"/>
          </p:nvPr>
        </p:nvSpPr>
        <p:spPr>
          <a:xfrm>
            <a:off x="4581622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35"/>
          </p:nvPr>
        </p:nvSpPr>
        <p:spPr>
          <a:xfrm>
            <a:off x="6878223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375417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0364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33" hasCustomPrompt="1"/>
          </p:nvPr>
        </p:nvSpPr>
        <p:spPr>
          <a:xfrm>
            <a:off x="50364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34" hasCustomPrompt="1"/>
          </p:nvPr>
        </p:nvSpPr>
        <p:spPr>
          <a:xfrm>
            <a:off x="50364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50364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36" hasCustomPrompt="1"/>
          </p:nvPr>
        </p:nvSpPr>
        <p:spPr>
          <a:xfrm>
            <a:off x="50364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60625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38" hasCustomPrompt="1"/>
          </p:nvPr>
        </p:nvSpPr>
        <p:spPr>
          <a:xfrm>
            <a:off x="60625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39" hasCustomPrompt="1"/>
          </p:nvPr>
        </p:nvSpPr>
        <p:spPr>
          <a:xfrm>
            <a:off x="60625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40" hasCustomPrompt="1"/>
          </p:nvPr>
        </p:nvSpPr>
        <p:spPr>
          <a:xfrm>
            <a:off x="60625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41" hasCustomPrompt="1"/>
          </p:nvPr>
        </p:nvSpPr>
        <p:spPr>
          <a:xfrm>
            <a:off x="60625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70885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43" hasCustomPrompt="1"/>
          </p:nvPr>
        </p:nvSpPr>
        <p:spPr>
          <a:xfrm>
            <a:off x="70885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44" hasCustomPrompt="1"/>
          </p:nvPr>
        </p:nvSpPr>
        <p:spPr>
          <a:xfrm>
            <a:off x="70885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45" hasCustomPrompt="1"/>
          </p:nvPr>
        </p:nvSpPr>
        <p:spPr>
          <a:xfrm>
            <a:off x="70885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6" hasCustomPrompt="1"/>
          </p:nvPr>
        </p:nvSpPr>
        <p:spPr>
          <a:xfrm>
            <a:off x="70885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81146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81146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81146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81146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81146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375417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-59217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969844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1998905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3027966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4057027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5086088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6115149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7144210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52" hasCustomPrompt="1"/>
          </p:nvPr>
        </p:nvSpPr>
        <p:spPr>
          <a:xfrm>
            <a:off x="8173271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53" hasCustomPrompt="1"/>
          </p:nvPr>
        </p:nvSpPr>
        <p:spPr>
          <a:xfrm>
            <a:off x="-56206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972855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55" hasCustomPrompt="1"/>
          </p:nvPr>
        </p:nvSpPr>
        <p:spPr>
          <a:xfrm>
            <a:off x="2001916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56" hasCustomPrompt="1"/>
          </p:nvPr>
        </p:nvSpPr>
        <p:spPr>
          <a:xfrm>
            <a:off x="3030977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4060038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58" hasCustomPrompt="1"/>
          </p:nvPr>
        </p:nvSpPr>
        <p:spPr>
          <a:xfrm>
            <a:off x="5089099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6118160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60" hasCustomPrompt="1"/>
          </p:nvPr>
        </p:nvSpPr>
        <p:spPr>
          <a:xfrm>
            <a:off x="7147221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61" hasCustomPrompt="1"/>
          </p:nvPr>
        </p:nvSpPr>
        <p:spPr>
          <a:xfrm>
            <a:off x="8173271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198662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5106467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01372797"/>
      </p:ext>
    </p:extLst>
  </p:cSld>
  <p:clrMapOvr>
    <a:masterClrMapping/>
  </p:clrMapOvr>
  <p:transition spd="slow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643183" y="6482330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720055" y="6598885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01372797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y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588" y="518583"/>
            <a:ext cx="8686801" cy="5746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3758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448325" y="6478963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25197" y="6595517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32818411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224" y="3463"/>
            <a:ext cx="9147224" cy="46042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14842810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9" y="1594720"/>
            <a:ext cx="2173575" cy="2514947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402485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31992" y="3537073"/>
            <a:ext cx="2173575" cy="2514947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25045" y="1594720"/>
            <a:ext cx="2176684" cy="18078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791192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224" y="-6498"/>
            <a:ext cx="9147224" cy="46042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617860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22118" y="1"/>
            <a:ext cx="4621882" cy="68652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8" y="2048432"/>
            <a:ext cx="3850621" cy="405034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17968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2083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8269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61370426"/>
      </p:ext>
    </p:extLst>
  </p:cSld>
  <p:clrMapOvr>
    <a:masterClrMapping/>
  </p:clrMapOvr>
  <p:transition spd="slow">
    <p:pu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u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54" y="1564639"/>
            <a:ext cx="5376606" cy="476768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793544" y="2087029"/>
            <a:ext cx="4649416" cy="280294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412221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p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56" y="2153920"/>
            <a:ext cx="5950544" cy="3846403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38789" y="2599513"/>
            <a:ext cx="4363435" cy="2849634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771009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49" y="1409443"/>
            <a:ext cx="3321416" cy="508255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324225" y="2026450"/>
            <a:ext cx="2510304" cy="391178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771009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588" y="518583"/>
            <a:ext cx="9145588" cy="5746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050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49" y="1409443"/>
            <a:ext cx="6536909" cy="5457965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07037" y="2336800"/>
            <a:ext cx="1534297" cy="319024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357599" y="4378959"/>
            <a:ext cx="2721012" cy="179455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744642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jah-IPHO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06" y="1814608"/>
            <a:ext cx="3800286" cy="4428171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995368" y="2479040"/>
            <a:ext cx="1597798" cy="30837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907425" y="2489200"/>
            <a:ext cx="1597798" cy="30837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524597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jah-BROWS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33" y="1116160"/>
            <a:ext cx="7430227" cy="5152516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002402" y="1541789"/>
            <a:ext cx="7210597" cy="4648286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524597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471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8781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lnSpc>
                <a:spcPct val="12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32351393"/>
      </p:ext>
    </p:extLst>
  </p:cSld>
  <p:clrMapOvr>
    <a:masterClrMapping/>
  </p:clrMapOvr>
  <p:transition spd="slow">
    <p:push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201" y="518583"/>
            <a:ext cx="8686801" cy="5746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1527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y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588" y="518583"/>
            <a:ext cx="8686801" cy="5746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9328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588" y="518583"/>
            <a:ext cx="9145588" cy="5746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560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526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45828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 hasCustomPrompt="1"/>
          </p:nvPr>
        </p:nvSpPr>
        <p:spPr>
          <a:xfrm>
            <a:off x="45828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 hasCustomPrompt="1"/>
          </p:nvPr>
        </p:nvSpPr>
        <p:spPr>
          <a:xfrm>
            <a:off x="45828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45828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36" hasCustomPrompt="1"/>
          </p:nvPr>
        </p:nvSpPr>
        <p:spPr>
          <a:xfrm>
            <a:off x="45828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56089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38" hasCustomPrompt="1"/>
          </p:nvPr>
        </p:nvSpPr>
        <p:spPr>
          <a:xfrm>
            <a:off x="56089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39" hasCustomPrompt="1"/>
          </p:nvPr>
        </p:nvSpPr>
        <p:spPr>
          <a:xfrm>
            <a:off x="56089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40" hasCustomPrompt="1"/>
          </p:nvPr>
        </p:nvSpPr>
        <p:spPr>
          <a:xfrm>
            <a:off x="56089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41" hasCustomPrompt="1"/>
          </p:nvPr>
        </p:nvSpPr>
        <p:spPr>
          <a:xfrm>
            <a:off x="56089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66349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43" hasCustomPrompt="1"/>
          </p:nvPr>
        </p:nvSpPr>
        <p:spPr>
          <a:xfrm>
            <a:off x="66349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44" hasCustomPrompt="1"/>
          </p:nvPr>
        </p:nvSpPr>
        <p:spPr>
          <a:xfrm>
            <a:off x="66349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45" hasCustomPrompt="1"/>
          </p:nvPr>
        </p:nvSpPr>
        <p:spPr>
          <a:xfrm>
            <a:off x="66349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46" hasCustomPrompt="1"/>
          </p:nvPr>
        </p:nvSpPr>
        <p:spPr>
          <a:xfrm>
            <a:off x="66349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76610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76610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76610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76610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76610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52" hasCustomPrompt="1"/>
          </p:nvPr>
        </p:nvSpPr>
        <p:spPr>
          <a:xfrm>
            <a:off x="47869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53" hasCustomPrompt="1"/>
          </p:nvPr>
        </p:nvSpPr>
        <p:spPr>
          <a:xfrm>
            <a:off x="47869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47869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7" name="Picture Placeholder 2"/>
          <p:cNvSpPr>
            <a:spLocks noGrp="1"/>
          </p:cNvSpPr>
          <p:nvPr>
            <p:ph type="pic" sz="quarter" idx="55" hasCustomPrompt="1"/>
          </p:nvPr>
        </p:nvSpPr>
        <p:spPr>
          <a:xfrm>
            <a:off x="47869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56" hasCustomPrompt="1"/>
          </p:nvPr>
        </p:nvSpPr>
        <p:spPr>
          <a:xfrm>
            <a:off x="47869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150474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0" name="Picture Placeholder 2"/>
          <p:cNvSpPr>
            <a:spLocks noGrp="1"/>
          </p:cNvSpPr>
          <p:nvPr>
            <p:ph type="pic" sz="quarter" idx="58" hasCustomPrompt="1"/>
          </p:nvPr>
        </p:nvSpPr>
        <p:spPr>
          <a:xfrm>
            <a:off x="150474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150474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60" hasCustomPrompt="1"/>
          </p:nvPr>
        </p:nvSpPr>
        <p:spPr>
          <a:xfrm>
            <a:off x="150474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3" name="Picture Placeholder 2"/>
          <p:cNvSpPr>
            <a:spLocks noGrp="1"/>
          </p:cNvSpPr>
          <p:nvPr>
            <p:ph type="pic" sz="quarter" idx="61" hasCustomPrompt="1"/>
          </p:nvPr>
        </p:nvSpPr>
        <p:spPr>
          <a:xfrm>
            <a:off x="150474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4" name="Picture Placeholder 2"/>
          <p:cNvSpPr>
            <a:spLocks noGrp="1"/>
          </p:cNvSpPr>
          <p:nvPr>
            <p:ph type="pic" sz="quarter" idx="62" hasCustomPrompt="1"/>
          </p:nvPr>
        </p:nvSpPr>
        <p:spPr>
          <a:xfrm>
            <a:off x="253079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5" name="Picture Placeholder 2"/>
          <p:cNvSpPr>
            <a:spLocks noGrp="1"/>
          </p:cNvSpPr>
          <p:nvPr>
            <p:ph type="pic" sz="quarter" idx="63" hasCustomPrompt="1"/>
          </p:nvPr>
        </p:nvSpPr>
        <p:spPr>
          <a:xfrm>
            <a:off x="253079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6" name="Picture Placeholder 2"/>
          <p:cNvSpPr>
            <a:spLocks noGrp="1"/>
          </p:cNvSpPr>
          <p:nvPr>
            <p:ph type="pic" sz="quarter" idx="64" hasCustomPrompt="1"/>
          </p:nvPr>
        </p:nvSpPr>
        <p:spPr>
          <a:xfrm>
            <a:off x="253079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65" hasCustomPrompt="1"/>
          </p:nvPr>
        </p:nvSpPr>
        <p:spPr>
          <a:xfrm>
            <a:off x="253079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8" name="Picture Placeholder 2"/>
          <p:cNvSpPr>
            <a:spLocks noGrp="1"/>
          </p:cNvSpPr>
          <p:nvPr>
            <p:ph type="pic" sz="quarter" idx="66" hasCustomPrompt="1"/>
          </p:nvPr>
        </p:nvSpPr>
        <p:spPr>
          <a:xfrm>
            <a:off x="253079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9" name="Picture Placeholder 2"/>
          <p:cNvSpPr>
            <a:spLocks noGrp="1"/>
          </p:cNvSpPr>
          <p:nvPr>
            <p:ph type="pic" sz="quarter" idx="67" hasCustomPrompt="1"/>
          </p:nvPr>
        </p:nvSpPr>
        <p:spPr>
          <a:xfrm>
            <a:off x="355684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68" hasCustomPrompt="1"/>
          </p:nvPr>
        </p:nvSpPr>
        <p:spPr>
          <a:xfrm>
            <a:off x="355684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1" name="Picture Placeholder 2"/>
          <p:cNvSpPr>
            <a:spLocks noGrp="1"/>
          </p:cNvSpPr>
          <p:nvPr>
            <p:ph type="pic" sz="quarter" idx="69" hasCustomPrompt="1"/>
          </p:nvPr>
        </p:nvSpPr>
        <p:spPr>
          <a:xfrm>
            <a:off x="355684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2" name="Picture Placeholder 2"/>
          <p:cNvSpPr>
            <a:spLocks noGrp="1"/>
          </p:cNvSpPr>
          <p:nvPr>
            <p:ph type="pic" sz="quarter" idx="70" hasCustomPrompt="1"/>
          </p:nvPr>
        </p:nvSpPr>
        <p:spPr>
          <a:xfrm>
            <a:off x="355684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3" name="Picture Placeholder 2"/>
          <p:cNvSpPr>
            <a:spLocks noGrp="1"/>
          </p:cNvSpPr>
          <p:nvPr>
            <p:ph type="pic" sz="quarter" idx="71" hasCustomPrompt="1"/>
          </p:nvPr>
        </p:nvSpPr>
        <p:spPr>
          <a:xfrm>
            <a:off x="355684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2921066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335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26236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8854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262635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-49473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1469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572138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6883079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8300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llery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26236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8854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262635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316756" y="5263709"/>
            <a:ext cx="8520677" cy="623434"/>
          </a:xfrm>
        </p:spPr>
        <p:txBody>
          <a:bodyPr>
            <a:noAutofit/>
          </a:bodyPr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317967" y="5891672"/>
            <a:ext cx="8519465" cy="55843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268078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55521" y="1"/>
            <a:ext cx="4621882" cy="51553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/>
          </p:nvPr>
        </p:nvSpPr>
        <p:spPr>
          <a:xfrm>
            <a:off x="317968" y="5245552"/>
            <a:ext cx="5860347" cy="144843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862030" y="6599233"/>
            <a:ext cx="1797287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  <a:defRPr/>
            </a:pPr>
            <a:r>
              <a:rPr lang="ru-RU" sz="700" dirty="0" smtClean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</a:t>
            </a: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638425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4" grpId="0"/>
      <p:bldP spid="25" grpId="0"/>
      <p:bldP spid="28" grpId="0"/>
      <p:bldP spid="29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0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9253"/>
            <a:ext cx="2304001" cy="34423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2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3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59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1" y="3443460"/>
            <a:ext cx="4614396" cy="34145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2361" y="3443461"/>
            <a:ext cx="2304001" cy="343304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4713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  <p:bldP spid="16" grpId="0"/>
      <p:bldP spid="18" grpId="0"/>
      <p:bldP spid="21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-19924"/>
            <a:ext cx="2304001" cy="69327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29176"/>
            <a:ext cx="2304001" cy="69419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-19921"/>
            <a:ext cx="2304001" cy="69327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-19920"/>
            <a:ext cx="2304001" cy="693270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6035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28" y="-19214"/>
            <a:ext cx="4570972" cy="69513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" y="1"/>
            <a:ext cx="4566088" cy="693270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0620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9253"/>
            <a:ext cx="2304001" cy="34423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3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1" y="3443460"/>
            <a:ext cx="4614396" cy="34145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17966" y="5352815"/>
            <a:ext cx="3943590" cy="98929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55361" y="6599078"/>
            <a:ext cx="1710725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700" dirty="0" smtClean="0">
                <a:solidFill>
                  <a:srgbClr val="FFFFFF"/>
                </a:solidFill>
                <a:latin typeface="Open Sans"/>
                <a:cs typeface="Open Sans"/>
              </a:rPr>
              <a:t>НИУ ВШЭ – САНКТ-ПЕТЕРБУРГ </a:t>
            </a:r>
            <a:r>
              <a:rPr lang="en-US" sz="700" dirty="0" smtClean="0">
                <a:solidFill>
                  <a:srgbClr val="FFFFFF"/>
                </a:solidFill>
                <a:latin typeface="Open Sans"/>
                <a:cs typeface="Open Sans"/>
              </a:rPr>
              <a:t>|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997008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667" y="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6940" y="172115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6394" y="344346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-6667" y="516461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573030" y="5164611"/>
            <a:ext cx="4571245" cy="17118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0310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667" y="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6940" y="172115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6394" y="344346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16756" y="5263709"/>
            <a:ext cx="5893581" cy="623434"/>
          </a:xfrm>
        </p:spPr>
        <p:txBody>
          <a:bodyPr>
            <a:noAutofit/>
          </a:bodyPr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17968" y="5902684"/>
            <a:ext cx="5892743" cy="61427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944044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0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2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59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2361" y="3443461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713181" y="2072029"/>
            <a:ext cx="3974959" cy="1371433"/>
          </a:xfrm>
        </p:spPr>
        <p:txBody>
          <a:bodyPr anchor="b">
            <a:noAutofit/>
          </a:bodyPr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714070" y="3449131"/>
            <a:ext cx="3974393" cy="14082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332341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45828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 hasCustomPrompt="1"/>
          </p:nvPr>
        </p:nvSpPr>
        <p:spPr>
          <a:xfrm>
            <a:off x="45828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 hasCustomPrompt="1"/>
          </p:nvPr>
        </p:nvSpPr>
        <p:spPr>
          <a:xfrm>
            <a:off x="45828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45828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36" hasCustomPrompt="1"/>
          </p:nvPr>
        </p:nvSpPr>
        <p:spPr>
          <a:xfrm>
            <a:off x="45828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56089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38" hasCustomPrompt="1"/>
          </p:nvPr>
        </p:nvSpPr>
        <p:spPr>
          <a:xfrm>
            <a:off x="56089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39" hasCustomPrompt="1"/>
          </p:nvPr>
        </p:nvSpPr>
        <p:spPr>
          <a:xfrm>
            <a:off x="56089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40" hasCustomPrompt="1"/>
          </p:nvPr>
        </p:nvSpPr>
        <p:spPr>
          <a:xfrm>
            <a:off x="56089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41" hasCustomPrompt="1"/>
          </p:nvPr>
        </p:nvSpPr>
        <p:spPr>
          <a:xfrm>
            <a:off x="56089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66349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43" hasCustomPrompt="1"/>
          </p:nvPr>
        </p:nvSpPr>
        <p:spPr>
          <a:xfrm>
            <a:off x="66349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44" hasCustomPrompt="1"/>
          </p:nvPr>
        </p:nvSpPr>
        <p:spPr>
          <a:xfrm>
            <a:off x="66349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45" hasCustomPrompt="1"/>
          </p:nvPr>
        </p:nvSpPr>
        <p:spPr>
          <a:xfrm>
            <a:off x="66349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46" hasCustomPrompt="1"/>
          </p:nvPr>
        </p:nvSpPr>
        <p:spPr>
          <a:xfrm>
            <a:off x="66349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76610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76610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76610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76610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76610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52" hasCustomPrompt="1"/>
          </p:nvPr>
        </p:nvSpPr>
        <p:spPr>
          <a:xfrm>
            <a:off x="47869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53" hasCustomPrompt="1"/>
          </p:nvPr>
        </p:nvSpPr>
        <p:spPr>
          <a:xfrm>
            <a:off x="47869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47869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7" name="Picture Placeholder 2"/>
          <p:cNvSpPr>
            <a:spLocks noGrp="1"/>
          </p:cNvSpPr>
          <p:nvPr>
            <p:ph type="pic" sz="quarter" idx="55" hasCustomPrompt="1"/>
          </p:nvPr>
        </p:nvSpPr>
        <p:spPr>
          <a:xfrm>
            <a:off x="47869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56" hasCustomPrompt="1"/>
          </p:nvPr>
        </p:nvSpPr>
        <p:spPr>
          <a:xfrm>
            <a:off x="47869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150474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0" name="Picture Placeholder 2"/>
          <p:cNvSpPr>
            <a:spLocks noGrp="1"/>
          </p:cNvSpPr>
          <p:nvPr>
            <p:ph type="pic" sz="quarter" idx="58" hasCustomPrompt="1"/>
          </p:nvPr>
        </p:nvSpPr>
        <p:spPr>
          <a:xfrm>
            <a:off x="150474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150474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60" hasCustomPrompt="1"/>
          </p:nvPr>
        </p:nvSpPr>
        <p:spPr>
          <a:xfrm>
            <a:off x="150474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3" name="Picture Placeholder 2"/>
          <p:cNvSpPr>
            <a:spLocks noGrp="1"/>
          </p:cNvSpPr>
          <p:nvPr>
            <p:ph type="pic" sz="quarter" idx="61" hasCustomPrompt="1"/>
          </p:nvPr>
        </p:nvSpPr>
        <p:spPr>
          <a:xfrm>
            <a:off x="150474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4" name="Picture Placeholder 2"/>
          <p:cNvSpPr>
            <a:spLocks noGrp="1"/>
          </p:cNvSpPr>
          <p:nvPr>
            <p:ph type="pic" sz="quarter" idx="62" hasCustomPrompt="1"/>
          </p:nvPr>
        </p:nvSpPr>
        <p:spPr>
          <a:xfrm>
            <a:off x="253079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5" name="Picture Placeholder 2"/>
          <p:cNvSpPr>
            <a:spLocks noGrp="1"/>
          </p:cNvSpPr>
          <p:nvPr>
            <p:ph type="pic" sz="quarter" idx="63" hasCustomPrompt="1"/>
          </p:nvPr>
        </p:nvSpPr>
        <p:spPr>
          <a:xfrm>
            <a:off x="253079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6" name="Picture Placeholder 2"/>
          <p:cNvSpPr>
            <a:spLocks noGrp="1"/>
          </p:cNvSpPr>
          <p:nvPr>
            <p:ph type="pic" sz="quarter" idx="64" hasCustomPrompt="1"/>
          </p:nvPr>
        </p:nvSpPr>
        <p:spPr>
          <a:xfrm>
            <a:off x="253079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65" hasCustomPrompt="1"/>
          </p:nvPr>
        </p:nvSpPr>
        <p:spPr>
          <a:xfrm>
            <a:off x="253079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8" name="Picture Placeholder 2"/>
          <p:cNvSpPr>
            <a:spLocks noGrp="1"/>
          </p:cNvSpPr>
          <p:nvPr>
            <p:ph type="pic" sz="quarter" idx="66" hasCustomPrompt="1"/>
          </p:nvPr>
        </p:nvSpPr>
        <p:spPr>
          <a:xfrm>
            <a:off x="253079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59" name="Picture Placeholder 2"/>
          <p:cNvSpPr>
            <a:spLocks noGrp="1"/>
          </p:cNvSpPr>
          <p:nvPr>
            <p:ph type="pic" sz="quarter" idx="67" hasCustomPrompt="1"/>
          </p:nvPr>
        </p:nvSpPr>
        <p:spPr>
          <a:xfrm>
            <a:off x="355684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68" hasCustomPrompt="1"/>
          </p:nvPr>
        </p:nvSpPr>
        <p:spPr>
          <a:xfrm>
            <a:off x="355684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1" name="Picture Placeholder 2"/>
          <p:cNvSpPr>
            <a:spLocks noGrp="1"/>
          </p:cNvSpPr>
          <p:nvPr>
            <p:ph type="pic" sz="quarter" idx="69" hasCustomPrompt="1"/>
          </p:nvPr>
        </p:nvSpPr>
        <p:spPr>
          <a:xfrm>
            <a:off x="355684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2" name="Picture Placeholder 2"/>
          <p:cNvSpPr>
            <a:spLocks noGrp="1"/>
          </p:cNvSpPr>
          <p:nvPr>
            <p:ph type="pic" sz="quarter" idx="70" hasCustomPrompt="1"/>
          </p:nvPr>
        </p:nvSpPr>
        <p:spPr>
          <a:xfrm>
            <a:off x="355684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3" name="Picture Placeholder 2"/>
          <p:cNvSpPr>
            <a:spLocks noGrp="1"/>
          </p:cNvSpPr>
          <p:nvPr>
            <p:ph type="pic" sz="quarter" idx="71" hasCustomPrompt="1"/>
          </p:nvPr>
        </p:nvSpPr>
        <p:spPr>
          <a:xfrm>
            <a:off x="355684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358109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237944" y="0"/>
            <a:ext cx="2928469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51182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012724" y="1625554"/>
            <a:ext cx="3033889" cy="3529705"/>
          </a:xfrm>
        </p:spPr>
        <p:txBody>
          <a:bodyPr>
            <a:normAutofit/>
          </a:bodyPr>
          <a:lstStyle>
            <a:lvl1pPr marL="0" indent="0" algn="l">
              <a:buNone/>
              <a:defRPr sz="700"/>
            </a:lvl1pPr>
            <a:lvl2pPr marL="457200" indent="0" algn="ctr">
              <a:buNone/>
              <a:defRPr sz="700"/>
            </a:lvl2pPr>
            <a:lvl3pPr marL="914400" indent="0" algn="ctr">
              <a:buNone/>
              <a:defRPr sz="700"/>
            </a:lvl3pPr>
            <a:lvl4pPr marL="1371600" indent="0" algn="ctr">
              <a:buNone/>
              <a:defRPr sz="700"/>
            </a:lvl4pPr>
            <a:lvl5pPr marL="1828800" indent="0" algn="ctr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532489" y="1625554"/>
            <a:ext cx="2294141" cy="3529705"/>
          </a:xfrm>
        </p:spPr>
        <p:txBody>
          <a:bodyPr>
            <a:normAutofit/>
          </a:bodyPr>
          <a:lstStyle>
            <a:lvl1pPr marL="0" indent="0" algn="l">
              <a:buNone/>
              <a:defRPr sz="700"/>
            </a:lvl1pPr>
            <a:lvl2pPr marL="457200" indent="0" algn="ctr">
              <a:buNone/>
              <a:defRPr sz="700"/>
            </a:lvl2pPr>
            <a:lvl3pPr marL="914400" indent="0" algn="ctr">
              <a:buNone/>
              <a:defRPr sz="700"/>
            </a:lvl3pPr>
            <a:lvl4pPr marL="1371600" indent="0" algn="ctr">
              <a:buNone/>
              <a:defRPr sz="700"/>
            </a:lvl4pPr>
            <a:lvl5pPr marL="1828800" indent="0" algn="ctr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17500" y="1625601"/>
            <a:ext cx="2184400" cy="52429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571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94246" y="6599079"/>
            <a:ext cx="2032929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48377" y="4472896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942" y="4472518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109505" y="4472140"/>
            <a:ext cx="2935920" cy="1892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94682"/>
      </p:ext>
    </p:extLst>
  </p:cSld>
  <p:clrMapOvr>
    <a:masterClrMapping/>
  </p:clrMapOvr>
  <p:transition spd="slow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17968" y="3099159"/>
            <a:ext cx="8489857" cy="675706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94246" y="6599079"/>
            <a:ext cx="2032929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9144000" cy="28680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8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94246" y="6599079"/>
            <a:ext cx="2032929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41437" y="1961365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" y="1960988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102565" y="1960609"/>
            <a:ext cx="2935920" cy="1892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439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9" y="4803732"/>
            <a:ext cx="4163977" cy="141679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52129" y="4803732"/>
            <a:ext cx="4174925" cy="141679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330396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247818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465212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682329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394246" y="6599079"/>
            <a:ext cx="2032929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742552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48483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621566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98383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6772430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548483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2621566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4698383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6772430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394246" y="6599079"/>
            <a:ext cx="2032929" cy="1785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537076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-6351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2283901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4581622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6879343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/>
              <a:t>Inser</a:t>
            </a:r>
            <a:r>
              <a:rPr lang="en-US" dirty="0"/>
              <a:t> Image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-7471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33"/>
          </p:nvPr>
        </p:nvSpPr>
        <p:spPr>
          <a:xfrm>
            <a:off x="2284838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34"/>
          </p:nvPr>
        </p:nvSpPr>
        <p:spPr>
          <a:xfrm>
            <a:off x="4581622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35"/>
          </p:nvPr>
        </p:nvSpPr>
        <p:spPr>
          <a:xfrm>
            <a:off x="6878223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294488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0364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33" hasCustomPrompt="1"/>
          </p:nvPr>
        </p:nvSpPr>
        <p:spPr>
          <a:xfrm>
            <a:off x="50364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34" hasCustomPrompt="1"/>
          </p:nvPr>
        </p:nvSpPr>
        <p:spPr>
          <a:xfrm>
            <a:off x="50364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50364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36" hasCustomPrompt="1"/>
          </p:nvPr>
        </p:nvSpPr>
        <p:spPr>
          <a:xfrm>
            <a:off x="50364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60625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38" hasCustomPrompt="1"/>
          </p:nvPr>
        </p:nvSpPr>
        <p:spPr>
          <a:xfrm>
            <a:off x="60625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39" hasCustomPrompt="1"/>
          </p:nvPr>
        </p:nvSpPr>
        <p:spPr>
          <a:xfrm>
            <a:off x="60625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40" hasCustomPrompt="1"/>
          </p:nvPr>
        </p:nvSpPr>
        <p:spPr>
          <a:xfrm>
            <a:off x="60625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41" hasCustomPrompt="1"/>
          </p:nvPr>
        </p:nvSpPr>
        <p:spPr>
          <a:xfrm>
            <a:off x="60625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70885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43" hasCustomPrompt="1"/>
          </p:nvPr>
        </p:nvSpPr>
        <p:spPr>
          <a:xfrm>
            <a:off x="70885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44" hasCustomPrompt="1"/>
          </p:nvPr>
        </p:nvSpPr>
        <p:spPr>
          <a:xfrm>
            <a:off x="70885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45" hasCustomPrompt="1"/>
          </p:nvPr>
        </p:nvSpPr>
        <p:spPr>
          <a:xfrm>
            <a:off x="70885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6" hasCustomPrompt="1"/>
          </p:nvPr>
        </p:nvSpPr>
        <p:spPr>
          <a:xfrm>
            <a:off x="70885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81146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81146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81146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81146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81146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948526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-59217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969844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1998905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3027966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4057027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5086088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6115149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7144210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52" hasCustomPrompt="1"/>
          </p:nvPr>
        </p:nvSpPr>
        <p:spPr>
          <a:xfrm>
            <a:off x="8173271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53" hasCustomPrompt="1"/>
          </p:nvPr>
        </p:nvSpPr>
        <p:spPr>
          <a:xfrm>
            <a:off x="-56206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972855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55" hasCustomPrompt="1"/>
          </p:nvPr>
        </p:nvSpPr>
        <p:spPr>
          <a:xfrm>
            <a:off x="2001916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56" hasCustomPrompt="1"/>
          </p:nvPr>
        </p:nvSpPr>
        <p:spPr>
          <a:xfrm>
            <a:off x="3030977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4060038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58" hasCustomPrompt="1"/>
          </p:nvPr>
        </p:nvSpPr>
        <p:spPr>
          <a:xfrm>
            <a:off x="5089099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6118160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60" hasCustomPrompt="1"/>
          </p:nvPr>
        </p:nvSpPr>
        <p:spPr>
          <a:xfrm>
            <a:off x="7147221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61" hasCustomPrompt="1"/>
          </p:nvPr>
        </p:nvSpPr>
        <p:spPr>
          <a:xfrm>
            <a:off x="8173271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468112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26236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8854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262635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-49473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1469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572138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6883079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4386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0726191"/>
      </p:ext>
    </p:extLst>
  </p:cSld>
  <p:clrMapOvr>
    <a:masterClrMapping/>
  </p:clrMapOvr>
  <p:transition spd="slow">
    <p:push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35192903"/>
      </p:ext>
    </p:extLst>
  </p:cSld>
  <p:clrMapOvr>
    <a:masterClrMapping/>
  </p:clrMapOvr>
  <p:transition spd="slow">
    <p:push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643183" y="6482330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720055" y="6598885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39909905"/>
      </p:ext>
    </p:extLst>
  </p:cSld>
  <p:clrMapOvr>
    <a:masterClrMapping/>
  </p:clrMapOvr>
  <p:transition spd="slow">
    <p:push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448325" y="6478963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25197" y="6595517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70592642"/>
      </p:ext>
    </p:extLst>
  </p:cSld>
  <p:clrMapOvr>
    <a:masterClrMapping/>
  </p:clrMapOvr>
  <p:transition spd="slow">
    <p:push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224" y="3463"/>
            <a:ext cx="9147224" cy="46042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570852665"/>
      </p:ext>
    </p:extLst>
  </p:cSld>
  <p:clrMapOvr>
    <a:masterClrMapping/>
  </p:clrMapOvr>
  <p:transition spd="slow">
    <p:push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9" y="1594720"/>
            <a:ext cx="2173575" cy="2514947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664620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31992" y="3537073"/>
            <a:ext cx="2173575" cy="2514947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25045" y="1594720"/>
            <a:ext cx="2176684" cy="18078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710772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224" y="-6498"/>
            <a:ext cx="9147224" cy="46042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631055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22118" y="1"/>
            <a:ext cx="4621882" cy="68652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8" y="2048432"/>
            <a:ext cx="3850621" cy="405034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17968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2083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43599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78892684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llery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26236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8854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262635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316756" y="5263709"/>
            <a:ext cx="8520677" cy="623434"/>
          </a:xfrm>
        </p:spPr>
        <p:txBody>
          <a:bodyPr>
            <a:noAutofit/>
          </a:bodyPr>
          <a:lstStyle>
            <a:lvl1pPr algn="l">
              <a:defRPr sz="2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317967" y="5891672"/>
            <a:ext cx="8519465" cy="55843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965590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u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54" y="1564639"/>
            <a:ext cx="5376606" cy="476768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793544" y="2087029"/>
            <a:ext cx="4649416" cy="280294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338580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p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56" y="2153920"/>
            <a:ext cx="5950544" cy="3846403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38789" y="2599513"/>
            <a:ext cx="4363435" cy="2849634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376135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49" y="1409443"/>
            <a:ext cx="3321416" cy="508255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324225" y="2026450"/>
            <a:ext cx="2510304" cy="391178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685974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49" y="1409443"/>
            <a:ext cx="6536909" cy="5457965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07037" y="2336800"/>
            <a:ext cx="1534297" cy="319024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357599" y="4378959"/>
            <a:ext cx="2721012" cy="179455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724806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jah-IPHO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06" y="1814608"/>
            <a:ext cx="3800286" cy="4428171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995368" y="2479040"/>
            <a:ext cx="1597798" cy="30837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907425" y="2489200"/>
            <a:ext cx="1597798" cy="30837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555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jah-BROWS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33" y="1116160"/>
            <a:ext cx="7430227" cy="5152516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002402" y="1541789"/>
            <a:ext cx="7210597" cy="4648286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4246" y="6596706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ctr">
                <a:lnSpc>
                  <a:spcPct val="70000"/>
                </a:lnSpc>
                <a:defRPr/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9836338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471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6732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55521" y="1"/>
            <a:ext cx="4621882" cy="51553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/>
          </p:nvPr>
        </p:nvSpPr>
        <p:spPr>
          <a:xfrm>
            <a:off x="317968" y="5245552"/>
            <a:ext cx="5860347" cy="144843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626388" y="6596861"/>
            <a:ext cx="2032929" cy="1832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HSE UNIVERSITY ST. PETERSBURG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650519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4" grpId="0"/>
      <p:bldP spid="25" grpId="0"/>
      <p:bldP spid="28" grpId="0"/>
      <p:bldP spid="29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8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16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0" r:id="rId4"/>
    <p:sldLayoutId id="2147483658" r:id="rId5"/>
    <p:sldLayoutId id="2147483651" r:id="rId6"/>
    <p:sldLayoutId id="2147483661" r:id="rId7"/>
    <p:sldLayoutId id="2147483694" r:id="rId8"/>
    <p:sldLayoutId id="2147483664" r:id="rId9"/>
    <p:sldLayoutId id="2147483652" r:id="rId10"/>
    <p:sldLayoutId id="2147483679" r:id="rId11"/>
    <p:sldLayoutId id="2147483680" r:id="rId12"/>
    <p:sldLayoutId id="2147483662" r:id="rId13"/>
    <p:sldLayoutId id="2147483653" r:id="rId14"/>
    <p:sldLayoutId id="2147483663" r:id="rId15"/>
    <p:sldLayoutId id="2147483655" r:id="rId16"/>
    <p:sldLayoutId id="2147483666" r:id="rId17"/>
    <p:sldLayoutId id="2147483669" r:id="rId18"/>
    <p:sldLayoutId id="2147483667" r:id="rId19"/>
    <p:sldLayoutId id="2147483668" r:id="rId20"/>
    <p:sldLayoutId id="2147483670" r:id="rId21"/>
    <p:sldLayoutId id="2147483671" r:id="rId22"/>
    <p:sldLayoutId id="2147483676" r:id="rId23"/>
    <p:sldLayoutId id="2147483682" r:id="rId24"/>
    <p:sldLayoutId id="2147483683" r:id="rId25"/>
    <p:sldLayoutId id="2147483681" r:id="rId26"/>
    <p:sldLayoutId id="2147483672" r:id="rId27"/>
    <p:sldLayoutId id="2147483691" r:id="rId28"/>
    <p:sldLayoutId id="2147483692" r:id="rId29"/>
    <p:sldLayoutId id="2147483693" r:id="rId30"/>
    <p:sldLayoutId id="2147483673" r:id="rId31"/>
    <p:sldLayoutId id="2147483678" r:id="rId32"/>
    <p:sldLayoutId id="2147483690" r:id="rId33"/>
    <p:sldLayoutId id="2147483674" r:id="rId34"/>
    <p:sldLayoutId id="2147483675" r:id="rId35"/>
    <p:sldLayoutId id="2147483665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6" r:id="rId43"/>
  </p:sldLayoutIdLst>
  <p:transition spd="slow">
    <p:push/>
  </p:transition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b="0" i="0" kern="1200">
          <a:solidFill>
            <a:schemeClr val="tx1"/>
          </a:solidFill>
          <a:latin typeface="Open Sans"/>
          <a:ea typeface="+mj-ea"/>
          <a:cs typeface="Open Sans"/>
        </a:defRPr>
      </a:lvl1pPr>
    </p:titleStyle>
    <p:bodyStyle>
      <a:lvl1pPr marL="0" indent="0" algn="l" defTabSz="457200" rtl="0" eaLnBrk="1" latinLnBrk="0" hangingPunct="1">
        <a:lnSpc>
          <a:spcPct val="120000"/>
        </a:lnSpc>
        <a:spcBef>
          <a:spcPct val="20000"/>
        </a:spcBef>
        <a:buFont typeface="Arial"/>
        <a:buNone/>
        <a:defRPr sz="700" kern="1200">
          <a:solidFill>
            <a:schemeClr val="tx1"/>
          </a:solidFill>
          <a:latin typeface="Open Sans"/>
          <a:ea typeface="+mn-ea"/>
          <a:cs typeface="Open Sans"/>
        </a:defRPr>
      </a:lvl1pPr>
      <a:lvl2pPr marL="6286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0858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5430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002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57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  <p:sldLayoutId id="2147484063" r:id="rId14"/>
    <p:sldLayoutId id="2147484064" r:id="rId15"/>
    <p:sldLayoutId id="2147484065" r:id="rId16"/>
    <p:sldLayoutId id="2147484066" r:id="rId17"/>
    <p:sldLayoutId id="2147484067" r:id="rId18"/>
    <p:sldLayoutId id="2147484068" r:id="rId19"/>
    <p:sldLayoutId id="2147484069" r:id="rId20"/>
    <p:sldLayoutId id="2147484070" r:id="rId21"/>
    <p:sldLayoutId id="2147484071" r:id="rId22"/>
    <p:sldLayoutId id="2147484072" r:id="rId23"/>
    <p:sldLayoutId id="2147484073" r:id="rId24"/>
    <p:sldLayoutId id="2147484074" r:id="rId25"/>
    <p:sldLayoutId id="2147484075" r:id="rId26"/>
    <p:sldLayoutId id="2147484076" r:id="rId27"/>
    <p:sldLayoutId id="2147484077" r:id="rId28"/>
    <p:sldLayoutId id="2147484078" r:id="rId29"/>
    <p:sldLayoutId id="2147484079" r:id="rId30"/>
    <p:sldLayoutId id="2147484080" r:id="rId31"/>
    <p:sldLayoutId id="2147484081" r:id="rId32"/>
    <p:sldLayoutId id="2147484082" r:id="rId33"/>
    <p:sldLayoutId id="2147484083" r:id="rId34"/>
    <p:sldLayoutId id="2147484084" r:id="rId35"/>
    <p:sldLayoutId id="2147484085" r:id="rId36"/>
    <p:sldLayoutId id="2147484086" r:id="rId37"/>
    <p:sldLayoutId id="2147484087" r:id="rId38"/>
    <p:sldLayoutId id="2147484088" r:id="rId39"/>
    <p:sldLayoutId id="2147484089" r:id="rId40"/>
    <p:sldLayoutId id="2147484090" r:id="rId41"/>
    <p:sldLayoutId id="2147484091" r:id="rId42"/>
    <p:sldLayoutId id="2147484092" r:id="rId43"/>
  </p:sldLayoutIdLst>
  <p:transition spd="slow">
    <p:push/>
  </p:transition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b="0" i="0" kern="1200">
          <a:solidFill>
            <a:schemeClr val="tx1"/>
          </a:solidFill>
          <a:latin typeface="Open Sans"/>
          <a:ea typeface="+mj-ea"/>
          <a:cs typeface="Open Sans"/>
        </a:defRPr>
      </a:lvl1pPr>
    </p:titleStyle>
    <p:bodyStyle>
      <a:lvl1pPr marL="0" indent="0" algn="l" defTabSz="457200" rtl="0" eaLnBrk="1" latinLnBrk="0" hangingPunct="1">
        <a:lnSpc>
          <a:spcPct val="120000"/>
        </a:lnSpc>
        <a:spcBef>
          <a:spcPct val="20000"/>
        </a:spcBef>
        <a:buFont typeface="Arial"/>
        <a:buNone/>
        <a:defRPr sz="700" kern="1200">
          <a:solidFill>
            <a:schemeClr val="tx1"/>
          </a:solidFill>
          <a:latin typeface="Open Sans"/>
          <a:ea typeface="+mn-ea"/>
          <a:cs typeface="Open Sans"/>
        </a:defRPr>
      </a:lvl1pPr>
      <a:lvl2pPr marL="6286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0858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5430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002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e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5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/>
        </p:nvSpPr>
        <p:spPr>
          <a:xfrm>
            <a:off x="6554281" y="0"/>
            <a:ext cx="2589550" cy="6858000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"/>
          <p:cNvSpPr/>
          <p:nvPr/>
        </p:nvSpPr>
        <p:spPr>
          <a:xfrm>
            <a:off x="-8878" y="0"/>
            <a:ext cx="2636435" cy="6858000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8" y="383342"/>
            <a:ext cx="9152878" cy="6060370"/>
          </a:xfrm>
          <a:prstGeom prst="rect">
            <a:avLst/>
          </a:prstGeom>
        </p:spPr>
      </p:pic>
      <p:sp>
        <p:nvSpPr>
          <p:cNvPr id="6" name="Text Placeholder 11"/>
          <p:cNvSpPr txBox="1">
            <a:spLocks/>
          </p:cNvSpPr>
          <p:nvPr/>
        </p:nvSpPr>
        <p:spPr>
          <a:xfrm>
            <a:off x="898835" y="5293283"/>
            <a:ext cx="2141900" cy="645384"/>
          </a:xfrm>
          <a:prstGeom prst="rect">
            <a:avLst/>
          </a:prstGeom>
        </p:spPr>
        <p:txBody>
          <a:bodyPr anchor="b">
            <a:norm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AU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Pentagon 6"/>
          <p:cNvSpPr/>
          <p:nvPr/>
        </p:nvSpPr>
        <p:spPr>
          <a:xfrm rot="16200000">
            <a:off x="3275056" y="3587482"/>
            <a:ext cx="2631725" cy="3926727"/>
          </a:xfrm>
          <a:prstGeom prst="homePlate">
            <a:avLst>
              <a:gd name="adj" fmla="val 37937"/>
            </a:avLst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87024" y="5188194"/>
            <a:ext cx="3376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НИУ ВШЭ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Санкт-Петербург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Итоги приема 2018-2019 </a:t>
            </a:r>
            <a:endParaRPr lang="en-US" sz="20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Pentagon 7"/>
          <p:cNvSpPr/>
          <p:nvPr/>
        </p:nvSpPr>
        <p:spPr>
          <a:xfrm rot="5400000">
            <a:off x="3770004" y="-1140114"/>
            <a:ext cx="1641830" cy="3926725"/>
          </a:xfrm>
          <a:prstGeom prst="homePlate">
            <a:avLst>
              <a:gd name="adj" fmla="val 76627"/>
            </a:avLst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4"/>
          <p:cNvGrpSpPr>
            <a:grpSpLocks noChangeAspect="1"/>
          </p:cNvGrpSpPr>
          <p:nvPr/>
        </p:nvGrpSpPr>
        <p:grpSpPr bwMode="auto">
          <a:xfrm>
            <a:off x="4201593" y="480585"/>
            <a:ext cx="769938" cy="769937"/>
            <a:chOff x="328" y="1219"/>
            <a:chExt cx="485" cy="485"/>
          </a:xfrm>
        </p:grpSpPr>
        <p:sp>
          <p:nvSpPr>
            <p:cNvPr id="40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8" y="1219"/>
              <a:ext cx="485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1" name="Freeform 6"/>
            <p:cNvSpPr>
              <a:spLocks noEditPoints="1"/>
            </p:cNvSpPr>
            <p:nvPr/>
          </p:nvSpPr>
          <p:spPr bwMode="auto">
            <a:xfrm>
              <a:off x="492" y="1334"/>
              <a:ext cx="171" cy="251"/>
            </a:xfrm>
            <a:custGeom>
              <a:avLst/>
              <a:gdLst>
                <a:gd name="T0" fmla="*/ 316 w 1193"/>
                <a:gd name="T1" fmla="*/ 1649 h 1756"/>
                <a:gd name="T2" fmla="*/ 706 w 1193"/>
                <a:gd name="T3" fmla="*/ 1074 h 1756"/>
                <a:gd name="T4" fmla="*/ 897 w 1193"/>
                <a:gd name="T5" fmla="*/ 1386 h 1756"/>
                <a:gd name="T6" fmla="*/ 895 w 1193"/>
                <a:gd name="T7" fmla="*/ 1284 h 1756"/>
                <a:gd name="T8" fmla="*/ 884 w 1193"/>
                <a:gd name="T9" fmla="*/ 1176 h 1756"/>
                <a:gd name="T10" fmla="*/ 854 w 1193"/>
                <a:gd name="T11" fmla="*/ 1069 h 1756"/>
                <a:gd name="T12" fmla="*/ 799 w 1193"/>
                <a:gd name="T13" fmla="*/ 973 h 1756"/>
                <a:gd name="T14" fmla="*/ 711 w 1193"/>
                <a:gd name="T15" fmla="*/ 892 h 1756"/>
                <a:gd name="T16" fmla="*/ 900 w 1193"/>
                <a:gd name="T17" fmla="*/ 897 h 1756"/>
                <a:gd name="T18" fmla="*/ 1004 w 1193"/>
                <a:gd name="T19" fmla="*/ 987 h 1756"/>
                <a:gd name="T20" fmla="*/ 1078 w 1193"/>
                <a:gd name="T21" fmla="*/ 1106 h 1756"/>
                <a:gd name="T22" fmla="*/ 1124 w 1193"/>
                <a:gd name="T23" fmla="*/ 1251 h 1756"/>
                <a:gd name="T24" fmla="*/ 1138 w 1193"/>
                <a:gd name="T25" fmla="*/ 1419 h 1756"/>
                <a:gd name="T26" fmla="*/ 23 w 1193"/>
                <a:gd name="T27" fmla="*/ 1756 h 1756"/>
                <a:gd name="T28" fmla="*/ 0 w 1193"/>
                <a:gd name="T29" fmla="*/ 0 h 1756"/>
                <a:gd name="T30" fmla="*/ 458 w 1193"/>
                <a:gd name="T31" fmla="*/ 0 h 1756"/>
                <a:gd name="T32" fmla="*/ 643 w 1193"/>
                <a:gd name="T33" fmla="*/ 5 h 1756"/>
                <a:gd name="T34" fmla="*/ 751 w 1193"/>
                <a:gd name="T35" fmla="*/ 24 h 1756"/>
                <a:gd name="T36" fmla="*/ 835 w 1193"/>
                <a:gd name="T37" fmla="*/ 62 h 1756"/>
                <a:gd name="T38" fmla="*/ 916 w 1193"/>
                <a:gd name="T39" fmla="*/ 124 h 1756"/>
                <a:gd name="T40" fmla="*/ 982 w 1193"/>
                <a:gd name="T41" fmla="*/ 213 h 1756"/>
                <a:gd name="T42" fmla="*/ 1015 w 1193"/>
                <a:gd name="T43" fmla="*/ 304 h 1756"/>
                <a:gd name="T44" fmla="*/ 1026 w 1193"/>
                <a:gd name="T45" fmla="*/ 382 h 1756"/>
                <a:gd name="T46" fmla="*/ 1020 w 1193"/>
                <a:gd name="T47" fmla="*/ 478 h 1756"/>
                <a:gd name="T48" fmla="*/ 982 w 1193"/>
                <a:gd name="T49" fmla="*/ 588 h 1756"/>
                <a:gd name="T50" fmla="*/ 921 w 1193"/>
                <a:gd name="T51" fmla="*/ 671 h 1756"/>
                <a:gd name="T52" fmla="*/ 866 w 1193"/>
                <a:gd name="T53" fmla="*/ 724 h 1756"/>
                <a:gd name="T54" fmla="*/ 788 w 1193"/>
                <a:gd name="T55" fmla="*/ 774 h 1756"/>
                <a:gd name="T56" fmla="*/ 682 w 1193"/>
                <a:gd name="T57" fmla="*/ 809 h 1756"/>
                <a:gd name="T58" fmla="*/ 537 w 1193"/>
                <a:gd name="T59" fmla="*/ 825 h 1756"/>
                <a:gd name="T60" fmla="*/ 427 w 1193"/>
                <a:gd name="T61" fmla="*/ 822 h 1756"/>
                <a:gd name="T62" fmla="*/ 424 w 1193"/>
                <a:gd name="T63" fmla="*/ 735 h 1756"/>
                <a:gd name="T64" fmla="*/ 521 w 1193"/>
                <a:gd name="T65" fmla="*/ 735 h 1756"/>
                <a:gd name="T66" fmla="*/ 615 w 1193"/>
                <a:gd name="T67" fmla="*/ 709 h 1756"/>
                <a:gd name="T68" fmla="*/ 687 w 1193"/>
                <a:gd name="T69" fmla="*/ 660 h 1756"/>
                <a:gd name="T70" fmla="*/ 748 w 1193"/>
                <a:gd name="T71" fmla="*/ 589 h 1756"/>
                <a:gd name="T72" fmla="*/ 786 w 1193"/>
                <a:gd name="T73" fmla="*/ 494 h 1756"/>
                <a:gd name="T74" fmla="*/ 486 w 1193"/>
                <a:gd name="T75" fmla="*/ 437 h 1756"/>
                <a:gd name="T76" fmla="*/ 783 w 1193"/>
                <a:gd name="T77" fmla="*/ 316 h 1756"/>
                <a:gd name="T78" fmla="*/ 744 w 1193"/>
                <a:gd name="T79" fmla="*/ 229 h 1756"/>
                <a:gd name="T80" fmla="*/ 673 w 1193"/>
                <a:gd name="T81" fmla="*/ 155 h 1756"/>
                <a:gd name="T82" fmla="*/ 591 w 1193"/>
                <a:gd name="T83" fmla="*/ 116 h 1756"/>
                <a:gd name="T84" fmla="*/ 513 w 1193"/>
                <a:gd name="T85" fmla="*/ 102 h 1756"/>
                <a:gd name="T86" fmla="*/ 0 w 1193"/>
                <a:gd name="T87" fmla="*/ 0 h 1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93" h="1756">
                  <a:moveTo>
                    <a:pt x="77" y="175"/>
                  </a:moveTo>
                  <a:lnTo>
                    <a:pt x="316" y="175"/>
                  </a:lnTo>
                  <a:lnTo>
                    <a:pt x="316" y="1649"/>
                  </a:lnTo>
                  <a:lnTo>
                    <a:pt x="486" y="1649"/>
                  </a:lnTo>
                  <a:lnTo>
                    <a:pt x="486" y="1074"/>
                  </a:lnTo>
                  <a:lnTo>
                    <a:pt x="706" y="1074"/>
                  </a:lnTo>
                  <a:lnTo>
                    <a:pt x="706" y="1649"/>
                  </a:lnTo>
                  <a:lnTo>
                    <a:pt x="897" y="1649"/>
                  </a:lnTo>
                  <a:lnTo>
                    <a:pt x="897" y="1386"/>
                  </a:lnTo>
                  <a:lnTo>
                    <a:pt x="897" y="1353"/>
                  </a:lnTo>
                  <a:lnTo>
                    <a:pt x="897" y="1319"/>
                  </a:lnTo>
                  <a:lnTo>
                    <a:pt x="895" y="1284"/>
                  </a:lnTo>
                  <a:lnTo>
                    <a:pt x="893" y="1249"/>
                  </a:lnTo>
                  <a:lnTo>
                    <a:pt x="889" y="1213"/>
                  </a:lnTo>
                  <a:lnTo>
                    <a:pt x="884" y="1176"/>
                  </a:lnTo>
                  <a:lnTo>
                    <a:pt x="876" y="1140"/>
                  </a:lnTo>
                  <a:lnTo>
                    <a:pt x="866" y="1104"/>
                  </a:lnTo>
                  <a:lnTo>
                    <a:pt x="854" y="1069"/>
                  </a:lnTo>
                  <a:lnTo>
                    <a:pt x="839" y="1035"/>
                  </a:lnTo>
                  <a:lnTo>
                    <a:pt x="820" y="1004"/>
                  </a:lnTo>
                  <a:lnTo>
                    <a:pt x="799" y="973"/>
                  </a:lnTo>
                  <a:lnTo>
                    <a:pt x="774" y="944"/>
                  </a:lnTo>
                  <a:lnTo>
                    <a:pt x="744" y="917"/>
                  </a:lnTo>
                  <a:lnTo>
                    <a:pt x="711" y="892"/>
                  </a:lnTo>
                  <a:lnTo>
                    <a:pt x="815" y="854"/>
                  </a:lnTo>
                  <a:lnTo>
                    <a:pt x="859" y="874"/>
                  </a:lnTo>
                  <a:lnTo>
                    <a:pt x="900" y="897"/>
                  </a:lnTo>
                  <a:lnTo>
                    <a:pt x="938" y="923"/>
                  </a:lnTo>
                  <a:lnTo>
                    <a:pt x="973" y="953"/>
                  </a:lnTo>
                  <a:lnTo>
                    <a:pt x="1004" y="987"/>
                  </a:lnTo>
                  <a:lnTo>
                    <a:pt x="1033" y="1023"/>
                  </a:lnTo>
                  <a:lnTo>
                    <a:pt x="1058" y="1063"/>
                  </a:lnTo>
                  <a:lnTo>
                    <a:pt x="1078" y="1106"/>
                  </a:lnTo>
                  <a:lnTo>
                    <a:pt x="1097" y="1152"/>
                  </a:lnTo>
                  <a:lnTo>
                    <a:pt x="1112" y="1201"/>
                  </a:lnTo>
                  <a:lnTo>
                    <a:pt x="1124" y="1251"/>
                  </a:lnTo>
                  <a:lnTo>
                    <a:pt x="1132" y="1305"/>
                  </a:lnTo>
                  <a:lnTo>
                    <a:pt x="1137" y="1361"/>
                  </a:lnTo>
                  <a:lnTo>
                    <a:pt x="1138" y="1419"/>
                  </a:lnTo>
                  <a:lnTo>
                    <a:pt x="1138" y="1651"/>
                  </a:lnTo>
                  <a:lnTo>
                    <a:pt x="1193" y="1756"/>
                  </a:lnTo>
                  <a:lnTo>
                    <a:pt x="23" y="1756"/>
                  </a:lnTo>
                  <a:lnTo>
                    <a:pt x="77" y="1651"/>
                  </a:lnTo>
                  <a:lnTo>
                    <a:pt x="77" y="175"/>
                  </a:lnTo>
                  <a:close/>
                  <a:moveTo>
                    <a:pt x="0" y="0"/>
                  </a:moveTo>
                  <a:lnTo>
                    <a:pt x="449" y="0"/>
                  </a:lnTo>
                  <a:lnTo>
                    <a:pt x="454" y="0"/>
                  </a:lnTo>
                  <a:lnTo>
                    <a:pt x="458" y="0"/>
                  </a:lnTo>
                  <a:lnTo>
                    <a:pt x="548" y="0"/>
                  </a:lnTo>
                  <a:lnTo>
                    <a:pt x="598" y="2"/>
                  </a:lnTo>
                  <a:lnTo>
                    <a:pt x="643" y="5"/>
                  </a:lnTo>
                  <a:lnTo>
                    <a:pt x="683" y="9"/>
                  </a:lnTo>
                  <a:lnTo>
                    <a:pt x="719" y="16"/>
                  </a:lnTo>
                  <a:lnTo>
                    <a:pt x="751" y="24"/>
                  </a:lnTo>
                  <a:lnTo>
                    <a:pt x="781" y="34"/>
                  </a:lnTo>
                  <a:lnTo>
                    <a:pt x="809" y="48"/>
                  </a:lnTo>
                  <a:lnTo>
                    <a:pt x="835" y="62"/>
                  </a:lnTo>
                  <a:lnTo>
                    <a:pt x="859" y="79"/>
                  </a:lnTo>
                  <a:lnTo>
                    <a:pt x="885" y="97"/>
                  </a:lnTo>
                  <a:lnTo>
                    <a:pt x="916" y="124"/>
                  </a:lnTo>
                  <a:lnTo>
                    <a:pt x="942" y="153"/>
                  </a:lnTo>
                  <a:lnTo>
                    <a:pt x="963" y="183"/>
                  </a:lnTo>
                  <a:lnTo>
                    <a:pt x="982" y="213"/>
                  </a:lnTo>
                  <a:lnTo>
                    <a:pt x="996" y="244"/>
                  </a:lnTo>
                  <a:lnTo>
                    <a:pt x="1006" y="275"/>
                  </a:lnTo>
                  <a:lnTo>
                    <a:pt x="1015" y="304"/>
                  </a:lnTo>
                  <a:lnTo>
                    <a:pt x="1021" y="332"/>
                  </a:lnTo>
                  <a:lnTo>
                    <a:pt x="1024" y="359"/>
                  </a:lnTo>
                  <a:lnTo>
                    <a:pt x="1026" y="382"/>
                  </a:lnTo>
                  <a:lnTo>
                    <a:pt x="1027" y="403"/>
                  </a:lnTo>
                  <a:lnTo>
                    <a:pt x="1025" y="440"/>
                  </a:lnTo>
                  <a:lnTo>
                    <a:pt x="1020" y="478"/>
                  </a:lnTo>
                  <a:lnTo>
                    <a:pt x="1012" y="515"/>
                  </a:lnTo>
                  <a:lnTo>
                    <a:pt x="998" y="552"/>
                  </a:lnTo>
                  <a:lnTo>
                    <a:pt x="982" y="588"/>
                  </a:lnTo>
                  <a:lnTo>
                    <a:pt x="961" y="622"/>
                  </a:lnTo>
                  <a:lnTo>
                    <a:pt x="935" y="655"/>
                  </a:lnTo>
                  <a:lnTo>
                    <a:pt x="921" y="671"/>
                  </a:lnTo>
                  <a:lnTo>
                    <a:pt x="906" y="689"/>
                  </a:lnTo>
                  <a:lnTo>
                    <a:pt x="887" y="706"/>
                  </a:lnTo>
                  <a:lnTo>
                    <a:pt x="866" y="724"/>
                  </a:lnTo>
                  <a:lnTo>
                    <a:pt x="843" y="741"/>
                  </a:lnTo>
                  <a:lnTo>
                    <a:pt x="817" y="759"/>
                  </a:lnTo>
                  <a:lnTo>
                    <a:pt x="788" y="774"/>
                  </a:lnTo>
                  <a:lnTo>
                    <a:pt x="756" y="788"/>
                  </a:lnTo>
                  <a:lnTo>
                    <a:pt x="721" y="800"/>
                  </a:lnTo>
                  <a:lnTo>
                    <a:pt x="682" y="809"/>
                  </a:lnTo>
                  <a:lnTo>
                    <a:pt x="639" y="816"/>
                  </a:lnTo>
                  <a:lnTo>
                    <a:pt x="586" y="821"/>
                  </a:lnTo>
                  <a:lnTo>
                    <a:pt x="537" y="825"/>
                  </a:lnTo>
                  <a:lnTo>
                    <a:pt x="495" y="826"/>
                  </a:lnTo>
                  <a:lnTo>
                    <a:pt x="458" y="825"/>
                  </a:lnTo>
                  <a:lnTo>
                    <a:pt x="427" y="822"/>
                  </a:lnTo>
                  <a:lnTo>
                    <a:pt x="402" y="820"/>
                  </a:lnTo>
                  <a:lnTo>
                    <a:pt x="402" y="733"/>
                  </a:lnTo>
                  <a:lnTo>
                    <a:pt x="424" y="735"/>
                  </a:lnTo>
                  <a:lnTo>
                    <a:pt x="452" y="737"/>
                  </a:lnTo>
                  <a:lnTo>
                    <a:pt x="485" y="737"/>
                  </a:lnTo>
                  <a:lnTo>
                    <a:pt x="521" y="735"/>
                  </a:lnTo>
                  <a:lnTo>
                    <a:pt x="555" y="730"/>
                  </a:lnTo>
                  <a:lnTo>
                    <a:pt x="587" y="721"/>
                  </a:lnTo>
                  <a:lnTo>
                    <a:pt x="615" y="709"/>
                  </a:lnTo>
                  <a:lnTo>
                    <a:pt x="641" y="695"/>
                  </a:lnTo>
                  <a:lnTo>
                    <a:pt x="666" y="678"/>
                  </a:lnTo>
                  <a:lnTo>
                    <a:pt x="687" y="660"/>
                  </a:lnTo>
                  <a:lnTo>
                    <a:pt x="707" y="641"/>
                  </a:lnTo>
                  <a:lnTo>
                    <a:pt x="724" y="622"/>
                  </a:lnTo>
                  <a:lnTo>
                    <a:pt x="748" y="589"/>
                  </a:lnTo>
                  <a:lnTo>
                    <a:pt x="766" y="556"/>
                  </a:lnTo>
                  <a:lnTo>
                    <a:pt x="778" y="525"/>
                  </a:lnTo>
                  <a:lnTo>
                    <a:pt x="786" y="494"/>
                  </a:lnTo>
                  <a:lnTo>
                    <a:pt x="790" y="464"/>
                  </a:lnTo>
                  <a:lnTo>
                    <a:pt x="792" y="437"/>
                  </a:lnTo>
                  <a:lnTo>
                    <a:pt x="486" y="437"/>
                  </a:lnTo>
                  <a:lnTo>
                    <a:pt x="486" y="350"/>
                  </a:lnTo>
                  <a:lnTo>
                    <a:pt x="790" y="350"/>
                  </a:lnTo>
                  <a:lnTo>
                    <a:pt x="783" y="316"/>
                  </a:lnTo>
                  <a:lnTo>
                    <a:pt x="774" y="285"/>
                  </a:lnTo>
                  <a:lnTo>
                    <a:pt x="760" y="257"/>
                  </a:lnTo>
                  <a:lnTo>
                    <a:pt x="744" y="229"/>
                  </a:lnTo>
                  <a:lnTo>
                    <a:pt x="723" y="203"/>
                  </a:lnTo>
                  <a:lnTo>
                    <a:pt x="700" y="176"/>
                  </a:lnTo>
                  <a:lnTo>
                    <a:pt x="673" y="155"/>
                  </a:lnTo>
                  <a:lnTo>
                    <a:pt x="646" y="138"/>
                  </a:lnTo>
                  <a:lnTo>
                    <a:pt x="619" y="125"/>
                  </a:lnTo>
                  <a:lnTo>
                    <a:pt x="591" y="116"/>
                  </a:lnTo>
                  <a:lnTo>
                    <a:pt x="564" y="109"/>
                  </a:lnTo>
                  <a:lnTo>
                    <a:pt x="537" y="104"/>
                  </a:lnTo>
                  <a:lnTo>
                    <a:pt x="513" y="102"/>
                  </a:lnTo>
                  <a:lnTo>
                    <a:pt x="490" y="101"/>
                  </a:lnTo>
                  <a:lnTo>
                    <a:pt x="52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2" name="Freeform 7"/>
            <p:cNvSpPr>
              <a:spLocks noEditPoints="1"/>
            </p:cNvSpPr>
            <p:nvPr/>
          </p:nvSpPr>
          <p:spPr bwMode="auto">
            <a:xfrm>
              <a:off x="349" y="1241"/>
              <a:ext cx="443" cy="442"/>
            </a:xfrm>
            <a:custGeom>
              <a:avLst/>
              <a:gdLst>
                <a:gd name="T0" fmla="*/ 1259 w 3095"/>
                <a:gd name="T1" fmla="*/ 87 h 3094"/>
                <a:gd name="T2" fmla="*/ 906 w 3095"/>
                <a:gd name="T3" fmla="*/ 204 h 3094"/>
                <a:gd name="T4" fmla="*/ 597 w 3095"/>
                <a:gd name="T5" fmla="*/ 401 h 3094"/>
                <a:gd name="T6" fmla="*/ 347 w 3095"/>
                <a:gd name="T7" fmla="*/ 668 h 3094"/>
                <a:gd name="T8" fmla="*/ 168 w 3095"/>
                <a:gd name="T9" fmla="*/ 989 h 3094"/>
                <a:gd name="T10" fmla="*/ 72 w 3095"/>
                <a:gd name="T11" fmla="*/ 1352 h 3094"/>
                <a:gd name="T12" fmla="*/ 72 w 3095"/>
                <a:gd name="T13" fmla="*/ 1741 h 3094"/>
                <a:gd name="T14" fmla="*/ 168 w 3095"/>
                <a:gd name="T15" fmla="*/ 2104 h 3094"/>
                <a:gd name="T16" fmla="*/ 347 w 3095"/>
                <a:gd name="T17" fmla="*/ 2425 h 3094"/>
                <a:gd name="T18" fmla="*/ 597 w 3095"/>
                <a:gd name="T19" fmla="*/ 2692 h 3094"/>
                <a:gd name="T20" fmla="*/ 906 w 3095"/>
                <a:gd name="T21" fmla="*/ 2889 h 3094"/>
                <a:gd name="T22" fmla="*/ 1259 w 3095"/>
                <a:gd name="T23" fmla="*/ 3006 h 3094"/>
                <a:gd name="T24" fmla="*/ 1645 w 3095"/>
                <a:gd name="T25" fmla="*/ 3031 h 3094"/>
                <a:gd name="T26" fmla="*/ 2018 w 3095"/>
                <a:gd name="T27" fmla="*/ 2959 h 3094"/>
                <a:gd name="T28" fmla="*/ 2351 w 3095"/>
                <a:gd name="T29" fmla="*/ 2800 h 3094"/>
                <a:gd name="T30" fmla="*/ 2632 w 3095"/>
                <a:gd name="T31" fmla="*/ 2566 h 3094"/>
                <a:gd name="T32" fmla="*/ 2848 w 3095"/>
                <a:gd name="T33" fmla="*/ 2271 h 3094"/>
                <a:gd name="T34" fmla="*/ 2987 w 3095"/>
                <a:gd name="T35" fmla="*/ 1927 h 3094"/>
                <a:gd name="T36" fmla="*/ 3035 w 3095"/>
                <a:gd name="T37" fmla="*/ 1545 h 3094"/>
                <a:gd name="T38" fmla="*/ 2987 w 3095"/>
                <a:gd name="T39" fmla="*/ 1166 h 3094"/>
                <a:gd name="T40" fmla="*/ 2848 w 3095"/>
                <a:gd name="T41" fmla="*/ 822 h 3094"/>
                <a:gd name="T42" fmla="*/ 2632 w 3095"/>
                <a:gd name="T43" fmla="*/ 527 h 3094"/>
                <a:gd name="T44" fmla="*/ 2351 w 3095"/>
                <a:gd name="T45" fmla="*/ 293 h 3094"/>
                <a:gd name="T46" fmla="*/ 2018 w 3095"/>
                <a:gd name="T47" fmla="*/ 134 h 3094"/>
                <a:gd name="T48" fmla="*/ 1645 w 3095"/>
                <a:gd name="T49" fmla="*/ 62 h 3094"/>
                <a:gd name="T50" fmla="*/ 1749 w 3095"/>
                <a:gd name="T51" fmla="*/ 13 h 3094"/>
                <a:gd name="T52" fmla="*/ 2128 w 3095"/>
                <a:gd name="T53" fmla="*/ 112 h 3094"/>
                <a:gd name="T54" fmla="*/ 2461 w 3095"/>
                <a:gd name="T55" fmla="*/ 299 h 3094"/>
                <a:gd name="T56" fmla="*/ 2738 w 3095"/>
                <a:gd name="T57" fmla="*/ 558 h 3094"/>
                <a:gd name="T58" fmla="*/ 2944 w 3095"/>
                <a:gd name="T59" fmla="*/ 879 h 3094"/>
                <a:gd name="T60" fmla="*/ 3065 w 3095"/>
                <a:gd name="T61" fmla="*/ 1247 h 3094"/>
                <a:gd name="T62" fmla="*/ 3091 w 3095"/>
                <a:gd name="T63" fmla="*/ 1648 h 3094"/>
                <a:gd name="T64" fmla="*/ 3016 w 3095"/>
                <a:gd name="T65" fmla="*/ 2035 h 3094"/>
                <a:gd name="T66" fmla="*/ 2850 w 3095"/>
                <a:gd name="T67" fmla="*/ 2381 h 3094"/>
                <a:gd name="T68" fmla="*/ 2607 w 3095"/>
                <a:gd name="T69" fmla="*/ 2673 h 3094"/>
                <a:gd name="T70" fmla="*/ 2301 w 3095"/>
                <a:gd name="T71" fmla="*/ 2898 h 3094"/>
                <a:gd name="T72" fmla="*/ 1943 w 3095"/>
                <a:gd name="T73" fmla="*/ 3042 h 3094"/>
                <a:gd name="T74" fmla="*/ 1548 w 3095"/>
                <a:gd name="T75" fmla="*/ 3094 h 3094"/>
                <a:gd name="T76" fmla="*/ 1152 w 3095"/>
                <a:gd name="T77" fmla="*/ 3042 h 3094"/>
                <a:gd name="T78" fmla="*/ 794 w 3095"/>
                <a:gd name="T79" fmla="*/ 2898 h 3094"/>
                <a:gd name="T80" fmla="*/ 488 w 3095"/>
                <a:gd name="T81" fmla="*/ 2673 h 3094"/>
                <a:gd name="T82" fmla="*/ 245 w 3095"/>
                <a:gd name="T83" fmla="*/ 2381 h 3094"/>
                <a:gd name="T84" fmla="*/ 79 w 3095"/>
                <a:gd name="T85" fmla="*/ 2035 h 3094"/>
                <a:gd name="T86" fmla="*/ 4 w 3095"/>
                <a:gd name="T87" fmla="*/ 1648 h 3094"/>
                <a:gd name="T88" fmla="*/ 30 w 3095"/>
                <a:gd name="T89" fmla="*/ 1247 h 3094"/>
                <a:gd name="T90" fmla="*/ 151 w 3095"/>
                <a:gd name="T91" fmla="*/ 879 h 3094"/>
                <a:gd name="T92" fmla="*/ 357 w 3095"/>
                <a:gd name="T93" fmla="*/ 558 h 3094"/>
                <a:gd name="T94" fmla="*/ 634 w 3095"/>
                <a:gd name="T95" fmla="*/ 299 h 3094"/>
                <a:gd name="T96" fmla="*/ 967 w 3095"/>
                <a:gd name="T97" fmla="*/ 112 h 3094"/>
                <a:gd name="T98" fmla="*/ 1346 w 3095"/>
                <a:gd name="T99" fmla="*/ 13 h 3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95" h="3094">
                  <a:moveTo>
                    <a:pt x="1548" y="59"/>
                  </a:moveTo>
                  <a:lnTo>
                    <a:pt x="1450" y="62"/>
                  </a:lnTo>
                  <a:lnTo>
                    <a:pt x="1354" y="71"/>
                  </a:lnTo>
                  <a:lnTo>
                    <a:pt x="1259" y="87"/>
                  </a:lnTo>
                  <a:lnTo>
                    <a:pt x="1167" y="107"/>
                  </a:lnTo>
                  <a:lnTo>
                    <a:pt x="1077" y="134"/>
                  </a:lnTo>
                  <a:lnTo>
                    <a:pt x="990" y="167"/>
                  </a:lnTo>
                  <a:lnTo>
                    <a:pt x="906" y="204"/>
                  </a:lnTo>
                  <a:lnTo>
                    <a:pt x="823" y="246"/>
                  </a:lnTo>
                  <a:lnTo>
                    <a:pt x="744" y="293"/>
                  </a:lnTo>
                  <a:lnTo>
                    <a:pt x="669" y="346"/>
                  </a:lnTo>
                  <a:lnTo>
                    <a:pt x="597" y="401"/>
                  </a:lnTo>
                  <a:lnTo>
                    <a:pt x="528" y="462"/>
                  </a:lnTo>
                  <a:lnTo>
                    <a:pt x="463" y="527"/>
                  </a:lnTo>
                  <a:lnTo>
                    <a:pt x="402" y="596"/>
                  </a:lnTo>
                  <a:lnTo>
                    <a:pt x="347" y="668"/>
                  </a:lnTo>
                  <a:lnTo>
                    <a:pt x="294" y="743"/>
                  </a:lnTo>
                  <a:lnTo>
                    <a:pt x="247" y="822"/>
                  </a:lnTo>
                  <a:lnTo>
                    <a:pt x="205" y="904"/>
                  </a:lnTo>
                  <a:lnTo>
                    <a:pt x="168" y="989"/>
                  </a:lnTo>
                  <a:lnTo>
                    <a:pt x="135" y="1076"/>
                  </a:lnTo>
                  <a:lnTo>
                    <a:pt x="108" y="1166"/>
                  </a:lnTo>
                  <a:lnTo>
                    <a:pt x="88" y="1258"/>
                  </a:lnTo>
                  <a:lnTo>
                    <a:pt x="72" y="1352"/>
                  </a:lnTo>
                  <a:lnTo>
                    <a:pt x="63" y="1449"/>
                  </a:lnTo>
                  <a:lnTo>
                    <a:pt x="60" y="1545"/>
                  </a:lnTo>
                  <a:lnTo>
                    <a:pt x="63" y="1644"/>
                  </a:lnTo>
                  <a:lnTo>
                    <a:pt x="72" y="1741"/>
                  </a:lnTo>
                  <a:lnTo>
                    <a:pt x="88" y="1835"/>
                  </a:lnTo>
                  <a:lnTo>
                    <a:pt x="108" y="1927"/>
                  </a:lnTo>
                  <a:lnTo>
                    <a:pt x="135" y="2017"/>
                  </a:lnTo>
                  <a:lnTo>
                    <a:pt x="168" y="2104"/>
                  </a:lnTo>
                  <a:lnTo>
                    <a:pt x="205" y="2189"/>
                  </a:lnTo>
                  <a:lnTo>
                    <a:pt x="247" y="2271"/>
                  </a:lnTo>
                  <a:lnTo>
                    <a:pt x="294" y="2350"/>
                  </a:lnTo>
                  <a:lnTo>
                    <a:pt x="347" y="2425"/>
                  </a:lnTo>
                  <a:lnTo>
                    <a:pt x="402" y="2497"/>
                  </a:lnTo>
                  <a:lnTo>
                    <a:pt x="463" y="2566"/>
                  </a:lnTo>
                  <a:lnTo>
                    <a:pt x="528" y="2631"/>
                  </a:lnTo>
                  <a:lnTo>
                    <a:pt x="597" y="2692"/>
                  </a:lnTo>
                  <a:lnTo>
                    <a:pt x="669" y="2747"/>
                  </a:lnTo>
                  <a:lnTo>
                    <a:pt x="744" y="2800"/>
                  </a:lnTo>
                  <a:lnTo>
                    <a:pt x="823" y="2847"/>
                  </a:lnTo>
                  <a:lnTo>
                    <a:pt x="906" y="2889"/>
                  </a:lnTo>
                  <a:lnTo>
                    <a:pt x="990" y="2926"/>
                  </a:lnTo>
                  <a:lnTo>
                    <a:pt x="1077" y="2959"/>
                  </a:lnTo>
                  <a:lnTo>
                    <a:pt x="1167" y="2986"/>
                  </a:lnTo>
                  <a:lnTo>
                    <a:pt x="1259" y="3006"/>
                  </a:lnTo>
                  <a:lnTo>
                    <a:pt x="1354" y="3022"/>
                  </a:lnTo>
                  <a:lnTo>
                    <a:pt x="1450" y="3031"/>
                  </a:lnTo>
                  <a:lnTo>
                    <a:pt x="1548" y="3034"/>
                  </a:lnTo>
                  <a:lnTo>
                    <a:pt x="1645" y="3031"/>
                  </a:lnTo>
                  <a:lnTo>
                    <a:pt x="1742" y="3022"/>
                  </a:lnTo>
                  <a:lnTo>
                    <a:pt x="1836" y="3006"/>
                  </a:lnTo>
                  <a:lnTo>
                    <a:pt x="1928" y="2986"/>
                  </a:lnTo>
                  <a:lnTo>
                    <a:pt x="2018" y="2959"/>
                  </a:lnTo>
                  <a:lnTo>
                    <a:pt x="2105" y="2926"/>
                  </a:lnTo>
                  <a:lnTo>
                    <a:pt x="2190" y="2889"/>
                  </a:lnTo>
                  <a:lnTo>
                    <a:pt x="2272" y="2847"/>
                  </a:lnTo>
                  <a:lnTo>
                    <a:pt x="2351" y="2800"/>
                  </a:lnTo>
                  <a:lnTo>
                    <a:pt x="2426" y="2747"/>
                  </a:lnTo>
                  <a:lnTo>
                    <a:pt x="2498" y="2692"/>
                  </a:lnTo>
                  <a:lnTo>
                    <a:pt x="2567" y="2631"/>
                  </a:lnTo>
                  <a:lnTo>
                    <a:pt x="2632" y="2566"/>
                  </a:lnTo>
                  <a:lnTo>
                    <a:pt x="2693" y="2497"/>
                  </a:lnTo>
                  <a:lnTo>
                    <a:pt x="2748" y="2425"/>
                  </a:lnTo>
                  <a:lnTo>
                    <a:pt x="2801" y="2350"/>
                  </a:lnTo>
                  <a:lnTo>
                    <a:pt x="2848" y="2271"/>
                  </a:lnTo>
                  <a:lnTo>
                    <a:pt x="2890" y="2189"/>
                  </a:lnTo>
                  <a:lnTo>
                    <a:pt x="2927" y="2104"/>
                  </a:lnTo>
                  <a:lnTo>
                    <a:pt x="2960" y="2017"/>
                  </a:lnTo>
                  <a:lnTo>
                    <a:pt x="2987" y="1927"/>
                  </a:lnTo>
                  <a:lnTo>
                    <a:pt x="3007" y="1835"/>
                  </a:lnTo>
                  <a:lnTo>
                    <a:pt x="3023" y="1741"/>
                  </a:lnTo>
                  <a:lnTo>
                    <a:pt x="3032" y="1644"/>
                  </a:lnTo>
                  <a:lnTo>
                    <a:pt x="3035" y="1545"/>
                  </a:lnTo>
                  <a:lnTo>
                    <a:pt x="3032" y="1449"/>
                  </a:lnTo>
                  <a:lnTo>
                    <a:pt x="3023" y="1352"/>
                  </a:lnTo>
                  <a:lnTo>
                    <a:pt x="3007" y="1258"/>
                  </a:lnTo>
                  <a:lnTo>
                    <a:pt x="2987" y="1166"/>
                  </a:lnTo>
                  <a:lnTo>
                    <a:pt x="2960" y="1076"/>
                  </a:lnTo>
                  <a:lnTo>
                    <a:pt x="2927" y="989"/>
                  </a:lnTo>
                  <a:lnTo>
                    <a:pt x="2890" y="904"/>
                  </a:lnTo>
                  <a:lnTo>
                    <a:pt x="2848" y="822"/>
                  </a:lnTo>
                  <a:lnTo>
                    <a:pt x="2801" y="743"/>
                  </a:lnTo>
                  <a:lnTo>
                    <a:pt x="2748" y="668"/>
                  </a:lnTo>
                  <a:lnTo>
                    <a:pt x="2693" y="596"/>
                  </a:lnTo>
                  <a:lnTo>
                    <a:pt x="2632" y="527"/>
                  </a:lnTo>
                  <a:lnTo>
                    <a:pt x="2567" y="462"/>
                  </a:lnTo>
                  <a:lnTo>
                    <a:pt x="2498" y="401"/>
                  </a:lnTo>
                  <a:lnTo>
                    <a:pt x="2426" y="346"/>
                  </a:lnTo>
                  <a:lnTo>
                    <a:pt x="2351" y="293"/>
                  </a:lnTo>
                  <a:lnTo>
                    <a:pt x="2272" y="246"/>
                  </a:lnTo>
                  <a:lnTo>
                    <a:pt x="2190" y="204"/>
                  </a:lnTo>
                  <a:lnTo>
                    <a:pt x="2105" y="167"/>
                  </a:lnTo>
                  <a:lnTo>
                    <a:pt x="2018" y="134"/>
                  </a:lnTo>
                  <a:lnTo>
                    <a:pt x="1928" y="107"/>
                  </a:lnTo>
                  <a:lnTo>
                    <a:pt x="1836" y="87"/>
                  </a:lnTo>
                  <a:lnTo>
                    <a:pt x="1742" y="71"/>
                  </a:lnTo>
                  <a:lnTo>
                    <a:pt x="1645" y="62"/>
                  </a:lnTo>
                  <a:lnTo>
                    <a:pt x="1548" y="59"/>
                  </a:lnTo>
                  <a:close/>
                  <a:moveTo>
                    <a:pt x="1548" y="0"/>
                  </a:moveTo>
                  <a:lnTo>
                    <a:pt x="1649" y="3"/>
                  </a:lnTo>
                  <a:lnTo>
                    <a:pt x="1749" y="13"/>
                  </a:lnTo>
                  <a:lnTo>
                    <a:pt x="1847" y="29"/>
                  </a:lnTo>
                  <a:lnTo>
                    <a:pt x="1943" y="51"/>
                  </a:lnTo>
                  <a:lnTo>
                    <a:pt x="2036" y="78"/>
                  </a:lnTo>
                  <a:lnTo>
                    <a:pt x="2128" y="112"/>
                  </a:lnTo>
                  <a:lnTo>
                    <a:pt x="2215" y="151"/>
                  </a:lnTo>
                  <a:lnTo>
                    <a:pt x="2301" y="195"/>
                  </a:lnTo>
                  <a:lnTo>
                    <a:pt x="2383" y="244"/>
                  </a:lnTo>
                  <a:lnTo>
                    <a:pt x="2461" y="299"/>
                  </a:lnTo>
                  <a:lnTo>
                    <a:pt x="2536" y="357"/>
                  </a:lnTo>
                  <a:lnTo>
                    <a:pt x="2607" y="420"/>
                  </a:lnTo>
                  <a:lnTo>
                    <a:pt x="2674" y="487"/>
                  </a:lnTo>
                  <a:lnTo>
                    <a:pt x="2738" y="558"/>
                  </a:lnTo>
                  <a:lnTo>
                    <a:pt x="2795" y="633"/>
                  </a:lnTo>
                  <a:lnTo>
                    <a:pt x="2850" y="711"/>
                  </a:lnTo>
                  <a:lnTo>
                    <a:pt x="2899" y="793"/>
                  </a:lnTo>
                  <a:lnTo>
                    <a:pt x="2944" y="879"/>
                  </a:lnTo>
                  <a:lnTo>
                    <a:pt x="2982" y="966"/>
                  </a:lnTo>
                  <a:lnTo>
                    <a:pt x="3016" y="1058"/>
                  </a:lnTo>
                  <a:lnTo>
                    <a:pt x="3043" y="1151"/>
                  </a:lnTo>
                  <a:lnTo>
                    <a:pt x="3065" y="1247"/>
                  </a:lnTo>
                  <a:lnTo>
                    <a:pt x="3081" y="1345"/>
                  </a:lnTo>
                  <a:lnTo>
                    <a:pt x="3091" y="1445"/>
                  </a:lnTo>
                  <a:lnTo>
                    <a:pt x="3095" y="1545"/>
                  </a:lnTo>
                  <a:lnTo>
                    <a:pt x="3091" y="1648"/>
                  </a:lnTo>
                  <a:lnTo>
                    <a:pt x="3081" y="1748"/>
                  </a:lnTo>
                  <a:lnTo>
                    <a:pt x="3065" y="1846"/>
                  </a:lnTo>
                  <a:lnTo>
                    <a:pt x="3043" y="1942"/>
                  </a:lnTo>
                  <a:lnTo>
                    <a:pt x="3016" y="2035"/>
                  </a:lnTo>
                  <a:lnTo>
                    <a:pt x="2982" y="2126"/>
                  </a:lnTo>
                  <a:lnTo>
                    <a:pt x="2944" y="2214"/>
                  </a:lnTo>
                  <a:lnTo>
                    <a:pt x="2899" y="2300"/>
                  </a:lnTo>
                  <a:lnTo>
                    <a:pt x="2850" y="2381"/>
                  </a:lnTo>
                  <a:lnTo>
                    <a:pt x="2795" y="2460"/>
                  </a:lnTo>
                  <a:lnTo>
                    <a:pt x="2738" y="2535"/>
                  </a:lnTo>
                  <a:lnTo>
                    <a:pt x="2674" y="2606"/>
                  </a:lnTo>
                  <a:lnTo>
                    <a:pt x="2607" y="2673"/>
                  </a:lnTo>
                  <a:lnTo>
                    <a:pt x="2536" y="2736"/>
                  </a:lnTo>
                  <a:lnTo>
                    <a:pt x="2461" y="2794"/>
                  </a:lnTo>
                  <a:lnTo>
                    <a:pt x="2383" y="2849"/>
                  </a:lnTo>
                  <a:lnTo>
                    <a:pt x="2301" y="2898"/>
                  </a:lnTo>
                  <a:lnTo>
                    <a:pt x="2215" y="2942"/>
                  </a:lnTo>
                  <a:lnTo>
                    <a:pt x="2128" y="2981"/>
                  </a:lnTo>
                  <a:lnTo>
                    <a:pt x="2036" y="3015"/>
                  </a:lnTo>
                  <a:lnTo>
                    <a:pt x="1943" y="3042"/>
                  </a:lnTo>
                  <a:lnTo>
                    <a:pt x="1847" y="3064"/>
                  </a:lnTo>
                  <a:lnTo>
                    <a:pt x="1749" y="3080"/>
                  </a:lnTo>
                  <a:lnTo>
                    <a:pt x="1649" y="3090"/>
                  </a:lnTo>
                  <a:lnTo>
                    <a:pt x="1548" y="3094"/>
                  </a:lnTo>
                  <a:lnTo>
                    <a:pt x="1446" y="3090"/>
                  </a:lnTo>
                  <a:lnTo>
                    <a:pt x="1346" y="3080"/>
                  </a:lnTo>
                  <a:lnTo>
                    <a:pt x="1248" y="3064"/>
                  </a:lnTo>
                  <a:lnTo>
                    <a:pt x="1152" y="3042"/>
                  </a:lnTo>
                  <a:lnTo>
                    <a:pt x="1059" y="3015"/>
                  </a:lnTo>
                  <a:lnTo>
                    <a:pt x="967" y="2981"/>
                  </a:lnTo>
                  <a:lnTo>
                    <a:pt x="880" y="2942"/>
                  </a:lnTo>
                  <a:lnTo>
                    <a:pt x="794" y="2898"/>
                  </a:lnTo>
                  <a:lnTo>
                    <a:pt x="712" y="2849"/>
                  </a:lnTo>
                  <a:lnTo>
                    <a:pt x="634" y="2794"/>
                  </a:lnTo>
                  <a:lnTo>
                    <a:pt x="559" y="2736"/>
                  </a:lnTo>
                  <a:lnTo>
                    <a:pt x="488" y="2673"/>
                  </a:lnTo>
                  <a:lnTo>
                    <a:pt x="421" y="2606"/>
                  </a:lnTo>
                  <a:lnTo>
                    <a:pt x="357" y="2535"/>
                  </a:lnTo>
                  <a:lnTo>
                    <a:pt x="300" y="2460"/>
                  </a:lnTo>
                  <a:lnTo>
                    <a:pt x="245" y="2381"/>
                  </a:lnTo>
                  <a:lnTo>
                    <a:pt x="196" y="2300"/>
                  </a:lnTo>
                  <a:lnTo>
                    <a:pt x="151" y="2214"/>
                  </a:lnTo>
                  <a:lnTo>
                    <a:pt x="113" y="2126"/>
                  </a:lnTo>
                  <a:lnTo>
                    <a:pt x="79" y="2035"/>
                  </a:lnTo>
                  <a:lnTo>
                    <a:pt x="52" y="1942"/>
                  </a:lnTo>
                  <a:lnTo>
                    <a:pt x="30" y="1846"/>
                  </a:lnTo>
                  <a:lnTo>
                    <a:pt x="14" y="1748"/>
                  </a:lnTo>
                  <a:lnTo>
                    <a:pt x="4" y="1648"/>
                  </a:lnTo>
                  <a:lnTo>
                    <a:pt x="0" y="1545"/>
                  </a:lnTo>
                  <a:lnTo>
                    <a:pt x="4" y="1445"/>
                  </a:lnTo>
                  <a:lnTo>
                    <a:pt x="14" y="1345"/>
                  </a:lnTo>
                  <a:lnTo>
                    <a:pt x="30" y="1247"/>
                  </a:lnTo>
                  <a:lnTo>
                    <a:pt x="52" y="1151"/>
                  </a:lnTo>
                  <a:lnTo>
                    <a:pt x="79" y="1058"/>
                  </a:lnTo>
                  <a:lnTo>
                    <a:pt x="113" y="966"/>
                  </a:lnTo>
                  <a:lnTo>
                    <a:pt x="151" y="879"/>
                  </a:lnTo>
                  <a:lnTo>
                    <a:pt x="196" y="793"/>
                  </a:lnTo>
                  <a:lnTo>
                    <a:pt x="245" y="711"/>
                  </a:lnTo>
                  <a:lnTo>
                    <a:pt x="300" y="633"/>
                  </a:lnTo>
                  <a:lnTo>
                    <a:pt x="357" y="558"/>
                  </a:lnTo>
                  <a:lnTo>
                    <a:pt x="421" y="487"/>
                  </a:lnTo>
                  <a:lnTo>
                    <a:pt x="488" y="420"/>
                  </a:lnTo>
                  <a:lnTo>
                    <a:pt x="559" y="357"/>
                  </a:lnTo>
                  <a:lnTo>
                    <a:pt x="634" y="299"/>
                  </a:lnTo>
                  <a:lnTo>
                    <a:pt x="712" y="244"/>
                  </a:lnTo>
                  <a:lnTo>
                    <a:pt x="794" y="195"/>
                  </a:lnTo>
                  <a:lnTo>
                    <a:pt x="880" y="151"/>
                  </a:lnTo>
                  <a:lnTo>
                    <a:pt x="967" y="112"/>
                  </a:lnTo>
                  <a:lnTo>
                    <a:pt x="1059" y="78"/>
                  </a:lnTo>
                  <a:lnTo>
                    <a:pt x="1152" y="51"/>
                  </a:lnTo>
                  <a:lnTo>
                    <a:pt x="1248" y="29"/>
                  </a:lnTo>
                  <a:lnTo>
                    <a:pt x="1346" y="13"/>
                  </a:lnTo>
                  <a:lnTo>
                    <a:pt x="1446" y="3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3" name="Freeform 8"/>
            <p:cNvSpPr>
              <a:spLocks noEditPoints="1"/>
            </p:cNvSpPr>
            <p:nvPr/>
          </p:nvSpPr>
          <p:spPr bwMode="auto">
            <a:xfrm>
              <a:off x="383" y="1274"/>
              <a:ext cx="375" cy="375"/>
            </a:xfrm>
            <a:custGeom>
              <a:avLst/>
              <a:gdLst>
                <a:gd name="T0" fmla="*/ 1134 w 2621"/>
                <a:gd name="T1" fmla="*/ 70 h 2621"/>
                <a:gd name="T2" fmla="*/ 883 w 2621"/>
                <a:gd name="T3" fmla="*/ 133 h 2621"/>
                <a:gd name="T4" fmla="*/ 654 w 2621"/>
                <a:gd name="T5" fmla="*/ 244 h 2621"/>
                <a:gd name="T6" fmla="*/ 455 w 2621"/>
                <a:gd name="T7" fmla="*/ 396 h 2621"/>
                <a:gd name="T8" fmla="*/ 290 w 2621"/>
                <a:gd name="T9" fmla="*/ 584 h 2621"/>
                <a:gd name="T10" fmla="*/ 164 w 2621"/>
                <a:gd name="T11" fmla="*/ 803 h 2621"/>
                <a:gd name="T12" fmla="*/ 85 w 2621"/>
                <a:gd name="T13" fmla="*/ 1047 h 2621"/>
                <a:gd name="T14" fmla="*/ 57 w 2621"/>
                <a:gd name="T15" fmla="*/ 1309 h 2621"/>
                <a:gd name="T16" fmla="*/ 85 w 2621"/>
                <a:gd name="T17" fmla="*/ 1574 h 2621"/>
                <a:gd name="T18" fmla="*/ 164 w 2621"/>
                <a:gd name="T19" fmla="*/ 1818 h 2621"/>
                <a:gd name="T20" fmla="*/ 290 w 2621"/>
                <a:gd name="T21" fmla="*/ 2037 h 2621"/>
                <a:gd name="T22" fmla="*/ 455 w 2621"/>
                <a:gd name="T23" fmla="*/ 2225 h 2621"/>
                <a:gd name="T24" fmla="*/ 654 w 2621"/>
                <a:gd name="T25" fmla="*/ 2377 h 2621"/>
                <a:gd name="T26" fmla="*/ 883 w 2621"/>
                <a:gd name="T27" fmla="*/ 2488 h 2621"/>
                <a:gd name="T28" fmla="*/ 1134 w 2621"/>
                <a:gd name="T29" fmla="*/ 2551 h 2621"/>
                <a:gd name="T30" fmla="*/ 1400 w 2621"/>
                <a:gd name="T31" fmla="*/ 2560 h 2621"/>
                <a:gd name="T32" fmla="*/ 1657 w 2621"/>
                <a:gd name="T33" fmla="*/ 2515 h 2621"/>
                <a:gd name="T34" fmla="*/ 1894 w 2621"/>
                <a:gd name="T35" fmla="*/ 2420 h 2621"/>
                <a:gd name="T36" fmla="*/ 2104 w 2621"/>
                <a:gd name="T37" fmla="*/ 2281 h 2621"/>
                <a:gd name="T38" fmla="*/ 2281 w 2621"/>
                <a:gd name="T39" fmla="*/ 2104 h 2621"/>
                <a:gd name="T40" fmla="*/ 2420 w 2621"/>
                <a:gd name="T41" fmla="*/ 1894 h 2621"/>
                <a:gd name="T42" fmla="*/ 2514 w 2621"/>
                <a:gd name="T43" fmla="*/ 1657 h 2621"/>
                <a:gd name="T44" fmla="*/ 2560 w 2621"/>
                <a:gd name="T45" fmla="*/ 1400 h 2621"/>
                <a:gd name="T46" fmla="*/ 2551 w 2621"/>
                <a:gd name="T47" fmla="*/ 1134 h 2621"/>
                <a:gd name="T48" fmla="*/ 2488 w 2621"/>
                <a:gd name="T49" fmla="*/ 883 h 2621"/>
                <a:gd name="T50" fmla="*/ 2377 w 2621"/>
                <a:gd name="T51" fmla="*/ 654 h 2621"/>
                <a:gd name="T52" fmla="*/ 2225 w 2621"/>
                <a:gd name="T53" fmla="*/ 455 h 2621"/>
                <a:gd name="T54" fmla="*/ 2037 w 2621"/>
                <a:gd name="T55" fmla="*/ 290 h 2621"/>
                <a:gd name="T56" fmla="*/ 1818 w 2621"/>
                <a:gd name="T57" fmla="*/ 164 h 2621"/>
                <a:gd name="T58" fmla="*/ 1574 w 2621"/>
                <a:gd name="T59" fmla="*/ 85 h 2621"/>
                <a:gd name="T60" fmla="*/ 1311 w 2621"/>
                <a:gd name="T61" fmla="*/ 57 h 2621"/>
                <a:gd name="T62" fmla="*/ 1496 w 2621"/>
                <a:gd name="T63" fmla="*/ 12 h 2621"/>
                <a:gd name="T64" fmla="*/ 1758 w 2621"/>
                <a:gd name="T65" fmla="*/ 78 h 2621"/>
                <a:gd name="T66" fmla="*/ 1997 w 2621"/>
                <a:gd name="T67" fmla="*/ 193 h 2621"/>
                <a:gd name="T68" fmla="*/ 2206 w 2621"/>
                <a:gd name="T69" fmla="*/ 353 h 2621"/>
                <a:gd name="T70" fmla="*/ 2378 w 2621"/>
                <a:gd name="T71" fmla="*/ 550 h 2621"/>
                <a:gd name="T72" fmla="*/ 2509 w 2621"/>
                <a:gd name="T73" fmla="*/ 780 h 2621"/>
                <a:gd name="T74" fmla="*/ 2592 w 2621"/>
                <a:gd name="T75" fmla="*/ 1035 h 2621"/>
                <a:gd name="T76" fmla="*/ 2621 w 2621"/>
                <a:gd name="T77" fmla="*/ 1309 h 2621"/>
                <a:gd name="T78" fmla="*/ 2592 w 2621"/>
                <a:gd name="T79" fmla="*/ 1586 h 2621"/>
                <a:gd name="T80" fmla="*/ 2509 w 2621"/>
                <a:gd name="T81" fmla="*/ 1841 h 2621"/>
                <a:gd name="T82" fmla="*/ 2378 w 2621"/>
                <a:gd name="T83" fmla="*/ 2071 h 2621"/>
                <a:gd name="T84" fmla="*/ 2206 w 2621"/>
                <a:gd name="T85" fmla="*/ 2268 h 2621"/>
                <a:gd name="T86" fmla="*/ 1997 w 2621"/>
                <a:gd name="T87" fmla="*/ 2428 h 2621"/>
                <a:gd name="T88" fmla="*/ 1758 w 2621"/>
                <a:gd name="T89" fmla="*/ 2543 h 2621"/>
                <a:gd name="T90" fmla="*/ 1496 w 2621"/>
                <a:gd name="T91" fmla="*/ 2609 h 2621"/>
                <a:gd name="T92" fmla="*/ 1217 w 2621"/>
                <a:gd name="T93" fmla="*/ 2618 h 2621"/>
                <a:gd name="T94" fmla="*/ 947 w 2621"/>
                <a:gd name="T95" fmla="*/ 2571 h 2621"/>
                <a:gd name="T96" fmla="*/ 700 w 2621"/>
                <a:gd name="T97" fmla="*/ 2471 h 2621"/>
                <a:gd name="T98" fmla="*/ 481 w 2621"/>
                <a:gd name="T99" fmla="*/ 2326 h 2621"/>
                <a:gd name="T100" fmla="*/ 295 w 2621"/>
                <a:gd name="T101" fmla="*/ 2140 h 2621"/>
                <a:gd name="T102" fmla="*/ 150 w 2621"/>
                <a:gd name="T103" fmla="*/ 1921 h 2621"/>
                <a:gd name="T104" fmla="*/ 50 w 2621"/>
                <a:gd name="T105" fmla="*/ 1674 h 2621"/>
                <a:gd name="T106" fmla="*/ 3 w 2621"/>
                <a:gd name="T107" fmla="*/ 1404 h 2621"/>
                <a:gd name="T108" fmla="*/ 12 w 2621"/>
                <a:gd name="T109" fmla="*/ 1125 h 2621"/>
                <a:gd name="T110" fmla="*/ 78 w 2621"/>
                <a:gd name="T111" fmla="*/ 862 h 2621"/>
                <a:gd name="T112" fmla="*/ 193 w 2621"/>
                <a:gd name="T113" fmla="*/ 623 h 2621"/>
                <a:gd name="T114" fmla="*/ 353 w 2621"/>
                <a:gd name="T115" fmla="*/ 415 h 2621"/>
                <a:gd name="T116" fmla="*/ 550 w 2621"/>
                <a:gd name="T117" fmla="*/ 243 h 2621"/>
                <a:gd name="T118" fmla="*/ 780 w 2621"/>
                <a:gd name="T119" fmla="*/ 112 h 2621"/>
                <a:gd name="T120" fmla="*/ 1035 w 2621"/>
                <a:gd name="T121" fmla="*/ 29 h 2621"/>
                <a:gd name="T122" fmla="*/ 1311 w 2621"/>
                <a:gd name="T123" fmla="*/ 0 h 2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21" h="2621">
                  <a:moveTo>
                    <a:pt x="1311" y="57"/>
                  </a:moveTo>
                  <a:lnTo>
                    <a:pt x="1221" y="61"/>
                  </a:lnTo>
                  <a:lnTo>
                    <a:pt x="1134" y="70"/>
                  </a:lnTo>
                  <a:lnTo>
                    <a:pt x="1047" y="85"/>
                  </a:lnTo>
                  <a:lnTo>
                    <a:pt x="964" y="107"/>
                  </a:lnTo>
                  <a:lnTo>
                    <a:pt x="883" y="133"/>
                  </a:lnTo>
                  <a:lnTo>
                    <a:pt x="803" y="164"/>
                  </a:lnTo>
                  <a:lnTo>
                    <a:pt x="727" y="201"/>
                  </a:lnTo>
                  <a:lnTo>
                    <a:pt x="654" y="244"/>
                  </a:lnTo>
                  <a:lnTo>
                    <a:pt x="584" y="290"/>
                  </a:lnTo>
                  <a:lnTo>
                    <a:pt x="517" y="340"/>
                  </a:lnTo>
                  <a:lnTo>
                    <a:pt x="455" y="396"/>
                  </a:lnTo>
                  <a:lnTo>
                    <a:pt x="396" y="455"/>
                  </a:lnTo>
                  <a:lnTo>
                    <a:pt x="340" y="517"/>
                  </a:lnTo>
                  <a:lnTo>
                    <a:pt x="290" y="584"/>
                  </a:lnTo>
                  <a:lnTo>
                    <a:pt x="244" y="654"/>
                  </a:lnTo>
                  <a:lnTo>
                    <a:pt x="201" y="727"/>
                  </a:lnTo>
                  <a:lnTo>
                    <a:pt x="164" y="803"/>
                  </a:lnTo>
                  <a:lnTo>
                    <a:pt x="133" y="883"/>
                  </a:lnTo>
                  <a:lnTo>
                    <a:pt x="107" y="964"/>
                  </a:lnTo>
                  <a:lnTo>
                    <a:pt x="85" y="1047"/>
                  </a:lnTo>
                  <a:lnTo>
                    <a:pt x="70" y="1134"/>
                  </a:lnTo>
                  <a:lnTo>
                    <a:pt x="61" y="1221"/>
                  </a:lnTo>
                  <a:lnTo>
                    <a:pt x="57" y="1309"/>
                  </a:lnTo>
                  <a:lnTo>
                    <a:pt x="61" y="1400"/>
                  </a:lnTo>
                  <a:lnTo>
                    <a:pt x="70" y="1487"/>
                  </a:lnTo>
                  <a:lnTo>
                    <a:pt x="85" y="1574"/>
                  </a:lnTo>
                  <a:lnTo>
                    <a:pt x="107" y="1657"/>
                  </a:lnTo>
                  <a:lnTo>
                    <a:pt x="133" y="1738"/>
                  </a:lnTo>
                  <a:lnTo>
                    <a:pt x="164" y="1818"/>
                  </a:lnTo>
                  <a:lnTo>
                    <a:pt x="201" y="1894"/>
                  </a:lnTo>
                  <a:lnTo>
                    <a:pt x="244" y="1967"/>
                  </a:lnTo>
                  <a:lnTo>
                    <a:pt x="290" y="2037"/>
                  </a:lnTo>
                  <a:lnTo>
                    <a:pt x="340" y="2104"/>
                  </a:lnTo>
                  <a:lnTo>
                    <a:pt x="396" y="2166"/>
                  </a:lnTo>
                  <a:lnTo>
                    <a:pt x="455" y="2225"/>
                  </a:lnTo>
                  <a:lnTo>
                    <a:pt x="517" y="2281"/>
                  </a:lnTo>
                  <a:lnTo>
                    <a:pt x="584" y="2331"/>
                  </a:lnTo>
                  <a:lnTo>
                    <a:pt x="654" y="2377"/>
                  </a:lnTo>
                  <a:lnTo>
                    <a:pt x="727" y="2420"/>
                  </a:lnTo>
                  <a:lnTo>
                    <a:pt x="803" y="2457"/>
                  </a:lnTo>
                  <a:lnTo>
                    <a:pt x="883" y="2488"/>
                  </a:lnTo>
                  <a:lnTo>
                    <a:pt x="964" y="2515"/>
                  </a:lnTo>
                  <a:lnTo>
                    <a:pt x="1047" y="2536"/>
                  </a:lnTo>
                  <a:lnTo>
                    <a:pt x="1134" y="2551"/>
                  </a:lnTo>
                  <a:lnTo>
                    <a:pt x="1221" y="2560"/>
                  </a:lnTo>
                  <a:lnTo>
                    <a:pt x="1311" y="2564"/>
                  </a:lnTo>
                  <a:lnTo>
                    <a:pt x="1400" y="2560"/>
                  </a:lnTo>
                  <a:lnTo>
                    <a:pt x="1487" y="2551"/>
                  </a:lnTo>
                  <a:lnTo>
                    <a:pt x="1574" y="2536"/>
                  </a:lnTo>
                  <a:lnTo>
                    <a:pt x="1657" y="2515"/>
                  </a:lnTo>
                  <a:lnTo>
                    <a:pt x="1738" y="2488"/>
                  </a:lnTo>
                  <a:lnTo>
                    <a:pt x="1818" y="2457"/>
                  </a:lnTo>
                  <a:lnTo>
                    <a:pt x="1894" y="2420"/>
                  </a:lnTo>
                  <a:lnTo>
                    <a:pt x="1967" y="2377"/>
                  </a:lnTo>
                  <a:lnTo>
                    <a:pt x="2037" y="2331"/>
                  </a:lnTo>
                  <a:lnTo>
                    <a:pt x="2104" y="2281"/>
                  </a:lnTo>
                  <a:lnTo>
                    <a:pt x="2166" y="2225"/>
                  </a:lnTo>
                  <a:lnTo>
                    <a:pt x="2225" y="2166"/>
                  </a:lnTo>
                  <a:lnTo>
                    <a:pt x="2281" y="2104"/>
                  </a:lnTo>
                  <a:lnTo>
                    <a:pt x="2331" y="2037"/>
                  </a:lnTo>
                  <a:lnTo>
                    <a:pt x="2377" y="1967"/>
                  </a:lnTo>
                  <a:lnTo>
                    <a:pt x="2420" y="1894"/>
                  </a:lnTo>
                  <a:lnTo>
                    <a:pt x="2457" y="1818"/>
                  </a:lnTo>
                  <a:lnTo>
                    <a:pt x="2488" y="1738"/>
                  </a:lnTo>
                  <a:lnTo>
                    <a:pt x="2514" y="1657"/>
                  </a:lnTo>
                  <a:lnTo>
                    <a:pt x="2536" y="1574"/>
                  </a:lnTo>
                  <a:lnTo>
                    <a:pt x="2551" y="1487"/>
                  </a:lnTo>
                  <a:lnTo>
                    <a:pt x="2560" y="1400"/>
                  </a:lnTo>
                  <a:lnTo>
                    <a:pt x="2564" y="1309"/>
                  </a:lnTo>
                  <a:lnTo>
                    <a:pt x="2560" y="1221"/>
                  </a:lnTo>
                  <a:lnTo>
                    <a:pt x="2551" y="1134"/>
                  </a:lnTo>
                  <a:lnTo>
                    <a:pt x="2536" y="1047"/>
                  </a:lnTo>
                  <a:lnTo>
                    <a:pt x="2514" y="964"/>
                  </a:lnTo>
                  <a:lnTo>
                    <a:pt x="2488" y="883"/>
                  </a:lnTo>
                  <a:lnTo>
                    <a:pt x="2457" y="803"/>
                  </a:lnTo>
                  <a:lnTo>
                    <a:pt x="2420" y="727"/>
                  </a:lnTo>
                  <a:lnTo>
                    <a:pt x="2377" y="654"/>
                  </a:lnTo>
                  <a:lnTo>
                    <a:pt x="2331" y="584"/>
                  </a:lnTo>
                  <a:lnTo>
                    <a:pt x="2281" y="517"/>
                  </a:lnTo>
                  <a:lnTo>
                    <a:pt x="2225" y="455"/>
                  </a:lnTo>
                  <a:lnTo>
                    <a:pt x="2166" y="396"/>
                  </a:lnTo>
                  <a:lnTo>
                    <a:pt x="2104" y="340"/>
                  </a:lnTo>
                  <a:lnTo>
                    <a:pt x="2037" y="290"/>
                  </a:lnTo>
                  <a:lnTo>
                    <a:pt x="1967" y="244"/>
                  </a:lnTo>
                  <a:lnTo>
                    <a:pt x="1894" y="201"/>
                  </a:lnTo>
                  <a:lnTo>
                    <a:pt x="1818" y="164"/>
                  </a:lnTo>
                  <a:lnTo>
                    <a:pt x="1738" y="133"/>
                  </a:lnTo>
                  <a:lnTo>
                    <a:pt x="1657" y="107"/>
                  </a:lnTo>
                  <a:lnTo>
                    <a:pt x="1574" y="85"/>
                  </a:lnTo>
                  <a:lnTo>
                    <a:pt x="1487" y="70"/>
                  </a:lnTo>
                  <a:lnTo>
                    <a:pt x="1400" y="61"/>
                  </a:lnTo>
                  <a:lnTo>
                    <a:pt x="1311" y="57"/>
                  </a:lnTo>
                  <a:close/>
                  <a:moveTo>
                    <a:pt x="1311" y="0"/>
                  </a:moveTo>
                  <a:lnTo>
                    <a:pt x="1404" y="3"/>
                  </a:lnTo>
                  <a:lnTo>
                    <a:pt x="1496" y="12"/>
                  </a:lnTo>
                  <a:lnTo>
                    <a:pt x="1586" y="29"/>
                  </a:lnTo>
                  <a:lnTo>
                    <a:pt x="1674" y="50"/>
                  </a:lnTo>
                  <a:lnTo>
                    <a:pt x="1758" y="78"/>
                  </a:lnTo>
                  <a:lnTo>
                    <a:pt x="1841" y="112"/>
                  </a:lnTo>
                  <a:lnTo>
                    <a:pt x="1921" y="150"/>
                  </a:lnTo>
                  <a:lnTo>
                    <a:pt x="1997" y="193"/>
                  </a:lnTo>
                  <a:lnTo>
                    <a:pt x="2071" y="243"/>
                  </a:lnTo>
                  <a:lnTo>
                    <a:pt x="2140" y="295"/>
                  </a:lnTo>
                  <a:lnTo>
                    <a:pt x="2206" y="353"/>
                  </a:lnTo>
                  <a:lnTo>
                    <a:pt x="2267" y="415"/>
                  </a:lnTo>
                  <a:lnTo>
                    <a:pt x="2326" y="481"/>
                  </a:lnTo>
                  <a:lnTo>
                    <a:pt x="2378" y="550"/>
                  </a:lnTo>
                  <a:lnTo>
                    <a:pt x="2427" y="623"/>
                  </a:lnTo>
                  <a:lnTo>
                    <a:pt x="2471" y="700"/>
                  </a:lnTo>
                  <a:lnTo>
                    <a:pt x="2509" y="780"/>
                  </a:lnTo>
                  <a:lnTo>
                    <a:pt x="2543" y="862"/>
                  </a:lnTo>
                  <a:lnTo>
                    <a:pt x="2571" y="947"/>
                  </a:lnTo>
                  <a:lnTo>
                    <a:pt x="2592" y="1035"/>
                  </a:lnTo>
                  <a:lnTo>
                    <a:pt x="2608" y="1125"/>
                  </a:lnTo>
                  <a:lnTo>
                    <a:pt x="2618" y="1217"/>
                  </a:lnTo>
                  <a:lnTo>
                    <a:pt x="2621" y="1309"/>
                  </a:lnTo>
                  <a:lnTo>
                    <a:pt x="2618" y="1404"/>
                  </a:lnTo>
                  <a:lnTo>
                    <a:pt x="2608" y="1496"/>
                  </a:lnTo>
                  <a:lnTo>
                    <a:pt x="2592" y="1586"/>
                  </a:lnTo>
                  <a:lnTo>
                    <a:pt x="2571" y="1674"/>
                  </a:lnTo>
                  <a:lnTo>
                    <a:pt x="2543" y="1759"/>
                  </a:lnTo>
                  <a:lnTo>
                    <a:pt x="2509" y="1841"/>
                  </a:lnTo>
                  <a:lnTo>
                    <a:pt x="2471" y="1921"/>
                  </a:lnTo>
                  <a:lnTo>
                    <a:pt x="2427" y="1998"/>
                  </a:lnTo>
                  <a:lnTo>
                    <a:pt x="2378" y="2071"/>
                  </a:lnTo>
                  <a:lnTo>
                    <a:pt x="2326" y="2140"/>
                  </a:lnTo>
                  <a:lnTo>
                    <a:pt x="2267" y="2206"/>
                  </a:lnTo>
                  <a:lnTo>
                    <a:pt x="2206" y="2268"/>
                  </a:lnTo>
                  <a:lnTo>
                    <a:pt x="2140" y="2326"/>
                  </a:lnTo>
                  <a:lnTo>
                    <a:pt x="2071" y="2378"/>
                  </a:lnTo>
                  <a:lnTo>
                    <a:pt x="1997" y="2428"/>
                  </a:lnTo>
                  <a:lnTo>
                    <a:pt x="1921" y="2471"/>
                  </a:lnTo>
                  <a:lnTo>
                    <a:pt x="1841" y="2510"/>
                  </a:lnTo>
                  <a:lnTo>
                    <a:pt x="1758" y="2543"/>
                  </a:lnTo>
                  <a:lnTo>
                    <a:pt x="1674" y="2571"/>
                  </a:lnTo>
                  <a:lnTo>
                    <a:pt x="1586" y="2592"/>
                  </a:lnTo>
                  <a:lnTo>
                    <a:pt x="1496" y="2609"/>
                  </a:lnTo>
                  <a:lnTo>
                    <a:pt x="1404" y="2618"/>
                  </a:lnTo>
                  <a:lnTo>
                    <a:pt x="1311" y="2621"/>
                  </a:lnTo>
                  <a:lnTo>
                    <a:pt x="1217" y="2618"/>
                  </a:lnTo>
                  <a:lnTo>
                    <a:pt x="1125" y="2609"/>
                  </a:lnTo>
                  <a:lnTo>
                    <a:pt x="1035" y="2592"/>
                  </a:lnTo>
                  <a:lnTo>
                    <a:pt x="947" y="2571"/>
                  </a:lnTo>
                  <a:lnTo>
                    <a:pt x="862" y="2543"/>
                  </a:lnTo>
                  <a:lnTo>
                    <a:pt x="780" y="2510"/>
                  </a:lnTo>
                  <a:lnTo>
                    <a:pt x="700" y="2471"/>
                  </a:lnTo>
                  <a:lnTo>
                    <a:pt x="623" y="2428"/>
                  </a:lnTo>
                  <a:lnTo>
                    <a:pt x="550" y="2378"/>
                  </a:lnTo>
                  <a:lnTo>
                    <a:pt x="481" y="2326"/>
                  </a:lnTo>
                  <a:lnTo>
                    <a:pt x="415" y="2268"/>
                  </a:lnTo>
                  <a:lnTo>
                    <a:pt x="353" y="2206"/>
                  </a:lnTo>
                  <a:lnTo>
                    <a:pt x="295" y="2140"/>
                  </a:lnTo>
                  <a:lnTo>
                    <a:pt x="243" y="2071"/>
                  </a:lnTo>
                  <a:lnTo>
                    <a:pt x="193" y="1998"/>
                  </a:lnTo>
                  <a:lnTo>
                    <a:pt x="150" y="1921"/>
                  </a:lnTo>
                  <a:lnTo>
                    <a:pt x="112" y="1841"/>
                  </a:lnTo>
                  <a:lnTo>
                    <a:pt x="78" y="1759"/>
                  </a:lnTo>
                  <a:lnTo>
                    <a:pt x="50" y="1674"/>
                  </a:lnTo>
                  <a:lnTo>
                    <a:pt x="29" y="1586"/>
                  </a:lnTo>
                  <a:lnTo>
                    <a:pt x="12" y="1496"/>
                  </a:lnTo>
                  <a:lnTo>
                    <a:pt x="3" y="1404"/>
                  </a:lnTo>
                  <a:lnTo>
                    <a:pt x="0" y="1309"/>
                  </a:lnTo>
                  <a:lnTo>
                    <a:pt x="3" y="1217"/>
                  </a:lnTo>
                  <a:lnTo>
                    <a:pt x="12" y="1125"/>
                  </a:lnTo>
                  <a:lnTo>
                    <a:pt x="29" y="1035"/>
                  </a:lnTo>
                  <a:lnTo>
                    <a:pt x="50" y="947"/>
                  </a:lnTo>
                  <a:lnTo>
                    <a:pt x="78" y="862"/>
                  </a:lnTo>
                  <a:lnTo>
                    <a:pt x="112" y="780"/>
                  </a:lnTo>
                  <a:lnTo>
                    <a:pt x="150" y="700"/>
                  </a:lnTo>
                  <a:lnTo>
                    <a:pt x="193" y="623"/>
                  </a:lnTo>
                  <a:lnTo>
                    <a:pt x="243" y="550"/>
                  </a:lnTo>
                  <a:lnTo>
                    <a:pt x="295" y="481"/>
                  </a:lnTo>
                  <a:lnTo>
                    <a:pt x="353" y="415"/>
                  </a:lnTo>
                  <a:lnTo>
                    <a:pt x="415" y="353"/>
                  </a:lnTo>
                  <a:lnTo>
                    <a:pt x="481" y="295"/>
                  </a:lnTo>
                  <a:lnTo>
                    <a:pt x="550" y="243"/>
                  </a:lnTo>
                  <a:lnTo>
                    <a:pt x="623" y="193"/>
                  </a:lnTo>
                  <a:lnTo>
                    <a:pt x="700" y="150"/>
                  </a:lnTo>
                  <a:lnTo>
                    <a:pt x="780" y="112"/>
                  </a:lnTo>
                  <a:lnTo>
                    <a:pt x="862" y="78"/>
                  </a:lnTo>
                  <a:lnTo>
                    <a:pt x="947" y="50"/>
                  </a:lnTo>
                  <a:lnTo>
                    <a:pt x="1035" y="29"/>
                  </a:lnTo>
                  <a:lnTo>
                    <a:pt x="1125" y="12"/>
                  </a:lnTo>
                  <a:lnTo>
                    <a:pt x="1217" y="3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6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35" grpId="0" animBg="1"/>
      <p:bldP spid="36" grpId="0"/>
      <p:bldP spid="3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01925" y="73056"/>
            <a:ext cx="2165230" cy="1336387"/>
          </a:xfrm>
        </p:spPr>
        <p:txBody>
          <a:bodyPr/>
          <a:lstStyle/>
          <a:p>
            <a:r>
              <a:rPr lang="ru-RU" smtClean="0"/>
              <a:t>ТОП программы</a:t>
            </a:r>
            <a:br>
              <a:rPr lang="ru-RU" smtClean="0"/>
            </a:br>
            <a:r>
              <a:rPr lang="ru-RU" smtClean="0"/>
              <a:t>по заявкам (2018/2019)</a:t>
            </a:r>
            <a:br>
              <a:rPr lang="ru-RU" smtClean="0"/>
            </a:br>
            <a:r>
              <a:rPr lang="ru-RU" smtClean="0"/>
              <a:t>БАКАЛАВРИАТ</a:t>
            </a:r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934633"/>
              </p:ext>
            </p:extLst>
          </p:nvPr>
        </p:nvGraphicFramePr>
        <p:xfrm>
          <a:off x="301925" y="1848237"/>
          <a:ext cx="4425350" cy="43972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31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3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smtClean="0">
                          <a:effectLst/>
                        </a:rPr>
                        <a:t>Наименование программ (бакалавриат)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smtClean="0">
                          <a:effectLst/>
                        </a:rPr>
                        <a:t>Коммерция 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effectLst/>
                        </a:rPr>
                        <a:t>Экономика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>
                          <a:effectLst/>
                        </a:rPr>
                        <a:t>63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effectLst/>
                        </a:rPr>
                        <a:t>Логистика и управление цепями поставок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>
                          <a:effectLst/>
                        </a:rPr>
                        <a:t>41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effectLst/>
                        </a:rPr>
                        <a:t>Международный бизнес и менеджмент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>
                          <a:effectLst/>
                        </a:rPr>
                        <a:t>28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effectLst/>
                        </a:rPr>
                        <a:t>Политология и мировая политика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>
                          <a:effectLst/>
                        </a:rPr>
                        <a:t>21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effectLst/>
                        </a:rPr>
                        <a:t>Юриспруденция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55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effectLst/>
                        </a:rPr>
                        <a:t>Управление и аналитика в государственном секторе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>
                          <a:effectLst/>
                        </a:rPr>
                        <a:t>11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effectLst/>
                        </a:rPr>
                        <a:t>Востоковедение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effectLst/>
                        </a:rPr>
                        <a:t>Филология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effectLst/>
                        </a:rPr>
                        <a:t>Социология и социальная информатика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7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effectLst/>
                        </a:rPr>
                        <a:t>Дизайн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508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effectLst/>
                        </a:rPr>
                        <a:t>История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689417"/>
              </p:ext>
            </p:extLst>
          </p:nvPr>
        </p:nvGraphicFramePr>
        <p:xfrm>
          <a:off x="4925682" y="1848234"/>
          <a:ext cx="3933645" cy="4440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05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>
                          <a:effectLst/>
                        </a:rPr>
                        <a:t>Наименование </a:t>
                      </a:r>
                      <a:r>
                        <a:rPr lang="ru-RU" sz="1400" b="1" u="none" strike="noStrike" smtClean="0">
                          <a:effectLst/>
                        </a:rPr>
                        <a:t>программ (бакалавриат)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Бюджет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Международный бизнес и менеджмент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Экономика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Филология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Логистика и управление цепями поставок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Востоковедение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Юриспруденция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История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9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Управление и аналитика в государственном секторе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Политология и мировая политика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Социология и социальная информатика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6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Дизайн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751826" y="319177"/>
            <a:ext cx="5969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Лидерами по кол-ву заявок как на бюджет, так и коммерцию практически совпадают и принадлежат области экономики и управления.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0934650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01925" y="73056"/>
            <a:ext cx="2165230" cy="1336387"/>
          </a:xfrm>
        </p:spPr>
        <p:txBody>
          <a:bodyPr/>
          <a:lstStyle/>
          <a:p>
            <a:r>
              <a:rPr lang="ru-RU" smtClean="0"/>
              <a:t>ТОП 10 программ</a:t>
            </a:r>
            <a:br>
              <a:rPr lang="ru-RU" smtClean="0"/>
            </a:br>
            <a:r>
              <a:rPr lang="ru-RU" smtClean="0"/>
              <a:t>по заявкам (2018/2019)</a:t>
            </a:r>
            <a:br>
              <a:rPr lang="ru-RU" smtClean="0"/>
            </a:br>
            <a:r>
              <a:rPr lang="ru-RU" smtClean="0"/>
              <a:t>МАГИСТРАТУРА</a:t>
            </a: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751826" y="319177"/>
            <a:ext cx="5969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Лидерами по кол-ву заявок на коммерцию являются направления по финансам и менеджменту; лидерами по заявкам на бюджет стали программы менеджмента и прикладной истории 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808470"/>
              </p:ext>
            </p:extLst>
          </p:nvPr>
        </p:nvGraphicFramePr>
        <p:xfrm>
          <a:off x="301924" y="1830984"/>
          <a:ext cx="3985403" cy="41298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16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61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>
                          <a:effectLst/>
                        </a:rPr>
                        <a:t>Наименование </a:t>
                      </a:r>
                      <a:r>
                        <a:rPr lang="ru-RU" sz="1400" b="1" u="none" strike="noStrike" smtClean="0">
                          <a:effectLst/>
                        </a:rPr>
                        <a:t>программ (магистратура)</a:t>
                      </a:r>
                    </a:p>
                    <a:p>
                      <a:pPr algn="l" fontAlgn="ctr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smtClean="0">
                          <a:effectLst/>
                        </a:rPr>
                        <a:t>Бюджет</a:t>
                      </a:r>
                    </a:p>
                    <a:p>
                      <a:pPr algn="ctr" fontAlgn="b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Менеджмент и аналитика для бизнеса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1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Прикладная и междисциплинарная история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Сравнительная политика Евразии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Финансы 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61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Экономика впечатлений: менеджмент в индустрии гостеприимства и туризме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Бизнес и политика в современной Азии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Современный социальный анализ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Стратегическое управление логистикой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8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Гражданское и коммерческое право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61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Информационные системы и взаимодействие человек-компьютер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610186"/>
              </p:ext>
            </p:extLst>
          </p:nvPr>
        </p:nvGraphicFramePr>
        <p:xfrm>
          <a:off x="4580626" y="1841802"/>
          <a:ext cx="4226943" cy="41190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34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2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47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>
                          <a:effectLst/>
                        </a:rPr>
                        <a:t>Наименование </a:t>
                      </a:r>
                      <a:r>
                        <a:rPr lang="ru-RU" sz="1400" b="1" u="none" strike="noStrike" smtClean="0">
                          <a:effectLst/>
                        </a:rPr>
                        <a:t>программ (магистратура)</a:t>
                      </a:r>
                    </a:p>
                    <a:p>
                      <a:pPr algn="l" fontAlgn="ctr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smtClean="0">
                          <a:effectLst/>
                        </a:rPr>
                        <a:t>Коммерция</a:t>
                      </a:r>
                    </a:p>
                    <a:p>
                      <a:pPr algn="ctr" fontAlgn="ctr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Финансы 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1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Менеджмент и аналитика для бизнеса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1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Сравнительная политика Евразии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7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Прикладная и междисциплинарная история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1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Стратегическое управление логистикой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7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Экономика впечатлений: менеджмент в индустрии гостеприимства и туризме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1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Бизнес и политика в современной Азии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1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Гражданское и коммерческое право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47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Анализ больших данных в бизнесе, экономике и обществе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1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Городское развитие и управление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6354490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01925" y="73056"/>
            <a:ext cx="2165230" cy="1336387"/>
          </a:xfrm>
        </p:spPr>
        <p:txBody>
          <a:bodyPr/>
          <a:lstStyle/>
          <a:p>
            <a:r>
              <a:rPr lang="ru-RU" smtClean="0"/>
              <a:t>ТОП программы</a:t>
            </a:r>
            <a:br>
              <a:rPr lang="ru-RU" smtClean="0"/>
            </a:br>
            <a:r>
              <a:rPr lang="ru-RU" smtClean="0"/>
              <a:t>по набору (2018/2019)</a:t>
            </a:r>
            <a:br>
              <a:rPr lang="ru-RU" smtClean="0"/>
            </a:br>
            <a:r>
              <a:rPr lang="ru-RU" smtClean="0"/>
              <a:t>БАКАЛАВРИАТ</a:t>
            </a: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751826" y="319177"/>
            <a:ext cx="5969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Безусловными лидерами по набору  стали программы экономика и менеджмент; далее следуют логистика и политология.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669400"/>
              </p:ext>
            </p:extLst>
          </p:nvPr>
        </p:nvGraphicFramePr>
        <p:xfrm>
          <a:off x="371054" y="2098830"/>
          <a:ext cx="8350252" cy="40949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50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1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7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БАКАЛАВРИАТ (включая общий конкурс)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Квота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Контракт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Итого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67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104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171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Экономика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42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Международный бизнес и менеджмент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Логистика и управление цепями поставок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Политология и мировая политика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Юриспруденция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Филология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Управление и аналитика в государственном секторе 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Востоковедение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Дизайн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Социология и соц информатика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История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1244984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01925" y="73056"/>
            <a:ext cx="2165230" cy="1336387"/>
          </a:xfrm>
        </p:spPr>
        <p:txBody>
          <a:bodyPr/>
          <a:lstStyle/>
          <a:p>
            <a:r>
              <a:rPr lang="ru-RU" smtClean="0"/>
              <a:t>ТОП программы</a:t>
            </a:r>
            <a:br>
              <a:rPr lang="ru-RU" smtClean="0"/>
            </a:br>
            <a:r>
              <a:rPr lang="ru-RU" smtClean="0"/>
              <a:t>по набору (2018/2019)</a:t>
            </a:r>
            <a:br>
              <a:rPr lang="ru-RU" smtClean="0"/>
            </a:br>
            <a:r>
              <a:rPr lang="ru-RU" smtClean="0"/>
              <a:t>МАГИСТРАТУРА</a:t>
            </a: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682815" y="141084"/>
            <a:ext cx="5969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Лидерами по кол-ву заявок на коммерцию являются направления по финансам и менеджменту; далее следуют программы по сравнительной политике Евразии и прикладной истории 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309179"/>
              </p:ext>
            </p:extLst>
          </p:nvPr>
        </p:nvGraphicFramePr>
        <p:xfrm>
          <a:off x="379564" y="1922251"/>
          <a:ext cx="8126082" cy="4357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2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3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3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МАГИСТРАТУРА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Квота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Контракт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Итого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83</a:t>
                      </a:r>
                      <a:endParaRPr lang="ru-RU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Менеджмент и аналитика для бизнеса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Финансы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Сравнительная политика Евразии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Прикладная и междисциплинарная история 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Стратегическое управление логистикой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Экономика впечатлений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Бизнес и политика в современной Азии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Современный социальный анализ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Анализ больших данных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Городское развитие и управление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Гражданское и коммерческое право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Информационные системы и взаимодействие человек-компьютер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Право и государственное управление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2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Прикладная экономика и математические методы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5776909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/>
        </p:nvSpPr>
        <p:spPr>
          <a:xfrm>
            <a:off x="-8878" y="0"/>
            <a:ext cx="9152878" cy="6858000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1" b="4801"/>
          <a:stretch>
            <a:fillRect/>
          </a:stretch>
        </p:blipFill>
        <p:spPr>
          <a:xfrm>
            <a:off x="-8877" y="518583"/>
            <a:ext cx="9152878" cy="5746750"/>
          </a:xfrm>
          <a:prstGeom prst="rect">
            <a:avLst/>
          </a:prstGeom>
        </p:spPr>
      </p:pic>
      <p:sp>
        <p:nvSpPr>
          <p:cNvPr id="4" name="Text Placeholder 9"/>
          <p:cNvSpPr txBox="1">
            <a:spLocks/>
          </p:cNvSpPr>
          <p:nvPr/>
        </p:nvSpPr>
        <p:spPr>
          <a:xfrm>
            <a:off x="0" y="3584754"/>
            <a:ext cx="4438650" cy="1711897"/>
          </a:xfrm>
          <a:prstGeom prst="rect">
            <a:avLst/>
          </a:prstGeom>
          <a:solidFill>
            <a:schemeClr val="accent6">
              <a:alpha val="87000"/>
            </a:schemeClr>
          </a:solidFill>
        </p:spPr>
        <p:txBody>
          <a:bodyPr anchor="ctr"/>
          <a:lstStyle>
            <a:defPPr>
              <a:defRPr lang="en-US"/>
            </a:defPPr>
            <a:lvl1pPr marL="171450" indent="-171450">
              <a:spcBef>
                <a:spcPct val="20000"/>
              </a:spcBef>
              <a:buFont typeface="Arial"/>
              <a:buChar char="•"/>
              <a:defRPr sz="800">
                <a:latin typeface="Open Sans"/>
                <a:cs typeface="Open Sans"/>
              </a:defRPr>
            </a:lvl1pPr>
            <a:lvl2pPr lvl="1" indent="0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400" b="1">
                <a:solidFill>
                  <a:schemeClr val="bg1"/>
                </a:solidFill>
                <a:latin typeface="Open Sans"/>
                <a:cs typeface="Open Sans"/>
              </a:defRPr>
            </a:lvl2pPr>
            <a:lvl3pPr marL="1085850" indent="-171450">
              <a:spcBef>
                <a:spcPct val="20000"/>
              </a:spcBef>
              <a:buFont typeface="Arial"/>
              <a:buChar char="•"/>
              <a:defRPr sz="800">
                <a:latin typeface="Helvetica"/>
                <a:cs typeface="Helvetica"/>
              </a:defRPr>
            </a:lvl3pPr>
            <a:lvl4pPr marL="1543050" indent="-171450">
              <a:spcBef>
                <a:spcPct val="20000"/>
              </a:spcBef>
              <a:buFont typeface="Arial"/>
              <a:buChar char="•"/>
              <a:defRPr sz="800">
                <a:latin typeface="Helvetica"/>
                <a:cs typeface="Helvetica"/>
              </a:defRPr>
            </a:lvl4pPr>
            <a:lvl5pPr marL="2000250" indent="-171450">
              <a:spcBef>
                <a:spcPct val="20000"/>
              </a:spcBef>
              <a:buFont typeface="Arial"/>
              <a:buChar char="•"/>
              <a:defRPr sz="800">
                <a:latin typeface="Helvetica"/>
                <a:cs typeface="Helvetica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1">
              <a:spcBef>
                <a:spcPts val="0"/>
              </a:spcBef>
            </a:pPr>
            <a:r>
              <a:rPr lang="ru-RU" smtClean="0">
                <a:solidFill>
                  <a:srgbClr val="FFFFFF"/>
                </a:solidFill>
              </a:rPr>
              <a:t>ГЕОГРАФИЯ ИНОСТРАННОГО КОНТИНГЕНТА 2018/2019</a:t>
            </a:r>
            <a:endParaRPr lang="en-US" b="0" dirty="0">
              <a:solidFill>
                <a:srgbClr val="FFFFFF"/>
              </a:solidFill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4965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СТРАНЫ ИС 2018-2019</a:t>
            </a: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10286" y="0"/>
            <a:ext cx="61506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География привлечения ИС значительно расширилась; </a:t>
            </a:r>
            <a:r>
              <a:rPr lang="ru-RU" dirty="0" err="1" smtClean="0"/>
              <a:t>лиды</a:t>
            </a:r>
            <a:r>
              <a:rPr lang="ru-RU" dirty="0" smtClean="0"/>
              <a:t> формировались из разных каналов свыше, чем из 100 стран. К списку стран по заявкам АСАВ на программы </a:t>
            </a:r>
            <a:r>
              <a:rPr lang="ru-RU" dirty="0" err="1" smtClean="0"/>
              <a:t>бакалавриата</a:t>
            </a:r>
            <a:r>
              <a:rPr lang="ru-RU" dirty="0" smtClean="0"/>
              <a:t> добавилось 13 стран; на программы магистратуры -  10. Представители дальнего зарубежья предпочитают в основном программы магистратуры.</a:t>
            </a:r>
            <a:endParaRPr lang="ru-RU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416279" y="2057399"/>
          <a:ext cx="7925464" cy="4239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1695364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01925" y="73056"/>
            <a:ext cx="2165230" cy="1336387"/>
          </a:xfrm>
        </p:spPr>
        <p:txBody>
          <a:bodyPr/>
          <a:lstStyle/>
          <a:p>
            <a:r>
              <a:rPr lang="ru-RU" smtClean="0"/>
              <a:t>ТОП 10 стран </a:t>
            </a:r>
            <a:br>
              <a:rPr lang="ru-RU" smtClean="0"/>
            </a:br>
            <a:r>
              <a:rPr lang="ru-RU" smtClean="0"/>
              <a:t>по заявкам (2018/2019)</a:t>
            </a:r>
            <a:br>
              <a:rPr lang="ru-RU" smtClean="0"/>
            </a:b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751826" y="-69012"/>
            <a:ext cx="5969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Традиционно для программ </a:t>
            </a:r>
            <a:r>
              <a:rPr lang="ru-RU" dirty="0" err="1" smtClean="0"/>
              <a:t>бакалавриата</a:t>
            </a:r>
            <a:r>
              <a:rPr lang="ru-RU" dirty="0" smtClean="0"/>
              <a:t> лидерами являются страны СНГ и в меньшей степени страны Балтии и англоязычные страны Африки Гана и Нигерия. Для программ магистратуры характерен интерес в первую очередь из стран дальнего зарубежья, а именно стран Африки и Азии.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143495"/>
              </p:ext>
            </p:extLst>
          </p:nvPr>
        </p:nvGraphicFramePr>
        <p:xfrm>
          <a:off x="301925" y="1668973"/>
          <a:ext cx="3459192" cy="42228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9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9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smtClean="0">
                          <a:effectLst/>
                        </a:rPr>
                        <a:t>Страна (бакалавриат)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Заявки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Республика Казахстан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206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Республика Узбекистан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172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Киргизская Республика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69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Молдова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Таджикистан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Республика Беларусь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Республика Гана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75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Федеративная Республика Нигерия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Эстония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5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Монголия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549808"/>
              </p:ext>
            </p:extLst>
          </p:nvPr>
        </p:nvGraphicFramePr>
        <p:xfrm>
          <a:off x="4830792" y="1668968"/>
          <a:ext cx="3717985" cy="42228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4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0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8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smtClean="0">
                          <a:effectLst/>
                        </a:rPr>
                        <a:t>Страна (магистратура)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</a:rPr>
                        <a:t>Заявки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8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Республика Гана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8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Исламская Республика Пакистан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8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Федеративная Республика Нигерия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8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Китайская Народная Республика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8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Республика Узбекистан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8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Киргизская Республика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8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Республика Индия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38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Республика Казахстан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38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Таджикистан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38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Народная Республика Бангладеш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4287" y="6054129"/>
            <a:ext cx="4080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Заявки из более чем 80 стран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811062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01925" y="73056"/>
            <a:ext cx="2165230" cy="1336387"/>
          </a:xfrm>
        </p:spPr>
        <p:txBody>
          <a:bodyPr/>
          <a:lstStyle/>
          <a:p>
            <a:r>
              <a:rPr lang="ru-RU" smtClean="0"/>
              <a:t>ТОП 10 стран </a:t>
            </a:r>
            <a:br>
              <a:rPr lang="ru-RU" smtClean="0"/>
            </a:br>
            <a:r>
              <a:rPr lang="ru-RU" smtClean="0"/>
              <a:t>по набору (2018/2019)</a:t>
            </a:r>
            <a:br>
              <a:rPr lang="ru-RU" smtClean="0"/>
            </a:b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751826" y="73056"/>
            <a:ext cx="5969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программ </a:t>
            </a:r>
            <a:r>
              <a:rPr lang="ru-RU" dirty="0" err="1" smtClean="0"/>
              <a:t>бакалавриата</a:t>
            </a:r>
            <a:r>
              <a:rPr lang="ru-RU" dirty="0" smtClean="0"/>
              <a:t> лидерами по набору являются страны СНГ и КНР, в меньшей степени страны Балтии. Программ магистратуры в этом году представлены в основном  странами дальнего зарубежья. Больше всего студентов из КНР и англоязычной страны Гана, также есть представители европейских стран и стран СНГ.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252549"/>
              </p:ext>
            </p:extLst>
          </p:nvPr>
        </p:nvGraphicFramePr>
        <p:xfrm>
          <a:off x="301925" y="1958280"/>
          <a:ext cx="3019245" cy="37610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6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2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effectLst/>
                        </a:rPr>
                        <a:t>БАКАЛАВРИАТ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</a:rPr>
                        <a:t>кол-во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>
                          <a:effectLst/>
                        </a:rPr>
                        <a:t>Казахстан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>
                          <a:effectLst/>
                        </a:rPr>
                        <a:t>59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>
                          <a:effectLst/>
                        </a:rPr>
                        <a:t>Узбекистан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>
                          <a:effectLst/>
                        </a:rPr>
                        <a:t>37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>
                          <a:effectLst/>
                        </a:rPr>
                        <a:t>Беларусь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>
                          <a:effectLst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>
                          <a:effectLst/>
                        </a:rPr>
                        <a:t>Молдова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>
                          <a:effectLst/>
                        </a:rPr>
                        <a:t>13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>
                          <a:effectLst/>
                        </a:rPr>
                        <a:t>КНР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>
                          <a:effectLst/>
                        </a:rPr>
                        <a:t>Киргизстан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>
                          <a:effectLst/>
                        </a:rPr>
                        <a:t>Латвия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>
                          <a:effectLst/>
                        </a:rPr>
                        <a:t>Иран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>
                          <a:effectLst/>
                        </a:rPr>
                        <a:t>Литва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u="none" strike="noStrike">
                          <a:effectLst/>
                        </a:rPr>
                        <a:t>Украина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788944"/>
              </p:ext>
            </p:extLst>
          </p:nvPr>
        </p:nvGraphicFramePr>
        <p:xfrm>
          <a:off x="3733799" y="1958279"/>
          <a:ext cx="3115575" cy="37610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4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0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effectLst/>
                        </a:rPr>
                        <a:t>МАГИСТРАТУРА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</a:rPr>
                        <a:t>Кол-во 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КНР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Гана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Узбекистан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Казахстан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Пакистан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Украина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Франция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Индия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Киргизстан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191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Нидерланды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1925" y="6035262"/>
            <a:ext cx="4080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Студенты из более чем 40 стран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270787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-8878" y="0"/>
            <a:ext cx="9152878" cy="6858000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r="2622"/>
          <a:stretch>
            <a:fillRect/>
          </a:stretch>
        </p:blipFill>
        <p:spPr>
          <a:xfrm>
            <a:off x="0" y="426717"/>
            <a:ext cx="9144000" cy="5989319"/>
          </a:xfrm>
          <a:prstGeom prst="rect">
            <a:avLst/>
          </a:prstGeom>
        </p:spPr>
      </p:pic>
      <p:sp>
        <p:nvSpPr>
          <p:cNvPr id="3" name="Text Placeholder 9"/>
          <p:cNvSpPr txBox="1">
            <a:spLocks/>
          </p:cNvSpPr>
          <p:nvPr/>
        </p:nvSpPr>
        <p:spPr>
          <a:xfrm>
            <a:off x="0" y="4301609"/>
            <a:ext cx="4438650" cy="1711897"/>
          </a:xfrm>
          <a:prstGeom prst="rect">
            <a:avLst/>
          </a:prstGeom>
          <a:solidFill>
            <a:schemeClr val="accent6">
              <a:alpha val="87000"/>
            </a:schemeClr>
          </a:solidFill>
        </p:spPr>
        <p:txBody>
          <a:bodyPr anchor="ctr"/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FFFFFF"/>
                </a:solidFill>
                <a:latin typeface="Open Sans"/>
                <a:cs typeface="Georgia"/>
              </a:rPr>
              <a:t>СТАТИСТИКА </a:t>
            </a:r>
            <a:r>
              <a:rPr lang="ru-RU" sz="1400" b="1" dirty="0" smtClean="0">
                <a:solidFill>
                  <a:srgbClr val="FFFFFF"/>
                </a:solidFill>
                <a:latin typeface="Open Sans"/>
                <a:cs typeface="Georgia"/>
              </a:rPr>
              <a:t>ПРИЕМА</a:t>
            </a:r>
            <a:r>
              <a:rPr lang="ru-RU" sz="1400" dirty="0" smtClean="0">
                <a:solidFill>
                  <a:srgbClr val="FFFFFF"/>
                </a:solidFill>
                <a:latin typeface="Open Sans"/>
                <a:cs typeface="Georgia"/>
              </a:rPr>
              <a:t> </a:t>
            </a:r>
            <a:endParaRPr lang="en-US" sz="1400" dirty="0">
              <a:solidFill>
                <a:srgbClr val="FFFFFF"/>
              </a:solidFill>
              <a:latin typeface="Open Sans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4094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01925" y="73056"/>
            <a:ext cx="2165230" cy="1336387"/>
          </a:xfrm>
        </p:spPr>
        <p:txBody>
          <a:bodyPr/>
          <a:lstStyle/>
          <a:p>
            <a:r>
              <a:rPr lang="ru-RU" dirty="0" smtClean="0"/>
              <a:t>СТАТИСТИКА ПО НАБОРУ</a:t>
            </a:r>
            <a:br>
              <a:rPr lang="ru-RU" dirty="0" smtClean="0"/>
            </a:br>
            <a:r>
              <a:rPr lang="ru-RU" dirty="0" smtClean="0"/>
              <a:t>(2018/2019)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613803" y="2585"/>
            <a:ext cx="6211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Количество заявок увеличилось более чем в 1,5 раза. Конверсия абитуриент/студент составила 18.6%. </a:t>
            </a:r>
            <a:br>
              <a:rPr lang="ru-RU" dirty="0" smtClean="0"/>
            </a:br>
            <a:r>
              <a:rPr lang="ru-RU" dirty="0" smtClean="0"/>
              <a:t>Конверсия прошедшие испытания/студент</a:t>
            </a:r>
            <a:r>
              <a:rPr lang="ru-RU" dirty="0"/>
              <a:t> </a:t>
            </a:r>
            <a:r>
              <a:rPr lang="ru-RU" dirty="0" smtClean="0"/>
              <a:t>составила</a:t>
            </a:r>
          </a:p>
          <a:p>
            <a:r>
              <a:rPr lang="ru-RU" dirty="0" err="1" smtClean="0"/>
              <a:t>Бакалавриат</a:t>
            </a:r>
            <a:r>
              <a:rPr lang="ru-RU" dirty="0" smtClean="0"/>
              <a:t> - 34.7%;</a:t>
            </a:r>
          </a:p>
          <a:p>
            <a:r>
              <a:rPr lang="ru-RU" dirty="0" smtClean="0"/>
              <a:t>Магистратура – 52.5%.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315488"/>
              </p:ext>
            </p:extLst>
          </p:nvPr>
        </p:nvGraphicFramePr>
        <p:xfrm>
          <a:off x="301924" y="1845765"/>
          <a:ext cx="714267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1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4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0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mtClean="0">
                          <a:solidFill>
                            <a:schemeClr val="tx1"/>
                          </a:solidFill>
                        </a:rPr>
                        <a:t>Кол-во</a:t>
                      </a:r>
                      <a:r>
                        <a:rPr lang="ru-RU" baseline="0" smtClean="0">
                          <a:solidFill>
                            <a:schemeClr val="tx1"/>
                          </a:solidFill>
                        </a:rPr>
                        <a:t> заявок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ru-RU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mtClean="0">
                          <a:solidFill>
                            <a:schemeClr val="tx1"/>
                          </a:solidFill>
                        </a:rPr>
                        <a:t>Кол-во</a:t>
                      </a:r>
                      <a:r>
                        <a:rPr lang="ru-RU" baseline="0" smtClean="0">
                          <a:solidFill>
                            <a:schemeClr val="tx1"/>
                          </a:solidFill>
                        </a:rPr>
                        <a:t> заявок</a:t>
                      </a:r>
                      <a:endParaRPr lang="ru-RU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mtClean="0">
                          <a:solidFill>
                            <a:schemeClr val="tx1"/>
                          </a:solidFill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>
                          <a:solidFill>
                            <a:schemeClr val="tx1"/>
                          </a:solidFill>
                        </a:rPr>
                        <a:t>Кол-во</a:t>
                      </a:r>
                      <a:r>
                        <a:rPr lang="ru-RU" baseline="0" smtClean="0">
                          <a:solidFill>
                            <a:schemeClr val="tx1"/>
                          </a:solidFill>
                        </a:rPr>
                        <a:t> отклоненных</a:t>
                      </a:r>
                      <a:endParaRPr lang="ru-RU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mtClean="0"/>
                        <a:t>БАКАЛАВРИАТ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486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865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300</a:t>
                      </a: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mtClean="0"/>
                        <a:t>МАГИСТРАТУРА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358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508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222</a:t>
                      </a: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mtClean="0"/>
                        <a:t>ИТОГО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844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1373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522</a:t>
                      </a:r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142450"/>
              </p:ext>
            </p:extLst>
          </p:nvPr>
        </p:nvGraphicFramePr>
        <p:xfrm>
          <a:off x="378723" y="4481420"/>
          <a:ext cx="7540326" cy="15225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8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5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2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29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25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377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effectLst/>
                        </a:rPr>
                        <a:t>Предмет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effectLst/>
                        </a:rPr>
                        <a:t>Матем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effectLst/>
                        </a:rPr>
                        <a:t>Русский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effectLst/>
                        </a:rPr>
                        <a:t>История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effectLst/>
                        </a:rPr>
                        <a:t>Английский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effectLst/>
                        </a:rPr>
                        <a:t>Творческий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77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>
                          <a:effectLst/>
                        </a:rPr>
                        <a:t>Сдали тесты 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effectLst/>
                        </a:rPr>
                        <a:t>493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77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Прошли порог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216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286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69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161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12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776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Не прошли порог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74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38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13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49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-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80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Не сдавали тесты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329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6787649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/>
        </p:nvSpPr>
        <p:spPr>
          <a:xfrm>
            <a:off x="-8878" y="0"/>
            <a:ext cx="9152878" cy="6858000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4445"/>
          <a:stretch>
            <a:fillRect/>
          </a:stretch>
        </p:blipFill>
        <p:spPr>
          <a:xfrm>
            <a:off x="-10297" y="518583"/>
            <a:ext cx="9154800" cy="5752538"/>
          </a:xfrm>
        </p:spPr>
      </p:pic>
      <p:sp>
        <p:nvSpPr>
          <p:cNvPr id="10" name="Rectangle 1"/>
          <p:cNvSpPr/>
          <p:nvPr/>
        </p:nvSpPr>
        <p:spPr>
          <a:xfrm>
            <a:off x="2545609" y="518910"/>
            <a:ext cx="4393810" cy="5746423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5478" y="818417"/>
            <a:ext cx="315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Open Sans"/>
                <a:cs typeface="Open Sans"/>
              </a:rPr>
              <a:t>СОДЕРЖАНИЕ</a:t>
            </a:r>
            <a:endParaRPr lang="en-US" sz="2000" b="1" dirty="0" smtClean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45609" y="1368605"/>
            <a:ext cx="39158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marL="342900" indent="-342900" algn="ctr">
              <a:buAutoNum type="arabicPeriod"/>
            </a:pPr>
            <a:endParaRPr lang="ru-RU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 marL="342900" indent="-342900" algn="ctr">
              <a:buAutoNum type="arabicPeriod"/>
            </a:pPr>
            <a:endParaRPr lang="en-US" dirty="0" smtClean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3537" y="1293224"/>
            <a:ext cx="439381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endParaRPr lang="ru-RU" sz="1600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 marL="342900" indent="-342900">
              <a:buFontTx/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Open Sans"/>
                <a:cs typeface="Open Sans"/>
              </a:rPr>
              <a:t>РОСТ ЧИСЛЕННОСТИ </a:t>
            </a:r>
            <a:r>
              <a:rPr lang="ru-RU" sz="1600" dirty="0" smtClean="0">
                <a:solidFill>
                  <a:schemeClr val="bg1"/>
                </a:solidFill>
                <a:latin typeface="Open Sans"/>
                <a:cs typeface="Open Sans"/>
              </a:rPr>
              <a:t>ИС</a:t>
            </a:r>
          </a:p>
          <a:p>
            <a:pPr marL="342900" indent="-342900">
              <a:buFontTx/>
              <a:buAutoNum type="arabicPeriod"/>
            </a:pPr>
            <a:r>
              <a:rPr lang="ru-RU" sz="1600" dirty="0" smtClean="0">
                <a:solidFill>
                  <a:schemeClr val="bg1"/>
                </a:solidFill>
                <a:latin typeface="Open Sans"/>
                <a:cs typeface="Open Sans"/>
              </a:rPr>
              <a:t>КВОТНЫЙ </a:t>
            </a:r>
            <a:r>
              <a:rPr lang="ru-RU" sz="1600" dirty="0" smtClean="0">
                <a:solidFill>
                  <a:schemeClr val="bg1"/>
                </a:solidFill>
                <a:latin typeface="Open Sans"/>
                <a:cs typeface="Open Sans"/>
              </a:rPr>
              <a:t>/ КОММЕРЧЕСКИЙ </a:t>
            </a:r>
            <a:r>
              <a:rPr lang="ru-RU" sz="1600" dirty="0" smtClean="0">
                <a:solidFill>
                  <a:schemeClr val="bg1"/>
                </a:solidFill>
                <a:latin typeface="Open Sans"/>
                <a:cs typeface="Open Sans"/>
              </a:rPr>
              <a:t>НАБОР</a:t>
            </a:r>
          </a:p>
          <a:p>
            <a:pPr marL="342900" indent="-342900">
              <a:buFontTx/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Open Sans"/>
                <a:cs typeface="Open Sans"/>
              </a:rPr>
              <a:t>КОММЕРЧЕСКИЙ НАБОР БАК / </a:t>
            </a:r>
            <a:r>
              <a:rPr lang="ru-RU" sz="1600" dirty="0" smtClean="0">
                <a:solidFill>
                  <a:schemeClr val="bg1"/>
                </a:solidFill>
                <a:latin typeface="Open Sans"/>
                <a:cs typeface="Open Sans"/>
              </a:rPr>
              <a:t>МАГ</a:t>
            </a:r>
            <a:endParaRPr lang="en-US" sz="1600" dirty="0" smtClean="0">
              <a:solidFill>
                <a:schemeClr val="bg1"/>
              </a:solidFill>
              <a:latin typeface="Open Sans"/>
              <a:cs typeface="Open Sans"/>
            </a:endParaRPr>
          </a:p>
          <a:p>
            <a:pPr marL="342900" indent="-342900">
              <a:buFontTx/>
              <a:buAutoNum type="arabicPeriod"/>
            </a:pPr>
            <a:r>
              <a:rPr lang="ru-RU" sz="1600" dirty="0" smtClean="0">
                <a:solidFill>
                  <a:schemeClr val="bg1"/>
                </a:solidFill>
                <a:latin typeface="Open Sans"/>
                <a:cs typeface="Open Sans"/>
              </a:rPr>
              <a:t>КОНВЕРСИЯ</a:t>
            </a:r>
            <a:endParaRPr lang="ru-RU" sz="160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marL="342900" indent="-342900">
              <a:buFontTx/>
              <a:buAutoNum type="arabicPeriod"/>
            </a:pPr>
            <a:r>
              <a:rPr lang="ru-RU" sz="1600" dirty="0" smtClean="0">
                <a:solidFill>
                  <a:schemeClr val="bg1"/>
                </a:solidFill>
                <a:latin typeface="Open Sans"/>
                <a:cs typeface="Open Sans"/>
              </a:rPr>
              <a:t>ТОП 10 ПРОГРАММ </a:t>
            </a:r>
            <a:r>
              <a:rPr lang="ru-RU" sz="1600" dirty="0">
                <a:solidFill>
                  <a:schemeClr val="bg1"/>
                </a:solidFill>
                <a:latin typeface="Open Sans"/>
                <a:cs typeface="Open Sans"/>
              </a:rPr>
              <a:t>НАБОРА </a:t>
            </a:r>
            <a:r>
              <a:rPr lang="ru-RU" sz="1600" dirty="0" smtClean="0">
                <a:solidFill>
                  <a:schemeClr val="bg1"/>
                </a:solidFill>
                <a:latin typeface="Open Sans"/>
                <a:cs typeface="Open Sans"/>
              </a:rPr>
              <a:t>БАК </a:t>
            </a:r>
            <a:r>
              <a:rPr lang="ru-RU" sz="1600" dirty="0">
                <a:solidFill>
                  <a:schemeClr val="bg1"/>
                </a:solidFill>
                <a:latin typeface="Open Sans"/>
                <a:cs typeface="Open Sans"/>
              </a:rPr>
              <a:t>/ </a:t>
            </a:r>
            <a:r>
              <a:rPr lang="ru-RU" sz="1600" dirty="0" smtClean="0">
                <a:solidFill>
                  <a:schemeClr val="bg1"/>
                </a:solidFill>
                <a:latin typeface="Open Sans"/>
                <a:cs typeface="Open Sans"/>
              </a:rPr>
              <a:t>МАГ</a:t>
            </a:r>
            <a:br>
              <a:rPr lang="ru-RU" sz="1600" dirty="0" smtClean="0">
                <a:solidFill>
                  <a:schemeClr val="bg1"/>
                </a:solidFill>
                <a:latin typeface="Open Sans"/>
                <a:cs typeface="Open Sans"/>
              </a:rPr>
            </a:br>
            <a:r>
              <a:rPr lang="ru-RU" sz="1600" dirty="0" smtClean="0">
                <a:solidFill>
                  <a:schemeClr val="bg1"/>
                </a:solidFill>
                <a:latin typeface="Open Sans"/>
                <a:cs typeface="Open Sans"/>
              </a:rPr>
              <a:t>(ЗАЯВКИ/ФАКТ)</a:t>
            </a:r>
            <a:endParaRPr lang="ru-RU" sz="160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marL="342900" indent="-342900">
              <a:buFontTx/>
              <a:buAutoNum type="arabicPeriod"/>
            </a:pPr>
            <a:r>
              <a:rPr lang="ru-RU" sz="1600" dirty="0">
                <a:solidFill>
                  <a:schemeClr val="bg1"/>
                </a:solidFill>
                <a:latin typeface="Open Sans"/>
                <a:cs typeface="Open Sans"/>
              </a:rPr>
              <a:t>ТОП 10 </a:t>
            </a:r>
            <a:r>
              <a:rPr lang="ru-RU" sz="1600" dirty="0" smtClean="0">
                <a:solidFill>
                  <a:schemeClr val="bg1"/>
                </a:solidFill>
                <a:latin typeface="Open Sans"/>
                <a:cs typeface="Open Sans"/>
              </a:rPr>
              <a:t>СТРАН </a:t>
            </a:r>
            <a:r>
              <a:rPr lang="ru-RU" sz="1600" dirty="0">
                <a:solidFill>
                  <a:schemeClr val="bg1"/>
                </a:solidFill>
                <a:latin typeface="Open Sans"/>
                <a:cs typeface="Open Sans"/>
              </a:rPr>
              <a:t>НАБОРА БАК / МАГ</a:t>
            </a:r>
            <a:br>
              <a:rPr lang="ru-RU" sz="1600" dirty="0">
                <a:solidFill>
                  <a:schemeClr val="bg1"/>
                </a:solidFill>
                <a:latin typeface="Open Sans"/>
                <a:cs typeface="Open Sans"/>
              </a:rPr>
            </a:br>
            <a:r>
              <a:rPr lang="ru-RU" sz="1600" dirty="0">
                <a:solidFill>
                  <a:schemeClr val="bg1"/>
                </a:solidFill>
                <a:latin typeface="Open Sans"/>
                <a:cs typeface="Open Sans"/>
              </a:rPr>
              <a:t>(ЗАЯВКИ/ФАКТ)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chemeClr val="bg1"/>
                </a:solidFill>
                <a:latin typeface="Open Sans"/>
                <a:cs typeface="Open Sans"/>
              </a:rPr>
              <a:t>СТАТИСТИКА ТЕСТИРОВАНИЯ</a:t>
            </a:r>
            <a:endParaRPr lang="ru-RU" sz="160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marL="342900" indent="-342900">
              <a:buAutoNum type="arabicPeriod"/>
            </a:pPr>
            <a:r>
              <a:rPr lang="ru-RU" sz="1600" dirty="0" smtClean="0">
                <a:solidFill>
                  <a:schemeClr val="bg1"/>
                </a:solidFill>
                <a:latin typeface="Open Sans"/>
                <a:cs typeface="Open Sans"/>
              </a:rPr>
              <a:t>СТАТИСТИКА СКИДОК</a:t>
            </a:r>
            <a:endParaRPr lang="en-US" sz="160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marL="342900" indent="-342900" algn="ctr">
              <a:buAutoNum type="arabicPeriod"/>
            </a:pPr>
            <a:endParaRPr lang="en-US" sz="160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marL="342900" indent="-342900" algn="ctr">
              <a:buAutoNum type="arabicPeriod"/>
            </a:pPr>
            <a:endParaRPr lang="ru-RU" sz="160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marL="342900" indent="-342900" algn="ctr">
              <a:buAutoNum type="arabicPeriod"/>
            </a:pPr>
            <a:endParaRPr lang="en-US" dirty="0" smtClean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85851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4"/>
          <p:cNvSpPr>
            <a:spLocks noGrp="1"/>
          </p:cNvSpPr>
          <p:nvPr>
            <p:ph type="ctrTitle"/>
          </p:nvPr>
        </p:nvSpPr>
        <p:spPr>
          <a:xfrm>
            <a:off x="301925" y="73056"/>
            <a:ext cx="2165230" cy="1336387"/>
          </a:xfrm>
        </p:spPr>
        <p:txBody>
          <a:bodyPr/>
          <a:lstStyle/>
          <a:p>
            <a:r>
              <a:rPr lang="ru-RU" dirty="0" smtClean="0"/>
              <a:t>СТАТИСТИКА ПО НАБОРУ</a:t>
            </a:r>
            <a:br>
              <a:rPr lang="ru-RU" dirty="0" smtClean="0"/>
            </a:br>
            <a:r>
              <a:rPr lang="ru-RU" dirty="0" smtClean="0"/>
              <a:t>(2018/2019)</a:t>
            </a:r>
            <a:endParaRPr lang="ru-RU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7574726"/>
              </p:ext>
            </p:extLst>
          </p:nvPr>
        </p:nvGraphicFramePr>
        <p:xfrm>
          <a:off x="301925" y="1755474"/>
          <a:ext cx="7056407" cy="3705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613803" y="2585"/>
            <a:ext cx="62110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Больше всего контрактов со средней скидкой 50% как на </a:t>
            </a:r>
            <a:r>
              <a:rPr lang="ru-RU" sz="1600" dirty="0" err="1" smtClean="0"/>
              <a:t>бакалавриате</a:t>
            </a:r>
            <a:r>
              <a:rPr lang="ru-RU" sz="1600" dirty="0" smtClean="0"/>
              <a:t>, так и на магистратуре. Количество контрактов с полной стоимостью чуть больше на программах магистратуры. Средняя предоставляемая скидка на программах магистратуры чуть меньше средней скидки на программах </a:t>
            </a:r>
            <a:r>
              <a:rPr lang="ru-RU" sz="1600" dirty="0" err="1" smtClean="0"/>
              <a:t>бакалавриата</a:t>
            </a:r>
            <a:r>
              <a:rPr lang="ru-RU" sz="1600" dirty="0" smtClean="0"/>
              <a:t> в связи с отсутствием скидки 70%.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263442" y="4859909"/>
            <a:ext cx="1699403" cy="6782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Бакалавриат</a:t>
            </a:r>
            <a:endParaRPr lang="ru-RU" dirty="0" smtClean="0"/>
          </a:p>
          <a:p>
            <a:pPr algn="ctr"/>
            <a:r>
              <a:rPr lang="ru-RU" dirty="0" smtClean="0"/>
              <a:t>38,4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263442" y="3053772"/>
            <a:ext cx="1699403" cy="8140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Магистратура</a:t>
            </a:r>
          </a:p>
          <a:p>
            <a:pPr algn="ctr"/>
            <a:r>
              <a:rPr lang="ru-RU" dirty="0" smtClean="0"/>
              <a:t>67,4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263442" y="1572245"/>
            <a:ext cx="1699403" cy="4894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Средний балл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263441" y="2203703"/>
            <a:ext cx="1699403" cy="7154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Бакалавриат</a:t>
            </a:r>
            <a:endParaRPr lang="ru-RU" dirty="0" smtClean="0"/>
          </a:p>
          <a:p>
            <a:pPr algn="ctr"/>
            <a:r>
              <a:rPr lang="ru-RU" dirty="0" smtClean="0"/>
              <a:t>151,1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263442" y="5673237"/>
            <a:ext cx="1699403" cy="8655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Магистратура</a:t>
            </a:r>
          </a:p>
          <a:p>
            <a:pPr algn="ctr"/>
            <a:r>
              <a:rPr lang="ru-RU" dirty="0" smtClean="0"/>
              <a:t>28,6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263442" y="4069505"/>
            <a:ext cx="1699403" cy="657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Средняя скидка</a:t>
            </a:r>
          </a:p>
        </p:txBody>
      </p:sp>
    </p:spTree>
    <p:extLst>
      <p:ext uri="{BB962C8B-B14F-4D97-AF65-F5344CB8AC3E}">
        <p14:creationId xmlns:p14="http://schemas.microsoft.com/office/powerpoint/2010/main" val="2785832749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-8878" y="0"/>
            <a:ext cx="9152878" cy="6858000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r="2622"/>
          <a:stretch>
            <a:fillRect/>
          </a:stretch>
        </p:blipFill>
        <p:spPr>
          <a:xfrm>
            <a:off x="0" y="426717"/>
            <a:ext cx="9144000" cy="5989319"/>
          </a:xfrm>
          <a:prstGeom prst="rect">
            <a:avLst/>
          </a:prstGeom>
        </p:spPr>
      </p:pic>
      <p:sp>
        <p:nvSpPr>
          <p:cNvPr id="3" name="Text Placeholder 9"/>
          <p:cNvSpPr txBox="1">
            <a:spLocks/>
          </p:cNvSpPr>
          <p:nvPr/>
        </p:nvSpPr>
        <p:spPr>
          <a:xfrm>
            <a:off x="0" y="4301609"/>
            <a:ext cx="4438650" cy="1711897"/>
          </a:xfrm>
          <a:prstGeom prst="rect">
            <a:avLst/>
          </a:prstGeom>
          <a:solidFill>
            <a:schemeClr val="accent6">
              <a:alpha val="87000"/>
            </a:schemeClr>
          </a:solidFill>
        </p:spPr>
        <p:txBody>
          <a:bodyPr anchor="ctr"/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FFFFFF"/>
                </a:solidFill>
                <a:latin typeface="Open Sans"/>
                <a:cs typeface="Georgia"/>
              </a:rPr>
              <a:t>КАМПУС НИУ ВШЭ В САНКТ-ПЕТЕРБУРГЕ</a:t>
            </a:r>
            <a:r>
              <a:rPr lang="en-US" sz="1400" b="1">
                <a:solidFill>
                  <a:srgbClr val="FFFFFF"/>
                </a:solidFill>
                <a:latin typeface="Open Sans"/>
                <a:cs typeface="Georgia"/>
              </a:rPr>
              <a:t>:</a:t>
            </a:r>
            <a:r>
              <a:rPr lang="ru-RU" sz="1400" b="1">
                <a:solidFill>
                  <a:srgbClr val="FFFFFF"/>
                </a:solidFill>
                <a:latin typeface="Open Sans"/>
                <a:cs typeface="Georgia"/>
              </a:rPr>
              <a:t> </a:t>
            </a:r>
            <a:r>
              <a:rPr lang="ru-RU" sz="1400" smtClean="0">
                <a:solidFill>
                  <a:srgbClr val="FFFFFF"/>
                </a:solidFill>
                <a:latin typeface="Open Sans"/>
                <a:cs typeface="Georgia"/>
              </a:rPr>
              <a:t>МАРКЕТИНГ АКТИВНОСТИ</a:t>
            </a:r>
            <a:endParaRPr lang="en-US" sz="1400" dirty="0">
              <a:solidFill>
                <a:srgbClr val="FFFFFF"/>
              </a:solidFill>
              <a:latin typeface="Open Sans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075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КАНАЛЫ ПРИВЛЕЧЕНИЯ ИС</a:t>
            </a: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/>
          </p:nvPr>
        </p:nvGraphicFramePr>
        <p:xfrm>
          <a:off x="416278" y="1807067"/>
          <a:ext cx="7813321" cy="428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10286" y="0"/>
            <a:ext cx="61506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Маркетинг </a:t>
            </a:r>
            <a:r>
              <a:rPr lang="ru-RU" dirty="0" err="1" smtClean="0"/>
              <a:t>микс</a:t>
            </a:r>
            <a:r>
              <a:rPr lang="ru-RU" dirty="0" smtClean="0"/>
              <a:t> офлайн и онлайн активностей составляет основной канал привлечения ИС.  Заметным каналом привлечения на </a:t>
            </a:r>
            <a:r>
              <a:rPr lang="ru-RU" dirty="0" err="1" smtClean="0"/>
              <a:t>бакалавриат</a:t>
            </a:r>
            <a:r>
              <a:rPr lang="ru-RU" dirty="0" smtClean="0"/>
              <a:t> являются олимпиады (однако этот ресурс ограничен выделяемыми квотами). В 2018 году заметный прирост ИС через рекрутинговые агентства</a:t>
            </a:r>
            <a:r>
              <a:rPr lang="ru-RU" dirty="0"/>
              <a:t> </a:t>
            </a:r>
            <a:r>
              <a:rPr lang="ru-RU" dirty="0" smtClean="0"/>
              <a:t>– в 3.5 раза.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903380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r="2485"/>
          <a:stretch>
            <a:fillRect/>
          </a:stretch>
        </p:blipFill>
        <p:spPr>
          <a:xfrm>
            <a:off x="1" y="0"/>
            <a:ext cx="9144001" cy="6858000"/>
          </a:xfrm>
        </p:spPr>
      </p:pic>
      <p:sp>
        <p:nvSpPr>
          <p:cNvPr id="12" name="Text Placeholder 9"/>
          <p:cNvSpPr txBox="1">
            <a:spLocks/>
          </p:cNvSpPr>
          <p:nvPr/>
        </p:nvSpPr>
        <p:spPr>
          <a:xfrm>
            <a:off x="4412602" y="5296619"/>
            <a:ext cx="4410074" cy="1397102"/>
          </a:xfrm>
          <a:prstGeom prst="rect">
            <a:avLst/>
          </a:prstGeom>
          <a:solidFill>
            <a:schemeClr val="accent6">
              <a:alpha val="87000"/>
            </a:schemeClr>
          </a:solidFill>
        </p:spPr>
        <p:txBody>
          <a:bodyPr anchor="ctr"/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buNone/>
            </a:pPr>
            <a:endParaRPr lang="en-US" sz="1100" dirty="0">
              <a:solidFill>
                <a:srgbClr val="FFFFFF"/>
              </a:solidFill>
              <a:latin typeface="Open Sans"/>
              <a:cs typeface="Georgia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US" sz="1100" dirty="0">
              <a:solidFill>
                <a:srgbClr val="FFFFFF"/>
              </a:solidFill>
              <a:latin typeface="Open Sans"/>
              <a:cs typeface="Georgia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US" sz="1100" b="1" dirty="0">
              <a:solidFill>
                <a:srgbClr val="FFFFFF"/>
              </a:solidFill>
              <a:latin typeface="Open Sans"/>
              <a:cs typeface="Georgia"/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ru-RU" sz="1100" b="1" dirty="0" smtClean="0">
                <a:solidFill>
                  <a:srgbClr val="FFFFFF"/>
                </a:solidFill>
                <a:latin typeface="Open Sans"/>
                <a:cs typeface="Georgia"/>
              </a:rPr>
              <a:t>СПАСИБО ЗА ВНИМАНИЕ</a:t>
            </a:r>
            <a:br>
              <a:rPr lang="ru-RU" sz="1100" b="1" dirty="0" smtClean="0">
                <a:solidFill>
                  <a:srgbClr val="FFFFFF"/>
                </a:solidFill>
                <a:latin typeface="Open Sans"/>
                <a:cs typeface="Georgia"/>
              </a:rPr>
            </a:br>
            <a:r>
              <a:rPr lang="ru-RU" sz="1100" b="1" dirty="0" smtClean="0">
                <a:solidFill>
                  <a:srgbClr val="FFFFFF"/>
                </a:solidFill>
                <a:latin typeface="Open Sans"/>
                <a:cs typeface="Georgia"/>
              </a:rPr>
              <a:t>УПРАВЛЕНИЕ ПО МЕЖДУНАРОДНЫМ СВЯЗЯМ</a:t>
            </a:r>
            <a:endParaRPr lang="en-US" sz="1100" dirty="0" smtClean="0">
              <a:solidFill>
                <a:srgbClr val="FFFFFF"/>
              </a:solidFill>
              <a:latin typeface="Open Sans"/>
              <a:cs typeface="Georgia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US" sz="1100" b="1" dirty="0">
              <a:solidFill>
                <a:srgbClr val="FFFFFF"/>
              </a:solidFill>
              <a:latin typeface="Open Sans"/>
              <a:cs typeface="Georgia"/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Open Sans"/>
                <a:cs typeface="Georgia"/>
              </a:rPr>
              <a:t>   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Open Sans"/>
                <a:cs typeface="Georgi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70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14325" y="73056"/>
            <a:ext cx="2190750" cy="1336387"/>
          </a:xfrm>
        </p:spPr>
        <p:txBody>
          <a:bodyPr/>
          <a:lstStyle/>
          <a:p>
            <a:r>
              <a:rPr lang="ru-RU" sz="1400" b="1" smtClean="0"/>
              <a:t>ПРИЕМ ИС 2018/2019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НИУ ВШЭ</a:t>
            </a:r>
            <a:br>
              <a:rPr lang="ru-RU" sz="1400" b="1" dirty="0" smtClean="0"/>
            </a:br>
            <a:r>
              <a:rPr lang="ru-RU" sz="1400" b="1" dirty="0" smtClean="0"/>
              <a:t>САНКТ-ПЕТЕРБУРГ</a:t>
            </a:r>
            <a:endParaRPr lang="ru-RU" sz="1200" b="1" dirty="0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533249" y="578446"/>
            <a:ext cx="6410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Увеличение иностранного контингента в 2018/2019 году по сравнению с 2017-2018 году увеличилось в 1,5 раза, прирост составил + 57.4%.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 smtClean="0">
              <a:solidFill>
                <a:srgbClr val="474747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2910569"/>
              </p:ext>
            </p:extLst>
          </p:nvPr>
        </p:nvGraphicFramePr>
        <p:xfrm>
          <a:off x="314325" y="1758813"/>
          <a:ext cx="6862946" cy="3175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450686" y="2534205"/>
            <a:ext cx="728011" cy="3367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smtClean="0"/>
              <a:t>+57.4%</a:t>
            </a:r>
            <a:endParaRPr lang="ru-RU" sz="12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02657" y="5699549"/>
            <a:ext cx="1438660" cy="3367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smtClean="0"/>
              <a:t>в 3 раза</a:t>
            </a:r>
            <a:endParaRPr lang="ru-RU" sz="1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14325" y="5719313"/>
            <a:ext cx="3688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Коммерческий набор ИС 2018/2019</a:t>
            </a:r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14325" y="5240584"/>
            <a:ext cx="3392226" cy="37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Общий набор ИС 2018/2019</a:t>
            </a: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002657" y="5240584"/>
            <a:ext cx="1438660" cy="3367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smtClean="0"/>
              <a:t>в 1,5 раза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2596334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1" b="26471"/>
          <a:stretch>
            <a:fillRect/>
          </a:stretch>
        </p:blipFill>
        <p:spPr/>
      </p:pic>
      <p:graphicFrame>
        <p:nvGraphicFramePr>
          <p:cNvPr id="46" name="Диаграмма 45"/>
          <p:cNvGraphicFramePr>
            <a:graphicFrameLocks/>
          </p:cNvGraphicFramePr>
          <p:nvPr>
            <p:extLst/>
          </p:nvPr>
        </p:nvGraphicFramePr>
        <p:xfrm>
          <a:off x="4744528" y="2997678"/>
          <a:ext cx="4008587" cy="3152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1" name="Диаграмма 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0958165"/>
              </p:ext>
            </p:extLst>
          </p:nvPr>
        </p:nvGraphicFramePr>
        <p:xfrm>
          <a:off x="538001" y="3023557"/>
          <a:ext cx="3809712" cy="3480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080845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4498405"/>
              </p:ext>
            </p:extLst>
          </p:nvPr>
        </p:nvGraphicFramePr>
        <p:xfrm>
          <a:off x="377611" y="1940903"/>
          <a:ext cx="7446547" cy="3631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14325" y="73056"/>
            <a:ext cx="2190750" cy="1336387"/>
          </a:xfrm>
        </p:spPr>
        <p:txBody>
          <a:bodyPr/>
          <a:lstStyle/>
          <a:p>
            <a:r>
              <a:rPr lang="ru-RU" sz="1400" b="1" smtClean="0"/>
              <a:t>ПРИЕМ ИС 2018/2019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НИУ ВШЭ</a:t>
            </a:r>
            <a:br>
              <a:rPr lang="ru-RU" sz="1400" b="1" dirty="0" smtClean="0"/>
            </a:br>
            <a:r>
              <a:rPr lang="ru-RU" sz="1400" b="1" dirty="0" smtClean="0"/>
              <a:t>САНКТ-ПЕТЕРБУРГ</a:t>
            </a:r>
            <a:endParaRPr lang="ru-RU" sz="1200" b="1" dirty="0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533249" y="367099"/>
            <a:ext cx="64107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Иностранный контингент по контракту увеличился в 3,5 раза; прирост составил;</a:t>
            </a:r>
          </a:p>
          <a:p>
            <a:pPr>
              <a:defRPr/>
            </a:pPr>
            <a:r>
              <a:rPr lang="ru-RU" sz="1400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Бакалавриат</a:t>
            </a:r>
            <a:r>
              <a:rPr lang="ru-RU" sz="14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в </a:t>
            </a:r>
            <a:r>
              <a:rPr lang="ru-RU" sz="14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3,5 </a:t>
            </a:r>
            <a:r>
              <a:rPr lang="ru-RU" sz="14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раза</a:t>
            </a:r>
          </a:p>
          <a:p>
            <a:pPr>
              <a:defRPr/>
            </a:pPr>
            <a:r>
              <a:rPr lang="ru-RU" sz="14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Магистратура – в </a:t>
            </a:r>
            <a:r>
              <a:rPr lang="ru-RU" sz="14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2,5 </a:t>
            </a:r>
            <a:r>
              <a:rPr lang="ru-RU" sz="14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раза.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 smtClean="0">
              <a:solidFill>
                <a:srgbClr val="474747"/>
              </a:solidFill>
              <a:latin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27320" y="2547198"/>
            <a:ext cx="817559" cy="3367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smtClean="0"/>
              <a:t>в 3 раза</a:t>
            </a:r>
            <a:endParaRPr lang="ru-RU" sz="1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061709" y="2077919"/>
            <a:ext cx="3795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Коммерческий набор ИС по годам</a:t>
            </a: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649680" y="2786665"/>
            <a:ext cx="847339" cy="3367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smtClean="0"/>
              <a:t>в 2,5 раза</a:t>
            </a:r>
            <a:endParaRPr lang="ru-RU" sz="12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649680" y="3818959"/>
            <a:ext cx="847339" cy="3367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smtClean="0"/>
              <a:t>в 3,5 раза</a:t>
            </a:r>
            <a:endParaRPr lang="ru-RU" sz="1200" b="1" dirty="0"/>
          </a:p>
        </p:txBody>
      </p:sp>
      <p:sp>
        <p:nvSpPr>
          <p:cNvPr id="4" name="Стрелка вверх 3"/>
          <p:cNvSpPr/>
          <p:nvPr/>
        </p:nvSpPr>
        <p:spPr>
          <a:xfrm>
            <a:off x="6185136" y="3032919"/>
            <a:ext cx="301925" cy="345057"/>
          </a:xfrm>
          <a:prstGeom prst="up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1290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14325" y="73056"/>
            <a:ext cx="2190750" cy="1336387"/>
          </a:xfrm>
        </p:spPr>
        <p:txBody>
          <a:bodyPr/>
          <a:lstStyle/>
          <a:p>
            <a:r>
              <a:rPr lang="ru-RU" sz="1400" b="1" dirty="0" smtClean="0"/>
              <a:t>ПРИЕМ 2018/2019</a:t>
            </a:r>
            <a:br>
              <a:rPr lang="ru-RU" sz="1400" b="1" dirty="0" smtClean="0"/>
            </a:br>
            <a:r>
              <a:rPr lang="ru-RU" sz="1400" b="1" dirty="0" smtClean="0"/>
              <a:t>НИУ ВШЭ</a:t>
            </a:r>
            <a:br>
              <a:rPr lang="ru-RU" sz="1400" b="1" dirty="0" smtClean="0"/>
            </a:br>
            <a:r>
              <a:rPr lang="ru-RU" sz="1400" b="1" dirty="0" smtClean="0"/>
              <a:t>САНКТ-ПЕТЕРБУРГ</a:t>
            </a:r>
            <a:endParaRPr lang="ru-RU" sz="1200" b="1" dirty="0">
              <a:solidFill>
                <a:schemeClr val="bg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24" name="Picture 2" descr="C:\Users\Дарья\Desktop\презентация hse\man-with-compan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04" y="1663707"/>
            <a:ext cx="753742" cy="75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2533249" y="134229"/>
            <a:ext cx="641072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Для кампуса в Санкт-Петербурге в итоге было выделено на 15 квот* меньше – факт набора по квотам в итоге меньше на 14.4%, план по набору на коммерческие места перевыполнен на 27.5%</a:t>
            </a:r>
          </a:p>
          <a:p>
            <a:pPr>
              <a:defRPr/>
            </a:pPr>
            <a:r>
              <a:rPr lang="ru-RU" sz="1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(квоты </a:t>
            </a:r>
            <a:r>
              <a:rPr lang="ru-RU" sz="1000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Россотрудничества</a:t>
            </a:r>
            <a:r>
              <a:rPr lang="ru-RU" sz="10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для ПОИГ были включены в самостоятельный набор) </a:t>
            </a:r>
            <a:endParaRPr lang="ru-RU" sz="1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dirty="0" smtClean="0">
              <a:solidFill>
                <a:srgbClr val="474747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025857"/>
              </p:ext>
            </p:extLst>
          </p:nvPr>
        </p:nvGraphicFramePr>
        <p:xfrm>
          <a:off x="2626206" y="1772047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048">
                  <a:extLst>
                    <a:ext uri="{9D8B030D-6E8A-4147-A177-3AD203B41FA5}">
                      <a16:colId xmlns:a16="http://schemas.microsoft.com/office/drawing/2014/main" val="270914488"/>
                    </a:ext>
                  </a:extLst>
                </a:gridCol>
                <a:gridCol w="1077238">
                  <a:extLst>
                    <a:ext uri="{9D8B030D-6E8A-4147-A177-3AD203B41FA5}">
                      <a16:colId xmlns:a16="http://schemas.microsoft.com/office/drawing/2014/main" val="1447964869"/>
                    </a:ext>
                  </a:extLst>
                </a:gridCol>
                <a:gridCol w="974753">
                  <a:extLst>
                    <a:ext uri="{9D8B030D-6E8A-4147-A177-3AD203B41FA5}">
                      <a16:colId xmlns:a16="http://schemas.microsoft.com/office/drawing/2014/main" val="3340294920"/>
                    </a:ext>
                  </a:extLst>
                </a:gridCol>
                <a:gridCol w="989214">
                  <a:extLst>
                    <a:ext uri="{9D8B030D-6E8A-4147-A177-3AD203B41FA5}">
                      <a16:colId xmlns:a16="http://schemas.microsoft.com/office/drawing/2014/main" val="780611280"/>
                    </a:ext>
                  </a:extLst>
                </a:gridCol>
                <a:gridCol w="1264747">
                  <a:extLst>
                    <a:ext uri="{9D8B030D-6E8A-4147-A177-3AD203B41FA5}">
                      <a16:colId xmlns:a16="http://schemas.microsoft.com/office/drawing/2014/main" val="12833618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2018/2019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КВОТА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КОММЕРЦИЯ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941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ФАКТ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ФАКТ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443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БАКАЛАВРИАТ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70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МАГИСТРАТУРА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180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54915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398374" y="3720683"/>
            <a:ext cx="2069869" cy="2909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-14.4%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570767" y="3720682"/>
            <a:ext cx="2151439" cy="2909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+27.5%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1499699" y="2531282"/>
            <a:ext cx="921501" cy="2909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mtClean="0"/>
              <a:t>171</a:t>
            </a:r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1499699" y="2936060"/>
            <a:ext cx="921501" cy="2909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mtClean="0"/>
              <a:t>84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99699" y="3340838"/>
            <a:ext cx="921501" cy="29094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255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097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/>
        </p:nvSpPr>
        <p:spPr>
          <a:xfrm>
            <a:off x="-8878" y="0"/>
            <a:ext cx="9152878" cy="6858000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1" b="4801"/>
          <a:stretch>
            <a:fillRect/>
          </a:stretch>
        </p:blipFill>
        <p:spPr>
          <a:xfrm>
            <a:off x="-8877" y="518583"/>
            <a:ext cx="9152878" cy="5746750"/>
          </a:xfrm>
          <a:prstGeom prst="rect">
            <a:avLst/>
          </a:prstGeom>
        </p:spPr>
      </p:pic>
      <p:sp>
        <p:nvSpPr>
          <p:cNvPr id="4" name="Text Placeholder 9"/>
          <p:cNvSpPr txBox="1">
            <a:spLocks/>
          </p:cNvSpPr>
          <p:nvPr/>
        </p:nvSpPr>
        <p:spPr>
          <a:xfrm>
            <a:off x="0" y="3584754"/>
            <a:ext cx="4438650" cy="1711897"/>
          </a:xfrm>
          <a:prstGeom prst="rect">
            <a:avLst/>
          </a:prstGeom>
          <a:solidFill>
            <a:schemeClr val="accent6">
              <a:alpha val="87000"/>
            </a:schemeClr>
          </a:solidFill>
        </p:spPr>
        <p:txBody>
          <a:bodyPr anchor="ctr"/>
          <a:lstStyle>
            <a:defPPr>
              <a:defRPr lang="en-US"/>
            </a:defPPr>
            <a:lvl1pPr marL="171450" indent="-171450">
              <a:spcBef>
                <a:spcPct val="20000"/>
              </a:spcBef>
              <a:buFont typeface="Arial"/>
              <a:buChar char="•"/>
              <a:defRPr sz="800">
                <a:latin typeface="Open Sans"/>
                <a:cs typeface="Open Sans"/>
              </a:defRPr>
            </a:lvl1pPr>
            <a:lvl2pPr lvl="1" indent="0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1400" b="1">
                <a:solidFill>
                  <a:schemeClr val="bg1"/>
                </a:solidFill>
                <a:latin typeface="Open Sans"/>
                <a:cs typeface="Open Sans"/>
              </a:defRPr>
            </a:lvl2pPr>
            <a:lvl3pPr marL="1085850" indent="-171450">
              <a:spcBef>
                <a:spcPct val="20000"/>
              </a:spcBef>
              <a:buFont typeface="Arial"/>
              <a:buChar char="•"/>
              <a:defRPr sz="800">
                <a:latin typeface="Helvetica"/>
                <a:cs typeface="Helvetica"/>
              </a:defRPr>
            </a:lvl3pPr>
            <a:lvl4pPr marL="1543050" indent="-171450">
              <a:spcBef>
                <a:spcPct val="20000"/>
              </a:spcBef>
              <a:buFont typeface="Arial"/>
              <a:buChar char="•"/>
              <a:defRPr sz="800">
                <a:latin typeface="Helvetica"/>
                <a:cs typeface="Helvetica"/>
              </a:defRPr>
            </a:lvl4pPr>
            <a:lvl5pPr marL="2000250" indent="-171450">
              <a:spcBef>
                <a:spcPct val="20000"/>
              </a:spcBef>
              <a:buFont typeface="Arial"/>
              <a:buChar char="•"/>
              <a:defRPr sz="800">
                <a:latin typeface="Helvetica"/>
                <a:cs typeface="Helvetica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1">
              <a:spcBef>
                <a:spcPts val="0"/>
              </a:spcBef>
            </a:pPr>
            <a:r>
              <a:rPr lang="ru-RU" smtClean="0">
                <a:solidFill>
                  <a:srgbClr val="FFFFFF"/>
                </a:solidFill>
              </a:rPr>
              <a:t>КОНВЕРСИЯ</a:t>
            </a:r>
            <a:endParaRPr lang="en-US" b="0" dirty="0">
              <a:solidFill>
                <a:srgbClr val="FFFFFF"/>
              </a:solidFill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9765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КОНВЕРСИЯ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АБИТУРИЕНТ –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СТУДЕНТ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4" name="Content Placeholder 11"/>
          <p:cNvGraphicFramePr>
            <a:graphicFrameLocks/>
          </p:cNvGraphicFramePr>
          <p:nvPr>
            <p:extLst/>
          </p:nvPr>
        </p:nvGraphicFramePr>
        <p:xfrm>
          <a:off x="4284494" y="1002197"/>
          <a:ext cx="3012126" cy="4782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3095146" y="1229774"/>
            <a:ext cx="1689739" cy="1322974"/>
            <a:chOff x="6626489" y="2186492"/>
            <a:chExt cx="1689739" cy="992230"/>
          </a:xfrm>
        </p:grpSpPr>
        <p:sp>
          <p:nvSpPr>
            <p:cNvPr id="16" name="TextBox 15"/>
            <p:cNvSpPr txBox="1"/>
            <p:nvPr/>
          </p:nvSpPr>
          <p:spPr>
            <a:xfrm>
              <a:off x="7264337" y="2186492"/>
              <a:ext cx="105189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000" dirty="0" smtClean="0">
                  <a:solidFill>
                    <a:schemeClr val="accent6"/>
                  </a:solidFill>
                  <a:latin typeface="Open Sans"/>
                  <a:cs typeface="Open Sans"/>
                </a:rPr>
                <a:t>100</a:t>
              </a:r>
              <a:r>
                <a:rPr lang="en-US" sz="3000" baseline="30000" dirty="0" smtClean="0">
                  <a:solidFill>
                    <a:schemeClr val="accent6"/>
                  </a:solidFill>
                  <a:latin typeface="Open Sans"/>
                  <a:cs typeface="Open Sans"/>
                </a:rPr>
                <a:t>%</a:t>
              </a:r>
              <a:endParaRPr lang="en-US" sz="3000" baseline="30000" dirty="0">
                <a:solidFill>
                  <a:schemeClr val="accent6"/>
                </a:solidFill>
                <a:latin typeface="Open Sans"/>
                <a:cs typeface="Open Sans"/>
              </a:endParaRPr>
            </a:p>
          </p:txBody>
        </p:sp>
        <p:sp>
          <p:nvSpPr>
            <p:cNvPr id="17" name="Text Placeholder 1"/>
            <p:cNvSpPr txBox="1">
              <a:spLocks/>
            </p:cNvSpPr>
            <p:nvPr/>
          </p:nvSpPr>
          <p:spPr>
            <a:xfrm>
              <a:off x="6626489" y="2631012"/>
              <a:ext cx="1451196" cy="5477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just" defTabSz="45720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/>
                  <a:ea typeface="+mn-ea"/>
                  <a:cs typeface="Open San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ru-RU" sz="1400" smtClean="0">
                  <a:solidFill>
                    <a:srgbClr val="474747"/>
                  </a:solidFill>
                </a:rPr>
                <a:t>1360 </a:t>
              </a:r>
              <a:r>
                <a:rPr lang="ru-RU" sz="1400" dirty="0" smtClean="0">
                  <a:solidFill>
                    <a:srgbClr val="474747"/>
                  </a:solidFill>
                </a:rPr>
                <a:t>заявок</a:t>
              </a:r>
              <a:endParaRPr lang="en-US" sz="1400" dirty="0">
                <a:solidFill>
                  <a:srgbClr val="474747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96690" y="1189931"/>
            <a:ext cx="1639309" cy="1315156"/>
            <a:chOff x="6605978" y="2186492"/>
            <a:chExt cx="1639309" cy="986367"/>
          </a:xfrm>
        </p:grpSpPr>
        <p:sp>
          <p:nvSpPr>
            <p:cNvPr id="36" name="TextBox 35"/>
            <p:cNvSpPr txBox="1"/>
            <p:nvPr/>
          </p:nvSpPr>
          <p:spPr>
            <a:xfrm>
              <a:off x="6605978" y="2186492"/>
              <a:ext cx="1159292" cy="415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000" smtClean="0">
                  <a:solidFill>
                    <a:schemeClr val="accent6"/>
                  </a:solidFill>
                  <a:latin typeface="Open Sans"/>
                  <a:cs typeface="Open Sans"/>
                </a:rPr>
                <a:t>44,7</a:t>
              </a:r>
              <a:r>
                <a:rPr lang="en-US" sz="3000" baseline="30000" smtClean="0">
                  <a:solidFill>
                    <a:schemeClr val="accent6"/>
                  </a:solidFill>
                  <a:latin typeface="Open Sans"/>
                  <a:cs typeface="Open Sans"/>
                </a:rPr>
                <a:t>%</a:t>
              </a:r>
              <a:endParaRPr lang="en-US" sz="3000" baseline="30000" dirty="0">
                <a:solidFill>
                  <a:schemeClr val="accent6"/>
                </a:solidFill>
                <a:latin typeface="Open Sans"/>
                <a:cs typeface="Open Sans"/>
              </a:endParaRPr>
            </a:p>
          </p:txBody>
        </p:sp>
        <p:sp>
          <p:nvSpPr>
            <p:cNvPr id="37" name="Text Placeholder 1"/>
            <p:cNvSpPr txBox="1">
              <a:spLocks/>
            </p:cNvSpPr>
            <p:nvPr/>
          </p:nvSpPr>
          <p:spPr>
            <a:xfrm>
              <a:off x="6622274" y="2625149"/>
              <a:ext cx="1623013" cy="5477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just" defTabSz="45720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/>
                  <a:ea typeface="+mn-ea"/>
                  <a:cs typeface="Open San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ru-RU" sz="1200" smtClean="0">
                  <a:solidFill>
                    <a:srgbClr val="474747"/>
                  </a:solidFill>
                </a:rPr>
                <a:t>608 рекомендованных заявок</a:t>
              </a:r>
              <a:endParaRPr lang="en-US" sz="1200" dirty="0" smtClean="0">
                <a:solidFill>
                  <a:srgbClr val="474747"/>
                </a:solidFill>
              </a:endParaRPr>
            </a:p>
            <a:p>
              <a:pPr algn="r"/>
              <a:endParaRPr lang="en-US" dirty="0">
                <a:solidFill>
                  <a:srgbClr val="474747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110654" y="4416219"/>
            <a:ext cx="1800631" cy="1325060"/>
            <a:chOff x="6607115" y="2186492"/>
            <a:chExt cx="1800631" cy="993795"/>
          </a:xfrm>
        </p:grpSpPr>
        <p:sp>
          <p:nvSpPr>
            <p:cNvPr id="39" name="TextBox 38"/>
            <p:cNvSpPr txBox="1"/>
            <p:nvPr/>
          </p:nvSpPr>
          <p:spPr>
            <a:xfrm>
              <a:off x="7248454" y="2186492"/>
              <a:ext cx="1159292" cy="415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000" smtClean="0">
                  <a:solidFill>
                    <a:schemeClr val="accent6"/>
                  </a:solidFill>
                  <a:latin typeface="Open Sans"/>
                  <a:cs typeface="Open Sans"/>
                </a:rPr>
                <a:t>18.6</a:t>
              </a:r>
              <a:r>
                <a:rPr lang="en-US" sz="3000" baseline="30000" smtClean="0">
                  <a:solidFill>
                    <a:schemeClr val="accent6"/>
                  </a:solidFill>
                  <a:latin typeface="Open Sans"/>
                  <a:cs typeface="Open Sans"/>
                </a:rPr>
                <a:t>%</a:t>
              </a:r>
              <a:endParaRPr lang="en-US" sz="3000" baseline="30000" dirty="0">
                <a:solidFill>
                  <a:schemeClr val="accent6"/>
                </a:solidFill>
                <a:latin typeface="Open Sans"/>
                <a:cs typeface="Open Sans"/>
              </a:endParaRPr>
            </a:p>
          </p:txBody>
        </p:sp>
        <p:sp>
          <p:nvSpPr>
            <p:cNvPr id="40" name="Text Placeholder 1"/>
            <p:cNvSpPr txBox="1">
              <a:spLocks/>
            </p:cNvSpPr>
            <p:nvPr/>
          </p:nvSpPr>
          <p:spPr>
            <a:xfrm>
              <a:off x="6607115" y="2632577"/>
              <a:ext cx="1451196" cy="5477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just" defTabSz="45720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/>
                  <a:ea typeface="+mn-ea"/>
                  <a:cs typeface="Open San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endParaRPr lang="en-US" sz="1200" dirty="0">
                <a:solidFill>
                  <a:srgbClr val="474747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910280" y="4429308"/>
            <a:ext cx="1474746" cy="1315099"/>
            <a:chOff x="6605978" y="2186492"/>
            <a:chExt cx="1474746" cy="986324"/>
          </a:xfrm>
        </p:grpSpPr>
        <p:sp>
          <p:nvSpPr>
            <p:cNvPr id="42" name="TextBox 41"/>
            <p:cNvSpPr txBox="1"/>
            <p:nvPr/>
          </p:nvSpPr>
          <p:spPr>
            <a:xfrm>
              <a:off x="6605978" y="2186492"/>
              <a:ext cx="83869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000" smtClean="0">
                  <a:solidFill>
                    <a:schemeClr val="accent6"/>
                  </a:solidFill>
                  <a:latin typeface="Open Sans"/>
                  <a:cs typeface="Open Sans"/>
                </a:rPr>
                <a:t>42</a:t>
              </a:r>
              <a:r>
                <a:rPr lang="en-US" sz="3000" baseline="30000" smtClean="0">
                  <a:solidFill>
                    <a:schemeClr val="accent6"/>
                  </a:solidFill>
                  <a:latin typeface="Open Sans"/>
                  <a:cs typeface="Open Sans"/>
                </a:rPr>
                <a:t>%</a:t>
              </a:r>
              <a:endParaRPr lang="en-US" sz="3000" baseline="30000" dirty="0">
                <a:solidFill>
                  <a:schemeClr val="accent6"/>
                </a:solidFill>
                <a:latin typeface="Open Sans"/>
                <a:cs typeface="Open Sans"/>
              </a:endParaRPr>
            </a:p>
          </p:txBody>
        </p:sp>
        <p:sp>
          <p:nvSpPr>
            <p:cNvPr id="43" name="Text Placeholder 1"/>
            <p:cNvSpPr txBox="1">
              <a:spLocks/>
            </p:cNvSpPr>
            <p:nvPr/>
          </p:nvSpPr>
          <p:spPr>
            <a:xfrm>
              <a:off x="6629528" y="2625106"/>
              <a:ext cx="1451196" cy="54771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just" defTabSz="45720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/>
                  <a:ea typeface="+mn-ea"/>
                  <a:cs typeface="Open San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700" kern="1200">
                  <a:solidFill>
                    <a:schemeClr val="tx1"/>
                  </a:solidFill>
                  <a:latin typeface="Helvetica"/>
                  <a:ea typeface="+mn-ea"/>
                  <a:cs typeface="Helvetic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ru-RU" sz="1200" smtClean="0">
                  <a:solidFill>
                    <a:srgbClr val="474747"/>
                  </a:solidFill>
                </a:rPr>
                <a:t>255 </a:t>
              </a:r>
              <a:r>
                <a:rPr lang="ru-RU" sz="1200" dirty="0" smtClean="0">
                  <a:solidFill>
                    <a:srgbClr val="474747"/>
                  </a:solidFill>
                </a:rPr>
                <a:t>иностранных </a:t>
              </a:r>
              <a:br>
                <a:rPr lang="ru-RU" sz="1200" dirty="0" smtClean="0">
                  <a:solidFill>
                    <a:srgbClr val="474747"/>
                  </a:solidFill>
                </a:rPr>
              </a:br>
              <a:r>
                <a:rPr lang="ru-RU" sz="1200" dirty="0" smtClean="0">
                  <a:solidFill>
                    <a:srgbClr val="474747"/>
                  </a:solidFill>
                </a:rPr>
                <a:t>студентов</a:t>
              </a:r>
              <a:endParaRPr lang="en-US" sz="1200" dirty="0" smtClean="0">
                <a:solidFill>
                  <a:srgbClr val="474747"/>
                </a:solidFill>
              </a:endParaRPr>
            </a:p>
            <a:p>
              <a:pPr algn="l"/>
              <a:endParaRPr lang="en-US" sz="1200" dirty="0">
                <a:solidFill>
                  <a:srgbClr val="474747"/>
                </a:solidFill>
              </a:endParaRPr>
            </a:p>
          </p:txBody>
        </p:sp>
      </p:grpSp>
      <p:pic>
        <p:nvPicPr>
          <p:cNvPr id="19" name="Picture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1" y="1822468"/>
            <a:ext cx="2611902" cy="3918811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3110654" y="2057400"/>
            <a:ext cx="5525345" cy="191770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095146" y="2032000"/>
            <a:ext cx="3631070" cy="453390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910280" y="5919568"/>
            <a:ext cx="170216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Рассылка</a:t>
            </a:r>
          </a:p>
          <a:p>
            <a:r>
              <a:rPr lang="ru-RU" dirty="0" err="1" smtClean="0"/>
              <a:t>Телемаркетинг</a:t>
            </a:r>
            <a:endParaRPr lang="ru-RU" dirty="0"/>
          </a:p>
        </p:txBody>
      </p:sp>
      <p:graphicFrame>
        <p:nvGraphicFramePr>
          <p:cNvPr id="20" name="Content Placeholder 11"/>
          <p:cNvGraphicFramePr>
            <a:graphicFrameLocks/>
          </p:cNvGraphicFramePr>
          <p:nvPr>
            <p:extLst/>
          </p:nvPr>
        </p:nvGraphicFramePr>
        <p:xfrm>
          <a:off x="4436894" y="1154597"/>
          <a:ext cx="3012126" cy="4782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2" name="Text Placeholder 1"/>
          <p:cNvSpPr txBox="1">
            <a:spLocks/>
          </p:cNvSpPr>
          <p:nvPr/>
        </p:nvSpPr>
        <p:spPr>
          <a:xfrm>
            <a:off x="3456760" y="4904575"/>
            <a:ext cx="1451196" cy="7302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just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smtClean="0">
                <a:solidFill>
                  <a:srgbClr val="474747"/>
                </a:solidFill>
              </a:rPr>
              <a:t>Конверсия заявки / иностранные студенты</a:t>
            </a:r>
            <a:endParaRPr lang="en-US" sz="1200" dirty="0" smtClean="0">
              <a:solidFill>
                <a:srgbClr val="474747"/>
              </a:solidFill>
            </a:endParaRPr>
          </a:p>
          <a:p>
            <a:pPr algn="l"/>
            <a:endParaRPr lang="en-US" sz="1200" dirty="0">
              <a:solidFill>
                <a:srgbClr val="474747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0286" y="0"/>
            <a:ext cx="6150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Конверсия </a:t>
            </a:r>
            <a:r>
              <a:rPr lang="ru-RU" dirty="0" smtClean="0"/>
              <a:t>заявок </a:t>
            </a:r>
            <a:r>
              <a:rPr lang="ru-RU" dirty="0" smtClean="0"/>
              <a:t>иностранных абитуриентов в </a:t>
            </a:r>
            <a:r>
              <a:rPr lang="ru-RU" dirty="0" smtClean="0"/>
              <a:t>студенты </a:t>
            </a:r>
            <a:r>
              <a:rPr lang="ru-RU" dirty="0" smtClean="0"/>
              <a:t>составила 18.6% за счет операционного маркетинга (</a:t>
            </a:r>
            <a:r>
              <a:rPr lang="ru-RU" dirty="0" err="1" smtClean="0"/>
              <a:t>телемаркетинг</a:t>
            </a:r>
            <a:r>
              <a:rPr lang="ru-RU" dirty="0" smtClean="0"/>
              <a:t>, рассылки, удержание через </a:t>
            </a:r>
            <a:r>
              <a:rPr lang="ru-RU" dirty="0" err="1" smtClean="0"/>
              <a:t>соцсети</a:t>
            </a:r>
            <a:r>
              <a:rPr lang="ru-RU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40419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A40708B6-3A63-46F7-A676-380954E6F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graphicEl>
                                              <a:dgm id="{A40708B6-3A63-46F7-A676-380954E6FB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>
                                            <p:graphicEl>
                                              <a:dgm id="{A40708B6-3A63-46F7-A676-380954E6F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>
                                            <p:graphicEl>
                                              <a:dgm id="{A40708B6-3A63-46F7-A676-380954E6F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3F5C7675-C226-4F21-8FB7-B579F8327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graphicEl>
                                              <a:dgm id="{3F5C7675-C226-4F21-8FB7-B579F8327E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>
                                            <p:graphicEl>
                                              <a:dgm id="{3F5C7675-C226-4F21-8FB7-B579F8327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>
                                            <p:graphicEl>
                                              <a:dgm id="{3F5C7675-C226-4F21-8FB7-B579F8327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110D3833-7F98-4E44-9D08-9022B1ED95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>
                                            <p:graphicEl>
                                              <a:dgm id="{110D3833-7F98-4E44-9D08-9022B1ED95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>
                                            <p:graphicEl>
                                              <a:dgm id="{110D3833-7F98-4E44-9D08-9022B1ED95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>
                                            <p:graphicEl>
                                              <a:dgm id="{110D3833-7F98-4E44-9D08-9022B1ED95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ADEDA590-7360-4B4A-B36F-BEEDA61EF1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graphicEl>
                                              <a:dgm id="{ADEDA590-7360-4B4A-B36F-BEEDA61EF1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>
                                            <p:graphicEl>
                                              <a:dgm id="{ADEDA590-7360-4B4A-B36F-BEEDA61EF1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>
                                            <p:graphicEl>
                                              <a:dgm id="{ADEDA590-7360-4B4A-B36F-BEEDA61EF1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A40708B6-3A63-46F7-A676-380954E6F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graphicEl>
                                              <a:dgm id="{A40708B6-3A63-46F7-A676-380954E6FB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>
                                            <p:graphicEl>
                                              <a:dgm id="{A40708B6-3A63-46F7-A676-380954E6F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>
                                            <p:graphicEl>
                                              <a:dgm id="{A40708B6-3A63-46F7-A676-380954E6F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3F5C7675-C226-4F21-8FB7-B579F8327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graphicEl>
                                              <a:dgm id="{3F5C7675-C226-4F21-8FB7-B579F8327E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>
                                            <p:graphicEl>
                                              <a:dgm id="{3F5C7675-C226-4F21-8FB7-B579F8327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>
                                            <p:graphicEl>
                                              <a:dgm id="{3F5C7675-C226-4F21-8FB7-B579F8327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110D3833-7F98-4E44-9D08-9022B1ED95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>
                                            <p:graphicEl>
                                              <a:dgm id="{110D3833-7F98-4E44-9D08-9022B1ED95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>
                                            <p:graphicEl>
                                              <a:dgm id="{110D3833-7F98-4E44-9D08-9022B1ED95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>
                                            <p:graphicEl>
                                              <a:dgm id="{110D3833-7F98-4E44-9D08-9022B1ED95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ADEDA590-7360-4B4A-B36F-BEEDA61EF1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>
                                            <p:graphicEl>
                                              <a:dgm id="{ADEDA590-7360-4B4A-B36F-BEEDA61EF1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>
                                            <p:graphicEl>
                                              <a:dgm id="{ADEDA590-7360-4B4A-B36F-BEEDA61EF1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>
                                            <p:graphicEl>
                                              <a:dgm id="{ADEDA590-7360-4B4A-B36F-BEEDA61EF1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Sub>
          <a:bldDgm bld="one"/>
        </p:bldSub>
      </p:bldGraphic>
      <p:bldGraphic spid="20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/>
        </p:nvSpPr>
        <p:spPr>
          <a:xfrm>
            <a:off x="-8878" y="0"/>
            <a:ext cx="9152878" cy="6858000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" b="2873"/>
          <a:stretch>
            <a:fillRect/>
          </a:stretch>
        </p:blipFill>
        <p:spPr>
          <a:xfrm>
            <a:off x="-8878" y="518583"/>
            <a:ext cx="9152878" cy="5746750"/>
          </a:xfrm>
          <a:prstGeom prst="rect">
            <a:avLst/>
          </a:prstGeom>
        </p:spPr>
      </p:pic>
      <p:sp>
        <p:nvSpPr>
          <p:cNvPr id="4" name="Text Placeholder 9"/>
          <p:cNvSpPr txBox="1">
            <a:spLocks/>
          </p:cNvSpPr>
          <p:nvPr/>
        </p:nvSpPr>
        <p:spPr>
          <a:xfrm>
            <a:off x="-8878" y="3506378"/>
            <a:ext cx="4438650" cy="1711897"/>
          </a:xfrm>
          <a:prstGeom prst="rect">
            <a:avLst/>
          </a:prstGeom>
          <a:solidFill>
            <a:schemeClr val="accent6">
              <a:alpha val="87000"/>
            </a:schemeClr>
          </a:solidFill>
        </p:spPr>
        <p:txBody>
          <a:bodyPr anchor="ctr"/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buNone/>
            </a:pPr>
            <a:r>
              <a:rPr lang="ru-RU" sz="1400" b="1" smtClean="0">
                <a:solidFill>
                  <a:schemeClr val="bg1"/>
                </a:solidFill>
                <a:latin typeface="Open Sans"/>
                <a:cs typeface="Open Sans"/>
              </a:rPr>
              <a:t>ЗАЯВКИ И НАБОР ИС ПО ПРОГРАММАМ</a:t>
            </a:r>
            <a:endParaRPr lang="en-US" sz="14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662155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Другая 16">
      <a:dk1>
        <a:srgbClr val="474747"/>
      </a:dk1>
      <a:lt1>
        <a:srgbClr val="FFFFFF"/>
      </a:lt1>
      <a:dk2>
        <a:srgbClr val="474747"/>
      </a:dk2>
      <a:lt2>
        <a:srgbClr val="FFFFFF"/>
      </a:lt2>
      <a:accent1>
        <a:srgbClr val="90CAC8"/>
      </a:accent1>
      <a:accent2>
        <a:srgbClr val="55AEAA"/>
      </a:accent2>
      <a:accent3>
        <a:srgbClr val="397877"/>
      </a:accent3>
      <a:accent4>
        <a:srgbClr val="185080"/>
      </a:accent4>
      <a:accent5>
        <a:srgbClr val="2B84D3"/>
      </a:accent5>
      <a:accent6>
        <a:srgbClr val="216BAB"/>
      </a:accent6>
      <a:hlink>
        <a:srgbClr val="216BAB"/>
      </a:hlink>
      <a:folHlink>
        <a:srgbClr val="2B84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Office Theme">
  <a:themeElements>
    <a:clrScheme name="Другая 16">
      <a:dk1>
        <a:srgbClr val="474747"/>
      </a:dk1>
      <a:lt1>
        <a:srgbClr val="FFFFFF"/>
      </a:lt1>
      <a:dk2>
        <a:srgbClr val="474747"/>
      </a:dk2>
      <a:lt2>
        <a:srgbClr val="FFFFFF"/>
      </a:lt2>
      <a:accent1>
        <a:srgbClr val="90CAC8"/>
      </a:accent1>
      <a:accent2>
        <a:srgbClr val="55AEAA"/>
      </a:accent2>
      <a:accent3>
        <a:srgbClr val="397877"/>
      </a:accent3>
      <a:accent4>
        <a:srgbClr val="185080"/>
      </a:accent4>
      <a:accent5>
        <a:srgbClr val="2B84D3"/>
      </a:accent5>
      <a:accent6>
        <a:srgbClr val="216BAB"/>
      </a:accent6>
      <a:hlink>
        <a:srgbClr val="216BAB"/>
      </a:hlink>
      <a:folHlink>
        <a:srgbClr val="2B84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24827</TotalTime>
  <Words>1230</Words>
  <Application>Microsoft Office PowerPoint</Application>
  <PresentationFormat>Экран (4:3)</PresentationFormat>
  <Paragraphs>478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Calibri</vt:lpstr>
      <vt:lpstr>Georgia</vt:lpstr>
      <vt:lpstr>Helvetica</vt:lpstr>
      <vt:lpstr>Open Sans</vt:lpstr>
      <vt:lpstr>Tahoma</vt:lpstr>
      <vt:lpstr>Times New Roman</vt:lpstr>
      <vt:lpstr>Office Theme</vt:lpstr>
      <vt:lpstr>5_Office Theme</vt:lpstr>
      <vt:lpstr>Презентация PowerPoint</vt:lpstr>
      <vt:lpstr>Презентация PowerPoint</vt:lpstr>
      <vt:lpstr>ПРИЕМ ИС 2018/2019 НИУ ВШЭ САНКТ-ПЕТЕРБУРГ</vt:lpstr>
      <vt:lpstr>Презентация PowerPoint</vt:lpstr>
      <vt:lpstr>ПРИЕМ ИС 2018/2019 НИУ ВШЭ САНКТ-ПЕТЕРБУРГ</vt:lpstr>
      <vt:lpstr>ПРИЕМ 2018/2019 НИУ ВШЭ САНКТ-ПЕТЕРБУРГ</vt:lpstr>
      <vt:lpstr>Презентация PowerPoint</vt:lpstr>
      <vt:lpstr>КОНВЕРСИЯ  АБИТУРИЕНТ –  СТУДЕНТ</vt:lpstr>
      <vt:lpstr>Презентация PowerPoint</vt:lpstr>
      <vt:lpstr>ТОП программы по заявкам (2018/2019) БАКАЛАВРИАТ</vt:lpstr>
      <vt:lpstr>ТОП 10 программ по заявкам (2018/2019) МАГИСТРАТУРА</vt:lpstr>
      <vt:lpstr>ТОП программы по набору (2018/2019) БАКАЛАВРИАТ</vt:lpstr>
      <vt:lpstr>ТОП программы по набору (2018/2019) МАГИСТРАТУРА</vt:lpstr>
      <vt:lpstr>Презентация PowerPoint</vt:lpstr>
      <vt:lpstr>СТРАНЫ ИС 2018-2019</vt:lpstr>
      <vt:lpstr>ТОП 10 стран  по заявкам (2018/2019) </vt:lpstr>
      <vt:lpstr>ТОП 10 стран  по набору (2018/2019) </vt:lpstr>
      <vt:lpstr>Презентация PowerPoint</vt:lpstr>
      <vt:lpstr>СТАТИСТИКА ПО НАБОРУ (2018/2019)</vt:lpstr>
      <vt:lpstr>СТАТИСТИКА ПО НАБОРУ (2018/2019)</vt:lpstr>
      <vt:lpstr>Презентация PowerPoint</vt:lpstr>
      <vt:lpstr>КАНАЛЫ ПРИВЛЕЧЕНИЯ ИС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Wahyu</dc:creator>
  <cp:lastModifiedBy>Врублевская Мария Викторовна</cp:lastModifiedBy>
  <cp:revision>2346</cp:revision>
  <cp:lastPrinted>2017-04-20T18:39:15Z</cp:lastPrinted>
  <dcterms:created xsi:type="dcterms:W3CDTF">2014-10-02T10:08:59Z</dcterms:created>
  <dcterms:modified xsi:type="dcterms:W3CDTF">2018-10-15T14:26:09Z</dcterms:modified>
</cp:coreProperties>
</file>