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Ubuntu" panose="020B060402020202020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1D3866-40DF-4AA0-96AD-75114E35F716}">
  <a:tblStyle styleId="{F11D3866-40DF-4AA0-96AD-75114E35F7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FB30020-A4D9-4164-A308-AC0510F7F3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8649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24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098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90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021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584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320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868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482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244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394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70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70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20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48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679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50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995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17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78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35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0591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Ubuntu"/>
                <a:ea typeface="Ubuntu"/>
                <a:cs typeface="Ubuntu"/>
                <a:sym typeface="Ubuntu"/>
              </a:rPr>
              <a:t>Трансформация коммуникаций и практик участия в коммьюнити в киберспортивных трансляциях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5907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Ubuntu" panose="020B0604020202020204" charset="0"/>
              </a:rPr>
              <a:t>Ксения Константинова,</a:t>
            </a:r>
            <a:endParaRPr lang="ru-RU" sz="1800" dirty="0">
              <a:latin typeface="Ubuntu" panose="020B0604020202020204" charset="0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Ubuntu" panose="020B0604020202020204" charset="0"/>
              </a:rPr>
              <a:t>НИУ ВШЭ Санкт-Петерб</a:t>
            </a:r>
            <a:r>
              <a:rPr lang="ru-RU" sz="1800" dirty="0">
                <a:latin typeface="Ubuntu" panose="020B0604020202020204" charset="0"/>
              </a:rPr>
              <a:t>у</a:t>
            </a:r>
            <a:r>
              <a:rPr lang="ru-RU" sz="1800" dirty="0" smtClean="0">
                <a:latin typeface="Ubuntu" panose="020B0604020202020204" charset="0"/>
              </a:rPr>
              <a:t>рг</a:t>
            </a:r>
            <a:endParaRPr lang="ru-RU" sz="1800" dirty="0" smtClean="0">
              <a:latin typeface="Ubuntu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Данные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600"/>
              <a:buFont typeface="Ubuntu"/>
              <a:buChar char="●"/>
            </a:pPr>
            <a:r>
              <a:rPr lang="en-GB" sz="1600">
                <a:latin typeface="Ubuntu"/>
                <a:ea typeface="Ubuntu"/>
                <a:cs typeface="Ubuntu"/>
                <a:sym typeface="Ubuntu"/>
              </a:rPr>
              <a:t>Сообщения из чатов Twitch.tv: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914400" lvl="1" indent="-317500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Групповая стадия - 2 канала ()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914400" lvl="1" indent="-317500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Основная часть - 1 канал ()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914400" lvl="1" indent="-317500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Повторы трансляций - 2 канала, 2 стадии ()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marL="914400" lvl="1" indent="-317500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Квалификации - 3 канала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600"/>
              <a:buFont typeface="Ubuntu"/>
              <a:buChar char="●"/>
            </a:pPr>
            <a:r>
              <a:rPr lang="en-GB" sz="1600">
                <a:latin typeface="Ubuntu"/>
                <a:ea typeface="Ubuntu"/>
                <a:cs typeface="Ubuntu"/>
                <a:sym typeface="Ubuntu"/>
              </a:rPr>
              <a:t>Сведения о количестве зрителей на трансляциях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600"/>
              <a:buFont typeface="Ubuntu"/>
              <a:buChar char="●"/>
            </a:pPr>
            <a:r>
              <a:rPr lang="en-GB" sz="1600">
                <a:latin typeface="Ubuntu"/>
                <a:ea typeface="Ubuntu"/>
                <a:cs typeface="Ubuntu"/>
                <a:sym typeface="Ubuntu"/>
              </a:rPr>
              <a:t>Данные об играх - интерпретация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118" name="Shape 118"/>
          <p:cNvGraphicFramePr/>
          <p:nvPr/>
        </p:nvGraphicFramePr>
        <p:xfrm>
          <a:off x="558775" y="360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{F11D3866-40DF-4AA0-96AD-75114E35F716}</a:tableStyleId>
              </a:tblPr>
              <a:tblGrid>
                <a:gridCol w="1981200"/>
                <a:gridCol w="2756300"/>
                <a:gridCol w="1895575"/>
                <a:gridCol w="1471425"/>
              </a:tblGrid>
              <a:tr h="2641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Время проведения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Название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Призовой фонд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Тип турнира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10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29 марта-03 апреля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03-07 апреля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Dota 2 Asia Championships 2018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$1,000,000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Major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07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17-25 апреля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China Dota 2 SuperMajor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Qualifiers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1943"/>
            <a:ext cx="9144001" cy="465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Методология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Structural Topic Model: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Font typeface="Ubuntu"/>
              <a:buAutoNum type="arabicPeriod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100 топиков, этап соревнования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AutoNum type="arabicPeriod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100 топиков, канал с повтором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Документы = сообщения, написанные в течение 10 секунд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+Немного описательной статистики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Shape 134"/>
          <p:cNvGraphicFramePr/>
          <p:nvPr/>
        </p:nvGraphicFramePr>
        <p:xfrm>
          <a:off x="281300" y="61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{F11D3866-40DF-4AA0-96AD-75114E35F716}</a:tableStyleId>
              </a:tblPr>
              <a:tblGrid>
                <a:gridCol w="1925375"/>
                <a:gridCol w="1690825"/>
                <a:gridCol w="1690825"/>
                <a:gridCol w="1678475"/>
                <a:gridCol w="1666150"/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Квалификации</a:t>
                      </a:r>
                      <a:endParaRPr sz="1300"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Групповая стадия</a:t>
                      </a:r>
                      <a:endParaRPr sz="1300"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Основная часть</a:t>
                      </a:r>
                      <a:endParaRPr sz="1300"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Повтор</a:t>
                      </a:r>
                      <a:endParaRPr sz="1300"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6988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Количество зрителей (медиана)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1,17 тыс.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22,5 тыс.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64 тыс.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5,5 тыс.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6988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Всего активных зрителей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11274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33792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53060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8264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94215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Доля сообщений на человека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8.677577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4-6 сообщений в день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13.5179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8-9 сообщений в день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16.7183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9 сообщений в день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6.300944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4-6 сообщений в день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6988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Средняя длина сообщений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24.07872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18.46417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21.01393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34.23931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6988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Количество сообщений в минуту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14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98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249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9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Shape 139"/>
          <p:cNvGraphicFramePr/>
          <p:nvPr/>
        </p:nvGraphicFramePr>
        <p:xfrm>
          <a:off x="364688" y="1014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{DFB30020-A4D9-4164-A308-AC0510F7F322}</a:tableStyleId>
              </a:tblPr>
              <a:tblGrid>
                <a:gridCol w="2007800"/>
                <a:gridCol w="1628750"/>
                <a:gridCol w="1698425"/>
                <a:gridCol w="1659725"/>
                <a:gridCol w="1419925"/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Квалификации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Групповая стадия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Основная часть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Повтор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Доля пользователей, подвергшихся бану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9%, 1 раз на человека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9%, 2 раза на человека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17%, 2 раза на человека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14%, 1 раз на человека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Средняя продолжительность бана (медиана – 10 у всех)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6870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459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319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558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Число сообщений в минуту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14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98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249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9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Доля эмоджи (из топ-50)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18%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33%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31%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Ubuntu"/>
                          <a:ea typeface="Ubuntu"/>
                          <a:cs typeface="Ubuntu"/>
                          <a:sym typeface="Ubuntu"/>
                        </a:rPr>
                        <a:t>6%</a:t>
                      </a:r>
                      <a:endParaRPr sz="13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l="2388" t="5186" r="928"/>
          <a:stretch/>
        </p:blipFill>
        <p:spPr>
          <a:xfrm>
            <a:off x="0" y="466507"/>
            <a:ext cx="9144001" cy="4443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5"/>
            <a:ext cx="9144000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t="1215"/>
          <a:stretch/>
        </p:blipFill>
        <p:spPr>
          <a:xfrm>
            <a:off x="0" y="332575"/>
            <a:ext cx="91440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А что повторы?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100 топиков -&gt; 19 категорий, 6 групп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163" name="Shape 163"/>
          <p:cNvGraphicFramePr/>
          <p:nvPr/>
        </p:nvGraphicFramePr>
        <p:xfrm>
          <a:off x="-25" y="173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{DFB30020-A4D9-4164-A308-AC0510F7F322}</a:tableStyleId>
              </a:tblPr>
              <a:tblGrid>
                <a:gridCol w="1213475"/>
                <a:gridCol w="1453225"/>
                <a:gridCol w="1252125"/>
                <a:gridCol w="1406825"/>
                <a:gridCol w="1366450"/>
                <a:gridCol w="1145550"/>
                <a:gridCol w="1306275"/>
              </a:tblGrid>
              <a:tr h="5074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Название группы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Турнир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Оффтоп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Токсичность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Трансляция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Техническое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/>
                        <a:t>Эмоции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</a:tr>
              <a:tr h="16070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Подкатегории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/>
                        <a:t>Игровые моменты (39%)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Команды и игроки (28%)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Турнир (18%)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/>
                        <a:t>Игровая аналитика (12%)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Комментаторы(3%)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/>
                        <a:t>Разное (66%)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/>
                        <a:t>Национальности (20%)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Мемы (14%)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/>
                        <a:t>Копипаста (36%)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Насмехательства (28%)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Токсичность (19%)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/>
                        <a:t>Скука (17%)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/>
                        <a:t>Повтор (72%)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Трансляция (28%)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/>
                        <a:t>Ссылки (66%)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Moobot (34%)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Смех (23%)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Удивление (18%)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Грусть (14%)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Воодушевление (45%)</a:t>
                      </a:r>
                      <a:endParaRPr sz="1100"/>
                    </a:p>
                  </a:txBody>
                  <a:tcPr marL="91425" marR="91425" marT="91425" marB="91425"/>
                </a:tc>
              </a:tr>
              <a:tr h="6760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Процент от всего корпуса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6565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3496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16%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3202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15%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3121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15%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2694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13%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2074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10%</a:t>
                      </a:r>
                      <a:endParaRPr sz="11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Текущие выводы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Маленькие чаты: обсуждение +анализ, токсичное поведение(!)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Средние чаты: микс двух миров. Превалирование эмоций и обсуждение команд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Крупные чаты: невозможность живого общения -&gt; мемы и копипаста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Повторы: форум для желающих найти общение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75" y="-19450"/>
            <a:ext cx="4657949" cy="26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4">
            <a:alphaModFix/>
          </a:blip>
          <a:srcRect l="19478" t="8664" b="11405"/>
          <a:stretch/>
        </p:blipFill>
        <p:spPr>
          <a:xfrm>
            <a:off x="0" y="2591200"/>
            <a:ext cx="4572000" cy="25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5">
            <a:alphaModFix/>
          </a:blip>
          <a:srcRect r="13584" b="11979"/>
          <a:stretch/>
        </p:blipFill>
        <p:spPr>
          <a:xfrm>
            <a:off x="4566800" y="2571749"/>
            <a:ext cx="4575449" cy="256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8525" y="0"/>
            <a:ext cx="4572001" cy="257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7">
            <a:alphaModFix/>
          </a:blip>
          <a:srcRect t="2523" r="24992" b="9841"/>
          <a:stretch/>
        </p:blipFill>
        <p:spPr>
          <a:xfrm>
            <a:off x="2595800" y="1648925"/>
            <a:ext cx="3952401" cy="22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Что рассматривается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Включение количества зрителей (кол.пер) и активных/неактивных моментов трансляций (кач.пер.) в модель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Добавление в общую модель повторов трансляций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???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Ubuntu" panose="020B0604020202020204" charset="0"/>
              </a:rPr>
              <a:t>Спасибо за внимание!</a:t>
            </a:r>
            <a:endParaRPr lang="ru-RU" dirty="0">
              <a:latin typeface="Ubuntu" panose="020B060402020202020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4345969"/>
            <a:ext cx="8520600" cy="438664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1000" dirty="0">
                <a:latin typeface="Ubuntu" panose="020B0604020202020204" charset="0"/>
              </a:rPr>
              <a:t>Исследование проведено в ходе/в результате проведения исследования/работы </a:t>
            </a:r>
            <a:r>
              <a:rPr lang="ru-RU" sz="1000" dirty="0" smtClean="0">
                <a:latin typeface="Ubuntu" panose="020B0604020202020204" charset="0"/>
              </a:rPr>
              <a:t>№ </a:t>
            </a:r>
            <a:r>
              <a:rPr lang="ru-RU" sz="1000" dirty="0">
                <a:latin typeface="Ubuntu" panose="020B0604020202020204" charset="0"/>
              </a:rPr>
              <a:t>17-05-0024</a:t>
            </a:r>
          </a:p>
          <a:p>
            <a:pPr marL="114300" indent="0" algn="ctr">
              <a:buNone/>
            </a:pPr>
            <a:r>
              <a:rPr lang="ru-RU" sz="1000" dirty="0" smtClean="0">
                <a:latin typeface="Ubuntu" panose="020B0604020202020204" charset="0"/>
              </a:rPr>
              <a:t>в </a:t>
            </a:r>
            <a:r>
              <a:rPr lang="ru-RU" sz="1000" dirty="0">
                <a:latin typeface="Ubuntu" panose="020B0604020202020204" charset="0"/>
              </a:rPr>
              <a:t>рамках Программы «Научный фонд Национального исследовательского университета „Высшая школа экономики“ (НИУ ВШЭ)» в 2017 — 2018 гг. и в рамках государственной поддержки ведущих университетов Российской Федерации «5-100». </a:t>
            </a:r>
            <a:endParaRPr lang="ru-RU" sz="1000" dirty="0">
              <a:latin typeface="Ubuntu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9" r="-1" b="5038"/>
          <a:stretch/>
        </p:blipFill>
        <p:spPr>
          <a:xfrm>
            <a:off x="0" y="2026900"/>
            <a:ext cx="9143999" cy="10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4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l="382" t="9044" r="10649" b="8806"/>
          <a:stretch/>
        </p:blipFill>
        <p:spPr>
          <a:xfrm>
            <a:off x="0" y="198376"/>
            <a:ext cx="9144001" cy="474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65600" y="3975575"/>
            <a:ext cx="80667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err="1">
                <a:latin typeface="Ubuntu"/>
                <a:ea typeface="Ubuntu"/>
                <a:cs typeface="Ubuntu"/>
                <a:sym typeface="Ubuntu"/>
              </a:rPr>
              <a:t>Популярная</a:t>
            </a: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dirty="0" err="1">
                <a:latin typeface="Ubuntu"/>
                <a:ea typeface="Ubuntu"/>
                <a:cs typeface="Ubuntu"/>
                <a:sym typeface="Ubuntu"/>
              </a:rPr>
              <a:t>трансляция</a:t>
            </a: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		</a:t>
            </a:r>
            <a:r>
              <a:rPr lang="en-GB" dirty="0" smtClean="0">
                <a:latin typeface="Ubuntu"/>
                <a:ea typeface="Ubuntu"/>
                <a:cs typeface="Ubuntu"/>
                <a:sym typeface="Ubuntu"/>
              </a:rPr>
              <a:t>           </a:t>
            </a:r>
            <a:r>
              <a:rPr lang="en-GB" dirty="0" err="1" smtClean="0">
                <a:latin typeface="Ubuntu"/>
                <a:ea typeface="Ubuntu"/>
                <a:cs typeface="Ubuntu"/>
                <a:sym typeface="Ubuntu"/>
              </a:rPr>
              <a:t>Менее</a:t>
            </a:r>
            <a:r>
              <a:rPr lang="en-GB" dirty="0" smtClean="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dirty="0" err="1">
                <a:latin typeface="Ubuntu"/>
                <a:ea typeface="Ubuntu"/>
                <a:cs typeface="Ubuntu"/>
                <a:sym typeface="Ubuntu"/>
              </a:rPr>
              <a:t>популярная</a:t>
            </a: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dirty="0" err="1">
                <a:latin typeface="Ubuntu"/>
                <a:ea typeface="Ubuntu"/>
                <a:cs typeface="Ubuntu"/>
                <a:sym typeface="Ubuntu"/>
              </a:rPr>
              <a:t>трансляция</a:t>
            </a:r>
            <a:endParaRPr dirty="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25" y="1366575"/>
            <a:ext cx="2957650" cy="2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9333" y="1366563"/>
            <a:ext cx="3558792" cy="2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25" y="1366575"/>
            <a:ext cx="2957650" cy="2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9333" y="1366563"/>
            <a:ext cx="3558792" cy="24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31225" y="1870050"/>
            <a:ext cx="28647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64530</a:t>
            </a:r>
            <a:endParaRPr sz="4000" b="1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4000" b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зрителей</a:t>
            </a:r>
            <a:endParaRPr sz="4000" b="1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401175" y="1870050"/>
            <a:ext cx="28647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728</a:t>
            </a:r>
            <a:endParaRPr sz="4000" b="1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4000" b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зрителей</a:t>
            </a:r>
            <a:endParaRPr sz="4000" b="1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" name="Shape 76"/>
          <p:cNvSpPr txBox="1">
            <a:spLocks/>
          </p:cNvSpPr>
          <p:nvPr/>
        </p:nvSpPr>
        <p:spPr>
          <a:xfrm>
            <a:off x="765600" y="3975575"/>
            <a:ext cx="80667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ru-RU" smtClean="0">
                <a:latin typeface="Ubuntu"/>
                <a:ea typeface="Ubuntu"/>
                <a:cs typeface="Ubuntu"/>
                <a:sym typeface="Ubuntu"/>
              </a:rPr>
              <a:t>Популярная трансляция		           Менее популярная трансляция</a:t>
            </a:r>
            <a:endParaRPr lang="ru-RU" dirty="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Идея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Исследование поведения зрителей киберспортивных трансляций внутри чатов Twitch.tv в зависимости от популярности трансляции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Ожидается: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36550" rtl="0">
              <a:spcBef>
                <a:spcPts val="1600"/>
              </a:spcBef>
              <a:spcAft>
                <a:spcPts val="0"/>
              </a:spcAft>
              <a:buSzPts val="1700"/>
              <a:buFont typeface="Ubuntu"/>
              <a:buChar char="●"/>
            </a:pPr>
            <a:r>
              <a:rPr lang="en-GB" sz="1700">
                <a:latin typeface="Ubuntu"/>
                <a:ea typeface="Ubuntu"/>
                <a:cs typeface="Ubuntu"/>
                <a:sym typeface="Ubuntu"/>
              </a:rPr>
              <a:t>Трансформация поведения сквозь каналы трансляций: от аналитики и дискуссий до эмоций и анти-социального поведения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Font typeface="Ubuntu"/>
              <a:buChar char="●"/>
            </a:pPr>
            <a:r>
              <a:rPr lang="en-GB" sz="1700">
                <a:latin typeface="Ubuntu"/>
                <a:ea typeface="Ubuntu"/>
                <a:cs typeface="Ubuntu"/>
                <a:sym typeface="Ubuntu"/>
              </a:rPr>
              <a:t>Маленькие чаты = форумы, крупные чаты = спортивные трибуны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36550">
              <a:spcBef>
                <a:spcPts val="0"/>
              </a:spcBef>
              <a:spcAft>
                <a:spcPts val="0"/>
              </a:spcAft>
              <a:buSzPts val="1700"/>
              <a:buFont typeface="Ubuntu"/>
              <a:buChar char="●"/>
            </a:pPr>
            <a:r>
              <a:rPr lang="en-GB" sz="1700">
                <a:latin typeface="Ubuntu"/>
                <a:ea typeface="Ubuntu"/>
                <a:cs typeface="Ubuntu"/>
                <a:sym typeface="Ubuntu"/>
              </a:rPr>
              <a:t>Чаты посередине: соединение двух концепций</a:t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Дополнение к идее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Повторы киберспортивных трансляций: вписываются ли в концепцию трансформации общения?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Вовлечённость в общение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Проявление анти-социального поведения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Эмоциональность/аналитика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Ubuntu"/>
                <a:ea typeface="Ubuntu"/>
                <a:cs typeface="Ubuntu"/>
                <a:sym typeface="Ubuntu"/>
              </a:rPr>
              <a:t>Киберспорт?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Hamari &amp; Sjöblom (2017):</a:t>
            </a:r>
            <a:r>
              <a:rPr lang="en-GB" sz="2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eSports is “a form of sports where the primary aspects of the sport are facilitated by electronic systems”</a:t>
            </a:r>
            <a:endParaRPr sz="20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Sjöblom, Törhönen, Hamari, &amp; Macey, 2017:</a:t>
            </a:r>
            <a:r>
              <a:rPr lang="en-GB" sz="2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просмотр трансляций не подразумевает связи с социальными интегративными мотивациями (общение не важно)</a:t>
            </a:r>
            <a:endParaRPr sz="20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Ubuntu"/>
                <a:ea typeface="Ubuntu"/>
                <a:cs typeface="Ubuntu"/>
                <a:sym typeface="Ubuntu"/>
              </a:rPr>
              <a:t>Чаты трансляций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Ford (2017)</a:t>
            </a:r>
            <a:r>
              <a:rPr lang="en-GB" sz="2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: массивные чаты = “crowd speak”</a:t>
            </a:r>
            <a:endParaRPr sz="20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Hilvert-Bruce et al. (2018): </a:t>
            </a:r>
            <a:r>
              <a:rPr lang="en-GB" sz="2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маленькие чаты предоставляют больше возможностей для общения</a:t>
            </a:r>
            <a:endParaRPr sz="20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Zhou, Hentschel, &amp; Kumar (2017): </a:t>
            </a:r>
            <a:r>
              <a:rPr lang="en-GB" sz="2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выражение эмоций: смайлики и эмотиконы</a:t>
            </a:r>
            <a:endParaRPr sz="20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Seering &amp; Kraut (2017)</a:t>
            </a:r>
            <a:r>
              <a:rPr lang="en-GB" sz="2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: спам = анти-социальное поведение</a:t>
            </a:r>
            <a:endParaRPr sz="20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Экран (16:9)</PresentationFormat>
  <Paragraphs>171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Ubuntu</vt:lpstr>
      <vt:lpstr>Verdana</vt:lpstr>
      <vt:lpstr>Simple Light</vt:lpstr>
      <vt:lpstr>Трансформация коммуникаций и практик участия в коммьюнити в киберспортивных трансляциях</vt:lpstr>
      <vt:lpstr>Презентация PowerPoint</vt:lpstr>
      <vt:lpstr>Презентация PowerPoint</vt:lpstr>
      <vt:lpstr>Презентация PowerPoint</vt:lpstr>
      <vt:lpstr>Презентация PowerPoint</vt:lpstr>
      <vt:lpstr>Идея</vt:lpstr>
      <vt:lpstr>Дополнение к идее</vt:lpstr>
      <vt:lpstr>Киберспорт?</vt:lpstr>
      <vt:lpstr>Чаты трансляций</vt:lpstr>
      <vt:lpstr>Данные</vt:lpstr>
      <vt:lpstr>Презентация PowerPoint</vt:lpstr>
      <vt:lpstr>Методология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что повторы?</vt:lpstr>
      <vt:lpstr>Текущие выводы</vt:lpstr>
      <vt:lpstr>Что рассматривается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Трансформация коммуникаций и практик участия в коммьюнити в киберспортивных трансляциях</dc:title>
  <dc:creator>Xena Black</dc:creator>
  <cp:lastModifiedBy>Xena Black</cp:lastModifiedBy>
  <cp:revision>3</cp:revision>
  <dcterms:modified xsi:type="dcterms:W3CDTF">2018-04-28T13:53:54Z</dcterms:modified>
</cp:coreProperties>
</file>