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  <p:sldMasterId id="2147483767" r:id="rId2"/>
    <p:sldMasterId id="2147483854" r:id="rId3"/>
    <p:sldMasterId id="2147483874" r:id="rId4"/>
  </p:sldMasterIdLst>
  <p:notesMasterIdLst>
    <p:notesMasterId r:id="rId29"/>
  </p:notesMasterIdLst>
  <p:handoutMasterIdLst>
    <p:handoutMasterId r:id="rId30"/>
  </p:handoutMasterIdLst>
  <p:sldIdLst>
    <p:sldId id="302" r:id="rId5"/>
    <p:sldId id="458" r:id="rId6"/>
    <p:sldId id="505" r:id="rId7"/>
    <p:sldId id="506" r:id="rId8"/>
    <p:sldId id="500" r:id="rId9"/>
    <p:sldId id="459" r:id="rId10"/>
    <p:sldId id="460" r:id="rId11"/>
    <p:sldId id="463" r:id="rId12"/>
    <p:sldId id="464" r:id="rId13"/>
    <p:sldId id="465" r:id="rId14"/>
    <p:sldId id="470" r:id="rId15"/>
    <p:sldId id="471" r:id="rId16"/>
    <p:sldId id="502" r:id="rId17"/>
    <p:sldId id="503" r:id="rId18"/>
    <p:sldId id="504" r:id="rId19"/>
    <p:sldId id="473" r:id="rId20"/>
    <p:sldId id="493" r:id="rId21"/>
    <p:sldId id="474" r:id="rId22"/>
    <p:sldId id="477" r:id="rId23"/>
    <p:sldId id="496" r:id="rId24"/>
    <p:sldId id="498" r:id="rId25"/>
    <p:sldId id="499" r:id="rId26"/>
    <p:sldId id="486" r:id="rId27"/>
    <p:sldId id="501" r:id="rId28"/>
  </p:sldIdLst>
  <p:sldSz cx="9144000" cy="6858000" type="screen4x3"/>
  <p:notesSz cx="6735763" cy="986948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4126B74-075D-4E66-99B8-16DEF0E0045F}">
          <p14:sldIdLst>
            <p14:sldId id="302"/>
          </p14:sldIdLst>
        </p14:section>
        <p14:section name="Основные показатели" id="{FA2D5448-579C-42DB-B12D-828B7D04F843}">
          <p14:sldIdLst>
            <p14:sldId id="458"/>
            <p14:sldId id="505"/>
            <p14:sldId id="506"/>
            <p14:sldId id="500"/>
          </p14:sldIdLst>
        </p14:section>
        <p14:section name="Открытие новых и аккредитация существующих ОП" id="{630932DC-58EE-46B6-B3AE-966B2C362C68}">
          <p14:sldIdLst>
            <p14:sldId id="459"/>
          </p14:sldIdLst>
        </p14:section>
        <p14:section name="Переформатирование существующих ОП" id="{E8664E98-BD8E-4D03-98CA-F0B17C3C74AA}">
          <p14:sldIdLst>
            <p14:sldId id="460"/>
          </p14:sldIdLst>
        </p14:section>
        <p14:section name="Развитие прикладных компетенций студентов" id="{540E17B7-462B-4444-B416-90C9670CB0D6}">
          <p14:sldIdLst>
            <p14:sldId id="463"/>
          </p14:sldIdLst>
        </p14:section>
        <p14:section name="Интернационализация образовательных программ" id="{3F8BAA4E-7E08-470C-B6FE-25A8E978590E}">
          <p14:sldIdLst>
            <p14:sldId id="464"/>
          </p14:sldIdLst>
        </p14:section>
        <p14:section name="Развитие аспирантуры" id="{E20AAC7D-C884-4145-B917-DF6C30F1B217}">
          <p14:sldIdLst>
            <p14:sldId id="465"/>
          </p14:sldIdLst>
        </p14:section>
        <p14:section name="Приоритетные проекты" id="{11A26BB5-CA64-4298-9B68-9A6A01E487AB}">
          <p14:sldIdLst>
            <p14:sldId id="470"/>
            <p14:sldId id="471"/>
            <p14:sldId id="502"/>
            <p14:sldId id="503"/>
            <p14:sldId id="504"/>
            <p14:sldId id="473"/>
            <p14:sldId id="493"/>
            <p14:sldId id="474"/>
            <p14:sldId id="477"/>
            <p14:sldId id="496"/>
            <p14:sldId id="498"/>
            <p14:sldId id="499"/>
            <p14:sldId id="486"/>
            <p14:sldId id="501"/>
          </p14:sldIdLst>
        </p14:section>
      </p14:sectionLst>
    </p:ext>
    <p:ext uri="{EFAFB233-063F-42B5-8137-9DF3F51BA10A}">
      <p15:sldGuideLst xmlns:p15="http://schemas.microsoft.com/office/powerpoint/2012/main" xmlns="">
        <p15:guide id="2" pos="5616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y" initials="N" lastIdx="1" clrIdx="0"/>
  <p:cmAuthor id="1" name="Казакова Дария Андреевна" initials="КДА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2F0"/>
    <a:srgbClr val="FDFDFD"/>
    <a:srgbClr val="00CC99"/>
    <a:srgbClr val="FFDE75"/>
    <a:srgbClr val="FF9966"/>
    <a:srgbClr val="00B050"/>
    <a:srgbClr val="13BBDD"/>
    <a:srgbClr val="CB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3957" autoAdjust="0"/>
  </p:normalViewPr>
  <p:slideViewPr>
    <p:cSldViewPr snapToGrid="0" snapToObjects="1">
      <p:cViewPr>
        <p:scale>
          <a:sx n="100" d="100"/>
          <a:sy n="100" d="100"/>
        </p:scale>
        <p:origin x="-540" y="-84"/>
      </p:cViewPr>
      <p:guideLst>
        <p:guide orient="horz" pos="2160"/>
        <p:guide pos="5616"/>
        <p:guide pos="158"/>
      </p:guideLst>
    </p:cSldViewPr>
  </p:slideViewPr>
  <p:outlineViewPr>
    <p:cViewPr>
      <p:scale>
        <a:sx n="33" d="100"/>
        <a:sy n="33" d="100"/>
      </p:scale>
      <p:origin x="0" y="12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-34932"/>
    </p:cViewPr>
  </p:sorterViewPr>
  <p:notesViewPr>
    <p:cSldViewPr snapToGrid="0" snapToObjects="1">
      <p:cViewPr varScale="1">
        <p:scale>
          <a:sx n="76" d="100"/>
          <a:sy n="76" d="100"/>
        </p:scale>
        <p:origin x="-2178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umo\&#1054;&#1090;&#1095;&#1077;&#1090;%20&#1087;&#1086;%20&#1059;&#1052;&#1056;\2017%20-&#1079;&#1072;%202016-17&#1091;&#1095;%20&#1075;\&#1086;&#1090;&#1095;&#1077;&#1090;%20&#1076;&#1083;&#1103;%20&#1060;&#1077;&#1076;&#1102;&#1085;&#1080;&#1085;&#1086;&#1081;\&#1044;&#1080;&#1072;&#1075;&#1088;&#1072;&#1084;&#1084;&#1099;%20&#1076;&#1083;&#1103;%20&#1051;&#1055;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umo\&#1054;&#1090;&#1095;&#1077;&#1090;%20&#1087;&#1086;%20&#1059;&#1052;&#1056;\2017%20-&#1079;&#1072;%202016-17&#1091;&#1095;%20&#1075;\&#1086;&#1090;&#1095;&#1077;&#1090;%20&#1076;&#1083;&#1103;%20&#1060;&#1077;&#1076;&#1102;&#1085;&#1080;&#1085;&#1086;&#1081;\&#1044;&#1080;&#1072;&#1075;&#1088;&#1072;&#1084;&#1084;&#1099;%20&#1076;&#1083;&#1103;%20&#1051;&#1055;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kazakova\Documents\&#1086;&#1090;&#1095;&#1077;&#1090;%20&#1087;&#1086;%20&#1101;&#1082;&#1079;&#1072;&#1084;&#1077;&#1085;&#1091;\&#1057;&#1077;&#1088;&#1090;&#1080;&#1092;&#1080;&#1082;&#1072;&#1090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kazakova\Documents\&#1086;&#1090;&#1095;&#1077;&#1090;%20&#1087;&#1086;%20&#1101;&#1082;&#1079;&#1072;&#1084;&#1077;&#1085;&#1091;\&#1057;&#1077;&#1088;&#1090;&#1080;&#1092;&#1080;&#1082;&#1072;&#1090;&#109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33382714514391E-2"/>
          <c:y val="4.1971319122065587E-2"/>
          <c:w val="0.55183844593896003"/>
          <c:h val="0.81611594506187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'[Диаграммы для ЛП 2017.xlsx]Диагр ЛП'!$B$23</c:f>
              <c:strCache>
                <c:ptCount val="1"/>
                <c:pt idx="0">
                  <c:v>штатные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'[Диаграммы для ЛП 2017.xlsx]Диагр ЛП'!$D$22:$E$22</c:f>
              <c:strCache>
                <c:ptCount val="2"/>
                <c:pt idx="0">
                  <c:v>2016 г. - 27 чел.</c:v>
                </c:pt>
                <c:pt idx="1">
                  <c:v>2017 г. - 38 чел.</c:v>
                </c:pt>
              </c:strCache>
            </c:strRef>
          </c:cat>
          <c:val>
            <c:numRef>
              <c:f>'[Диаграммы для ЛП 2017.xlsx]Диагр ЛП'!$D$23:$E$23</c:f>
              <c:numCache>
                <c:formatCode>General</c:formatCode>
                <c:ptCount val="2"/>
                <c:pt idx="0">
                  <c:v>18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'[Диаграммы для ЛП 2017.xlsx]Диагр ЛП'!$B$24</c:f>
              <c:strCache>
                <c:ptCount val="1"/>
                <c:pt idx="0">
                  <c:v>внутрение совместители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'[Диаграммы для ЛП 2017.xlsx]Диагр ЛП'!$D$22:$E$22</c:f>
              <c:strCache>
                <c:ptCount val="2"/>
                <c:pt idx="0">
                  <c:v>2016 г. - 27 чел.</c:v>
                </c:pt>
                <c:pt idx="1">
                  <c:v>2017 г. - 38 чел.</c:v>
                </c:pt>
              </c:strCache>
            </c:strRef>
          </c:cat>
          <c:val>
            <c:numRef>
              <c:f>'[Диаграммы для ЛП 2017.xlsx]Диагр ЛП'!$D$24:$E$24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'[Диаграммы для ЛП 2017.xlsx]Диагр ЛП'!$B$25</c:f>
              <c:strCache>
                <c:ptCount val="1"/>
                <c:pt idx="0">
                  <c:v>внешние совместители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'[Диаграммы для ЛП 2017.xlsx]Диагр ЛП'!$D$22:$E$22</c:f>
              <c:strCache>
                <c:ptCount val="2"/>
                <c:pt idx="0">
                  <c:v>2016 г. - 27 чел.</c:v>
                </c:pt>
                <c:pt idx="1">
                  <c:v>2017 г. - 38 чел.</c:v>
                </c:pt>
              </c:strCache>
            </c:strRef>
          </c:cat>
          <c:val>
            <c:numRef>
              <c:f>'[Диаграммы для ЛП 2017.xlsx]Диагр ЛП'!$D$25:$E$25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'[Диаграммы для ЛП 2017.xlsx]Диагр ЛП'!$B$26</c:f>
              <c:strCache>
                <c:ptCount val="1"/>
                <c:pt idx="0">
                  <c:v>ГПД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'[Диаграммы для ЛП 2017.xlsx]Диагр ЛП'!$D$22:$E$22</c:f>
              <c:strCache>
                <c:ptCount val="2"/>
                <c:pt idx="0">
                  <c:v>2016 г. - 27 чел.</c:v>
                </c:pt>
                <c:pt idx="1">
                  <c:v>2017 г. - 38 чел.</c:v>
                </c:pt>
              </c:strCache>
            </c:strRef>
          </c:cat>
          <c:val>
            <c:numRef>
              <c:f>'[Диаграммы для ЛП 2017.xlsx]Диагр ЛП'!$D$26:$E$26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100"/>
        <c:serLines/>
        <c:axId val="105597568"/>
        <c:axId val="105603456"/>
      </c:barChart>
      <c:catAx>
        <c:axId val="105597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5603456"/>
        <c:crosses val="autoZero"/>
        <c:auto val="1"/>
        <c:lblAlgn val="ctr"/>
        <c:lblOffset val="100"/>
        <c:noMultiLvlLbl val="0"/>
      </c:catAx>
      <c:valAx>
        <c:axId val="10560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597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PowerPoint]Лист1'!$B$5</c:f>
              <c:strCache>
                <c:ptCount val="1"/>
                <c:pt idx="0">
                  <c:v>2013-14 уч.г.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PowerPoint]Лист1'!$A$6</c:f>
              <c:strCache>
                <c:ptCount val="1"/>
                <c:pt idx="0">
                  <c:v>Количество ассистентов</c:v>
                </c:pt>
              </c:strCache>
            </c:strRef>
          </c:cat>
          <c:val>
            <c:numRef>
              <c:f>'[Диаграмма в Microsoft PowerPoint]Лист1'!$B$6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PowerPoint]Лист1'!$C$5</c:f>
              <c:strCache>
                <c:ptCount val="1"/>
                <c:pt idx="0">
                  <c:v>2014-15 уч.г.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PowerPoint]Лист1'!$A$6</c:f>
              <c:strCache>
                <c:ptCount val="1"/>
                <c:pt idx="0">
                  <c:v>Количество ассистентов</c:v>
                </c:pt>
              </c:strCache>
            </c:strRef>
          </c:cat>
          <c:val>
            <c:numRef>
              <c:f>'[Диаграмма в Microsoft PowerPoint]Лист1'!$C$6</c:f>
              <c:numCache>
                <c:formatCode>General</c:formatCode>
                <c:ptCount val="1"/>
                <c:pt idx="0">
                  <c:v>85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PowerPoint]Лист1'!$D$5</c:f>
              <c:strCache>
                <c:ptCount val="1"/>
                <c:pt idx="0">
                  <c:v> 2015-16 уч.г.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PowerPoint]Лист1'!$A$6</c:f>
              <c:strCache>
                <c:ptCount val="1"/>
                <c:pt idx="0">
                  <c:v>Количество ассистентов</c:v>
                </c:pt>
              </c:strCache>
            </c:strRef>
          </c:cat>
          <c:val>
            <c:numRef>
              <c:f>'[Диаграмма в Microsoft PowerPoint]Лист1'!$D$6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PowerPoint]Лист1'!$E$5</c:f>
              <c:strCache>
                <c:ptCount val="1"/>
                <c:pt idx="0">
                  <c:v> 2016-17уч.г.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PowerPoint]Лист1'!$A$6</c:f>
              <c:strCache>
                <c:ptCount val="1"/>
                <c:pt idx="0">
                  <c:v>Количество ассистентов</c:v>
                </c:pt>
              </c:strCache>
            </c:strRef>
          </c:cat>
          <c:val>
            <c:numRef>
              <c:f>'[Диаграмма в Microsoft PowerPoint]Лист1'!$E$6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5617280"/>
        <c:axId val="105618816"/>
      </c:barChart>
      <c:catAx>
        <c:axId val="10561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618816"/>
        <c:crosses val="autoZero"/>
        <c:auto val="1"/>
        <c:lblAlgn val="ctr"/>
        <c:lblOffset val="100"/>
        <c:noMultiLvlLbl val="0"/>
      </c:catAx>
      <c:valAx>
        <c:axId val="10561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617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503397987033689"/>
          <c:y val="2.8368794326241134E-2"/>
          <c:w val="0.39501571985794531"/>
          <c:h val="0.943262411347517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'[Диаграммы для ЛП 2017.xlsx]Диагр ЛП'!$C$2</c:f>
              <c:strCache>
                <c:ptCount val="1"/>
                <c:pt idx="0">
                  <c:v>Количество по полю ФИО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'[Диаграммы для ЛП 2017.xlsx]Диагр ЛП'!$A$3:$B$15</c:f>
              <c:multiLvlStrCache>
                <c:ptCount val="13"/>
                <c:lvl>
                  <c:pt idx="0">
                    <c:v>департамент социологии</c:v>
                  </c:pt>
                  <c:pt idx="1">
                    <c:v>департамент государственного администрирования</c:v>
                  </c:pt>
                  <c:pt idx="2">
                    <c:v>департамент истории</c:v>
                  </c:pt>
                  <c:pt idx="3">
                    <c:v>кафедра сравнительного литературоведения и лингвистики</c:v>
                  </c:pt>
                  <c:pt idx="4">
                    <c:v>департамент востоковедения и африканистики</c:v>
                  </c:pt>
                  <c:pt idx="5">
                    <c:v>департамент прикладной политологии</c:v>
                  </c:pt>
                  <c:pt idx="6">
                    <c:v>департамент менеджмента</c:v>
                  </c:pt>
                  <c:pt idx="7">
                    <c:v>департамент прикладной математики и бизнес-информатики</c:v>
                  </c:pt>
                  <c:pt idx="8">
                    <c:v>департамент финансов</c:v>
                  </c:pt>
                  <c:pt idx="9">
                    <c:v>департамент логистики и управления цепями поставок</c:v>
                  </c:pt>
                  <c:pt idx="10">
                    <c:v>кафедра гражданского права и процесса</c:v>
                  </c:pt>
                  <c:pt idx="11">
                    <c:v>кафедра конституционного и административного права</c:v>
                  </c:pt>
                  <c:pt idx="12">
                    <c:v>кафедра теории и истории права и государства</c:v>
                  </c:pt>
                </c:lvl>
                <c:lvl>
                  <c:pt idx="0">
                    <c:v>ШСиГН - 20 чел.</c:v>
                  </c:pt>
                  <c:pt idx="6">
                    <c:v>ШЭМ - 14 чел.</c:v>
                  </c:pt>
                  <c:pt idx="10">
                    <c:v>юридический - 4 чел.</c:v>
                  </c:pt>
                </c:lvl>
              </c:multiLvlStrCache>
            </c:multiLvlStrRef>
          </c:cat>
          <c:val>
            <c:numRef>
              <c:f>'[Диаграммы для ЛП 2017.xlsx]Диагр ЛП'!$C$3:$C$15</c:f>
              <c:numCache>
                <c:formatCode>General</c:formatCode>
                <c:ptCount val="13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35840"/>
        <c:axId val="105637376"/>
      </c:barChart>
      <c:catAx>
        <c:axId val="105635840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105637376"/>
        <c:crosses val="autoZero"/>
        <c:auto val="0"/>
        <c:lblAlgn val="ctr"/>
        <c:lblOffset val="100"/>
        <c:tickLblSkip val="1"/>
        <c:noMultiLvlLbl val="0"/>
      </c:catAx>
      <c:valAx>
        <c:axId val="10563737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crossAx val="10563584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Неявка и др.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2013/14 уч.г.</c:v>
                </c:pt>
                <c:pt idx="1">
                  <c:v>2014/15 уч.г.</c:v>
                </c:pt>
                <c:pt idx="2">
                  <c:v>2015/16 уч.г.</c:v>
                </c:pt>
                <c:pt idx="3">
                  <c:v>2016/17 уч.г.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0.06</c:v>
                </c:pt>
                <c:pt idx="1">
                  <c:v>0.04</c:v>
                </c:pt>
                <c:pt idx="2">
                  <c:v>0.03</c:v>
                </c:pt>
                <c:pt idx="3">
                  <c:v>1.0477299185098952E-2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Неудовлетворительно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2013/14 уч.г.</c:v>
                </c:pt>
                <c:pt idx="1">
                  <c:v>2014/15 уч.г.</c:v>
                </c:pt>
                <c:pt idx="2">
                  <c:v>2015/16 уч.г.</c:v>
                </c:pt>
                <c:pt idx="3">
                  <c:v>2016/17 уч.г.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5.1282051282051282E-3</c:v>
                </c:pt>
                <c:pt idx="1">
                  <c:v>9.0090090090090089E-3</c:v>
                </c:pt>
                <c:pt idx="2">
                  <c:v>0.01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Удовлетворительно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2013/14 уч.г.</c:v>
                </c:pt>
                <c:pt idx="1">
                  <c:v>2014/15 уч.г.</c:v>
                </c:pt>
                <c:pt idx="2">
                  <c:v>2015/16 уч.г.</c:v>
                </c:pt>
                <c:pt idx="3">
                  <c:v>2016/17 уч.г.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0.2282051282051282</c:v>
                </c:pt>
                <c:pt idx="1">
                  <c:v>0.16</c:v>
                </c:pt>
                <c:pt idx="2">
                  <c:v>0.05</c:v>
                </c:pt>
                <c:pt idx="3">
                  <c:v>5.8207217694994179E-2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Хорошо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2013/14 уч.г.</c:v>
                </c:pt>
                <c:pt idx="1">
                  <c:v>2014/15 уч.г.</c:v>
                </c:pt>
                <c:pt idx="2">
                  <c:v>2015/16 уч.г.</c:v>
                </c:pt>
                <c:pt idx="3">
                  <c:v>2016/17 уч.г.</c:v>
                </c:pt>
              </c:strCache>
            </c:strRef>
          </c:cat>
          <c:val>
            <c:numRef>
              <c:f>Лист1!$E$2:$E$5</c:f>
              <c:numCache>
                <c:formatCode>0%</c:formatCode>
                <c:ptCount val="4"/>
                <c:pt idx="0">
                  <c:v>0.6</c:v>
                </c:pt>
                <c:pt idx="1">
                  <c:v>0.55000000000000004</c:v>
                </c:pt>
                <c:pt idx="2">
                  <c:v>0.76</c:v>
                </c:pt>
                <c:pt idx="3">
                  <c:v>0.78579743888242137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Отлично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2013/14 уч.г.</c:v>
                </c:pt>
                <c:pt idx="1">
                  <c:v>2014/15 уч.г.</c:v>
                </c:pt>
                <c:pt idx="2">
                  <c:v>2015/16 уч.г.</c:v>
                </c:pt>
                <c:pt idx="3">
                  <c:v>2016/17 уч.г.</c:v>
                </c:pt>
              </c:strCache>
            </c:strRef>
          </c:cat>
          <c:val>
            <c:numRef>
              <c:f>Лист1!$F$2:$F$5</c:f>
              <c:numCache>
                <c:formatCode>0%</c:formatCode>
                <c:ptCount val="4"/>
                <c:pt idx="0">
                  <c:v>0.11025641025641025</c:v>
                </c:pt>
                <c:pt idx="1">
                  <c:v>0.24</c:v>
                </c:pt>
                <c:pt idx="2">
                  <c:v>0.15</c:v>
                </c:pt>
                <c:pt idx="3">
                  <c:v>0.14551804423748546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100"/>
        <c:serLines>
          <c:spPr>
            <a:ln w="9525" cap="flat" cmpd="sng" algn="ctr">
              <a:solidFill>
                <a:schemeClr val="tx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serLines>
        <c:axId val="105806464"/>
        <c:axId val="105812352"/>
      </c:barChart>
      <c:catAx>
        <c:axId val="105806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5812352"/>
        <c:crosses val="autoZero"/>
        <c:auto val="1"/>
        <c:lblAlgn val="ctr"/>
        <c:lblOffset val="100"/>
        <c:noMultiLvlLbl val="0"/>
      </c:catAx>
      <c:valAx>
        <c:axId val="10581235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580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>
          <a:latin typeface="Tahoma"/>
          <a:cs typeface="Tahoma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Количество  предоставленных сертификатов</c:v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2014/15 уч.г.</c:v>
                </c:pt>
                <c:pt idx="1">
                  <c:v>2015/16 уч.г.</c:v>
                </c:pt>
                <c:pt idx="2">
                  <c:v>2016/17 уч.г.</c:v>
                </c:pt>
              </c:strCache>
            </c:strRef>
          </c:cat>
          <c:val>
            <c:numRef>
              <c:f>Лист1!$B$14:$D$14</c:f>
              <c:numCache>
                <c:formatCode>General</c:formatCode>
                <c:ptCount val="3"/>
                <c:pt idx="0">
                  <c:v>24</c:v>
                </c:pt>
                <c:pt idx="1">
                  <c:v>22</c:v>
                </c:pt>
                <c:pt idx="2">
                  <c:v>62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5779968"/>
        <c:axId val="105781504"/>
      </c:barChart>
      <c:catAx>
        <c:axId val="10577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5781504"/>
        <c:crosses val="autoZero"/>
        <c:auto val="1"/>
        <c:lblAlgn val="ctr"/>
        <c:lblOffset val="100"/>
        <c:noMultiLvlLbl val="0"/>
      </c:catAx>
      <c:valAx>
        <c:axId val="105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79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Лист1!$D$24:$D$27</c:f>
              <c:strCache>
                <c:ptCount val="4"/>
                <c:pt idx="0">
                  <c:v>Менеджмент</c:v>
                </c:pt>
                <c:pt idx="1">
                  <c:v>Экономика</c:v>
                </c:pt>
                <c:pt idx="2">
                  <c:v>Юриспруденция</c:v>
                </c:pt>
                <c:pt idx="3">
                  <c:v>Остальные программы</c:v>
                </c:pt>
              </c:strCache>
            </c:strRef>
          </c:cat>
          <c:val>
            <c:numRef>
              <c:f>Лист1!$E$24:$E$27</c:f>
              <c:numCache>
                <c:formatCode>General</c:formatCode>
                <c:ptCount val="4"/>
                <c:pt idx="0">
                  <c:v>26</c:v>
                </c:pt>
                <c:pt idx="1">
                  <c:v>20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дисциплин на английском языке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1D-48C5-86D2-388D58EAF5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дисциплин на английском языке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1D-48C5-86D2-388D58EAF5B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дисциплин на английском языке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1D-48C5-86D2-388D58EAF5B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Доля дисциплин на английском языке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1D-48C5-86D2-388D58EAF5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54432"/>
        <c:axId val="29955968"/>
      </c:barChart>
      <c:catAx>
        <c:axId val="299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955968"/>
        <c:crosses val="autoZero"/>
        <c:auto val="1"/>
        <c:lblAlgn val="ctr"/>
        <c:lblOffset val="100"/>
        <c:noMultiLvlLbl val="0"/>
      </c:catAx>
      <c:valAx>
        <c:axId val="29955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954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0575B-17EF-4521-AEB3-2769EC44706E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29081-44B5-45EB-8FB9-9BE210728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3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6AA3-8F61-4964-B985-F963429599C8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26924-220D-48E5-9B03-5984A162B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7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72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291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350838"/>
            <a:ext cx="6027737" cy="4521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3577" y="5200628"/>
            <a:ext cx="5388610" cy="3886111"/>
          </a:xfrm>
        </p:spPr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59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350838"/>
            <a:ext cx="6027737" cy="4521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3577" y="5200628"/>
            <a:ext cx="5388610" cy="3886111"/>
          </a:xfrm>
        </p:spPr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659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975" y="438150"/>
            <a:ext cx="5500688" cy="4125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74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375" y="185738"/>
            <a:ext cx="6084888" cy="4564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5488" y="5162513"/>
            <a:ext cx="5388610" cy="3886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02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375" y="185738"/>
            <a:ext cx="6084888" cy="4564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5488" y="5162513"/>
            <a:ext cx="5388610" cy="3886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02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025" y="482600"/>
            <a:ext cx="6388100" cy="47926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3577" y="5651565"/>
            <a:ext cx="5388610" cy="3886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408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375" y="185738"/>
            <a:ext cx="6084888" cy="4564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545488" y="5162513"/>
            <a:ext cx="5388610" cy="38861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02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2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39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39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9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895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37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26924-220D-48E5-9B03-5984A162BDA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76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0" hasCustomPrompt="1"/>
          </p:nvPr>
        </p:nvSpPr>
        <p:spPr>
          <a:xfrm>
            <a:off x="321733" y="1320800"/>
            <a:ext cx="8517467" cy="526573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="1"/>
            </a:lvl1pPr>
            <a:lvl2pPr marL="742950" indent="-285750">
              <a:buFont typeface="Arial"/>
              <a:buChar char="•"/>
              <a:defRPr sz="1600" baseline="0"/>
            </a:lvl2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1"/>
            <a:r>
              <a:rPr lang="en-US" dirty="0"/>
              <a:t>...</a:t>
            </a:r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8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2E5C0BC-247F-F64F-B66D-D79198B37085}" type="datetimeFigureOut">
              <a:rPr lang="ru-RU" smtClean="0">
                <a:solidFill>
                  <a:prstClr val="black"/>
                </a:solidFill>
                <a:latin typeface="Tahoma"/>
              </a:rPr>
              <a:pPr/>
              <a:t>14.11.2017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2FE9075-B787-EE4E-B29D-3726C9CDFE23}" type="slidenum">
              <a:rPr lang="ru-RU" smtClean="0">
                <a:solidFill>
                  <a:prstClr val="black"/>
                </a:solidFill>
                <a:latin typeface="Tahoma"/>
              </a:rPr>
              <a:pPr/>
              <a:t>‹#›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32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5C0BC-247F-F64F-B66D-D79198B37085}" type="datetimeFigureOut">
              <a:rPr lang="ru-RU" smtClean="0">
                <a:solidFill>
                  <a:prstClr val="black"/>
                </a:solidFill>
                <a:latin typeface="Tahoma"/>
              </a:rPr>
              <a:pPr/>
              <a:t>14.11.2017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E9075-B787-EE4E-B29D-3726C9CDFE23}" type="slidenum">
              <a:rPr lang="ru-RU" smtClean="0">
                <a:solidFill>
                  <a:prstClr val="black"/>
                </a:solidFill>
                <a:latin typeface="Tahoma"/>
              </a:rPr>
              <a:pPr/>
              <a:t>‹#›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26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069535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45343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0860862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15273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67186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760571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988070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701387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5C0BC-247F-F64F-B66D-D79198B37085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E9075-B787-EE4E-B29D-3726C9CDF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73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980416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 userDrawn="1"/>
        </p:nvSpPr>
        <p:spPr>
          <a:xfrm>
            <a:off x="0" y="815975"/>
            <a:ext cx="7843838" cy="444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74935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488826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15333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479049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0364739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469170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2" y="815326"/>
            <a:ext cx="7844589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2" y="476672"/>
            <a:ext cx="7215939" cy="338650"/>
          </a:xfrm>
          <a:prstGeom prst="rect">
            <a:avLst/>
          </a:prstGeom>
        </p:spPr>
        <p:txBody>
          <a:bodyPr/>
          <a:lstStyle>
            <a:lvl1pPr algn="l">
              <a:defRPr sz="1600" b="1" baseline="0">
                <a:latin typeface="Tahom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600944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156">
          <p15:clr>
            <a:srgbClr val="FBAE40"/>
          </p15:clr>
        </p15:guide>
        <p15:guide id="2" pos="153">
          <p15:clr>
            <a:srgbClr val="FBAE40"/>
          </p15:clr>
        </p15:guide>
        <p15:guide id="3" pos="4167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0" hasCustomPrompt="1"/>
          </p:nvPr>
        </p:nvSpPr>
        <p:spPr>
          <a:xfrm>
            <a:off x="321733" y="1320800"/>
            <a:ext cx="8517467" cy="526573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="1"/>
            </a:lvl1pPr>
            <a:lvl2pPr marL="742950" indent="-285750">
              <a:buFont typeface="Arial"/>
              <a:buChar char="•"/>
              <a:defRPr sz="1600" baseline="0"/>
            </a:lvl2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1"/>
            <a:r>
              <a:rPr lang="en-US" dirty="0"/>
              <a:t>...</a:t>
            </a:r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5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6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3731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689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0" hasCustomPrompt="1"/>
          </p:nvPr>
        </p:nvSpPr>
        <p:spPr>
          <a:xfrm>
            <a:off x="321733" y="1320800"/>
            <a:ext cx="8517467" cy="5265738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2000" b="1"/>
            </a:lvl1pPr>
            <a:lvl2pPr marL="742950" indent="-285750">
              <a:buFont typeface="Arial"/>
              <a:buChar char="•"/>
              <a:defRPr sz="1600" baseline="0"/>
            </a:lvl2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1"/>
            <a:r>
              <a:rPr lang="en-US" dirty="0"/>
              <a:t>...</a:t>
            </a:r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362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5C0BC-247F-F64F-B66D-D79198B37085}" type="datetimeFigureOut">
              <a:rPr lang="ru-RU" smtClean="0">
                <a:solidFill>
                  <a:prstClr val="black"/>
                </a:solidFill>
              </a:rPr>
              <a:pPr/>
              <a:t>14.11.2017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E9075-B787-EE4E-B29D-3726C9CDFE23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12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812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259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FEB2F1-C605-4E5A-86A4-6065C5D9AEC2}" type="datetimeFigureOut">
              <a:rPr lang="ru-RU" smtClean="0">
                <a:solidFill>
                  <a:prstClr val="black"/>
                </a:solidFill>
              </a:rPr>
              <a:pPr/>
              <a:t>14.11.2017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837284-D082-4E79-87C6-2922EE9C85F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74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0970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9042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9662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7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0946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556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0241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395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16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511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4029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0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684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91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6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785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74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12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904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988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649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42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227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1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E5C0BC-247F-F64F-B66D-D79198B37085}" type="datetimeFigureOut">
              <a:rPr lang="ru-RU" smtClean="0">
                <a:solidFill>
                  <a:prstClr val="black"/>
                </a:solidFill>
                <a:latin typeface="Tahoma"/>
              </a:rPr>
              <a:pPr/>
              <a:t>14.11.2017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E9075-B787-EE4E-B29D-3726C9CDFE23}" type="slidenum">
              <a:rPr lang="ru-RU" smtClean="0">
                <a:solidFill>
                  <a:prstClr val="black"/>
                </a:solidFill>
                <a:latin typeface="Tahoma"/>
              </a:rPr>
              <a:pPr/>
              <a:t>‹#›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8396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13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8920" y="-27384"/>
            <a:ext cx="9152919" cy="360040"/>
          </a:xfrm>
          <a:prstGeom prst="rect">
            <a:avLst/>
          </a:prstGeom>
          <a:gradFill>
            <a:gsLst>
              <a:gs pos="48300">
                <a:schemeClr val="accent5">
                  <a:lumMod val="75000"/>
                </a:schemeClr>
              </a:gs>
              <a:gs pos="0">
                <a:schemeClr val="accent6">
                  <a:lumMod val="75000"/>
                </a:schemeClr>
              </a:gs>
              <a:gs pos="100000">
                <a:srgbClr val="47C99E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  <p:sp>
        <p:nvSpPr>
          <p:cNvPr id="5" name="Прямоугольник 6"/>
          <p:cNvSpPr/>
          <p:nvPr/>
        </p:nvSpPr>
        <p:spPr>
          <a:xfrm>
            <a:off x="-8920" y="-27384"/>
            <a:ext cx="9152919" cy="360040"/>
          </a:xfrm>
          <a:prstGeom prst="rect">
            <a:avLst/>
          </a:prstGeom>
          <a:gradFill>
            <a:gsLst>
              <a:gs pos="48300">
                <a:schemeClr val="accent5">
                  <a:lumMod val="75000"/>
                </a:schemeClr>
              </a:gs>
              <a:gs pos="0">
                <a:schemeClr val="bg1"/>
              </a:gs>
              <a:gs pos="100000">
                <a:srgbClr val="47C99E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2402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5C0BC-247F-F64F-B66D-D79198B37085}" type="datetimeFigureOut">
              <a:rPr lang="ru-RU" smtClean="0">
                <a:solidFill>
                  <a:prstClr val="black"/>
                </a:solidFill>
                <a:latin typeface="Tahoma"/>
              </a:rPr>
              <a:pPr/>
              <a:t>14.11.2017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  <a:latin typeface="Tahoma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FE9075-B787-EE4E-B29D-3726C9CDFE23}" type="slidenum">
              <a:rPr lang="ru-RU" smtClean="0">
                <a:solidFill>
                  <a:prstClr val="black"/>
                </a:solidFill>
                <a:latin typeface="Tahoma"/>
              </a:rPr>
              <a:pPr/>
              <a:t>‹#›</a:t>
            </a:fld>
            <a:endParaRPr lang="ru-RU">
              <a:solidFill>
                <a:prstClr val="black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894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7333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90" r:id="rId2"/>
    <p:sldLayoutId id="2147483852" r:id="rId3"/>
    <p:sldLayoutId id="2147483853" r:id="rId4"/>
    <p:sldLayoutId id="214748388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423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  <p:sldLayoutId id="2147483786" r:id="rId19"/>
    <p:sldLayoutId id="2147483787" r:id="rId20"/>
    <p:sldLayoutId id="2147483788" r:id="rId21"/>
    <p:sldLayoutId id="2147483789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062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  <p:sldLayoutId id="2147483872" r:id="rId18"/>
    <p:sldLayoutId id="2147483873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9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1537" y="2091308"/>
            <a:ext cx="9000926" cy="2160240"/>
          </a:xfrm>
          <a:prstGeom prst="rect">
            <a:avLst/>
          </a:prstGeom>
        </p:spPr>
        <p:txBody>
          <a:bodyPr lIns="101919" tIns="50960" rIns="101919" bIns="5096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УЧЕБНО-МЕТОДИЧЕСКАЯ ДЕЯТЕЛЬНОСТЬ: ОТЧЕТ ЗА 2016-2017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28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ЛАН </a:t>
            </a:r>
            <a:r>
              <a:rPr lang="ru-RU" sz="2800" b="1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2017-2018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6792" y="5026116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Н.В. Чичерина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</a:t>
            </a:r>
            <a:endParaRPr lang="en-US" sz="1600" dirty="0">
              <a:solidFill>
                <a:schemeClr val="tx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http://www.hse.ru/data/2014/07/30/1311496998/logo_hse_filials_cmyk_sp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4322"/>
            <a:ext cx="4056385" cy="63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53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84101" y="436262"/>
            <a:ext cx="8119814" cy="615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+mn-lt"/>
              </a:rPr>
              <a:t>Образование: реализация планов 2016-2017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ru-RU" dirty="0">
                <a:latin typeface="+mn-lt"/>
              </a:rPr>
              <a:t>Приоритет 5: Развитие аспирантуры</a:t>
            </a:r>
            <a:endParaRPr lang="ru-RU" sz="22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1" y="1255754"/>
            <a:ext cx="88116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Развитие системы управления ОП аспирантуры: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академические </a:t>
            </a:r>
            <a:r>
              <a:rPr lang="ru-RU" sz="1600" dirty="0">
                <a:solidFill>
                  <a:prstClr val="black"/>
                </a:solidFill>
              </a:rPr>
              <a:t>координаторы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комиссия </a:t>
            </a:r>
            <a:r>
              <a:rPr lang="ru-RU" sz="1600" dirty="0">
                <a:solidFill>
                  <a:prstClr val="black"/>
                </a:solidFill>
              </a:rPr>
              <a:t>по аспирантуре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менеджер </a:t>
            </a:r>
            <a:r>
              <a:rPr lang="ru-RU" sz="1600" dirty="0">
                <a:solidFill>
                  <a:prstClr val="black"/>
                </a:solidFill>
              </a:rPr>
              <a:t>аспирантских </a:t>
            </a:r>
            <a:r>
              <a:rPr lang="ru-RU" sz="1600" dirty="0" smtClean="0">
                <a:solidFill>
                  <a:prstClr val="black"/>
                </a:solidFill>
              </a:rPr>
              <a:t>программ</a:t>
            </a:r>
            <a:endParaRPr lang="ru-RU" sz="16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Решение технологических задач автоматизации управления ОП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endParaRPr lang="ru-RU" sz="1600" b="1" dirty="0">
              <a:solidFill>
                <a:prstClr val="black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учебные планы аспирантуры </a:t>
            </a:r>
            <a:r>
              <a:rPr lang="ru-RU" sz="1600" dirty="0">
                <a:solidFill>
                  <a:prstClr val="black"/>
                </a:solidFill>
              </a:rPr>
              <a:t>кампуса </a:t>
            </a:r>
            <a:r>
              <a:rPr lang="ru-RU" sz="1600" dirty="0" smtClean="0">
                <a:solidFill>
                  <a:prstClr val="black"/>
                </a:solidFill>
              </a:rPr>
              <a:t>внесены в автоматизированные </a:t>
            </a:r>
            <a:r>
              <a:rPr lang="ru-RU" sz="1600" dirty="0">
                <a:solidFill>
                  <a:prstClr val="black"/>
                </a:solidFill>
              </a:rPr>
              <a:t>системы 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Развитие соискательства и экстерната: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разработан </a:t>
            </a:r>
            <a:r>
              <a:rPr lang="ru-RU" sz="1600" dirty="0">
                <a:solidFill>
                  <a:prstClr val="black"/>
                </a:solidFill>
              </a:rPr>
              <a:t>и утвержден пакет документов для внешних экстернов и </a:t>
            </a:r>
            <a:r>
              <a:rPr lang="ru-RU" sz="1600" dirty="0" smtClean="0">
                <a:solidFill>
                  <a:prstClr val="black"/>
                </a:solidFill>
              </a:rPr>
              <a:t>соискателей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активизирована </a:t>
            </a:r>
            <a:r>
              <a:rPr lang="ru-RU" sz="1600" dirty="0">
                <a:solidFill>
                  <a:prstClr val="black"/>
                </a:solidFill>
              </a:rPr>
              <a:t>работа по привлечению экстернов и соискателей из числа </a:t>
            </a:r>
            <a:r>
              <a:rPr lang="ru-RU" sz="1600" dirty="0" smtClean="0">
                <a:solidFill>
                  <a:prstClr val="black"/>
                </a:solidFill>
              </a:rPr>
              <a:t>ППС университета</a:t>
            </a:r>
            <a:endParaRPr lang="ru-RU" sz="16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Открытие новых направлений подготовки: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получена лицензия и сделан первый набор </a:t>
            </a:r>
            <a:r>
              <a:rPr lang="ru-RU" sz="1600" dirty="0">
                <a:solidFill>
                  <a:prstClr val="black"/>
                </a:solidFill>
              </a:rPr>
              <a:t>на </a:t>
            </a:r>
            <a:r>
              <a:rPr lang="ru-RU" sz="1600" dirty="0" smtClean="0">
                <a:solidFill>
                  <a:prstClr val="black"/>
                </a:solidFill>
              </a:rPr>
              <a:t>направление </a:t>
            </a:r>
            <a:r>
              <a:rPr lang="ru-RU" sz="1600" dirty="0">
                <a:solidFill>
                  <a:prstClr val="black"/>
                </a:solidFill>
              </a:rPr>
              <a:t>подготовки 01.06.01 Математика и </a:t>
            </a:r>
            <a:r>
              <a:rPr lang="ru-RU" sz="1600" dirty="0" smtClean="0">
                <a:solidFill>
                  <a:prstClr val="black"/>
                </a:solidFill>
              </a:rPr>
              <a:t>механика. Профили: </a:t>
            </a:r>
            <a:r>
              <a:rPr lang="ru-RU" sz="1600" dirty="0" smtClean="0"/>
              <a:t>Теория </a:t>
            </a:r>
            <a:r>
              <a:rPr lang="ru-RU" sz="1600" dirty="0"/>
              <a:t>вероятностей и математическая </a:t>
            </a:r>
            <a:r>
              <a:rPr lang="ru-RU" sz="1600" dirty="0" smtClean="0"/>
              <a:t>статистика; Вещественный</a:t>
            </a:r>
            <a:r>
              <a:rPr lang="ru-RU" sz="1600" dirty="0"/>
              <a:t>, комплексный и функциональный анализ. </a:t>
            </a:r>
            <a:r>
              <a:rPr lang="ru-RU" sz="1600" dirty="0">
                <a:solidFill>
                  <a:prstClr val="black"/>
                </a:solidFill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Новые подходы к дизайну ОП: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индивидуализация </a:t>
            </a:r>
            <a:r>
              <a:rPr lang="ru-RU" sz="1600" dirty="0">
                <a:solidFill>
                  <a:prstClr val="black"/>
                </a:solidFill>
              </a:rPr>
              <a:t>образовательных треков за счет блоков «Практики» и «</a:t>
            </a:r>
            <a:r>
              <a:rPr lang="ru-RU" sz="1600" dirty="0" smtClean="0">
                <a:solidFill>
                  <a:prstClr val="black"/>
                </a:solidFill>
              </a:rPr>
              <a:t>Научно-исследовательская </a:t>
            </a:r>
            <a:r>
              <a:rPr lang="ru-RU" sz="1600" dirty="0">
                <a:solidFill>
                  <a:prstClr val="black"/>
                </a:solidFill>
              </a:rPr>
              <a:t>деятельность</a:t>
            </a:r>
            <a:r>
              <a:rPr lang="ru-RU" sz="1600" dirty="0" smtClean="0">
                <a:solidFill>
                  <a:prstClr val="black"/>
                </a:solidFill>
              </a:rPr>
              <a:t>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введены </a:t>
            </a:r>
            <a:r>
              <a:rPr lang="ru-RU" sz="1600" dirty="0">
                <a:solidFill>
                  <a:prstClr val="black"/>
                </a:solidFill>
              </a:rPr>
              <a:t>«сквозные» дисциплины по выбору для всех ОП - «</a:t>
            </a:r>
            <a:r>
              <a:rPr lang="ru-RU" sz="1600" dirty="0" err="1">
                <a:solidFill>
                  <a:prstClr val="black"/>
                </a:solidFill>
              </a:rPr>
              <a:t>Наукометрия</a:t>
            </a:r>
            <a:r>
              <a:rPr lang="ru-RU" sz="1600" dirty="0" smtClean="0">
                <a:solidFill>
                  <a:prstClr val="black"/>
                </a:solidFill>
              </a:rPr>
              <a:t>», «</a:t>
            </a:r>
            <a:r>
              <a:rPr lang="ru-RU" sz="1600" dirty="0">
                <a:solidFill>
                  <a:prstClr val="black"/>
                </a:solidFill>
              </a:rPr>
              <a:t>Интеллектуальный анализ данных»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2017 г. - первый выпуск аспирантов по новой модели аспирантуры как третьей ступени образования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1040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375" y="1667435"/>
            <a:ext cx="48678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rgbClr val="3AA4D9"/>
              </a:solidFill>
            </a:endParaRPr>
          </a:p>
          <a:p>
            <a:r>
              <a:rPr lang="ru-RU" sz="2800" b="1" dirty="0">
                <a:solidFill>
                  <a:srgbClr val="3AA4D9"/>
                </a:solidFill>
              </a:rPr>
              <a:t>План и приоритетные проекты</a:t>
            </a:r>
          </a:p>
          <a:p>
            <a:r>
              <a:rPr lang="ru-RU" sz="3600" b="1" dirty="0">
                <a:solidFill>
                  <a:srgbClr val="3AA4D9"/>
                </a:solidFill>
              </a:rPr>
              <a:t>2017-2018</a:t>
            </a:r>
          </a:p>
        </p:txBody>
      </p:sp>
    </p:spTree>
    <p:extLst>
      <p:ext uri="{BB962C8B-B14F-4D97-AF65-F5344CB8AC3E}">
        <p14:creationId xmlns:p14="http://schemas.microsoft.com/office/powerpoint/2010/main" val="2973701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5342" y="861025"/>
            <a:ext cx="7577919" cy="92558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План НИУ ВШЭ – Санкт-Петербург</a:t>
            </a:r>
          </a:p>
        </p:txBody>
      </p:sp>
      <p:sp>
        <p:nvSpPr>
          <p:cNvPr id="4" name="Rectangle 3"/>
          <p:cNvSpPr/>
          <p:nvPr/>
        </p:nvSpPr>
        <p:spPr>
          <a:xfrm>
            <a:off x="955342" y="1938710"/>
            <a:ext cx="7577919" cy="853488"/>
          </a:xfrm>
          <a:prstGeom prst="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Стратегия развития до 2025 года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(разработка и принятие в 2017-2018)</a:t>
            </a:r>
          </a:p>
        </p:txBody>
      </p:sp>
      <p:sp>
        <p:nvSpPr>
          <p:cNvPr id="5" name="Rectangle 4"/>
          <p:cNvSpPr/>
          <p:nvPr/>
        </p:nvSpPr>
        <p:spPr>
          <a:xfrm>
            <a:off x="955342" y="2971492"/>
            <a:ext cx="7577919" cy="8047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План на 2017-2018 учебный год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68160" y="4170449"/>
            <a:ext cx="1883745" cy="2198830"/>
            <a:chOff x="404134" y="3792067"/>
            <a:chExt cx="1883745" cy="1542528"/>
          </a:xfrm>
        </p:grpSpPr>
        <p:sp>
          <p:nvSpPr>
            <p:cNvPr id="6" name="Rectangle 5"/>
            <p:cNvSpPr/>
            <p:nvPr/>
          </p:nvSpPr>
          <p:spPr>
            <a:xfrm>
              <a:off x="491649" y="3792067"/>
              <a:ext cx="1679416" cy="1075765"/>
            </a:xfrm>
            <a:prstGeom prst="rect">
              <a:avLst/>
            </a:prstGeom>
            <a:solidFill>
              <a:srgbClr val="00B05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04134" y="3946188"/>
              <a:ext cx="1883745" cy="6477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a-ES" b="1" dirty="0">
                  <a:solidFill>
                    <a:prstClr val="black"/>
                  </a:solidFill>
                </a:rPr>
                <a:t>Global</a:t>
              </a:r>
              <a:r>
                <a:rPr lang="ru-RU" b="1" dirty="0">
                  <a:solidFill>
                    <a:prstClr val="black"/>
                  </a:solidFill>
                </a:rPr>
                <a:t> </a:t>
              </a:r>
              <a:endParaRPr lang="en-US" b="1" dirty="0">
                <a:solidFill>
                  <a:prstClr val="black"/>
                </a:solidFill>
              </a:endParaRPr>
            </a:p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HSE </a:t>
              </a:r>
            </a:p>
            <a:p>
              <a:pPr algn="ctr"/>
              <a:r>
                <a:rPr lang="en-US" b="1" dirty="0" err="1">
                  <a:solidFill>
                    <a:prstClr val="black"/>
                  </a:solidFill>
                </a:rPr>
                <a:t>St.Petersburg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1648" y="4996041"/>
              <a:ext cx="1679417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Проекты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95466" y="4170450"/>
            <a:ext cx="1691840" cy="2198832"/>
            <a:chOff x="2739761" y="3792066"/>
            <a:chExt cx="1691840" cy="1542529"/>
          </a:xfrm>
        </p:grpSpPr>
        <p:sp>
          <p:nvSpPr>
            <p:cNvPr id="7" name="Rectangle 6"/>
            <p:cNvSpPr/>
            <p:nvPr/>
          </p:nvSpPr>
          <p:spPr>
            <a:xfrm>
              <a:off x="2739761" y="3792066"/>
              <a:ext cx="1679416" cy="1075765"/>
            </a:xfrm>
            <a:prstGeom prst="rect">
              <a:avLst/>
            </a:prstGeom>
            <a:solidFill>
              <a:srgbClr val="13BBDD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50626" y="3907458"/>
              <a:ext cx="1668551" cy="842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Smart Education and Innovations</a:t>
              </a:r>
              <a:endParaRPr lang="ru-RU" b="1" dirty="0">
                <a:solidFill>
                  <a:prstClr val="black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52184" y="4996041"/>
              <a:ext cx="1679417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Проекты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930867" y="4170449"/>
            <a:ext cx="1679417" cy="2198830"/>
            <a:chOff x="5410954" y="3792067"/>
            <a:chExt cx="1679417" cy="1542528"/>
          </a:xfrm>
        </p:grpSpPr>
        <p:sp>
          <p:nvSpPr>
            <p:cNvPr id="8" name="Rectangle 7"/>
            <p:cNvSpPr/>
            <p:nvPr/>
          </p:nvSpPr>
          <p:spPr>
            <a:xfrm>
              <a:off x="5410955" y="3792067"/>
              <a:ext cx="1679416" cy="1075765"/>
            </a:xfrm>
            <a:prstGeom prst="rect">
              <a:avLst/>
            </a:prstGeom>
            <a:solidFill>
              <a:srgbClr val="FFDE75">
                <a:alpha val="8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10955" y="3904995"/>
              <a:ext cx="1679416" cy="6477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Sustaining Research Excellence</a:t>
              </a:r>
              <a:endParaRPr lang="ru-RU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10954" y="4996041"/>
              <a:ext cx="1679417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Проекты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853845" y="4170449"/>
            <a:ext cx="1679417" cy="2198830"/>
            <a:chOff x="7235984" y="3792067"/>
            <a:chExt cx="1679417" cy="1542528"/>
          </a:xfrm>
        </p:grpSpPr>
        <p:sp>
          <p:nvSpPr>
            <p:cNvPr id="9" name="Rectangle 8"/>
            <p:cNvSpPr/>
            <p:nvPr/>
          </p:nvSpPr>
          <p:spPr>
            <a:xfrm>
              <a:off x="7235984" y="3792067"/>
              <a:ext cx="1679416" cy="1075765"/>
            </a:xfrm>
            <a:prstGeom prst="rect">
              <a:avLst/>
            </a:prstGeom>
            <a:solidFill>
              <a:srgbClr val="FF9966">
                <a:alpha val="8274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35984" y="3916994"/>
              <a:ext cx="16794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a-ES" b="1" dirty="0"/>
                <a:t>Shaping Ecosystem</a:t>
              </a:r>
              <a:endParaRPr lang="ru-RU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35984" y="4996041"/>
              <a:ext cx="1679417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Проекты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 rot="16200000">
            <a:off x="-513644" y="4850908"/>
            <a:ext cx="213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Стратегические инициативы</a:t>
            </a:r>
          </a:p>
        </p:txBody>
      </p:sp>
    </p:spTree>
    <p:extLst>
      <p:ext uri="{BB962C8B-B14F-4D97-AF65-F5344CB8AC3E}">
        <p14:creationId xmlns:p14="http://schemas.microsoft.com/office/powerpoint/2010/main" val="407022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Ключевые показатели деятельности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48532"/>
              </p:ext>
            </p:extLst>
          </p:nvPr>
        </p:nvGraphicFramePr>
        <p:xfrm>
          <a:off x="250825" y="956940"/>
          <a:ext cx="8664576" cy="538294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1781"/>
                <a:gridCol w="1817523"/>
                <a:gridCol w="97905"/>
                <a:gridCol w="435131"/>
                <a:gridCol w="749973"/>
                <a:gridCol w="750586"/>
                <a:gridCol w="749973"/>
                <a:gridCol w="750586"/>
                <a:gridCol w="749973"/>
                <a:gridCol w="750586"/>
                <a:gridCol w="749973"/>
                <a:gridCol w="750586"/>
              </a:tblGrid>
              <a:tr h="495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KPI)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Ед. изм.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</a:tr>
              <a:tr h="315039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Обязательные показатели результативности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Контингент обучающихся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чел.</a:t>
                      </a:r>
                      <a:endParaRPr lang="ru-RU" sz="1200" b="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2 804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3 392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4246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4 833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5090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5343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5772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5901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Доля студентов, обучающихся по очной форме на программах магистратуры и аспирантуры, в общей численности студентов, обучающихся по очной форме на программах бакалавриата, магистратуры и аспирантуры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13,4%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14,8%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14,8%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13,8%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15,6%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17,4%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17,8%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студентов, прошедших обучение на ДОП кампуса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чел.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124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150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175</a:t>
                      </a:r>
                      <a:endParaRPr lang="ru-RU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студентов бакалавриата, прошедших производственные практики и/или стажировки в компаниях по профилю обучения, в общем числе студентов бакалавриата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407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Ключевые показатели деятельности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97434"/>
              </p:ext>
            </p:extLst>
          </p:nvPr>
        </p:nvGraphicFramePr>
        <p:xfrm>
          <a:off x="250825" y="860202"/>
          <a:ext cx="8664576" cy="446854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00149"/>
                <a:gridCol w="1729155"/>
                <a:gridCol w="97905"/>
                <a:gridCol w="435131"/>
                <a:gridCol w="749973"/>
                <a:gridCol w="750586"/>
                <a:gridCol w="749973"/>
                <a:gridCol w="750586"/>
                <a:gridCol w="749973"/>
                <a:gridCol w="750586"/>
                <a:gridCol w="749973"/>
                <a:gridCol w="750586"/>
              </a:tblGrid>
              <a:tr h="495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KPI)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Ед. изм.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</a:tr>
              <a:tr h="315039">
                <a:tc gridSpan="1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Обязательные показатели результативности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студентов бакалавриата, принявших участие в проектах с внешними партнерами, в общем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числе студентов, участвовавших в проектах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25%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Доля учебных дисциплин, преподаваемых на английском языке, в общем числе учебных дисциплин по всем основным образовательным программам бакалавриата и магистратуры (на конец периода)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335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575"/>
            <a:ext cx="7886700" cy="471587"/>
          </a:xfrm>
        </p:spPr>
        <p:txBody>
          <a:bodyPr/>
          <a:lstStyle/>
          <a:p>
            <a:r>
              <a:rPr lang="ru-RU" sz="2400" dirty="0"/>
              <a:t>Ключевые показатели деятельности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59327"/>
              </p:ext>
            </p:extLst>
          </p:nvPr>
        </p:nvGraphicFramePr>
        <p:xfrm>
          <a:off x="250825" y="627162"/>
          <a:ext cx="8694626" cy="6114462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00149"/>
                <a:gridCol w="1844576"/>
                <a:gridCol w="519850"/>
                <a:gridCol w="677788"/>
                <a:gridCol w="750586"/>
                <a:gridCol w="749973"/>
                <a:gridCol w="750586"/>
                <a:gridCol w="749973"/>
                <a:gridCol w="750586"/>
                <a:gridCol w="749973"/>
                <a:gridCol w="750586"/>
              </a:tblGrid>
              <a:tr h="495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показателя (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KPI)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Ед.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изм.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(факт)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(план)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</a:tr>
              <a:tr h="315039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Дополнительные показатели результативности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 и общественно-профессиональные аккредитации филиала, структурных подразделений, ОП филиала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шт.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программные аккредитации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институциональные аккредитации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аспирантов, защитивших диссертации в течение 1 года после выпуска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чел.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5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Доля студентов, изучивших дисциплины учебного плана (бак. и маг.) в формате МООС и/или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blended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learning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, в общем числе студентов по всем основным образовательным программам бакалавриата и магистратуры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чел.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2968" marR="62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20%</a:t>
                      </a:r>
                      <a:endParaRPr lang="ru-RU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016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920240" cy="107576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-116815" y="74785"/>
            <a:ext cx="215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>
                <a:solidFill>
                  <a:prstClr val="black"/>
                </a:solidFill>
              </a:rPr>
              <a:t>Global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HSE </a:t>
            </a:r>
          </a:p>
          <a:p>
            <a:pPr algn="ctr"/>
            <a:r>
              <a:rPr lang="en-US" b="1" dirty="0" err="1">
                <a:solidFill>
                  <a:prstClr val="black"/>
                </a:solidFill>
              </a:rPr>
              <a:t>St.Petersburg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824" y="1194072"/>
            <a:ext cx="8664575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b="1" dirty="0"/>
              <a:t>Программы двойных дипломов</a:t>
            </a:r>
            <a:endParaRPr lang="en-US" b="1" dirty="0"/>
          </a:p>
          <a:p>
            <a:pPr marL="628650" lvl="1" indent="-17145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b="1" dirty="0">
                <a:solidFill>
                  <a:prstClr val="black"/>
                </a:solidFill>
              </a:rPr>
              <a:t>2018 – 2019 </a:t>
            </a:r>
            <a:r>
              <a:rPr lang="ru-RU" b="1" dirty="0" err="1">
                <a:solidFill>
                  <a:prstClr val="black"/>
                </a:solidFill>
              </a:rPr>
              <a:t>уч.г</a:t>
            </a:r>
            <a:r>
              <a:rPr lang="ru-RU" b="1" dirty="0">
                <a:solidFill>
                  <a:prstClr val="black"/>
                </a:solidFill>
              </a:rPr>
              <a:t>.</a:t>
            </a: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БП «</a:t>
            </a:r>
            <a:r>
              <a:rPr lang="en-US" dirty="0">
                <a:solidFill>
                  <a:prstClr val="black"/>
                </a:solidFill>
              </a:rPr>
              <a:t>International Business and Management Studies</a:t>
            </a:r>
            <a:r>
              <a:rPr lang="ru-RU" dirty="0">
                <a:solidFill>
                  <a:prstClr val="black"/>
                </a:solidFill>
              </a:rPr>
              <a:t>» (</a:t>
            </a:r>
            <a:r>
              <a:rPr lang="en-US" dirty="0">
                <a:solidFill>
                  <a:prstClr val="black"/>
                </a:solidFill>
              </a:rPr>
              <a:t>Tor </a:t>
            </a:r>
            <a:r>
              <a:rPr lang="en-US" dirty="0" err="1">
                <a:solidFill>
                  <a:prstClr val="black"/>
                </a:solidFill>
              </a:rPr>
              <a:t>Vergata</a:t>
            </a:r>
            <a:r>
              <a:rPr lang="ru-RU" dirty="0">
                <a:solidFill>
                  <a:prstClr val="black"/>
                </a:solidFill>
              </a:rPr>
              <a:t>, Рим)</a:t>
            </a: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БП «</a:t>
            </a:r>
            <a:r>
              <a:rPr lang="en-US" dirty="0">
                <a:solidFill>
                  <a:prstClr val="black"/>
                </a:solidFill>
              </a:rPr>
              <a:t>Political Science and World Politics</a:t>
            </a:r>
            <a:r>
              <a:rPr lang="ru-RU" dirty="0">
                <a:solidFill>
                  <a:prstClr val="black"/>
                </a:solidFill>
              </a:rPr>
              <a:t>» (</a:t>
            </a:r>
            <a:r>
              <a:rPr lang="en-US" dirty="0">
                <a:solidFill>
                  <a:prstClr val="black"/>
                </a:solidFill>
              </a:rPr>
              <a:t>Tor </a:t>
            </a:r>
            <a:r>
              <a:rPr lang="en-US" dirty="0" err="1">
                <a:solidFill>
                  <a:prstClr val="black"/>
                </a:solidFill>
              </a:rPr>
              <a:t>Vergata</a:t>
            </a:r>
            <a:r>
              <a:rPr lang="ru-RU" dirty="0">
                <a:solidFill>
                  <a:prstClr val="black"/>
                </a:solidFill>
              </a:rPr>
              <a:t>, Рим)</a:t>
            </a:r>
          </a:p>
          <a:p>
            <a:pPr marL="628650" lvl="1" indent="-171450" defTabSz="9144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2019 – 2020 </a:t>
            </a:r>
            <a:r>
              <a:rPr lang="ru-RU" b="1" dirty="0" err="1">
                <a:solidFill>
                  <a:prstClr val="black"/>
                </a:solidFill>
              </a:rPr>
              <a:t>уч.г</a:t>
            </a:r>
            <a:r>
              <a:rPr lang="ru-RU" b="1" dirty="0">
                <a:solidFill>
                  <a:prstClr val="black"/>
                </a:solidFill>
              </a:rPr>
              <a:t>.</a:t>
            </a: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БП «</a:t>
            </a:r>
            <a:r>
              <a:rPr lang="en-US" dirty="0">
                <a:solidFill>
                  <a:prstClr val="black"/>
                </a:solidFill>
              </a:rPr>
              <a:t>Economics</a:t>
            </a:r>
            <a:r>
              <a:rPr lang="ru-RU" dirty="0">
                <a:solidFill>
                  <a:prstClr val="black"/>
                </a:solidFill>
              </a:rPr>
              <a:t>»  (</a:t>
            </a:r>
            <a:r>
              <a:rPr lang="en-US" dirty="0" err="1">
                <a:solidFill>
                  <a:prstClr val="black"/>
                </a:solidFill>
              </a:rPr>
              <a:t>Universitat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Pompeu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Fabra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ru-RU" dirty="0" smtClean="0">
                <a:solidFill>
                  <a:prstClr val="black"/>
                </a:solidFill>
              </a:rPr>
              <a:t>Барселона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МП «</a:t>
            </a:r>
            <a:r>
              <a:rPr lang="en-US" dirty="0">
                <a:solidFill>
                  <a:prstClr val="black"/>
                </a:solidFill>
              </a:rPr>
              <a:t>Applied and Interdisciplinary History</a:t>
            </a:r>
            <a:r>
              <a:rPr lang="ru-RU" dirty="0">
                <a:solidFill>
                  <a:prstClr val="black"/>
                </a:solidFill>
              </a:rPr>
              <a:t>» </a:t>
            </a:r>
            <a:r>
              <a:rPr lang="ru-RU" altLang="ru-RU" dirty="0">
                <a:solidFill>
                  <a:prstClr val="black"/>
                </a:solidFill>
              </a:rPr>
              <a:t>(</a:t>
            </a:r>
            <a:r>
              <a:rPr lang="en-US" altLang="ru-RU" dirty="0">
                <a:solidFill>
                  <a:prstClr val="black"/>
                </a:solidFill>
              </a:rPr>
              <a:t>LMU, </a:t>
            </a:r>
            <a:r>
              <a:rPr lang="ru-RU" altLang="ru-RU" dirty="0">
                <a:solidFill>
                  <a:prstClr val="black"/>
                </a:solidFill>
              </a:rPr>
              <a:t>Мюнхен</a:t>
            </a:r>
            <a:r>
              <a:rPr lang="en-US" altLang="ru-RU" dirty="0">
                <a:solidFill>
                  <a:prstClr val="black"/>
                </a:solidFill>
              </a:rPr>
              <a:t>; FUB, </a:t>
            </a:r>
            <a:r>
              <a:rPr lang="ru-RU" altLang="ru-RU" dirty="0">
                <a:solidFill>
                  <a:prstClr val="black"/>
                </a:solidFill>
              </a:rPr>
              <a:t>Берлин)</a:t>
            </a:r>
            <a:endParaRPr lang="ru-RU" dirty="0">
              <a:solidFill>
                <a:prstClr val="black"/>
              </a:solidFill>
            </a:endParaRP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МП «</a:t>
            </a:r>
            <a:r>
              <a:rPr lang="en-US" dirty="0">
                <a:solidFill>
                  <a:prstClr val="black"/>
                </a:solidFill>
              </a:rPr>
              <a:t>Business and Politics in Modern Asia</a:t>
            </a:r>
            <a:r>
              <a:rPr lang="ru-RU" dirty="0">
                <a:solidFill>
                  <a:prstClr val="black"/>
                </a:solidFill>
              </a:rPr>
              <a:t>» (</a:t>
            </a:r>
            <a:r>
              <a:rPr lang="en-US" dirty="0">
                <a:solidFill>
                  <a:prstClr val="black"/>
                </a:solidFill>
              </a:rPr>
              <a:t>BNU, </a:t>
            </a:r>
            <a:r>
              <a:rPr lang="ru-RU" dirty="0">
                <a:solidFill>
                  <a:prstClr val="black"/>
                </a:solidFill>
              </a:rPr>
              <a:t>Пекин)</a:t>
            </a: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МП «</a:t>
            </a:r>
            <a:r>
              <a:rPr lang="en-US" dirty="0">
                <a:solidFill>
                  <a:prstClr val="black"/>
                </a:solidFill>
              </a:rPr>
              <a:t>Comparative Politics of Eurasia</a:t>
            </a:r>
            <a:r>
              <a:rPr lang="ru-RU" dirty="0">
                <a:solidFill>
                  <a:prstClr val="black"/>
                </a:solidFill>
              </a:rPr>
              <a:t>» (</a:t>
            </a:r>
            <a:r>
              <a:rPr lang="en-US" dirty="0">
                <a:solidFill>
                  <a:prstClr val="black"/>
                </a:solidFill>
              </a:rPr>
              <a:t>UCL</a:t>
            </a:r>
            <a:r>
              <a:rPr lang="ru-RU" dirty="0">
                <a:solidFill>
                  <a:prstClr val="black"/>
                </a:solidFill>
              </a:rPr>
              <a:t>, Лондон)</a:t>
            </a:r>
          </a:p>
          <a:p>
            <a:pPr marL="1085850" lvl="2" indent="-171450" defTabSz="914400">
              <a:spcBef>
                <a:spcPct val="20000"/>
              </a:spcBef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Новый трек в БП «Экономика»: </a:t>
            </a:r>
            <a:r>
              <a:rPr lang="ru-RU" dirty="0" smtClean="0">
                <a:solidFill>
                  <a:prstClr val="black"/>
                </a:solidFill>
              </a:rPr>
              <a:t>«</a:t>
            </a:r>
            <a:r>
              <a:rPr lang="en-US" dirty="0" smtClean="0">
                <a:solidFill>
                  <a:prstClr val="black"/>
                </a:solidFill>
              </a:rPr>
              <a:t>Consortium </a:t>
            </a:r>
            <a:r>
              <a:rPr lang="en-US" dirty="0">
                <a:solidFill>
                  <a:prstClr val="black"/>
                </a:solidFill>
              </a:rPr>
              <a:t>of Global Economics and </a:t>
            </a:r>
            <a:r>
              <a:rPr lang="en-US" dirty="0" smtClean="0">
                <a:solidFill>
                  <a:prstClr val="black"/>
                </a:solidFill>
              </a:rPr>
              <a:t>Innovations</a:t>
            </a:r>
            <a:r>
              <a:rPr lang="ru-RU" dirty="0" smtClean="0">
                <a:solidFill>
                  <a:prstClr val="black"/>
                </a:solidFill>
              </a:rPr>
              <a:t>»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(консорциум </a:t>
            </a:r>
            <a:r>
              <a:rPr lang="en-US" dirty="0" err="1">
                <a:solidFill>
                  <a:prstClr val="black"/>
                </a:solidFill>
              </a:rPr>
              <a:t>Fudan</a:t>
            </a:r>
            <a:r>
              <a:rPr lang="en-US" dirty="0">
                <a:solidFill>
                  <a:prstClr val="black"/>
                </a:solidFill>
              </a:rPr>
              <a:t> University, University College London, </a:t>
            </a:r>
            <a:r>
              <a:rPr lang="en-US" dirty="0" err="1">
                <a:solidFill>
                  <a:prstClr val="black"/>
                </a:solidFill>
              </a:rPr>
              <a:t>Universitat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Pompeu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Fabra</a:t>
            </a:r>
            <a:r>
              <a:rPr lang="en-US" dirty="0">
                <a:solidFill>
                  <a:prstClr val="black"/>
                </a:solidFill>
              </a:rPr>
              <a:t>, HSE University St. Petersburg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Открытие образовательных программ</a:t>
            </a:r>
            <a:endParaRPr lang="en-US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2018/2019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МП «</a:t>
            </a:r>
            <a:r>
              <a:rPr lang="en-US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Management and Analytics for Business</a:t>
            </a: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en-US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дженералистского</a:t>
            </a: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типа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43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920240" cy="107576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0824" y="1186493"/>
            <a:ext cx="88931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b="1" dirty="0">
                <a:solidFill>
                  <a:prstClr val="black"/>
                </a:solidFill>
              </a:rPr>
              <a:t>Подготовка к переводу существующих программ в англоязычный формат</a:t>
            </a:r>
            <a:r>
              <a:rPr lang="en-US" b="1" dirty="0">
                <a:solidFill>
                  <a:prstClr val="black"/>
                </a:solidFill>
              </a:rPr>
              <a:t>:</a:t>
            </a:r>
            <a:endParaRPr lang="ru-RU" dirty="0">
              <a:solidFill>
                <a:prstClr val="black"/>
              </a:solidFill>
            </a:endParaRPr>
          </a:p>
          <a:p>
            <a:pPr marL="625475" lvl="3" indent="-176213">
              <a:buFont typeface="Arial" panose="020B0604020202020204" pitchFamily="34" charset="0"/>
              <a:buChar char="•"/>
            </a:pPr>
            <a:r>
              <a:rPr lang="ru-RU" dirty="0"/>
              <a:t>МП </a:t>
            </a:r>
            <a:r>
              <a:rPr lang="ru-RU" dirty="0" smtClean="0"/>
              <a:t>«</a:t>
            </a:r>
            <a:r>
              <a:rPr lang="en-US" dirty="0" smtClean="0"/>
              <a:t>Business </a:t>
            </a:r>
            <a:r>
              <a:rPr lang="en-US" dirty="0"/>
              <a:t>and Politics in Modern </a:t>
            </a:r>
            <a:r>
              <a:rPr lang="en-US" dirty="0" smtClean="0"/>
              <a:t>Asia</a:t>
            </a:r>
            <a:r>
              <a:rPr lang="ru-RU" dirty="0" smtClean="0"/>
              <a:t>» </a:t>
            </a:r>
            <a:r>
              <a:rPr lang="ru-RU" dirty="0"/>
              <a:t>(2018)</a:t>
            </a:r>
            <a:endParaRPr lang="en-US" dirty="0"/>
          </a:p>
          <a:p>
            <a:pPr marL="449262" lvl="3"/>
            <a:endParaRPr lang="en-US" dirty="0"/>
          </a:p>
          <a:p>
            <a:pPr marL="447675" lvl="3" indent="-447675"/>
            <a:r>
              <a:rPr lang="ru-RU" b="1" dirty="0" smtClean="0">
                <a:solidFill>
                  <a:prstClr val="black"/>
                </a:solidFill>
              </a:rPr>
              <a:t>Увеличение количества курсов, </a:t>
            </a:r>
            <a:r>
              <a:rPr lang="ru-RU" b="1" dirty="0">
                <a:solidFill>
                  <a:prstClr val="black"/>
                </a:solidFill>
              </a:rPr>
              <a:t>преподаваемых на английском языке:</a:t>
            </a:r>
            <a:endParaRPr lang="en-US" b="1" dirty="0">
              <a:solidFill>
                <a:prstClr val="black"/>
              </a:solidFill>
            </a:endParaRPr>
          </a:p>
          <a:p>
            <a:pPr marL="628650" lvl="3" indent="-177800">
              <a:buFont typeface="Arial" pitchFamily="34" charset="0"/>
              <a:buChar char="•"/>
            </a:pPr>
            <a:endParaRPr lang="ru-RU" dirty="0"/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endParaRPr lang="ru-RU" b="1" dirty="0">
              <a:solidFill>
                <a:prstClr val="black"/>
              </a:solidFill>
            </a:endParaRPr>
          </a:p>
          <a:p>
            <a:pPr marL="447675" lvl="3" indent="-447675"/>
            <a:r>
              <a:rPr lang="ru-RU" b="1" dirty="0">
                <a:solidFill>
                  <a:prstClr val="black"/>
                </a:solidFill>
              </a:rPr>
              <a:t>Создание англоязычных курсов для программ аспирантуры:</a:t>
            </a:r>
            <a:endParaRPr lang="en-US" b="1" dirty="0">
              <a:solidFill>
                <a:prstClr val="black"/>
              </a:solidFill>
            </a:endParaRPr>
          </a:p>
          <a:p>
            <a:pPr marL="628650" lvl="3" indent="-177800">
              <a:buFont typeface="Arial" pitchFamily="34" charset="0"/>
              <a:buChar char="•"/>
            </a:pPr>
            <a:r>
              <a:rPr lang="ru-RU" dirty="0"/>
              <a:t>«Педагогика высшей школы»</a:t>
            </a:r>
          </a:p>
          <a:p>
            <a:pPr marL="628650" lvl="3" indent="-177800">
              <a:buFont typeface="Arial" pitchFamily="34" charset="0"/>
              <a:buChar char="•"/>
            </a:pPr>
            <a:r>
              <a:rPr lang="ru-RU" dirty="0"/>
              <a:t>«Количественные методы в экономике и менеджменте»</a:t>
            </a:r>
          </a:p>
          <a:p>
            <a:pPr marL="628650" lvl="3" indent="-177800">
              <a:buFont typeface="Arial" pitchFamily="34" charset="0"/>
              <a:buChar char="•"/>
            </a:pPr>
            <a:r>
              <a:rPr lang="ru-RU" dirty="0"/>
              <a:t>«Методология диссертационного исследования»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2356790"/>
              </p:ext>
            </p:extLst>
          </p:nvPr>
        </p:nvGraphicFramePr>
        <p:xfrm>
          <a:off x="459998" y="3162595"/>
          <a:ext cx="5783147" cy="173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4"/>
          <p:cNvSpPr/>
          <p:nvPr/>
        </p:nvSpPr>
        <p:spPr>
          <a:xfrm>
            <a:off x="-116815" y="74785"/>
            <a:ext cx="215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>
                <a:solidFill>
                  <a:prstClr val="black"/>
                </a:solidFill>
              </a:rPr>
              <a:t>Global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HSE </a:t>
            </a:r>
          </a:p>
          <a:p>
            <a:pPr algn="ctr"/>
            <a:r>
              <a:rPr lang="en-US" b="1" dirty="0" err="1">
                <a:solidFill>
                  <a:prstClr val="black"/>
                </a:solidFill>
              </a:rPr>
              <a:t>St.Petersburg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26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920240" cy="1075765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0824" y="1281089"/>
            <a:ext cx="86645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dirty="0">
              <a:solidFill>
                <a:prstClr val="black"/>
              </a:solidFill>
            </a:endParaRPr>
          </a:p>
          <a:p>
            <a:r>
              <a:rPr lang="ru-RU" altLang="ru-RU" b="1" dirty="0">
                <a:solidFill>
                  <a:prstClr val="black"/>
                </a:solidFill>
              </a:rPr>
              <a:t>Международные аккредитации: </a:t>
            </a:r>
          </a:p>
          <a:p>
            <a:endParaRPr lang="ru-RU" altLang="ru-RU" b="1" dirty="0">
              <a:solidFill>
                <a:prstClr val="black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Получение международной программной аккредитации </a:t>
            </a:r>
            <a:r>
              <a:rPr lang="en-US" altLang="ru-RU" dirty="0">
                <a:solidFill>
                  <a:prstClr val="black"/>
                </a:solidFill>
              </a:rPr>
              <a:t>EPAS</a:t>
            </a:r>
            <a:r>
              <a:rPr lang="ru-RU" altLang="ru-RU" dirty="0">
                <a:solidFill>
                  <a:prstClr val="black"/>
                </a:solidFill>
              </a:rPr>
              <a:t> для МП «Финансы» (2018)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ru-RU" altLang="ru-RU" dirty="0">
              <a:solidFill>
                <a:prstClr val="black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Подача заявки для утверждения в качестве кандидата на получения институциональной аккредитации </a:t>
            </a:r>
            <a:r>
              <a:rPr lang="en-US" altLang="ru-RU" dirty="0">
                <a:solidFill>
                  <a:prstClr val="black"/>
                </a:solidFill>
              </a:rPr>
              <a:t>AACSB </a:t>
            </a:r>
            <a:r>
              <a:rPr lang="ru-RU" altLang="ru-RU" dirty="0">
                <a:solidFill>
                  <a:prstClr val="black"/>
                </a:solidFill>
              </a:rPr>
              <a:t>для НИУ ВШЭ СПб ШЭМ (12.2017)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ru-RU" altLang="ru-RU" dirty="0">
              <a:solidFill>
                <a:prstClr val="black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altLang="ru-RU" dirty="0">
                <a:solidFill>
                  <a:prstClr val="black"/>
                </a:solidFill>
              </a:rPr>
              <a:t>Внедрение системы оценки качества образовательного процесса </a:t>
            </a:r>
            <a:r>
              <a:rPr lang="ru-RU" altLang="ru-RU" dirty="0" err="1">
                <a:solidFill>
                  <a:prstClr val="black"/>
                </a:solidFill>
              </a:rPr>
              <a:t>AoL</a:t>
            </a:r>
            <a:r>
              <a:rPr lang="ru-RU" altLang="ru-RU" dirty="0">
                <a:solidFill>
                  <a:prstClr val="black"/>
                </a:solidFill>
              </a:rPr>
              <a:t> согласно стандартам международной аккредитации AACSB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ru-RU" altLang="ru-RU" dirty="0">
              <a:solidFill>
                <a:prstClr val="black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Подача заявки на получение статуса кандидата для получения международной аккредитации EAPAA в области </a:t>
            </a:r>
            <a:r>
              <a:rPr lang="ru-RU" dirty="0" err="1">
                <a:solidFill>
                  <a:prstClr val="black"/>
                </a:solidFill>
              </a:rPr>
              <a:t>Public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Administration</a:t>
            </a:r>
            <a:endParaRPr lang="ru-RU" dirty="0"/>
          </a:p>
        </p:txBody>
      </p:sp>
      <p:sp>
        <p:nvSpPr>
          <p:cNvPr id="6" name="Rectangle 4"/>
          <p:cNvSpPr/>
          <p:nvPr/>
        </p:nvSpPr>
        <p:spPr>
          <a:xfrm>
            <a:off x="-116815" y="74785"/>
            <a:ext cx="2153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>
                <a:solidFill>
                  <a:prstClr val="black"/>
                </a:solidFill>
              </a:rPr>
              <a:t>Global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endParaRPr lang="en-US" b="1" dirty="0">
              <a:solidFill>
                <a:prstClr val="black"/>
              </a:solidFill>
            </a:endParaRP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HSE </a:t>
            </a:r>
          </a:p>
          <a:p>
            <a:pPr algn="ctr"/>
            <a:r>
              <a:rPr lang="en-US" b="1" dirty="0" err="1">
                <a:solidFill>
                  <a:prstClr val="black"/>
                </a:solidFill>
              </a:rPr>
              <a:t>St.Petersburg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1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423" y="17908"/>
            <a:ext cx="1920240" cy="1075765"/>
          </a:xfrm>
          <a:prstGeom prst="rect">
            <a:avLst/>
          </a:prstGeom>
          <a:solidFill>
            <a:srgbClr val="13BBD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0825" y="1093673"/>
            <a:ext cx="8674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Развитие линейки ООП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Открытие и модернизация образовательных программ</a:t>
            </a:r>
            <a:r>
              <a:rPr lang="en-US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НИУ ВШЭ – Санкт-Петербург</a:t>
            </a:r>
            <a:endParaRPr lang="en-US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8050" lvl="2" indent="-177800">
              <a:buFont typeface="Arial" pitchFamily="34" charset="0"/>
              <a:buChar char="•"/>
            </a:pP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2018/2019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БП «Дизайн»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МП «</a:t>
            </a:r>
            <a:r>
              <a:rPr lang="ru-RU" dirty="0"/>
              <a:t>Информационные системы и взаимодействие человек-компьютер»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МП «Право и государственное управление»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2019/2020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БП «Прикладная информатика»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МП </a:t>
            </a: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dirty="0" err="1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Медиакоммуникации</a:t>
            </a: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marL="914400" lvl="1" indent="-171450">
              <a:buFont typeface="Arial" pitchFamily="34" charset="0"/>
              <a:buChar char="•"/>
            </a:pP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b="1" dirty="0">
                <a:ea typeface="Tahoma" panose="020B0604030504040204" pitchFamily="34" charset="0"/>
                <a:cs typeface="Tahoma" panose="020B0604030504040204" pitchFamily="34" charset="0"/>
              </a:rPr>
              <a:t>/202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МП «Дизайн» </a:t>
            </a:r>
          </a:p>
          <a:p>
            <a:pPr marL="1371600" lvl="2" indent="-17145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МП «Филология»</a:t>
            </a:r>
          </a:p>
          <a:p>
            <a:pPr marL="914400" lvl="1" indent="-171450">
              <a:buFont typeface="Arial" pitchFamily="34" charset="0"/>
              <a:buChar char="•"/>
            </a:pPr>
            <a:endParaRPr lang="ru-RU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85646"/>
            <a:ext cx="1907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Smart Education and Innovations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7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49" y="742949"/>
            <a:ext cx="8040337" cy="5306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Образование: динамика основных показателей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02573"/>
              </p:ext>
            </p:extLst>
          </p:nvPr>
        </p:nvGraphicFramePr>
        <p:xfrm>
          <a:off x="1056050" y="1537116"/>
          <a:ext cx="2953807" cy="151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30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2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5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Контингент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студентов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3365,3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5090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r>
                        <a:rPr lang="ru-RU" sz="1100" b="1">
                          <a:solidFill>
                            <a:schemeClr val="accent4"/>
                          </a:solidFill>
                        </a:rPr>
                        <a:t>+20%</a:t>
                      </a:r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>
                          <a:solidFill>
                            <a:schemeClr val="accent4"/>
                          </a:solidFill>
                        </a:rPr>
                        <a:t>+24.9%</a:t>
                      </a:r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+21%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11425"/>
              </p:ext>
            </p:extLst>
          </p:nvPr>
        </p:nvGraphicFramePr>
        <p:xfrm>
          <a:off x="5248316" y="1564568"/>
          <a:ext cx="2871021" cy="137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2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596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Доля иностранных студентов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6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4,3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6,2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2015-2016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2016-2017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2017-2018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8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07741"/>
              </p:ext>
            </p:extLst>
          </p:nvPr>
        </p:nvGraphicFramePr>
        <p:xfrm>
          <a:off x="1056050" y="3419084"/>
          <a:ext cx="2736303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7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8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3180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Доля дисциплин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</a:rPr>
                        <a:t>англ.яз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9,0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20,0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4"/>
                          </a:solidFill>
                        </a:rPr>
                        <a:t>22,0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4"/>
                          </a:solidFill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4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013278"/>
              </p:ext>
            </p:extLst>
          </p:nvPr>
        </p:nvGraphicFramePr>
        <p:xfrm>
          <a:off x="3232982" y="4932052"/>
          <a:ext cx="2736303" cy="169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7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8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5055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Количество аспирантов, защитивших диссертации в течение 1 года после выпуска</a:t>
                      </a:r>
                      <a:endParaRPr lang="ru-RU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4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4"/>
                          </a:solidFill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9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08439"/>
              </p:ext>
            </p:extLst>
          </p:nvPr>
        </p:nvGraphicFramePr>
        <p:xfrm>
          <a:off x="5248316" y="3419084"/>
          <a:ext cx="2953807" cy="1465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30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6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22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5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Студентов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на 1 ППС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11,60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12,65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13,07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268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77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423" y="17908"/>
            <a:ext cx="1920240" cy="1075765"/>
          </a:xfrm>
          <a:prstGeom prst="rect">
            <a:avLst/>
          </a:prstGeom>
          <a:solidFill>
            <a:srgbClr val="13BBD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0825" y="1100374"/>
            <a:ext cx="8674436" cy="5067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Развитие дополнительных компетенций студентов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/>
              <a:t>Разработка и </a:t>
            </a:r>
            <a:r>
              <a:rPr lang="ru-RU" dirty="0" smtClean="0"/>
              <a:t>внедрение в ОП содержательных </a:t>
            </a:r>
            <a:r>
              <a:rPr lang="ru-RU" dirty="0"/>
              <a:t>модулей в области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 smtClean="0"/>
              <a:t>Culture</a:t>
            </a:r>
            <a:r>
              <a:rPr lang="ru-RU" dirty="0" smtClean="0"/>
              <a:t>;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/>
              <a:t>Внедрение </a:t>
            </a:r>
            <a:r>
              <a:rPr lang="ru-RU" dirty="0" smtClean="0"/>
              <a:t>модуля </a:t>
            </a:r>
            <a:r>
              <a:rPr lang="ru-RU" dirty="0" err="1"/>
              <a:t>Soft</a:t>
            </a:r>
            <a:r>
              <a:rPr lang="ru-RU" dirty="0"/>
              <a:t> </a:t>
            </a:r>
            <a:r>
              <a:rPr lang="ru-RU" dirty="0" err="1"/>
              <a:t>Skills</a:t>
            </a:r>
            <a:r>
              <a:rPr lang="ru-RU" dirty="0"/>
              <a:t> в </a:t>
            </a:r>
            <a:r>
              <a:rPr lang="ru-RU" dirty="0" smtClean="0"/>
              <a:t>институциональном формате;</a:t>
            </a:r>
            <a:endParaRPr lang="ru-RU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и внедрение линейки дополнительных программ для студентов:</a:t>
            </a:r>
          </a:p>
          <a:p>
            <a:pPr marL="914400" lvl="1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Расширение спектра дополнительных программ по иностранным языкам </a:t>
            </a:r>
            <a:endParaRPr lang="ru-RU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>
                <a:ea typeface="Tahoma" panose="020B0604030504040204" pitchFamily="34" charset="0"/>
                <a:cs typeface="Tahoma" panose="020B0604030504040204" pitchFamily="34" charset="0"/>
              </a:rPr>
              <a:t>Разработка 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дополнительных программ </a:t>
            </a:r>
            <a:r>
              <a:rPr lang="ru-RU" dirty="0"/>
              <a:t>в области</a:t>
            </a:r>
            <a:r>
              <a:rPr lang="en-US" dirty="0"/>
              <a:t> Data </a:t>
            </a:r>
            <a:r>
              <a:rPr lang="en-US" dirty="0" smtClean="0"/>
              <a:t>Culture</a:t>
            </a:r>
          </a:p>
          <a:p>
            <a:pPr marL="914400" lvl="1" indent="-1714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Разработка дополнительных программ </a:t>
            </a:r>
            <a:r>
              <a:rPr lang="ru-RU" dirty="0"/>
              <a:t>в области</a:t>
            </a:r>
            <a:r>
              <a:rPr lang="en-US" dirty="0"/>
              <a:t> </a:t>
            </a:r>
            <a:r>
              <a:rPr lang="ru-RU" dirty="0" smtClean="0"/>
              <a:t>предпринимательства</a:t>
            </a:r>
            <a:endParaRPr lang="ru-RU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/>
              <a:t>«</a:t>
            </a:r>
            <a:r>
              <a:rPr lang="ru-RU" dirty="0" err="1" smtClean="0"/>
              <a:t>Стартап</a:t>
            </a:r>
            <a:r>
              <a:rPr lang="ru-RU" dirty="0" smtClean="0"/>
              <a:t> как диплом» (разработка методического сопровождения);</a:t>
            </a:r>
            <a:endParaRPr lang="ru-RU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/>
              <a:t>Увеличение числа студентов, прошедших подготовку к GMAT;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/>
              <a:t>Включение </a:t>
            </a:r>
            <a:r>
              <a:rPr lang="ru-RU" dirty="0"/>
              <a:t>в структуру учебного плана ОП «International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Studies</a:t>
            </a:r>
            <a:r>
              <a:rPr lang="ru-RU" dirty="0"/>
              <a:t>» стажировки в компаниях-партнерах;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ru-RU" dirty="0" smtClean="0"/>
              <a:t>Новый </a:t>
            </a:r>
            <a:r>
              <a:rPr lang="ru-RU" dirty="0" err="1"/>
              <a:t>майнор</a:t>
            </a:r>
            <a:r>
              <a:rPr lang="ru-RU" dirty="0"/>
              <a:t> </a:t>
            </a:r>
            <a:r>
              <a:rPr lang="ru-RU" dirty="0" smtClean="0"/>
              <a:t>«Коммуникации в бизнесе»</a:t>
            </a:r>
          </a:p>
        </p:txBody>
      </p:sp>
      <p:sp>
        <p:nvSpPr>
          <p:cNvPr id="5" name="Rectangle 12"/>
          <p:cNvSpPr/>
          <p:nvPr/>
        </p:nvSpPr>
        <p:spPr>
          <a:xfrm>
            <a:off x="0" y="85646"/>
            <a:ext cx="1907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Smart Education and Innovations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43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423" y="17908"/>
            <a:ext cx="1920240" cy="1075765"/>
          </a:xfrm>
          <a:prstGeom prst="rect">
            <a:avLst/>
          </a:prstGeom>
          <a:solidFill>
            <a:srgbClr val="13BBD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260686" y="1006228"/>
            <a:ext cx="86645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ru-RU" b="1" dirty="0">
                <a:ea typeface="MS Mincho" panose="02020609040205080304" pitchFamily="49" charset="-128"/>
                <a:cs typeface="Times New Roman" panose="02020603050405020304" pitchFamily="18" charset="0"/>
              </a:rPr>
              <a:t>Развитие онлайн-обучения</a:t>
            </a:r>
          </a:p>
          <a:p>
            <a:pPr marL="0" lvl="1" algn="just"/>
            <a:endParaRPr lang="ru-RU" b="1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Увеличение </a:t>
            </a:r>
            <a:r>
              <a:rPr lang="ru-RU" dirty="0">
                <a:solidFill>
                  <a:prstClr val="black"/>
                </a:solidFill>
              </a:rPr>
              <a:t>доли дисциплин, реализуемых в онлайн </a:t>
            </a:r>
            <a:r>
              <a:rPr lang="ru-RU" dirty="0" smtClean="0">
                <a:solidFill>
                  <a:prstClr val="black"/>
                </a:solidFill>
              </a:rPr>
              <a:t>формате, </a:t>
            </a:r>
            <a:r>
              <a:rPr lang="ru-RU" dirty="0">
                <a:solidFill>
                  <a:prstClr val="black"/>
                </a:solidFill>
              </a:rPr>
              <a:t>на каждой </a:t>
            </a:r>
            <a:r>
              <a:rPr lang="ru-RU" dirty="0" smtClean="0">
                <a:solidFill>
                  <a:prstClr val="black"/>
                </a:solidFill>
              </a:rPr>
              <a:t>ОП</a:t>
            </a:r>
            <a:r>
              <a:rPr lang="ru-RU" dirty="0">
                <a:solidFill>
                  <a:prstClr val="black"/>
                </a:solidFill>
              </a:rPr>
              <a:t>; 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Создание </a:t>
            </a:r>
            <a:r>
              <a:rPr lang="ru-RU" dirty="0" err="1">
                <a:solidFill>
                  <a:prstClr val="black"/>
                </a:solidFill>
              </a:rPr>
              <a:t>MOOCs</a:t>
            </a:r>
            <a:r>
              <a:rPr lang="ru-RU" dirty="0">
                <a:solidFill>
                  <a:prstClr val="black"/>
                </a:solidFill>
              </a:rPr>
              <a:t>:</a:t>
            </a:r>
          </a:p>
          <a:p>
            <a:pPr marL="1200150" lvl="3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3 </a:t>
            </a:r>
            <a:r>
              <a:rPr lang="ru-RU" dirty="0" smtClean="0">
                <a:solidFill>
                  <a:prstClr val="black"/>
                </a:solidFill>
              </a:rPr>
              <a:t>курса </a:t>
            </a:r>
            <a:r>
              <a:rPr lang="ru-RU" dirty="0">
                <a:solidFill>
                  <a:prstClr val="black"/>
                </a:solidFill>
              </a:rPr>
              <a:t>на платформе </a:t>
            </a:r>
            <a:r>
              <a:rPr lang="ru-RU" dirty="0" err="1" smtClean="0">
                <a:solidFill>
                  <a:prstClr val="black"/>
                </a:solidFill>
              </a:rPr>
              <a:t>Coursera</a:t>
            </a:r>
            <a:r>
              <a:rPr lang="ru-RU" dirty="0" smtClean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marL="1200150" lvl="3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3 </a:t>
            </a:r>
            <a:r>
              <a:rPr lang="ru-RU" dirty="0" smtClean="0">
                <a:solidFill>
                  <a:prstClr val="black"/>
                </a:solidFill>
              </a:rPr>
              <a:t>курса </a:t>
            </a:r>
            <a:r>
              <a:rPr lang="ru-RU" dirty="0">
                <a:solidFill>
                  <a:prstClr val="black"/>
                </a:solidFill>
              </a:rPr>
              <a:t>на платформе </a:t>
            </a:r>
            <a:r>
              <a:rPr lang="ru-RU" dirty="0" smtClean="0">
                <a:solidFill>
                  <a:prstClr val="black"/>
                </a:solidFill>
              </a:rPr>
              <a:t>НПОО;</a:t>
            </a:r>
            <a:endParaRPr lang="en-US" dirty="0" smtClean="0">
              <a:solidFill>
                <a:prstClr val="black"/>
              </a:solidFill>
            </a:endParaRPr>
          </a:p>
          <a:p>
            <a:pPr marL="1200150" lvl="3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4 </a:t>
            </a:r>
            <a:r>
              <a:rPr lang="ru-RU" dirty="0" smtClean="0">
                <a:solidFill>
                  <a:prstClr val="black"/>
                </a:solidFill>
              </a:rPr>
              <a:t>курса в рамках ФЦП в партнерстве с </a:t>
            </a:r>
            <a:r>
              <a:rPr lang="ru-RU" dirty="0" err="1" smtClean="0">
                <a:solidFill>
                  <a:prstClr val="black"/>
                </a:solidFill>
              </a:rPr>
              <a:t>СПбПУ</a:t>
            </a:r>
            <a:endParaRPr lang="ru-RU" dirty="0">
              <a:solidFill>
                <a:prstClr val="black"/>
              </a:solidFill>
            </a:endParaRPr>
          </a:p>
          <a:p>
            <a:pPr marL="1200150" lvl="3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1 </a:t>
            </a:r>
            <a:r>
              <a:rPr lang="ru-RU" dirty="0" smtClean="0">
                <a:solidFill>
                  <a:prstClr val="black"/>
                </a:solidFill>
              </a:rPr>
              <a:t>курс в партнерстве с Открытым университетом </a:t>
            </a:r>
            <a:r>
              <a:rPr lang="ru-RU" dirty="0">
                <a:solidFill>
                  <a:prstClr val="black"/>
                </a:solidFill>
              </a:rPr>
              <a:t>Егора </a:t>
            </a:r>
            <a:r>
              <a:rPr lang="ru-RU" dirty="0" smtClean="0">
                <a:solidFill>
                  <a:prstClr val="black"/>
                </a:solidFill>
              </a:rPr>
              <a:t>Гайдара;</a:t>
            </a: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и включение </a:t>
            </a:r>
            <a:r>
              <a:rPr lang="en-US" dirty="0"/>
              <a:t>SPOC </a:t>
            </a:r>
            <a:r>
              <a:rPr lang="ru-RU" dirty="0"/>
              <a:t>в образовательные программы </a:t>
            </a:r>
            <a:r>
              <a:rPr lang="ru-RU" dirty="0" smtClean="0"/>
              <a:t>кампуса;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Увеличение </a:t>
            </a:r>
            <a:r>
              <a:rPr lang="ru-RU" dirty="0">
                <a:solidFill>
                  <a:prstClr val="black"/>
                </a:solidFill>
              </a:rPr>
              <a:t>доли дисциплин, реализуемых в формате </a:t>
            </a:r>
            <a:r>
              <a:rPr lang="ru-RU" dirty="0" err="1">
                <a:solidFill>
                  <a:prstClr val="black"/>
                </a:solidFill>
              </a:rPr>
              <a:t>blended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learnin</a:t>
            </a:r>
            <a:r>
              <a:rPr lang="en-US" dirty="0" smtClean="0">
                <a:solidFill>
                  <a:prstClr val="black"/>
                </a:solidFill>
              </a:rPr>
              <a:t>g</a:t>
            </a:r>
            <a:r>
              <a:rPr lang="ru-RU" dirty="0" smtClean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онлайн-специализаций и </a:t>
            </a:r>
            <a:r>
              <a:rPr lang="en-US" dirty="0"/>
              <a:t>blended </a:t>
            </a:r>
            <a:r>
              <a:rPr lang="en-US" dirty="0" smtClean="0"/>
              <a:t>masters</a:t>
            </a:r>
            <a:r>
              <a:rPr lang="ru-RU" dirty="0" smtClean="0">
                <a:solidFill>
                  <a:prstClr val="black"/>
                </a:solidFill>
              </a:rPr>
              <a:t>;</a:t>
            </a: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Запуск </a:t>
            </a:r>
            <a:r>
              <a:rPr lang="ru-RU" dirty="0">
                <a:solidFill>
                  <a:prstClr val="black"/>
                </a:solidFill>
              </a:rPr>
              <a:t>видеостудии;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Онлайн </a:t>
            </a:r>
            <a:r>
              <a:rPr lang="ru-RU" dirty="0"/>
              <a:t>поддержка преподавания </a:t>
            </a:r>
            <a:r>
              <a:rPr lang="ru-RU" dirty="0" smtClean="0"/>
              <a:t>дисциплин (</a:t>
            </a:r>
            <a:r>
              <a:rPr lang="ru-RU" dirty="0" smtClean="0">
                <a:solidFill>
                  <a:prstClr val="black"/>
                </a:solidFill>
              </a:rPr>
              <a:t>100% дисциплин в </a:t>
            </a:r>
            <a:r>
              <a:rPr lang="en-US" dirty="0" smtClean="0">
                <a:solidFill>
                  <a:prstClr val="black"/>
                </a:solidFill>
              </a:rPr>
              <a:t>LMS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85646"/>
            <a:ext cx="1907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Smart Education and Innovations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02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2423" y="17908"/>
            <a:ext cx="1920240" cy="1075765"/>
          </a:xfrm>
          <a:prstGeom prst="rect">
            <a:avLst/>
          </a:prstGeom>
          <a:solidFill>
            <a:srgbClr val="13BBD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0825" y="1093673"/>
            <a:ext cx="8674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Развитие системы качества </a:t>
            </a:r>
            <a:r>
              <a:rPr lang="ru-RU" b="1" dirty="0" smtClean="0"/>
              <a:t>образования</a:t>
            </a:r>
          </a:p>
          <a:p>
            <a:endParaRPr lang="ru-RU" b="1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/>
              <a:t>и утверждение Концепции обеспечения качества образования в НИУ ВШЭ – Санкт-Петербург (на английском языке);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Анализ </a:t>
            </a:r>
            <a:r>
              <a:rPr lang="ru-RU" dirty="0"/>
              <a:t>качества преподавания майноров;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Внедрение </a:t>
            </a:r>
            <a:r>
              <a:rPr lang="ru-RU" dirty="0"/>
              <a:t>система мониторинга качества преподавания через </a:t>
            </a:r>
            <a:r>
              <a:rPr lang="ru-RU" dirty="0" err="1"/>
              <a:t>peer</a:t>
            </a:r>
            <a:r>
              <a:rPr lang="ru-RU" dirty="0"/>
              <a:t> </a:t>
            </a:r>
            <a:r>
              <a:rPr lang="ru-RU" dirty="0" err="1" smtClean="0"/>
              <a:t>observation</a:t>
            </a:r>
            <a:r>
              <a:rPr lang="ru-RU" dirty="0" smtClean="0"/>
              <a:t>;</a:t>
            </a: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 smtClean="0"/>
              <a:t>Разработка </a:t>
            </a:r>
            <a:r>
              <a:rPr lang="ru-RU" dirty="0" smtClean="0"/>
              <a:t>система </a:t>
            </a:r>
            <a:r>
              <a:rPr lang="ru-RU" dirty="0"/>
              <a:t>повышения качества преподавания на английском </a:t>
            </a:r>
            <a:r>
              <a:rPr lang="ru-RU" dirty="0" smtClean="0"/>
              <a:t>языке.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/>
              <a:t>Государственные и профессионально-общественные аккредитации</a:t>
            </a:r>
          </a:p>
          <a:p>
            <a:pPr marL="628650" lvl="1" indent="-171450" defTabSz="914400">
              <a:buFont typeface="Arial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marL="628650" lvl="1" indent="-171450" defTabSz="914400">
              <a:buFont typeface="Arial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Подготовка </a:t>
            </a:r>
            <a:r>
              <a:rPr lang="ru-RU" dirty="0">
                <a:solidFill>
                  <a:prstClr val="black"/>
                </a:solidFill>
              </a:rPr>
              <a:t>к государственной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аккредитации образовательных программ кампуса в </a:t>
            </a:r>
            <a:r>
              <a:rPr lang="ru-RU" dirty="0" smtClean="0">
                <a:solidFill>
                  <a:prstClr val="black"/>
                </a:solidFill>
              </a:rPr>
              <a:t>2019-2020</a:t>
            </a:r>
          </a:p>
          <a:p>
            <a:pPr marL="628650" lvl="1" indent="-171450" defTabSz="91440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  <a:p>
            <a:pPr marL="628650" lvl="1" indent="-171450" defTabSz="914400">
              <a:buFont typeface="Arial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Профессионально - общественная аккредитация ОП «Юриспруденция»</a:t>
            </a:r>
            <a:endParaRPr lang="ru-RU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ru-RU" dirty="0">
              <a:solidFill>
                <a:prstClr val="black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85646"/>
            <a:ext cx="1907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Smart Education and Innovations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085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920240" cy="1075765"/>
          </a:xfrm>
          <a:prstGeom prst="rect">
            <a:avLst/>
          </a:prstGeom>
          <a:solidFill>
            <a:srgbClr val="FF9966">
              <a:alpha val="8274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3"/>
          <p:cNvSpPr/>
          <p:nvPr/>
        </p:nvSpPr>
        <p:spPr>
          <a:xfrm>
            <a:off x="0" y="245203"/>
            <a:ext cx="192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/>
              <a:t>Shaping Ecosystem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250823" y="1585009"/>
            <a:ext cx="8788401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I’m</a:t>
            </a:r>
            <a:r>
              <a:rPr lang="ru-RU" b="1" dirty="0" smtClean="0"/>
              <a:t> а</a:t>
            </a:r>
            <a:r>
              <a:rPr lang="en-US" b="1" dirty="0" smtClean="0"/>
              <a:t> </a:t>
            </a:r>
            <a:r>
              <a:rPr lang="en-US" b="1" dirty="0"/>
              <a:t>part of St. Petersburg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Запуск </a:t>
            </a:r>
            <a:r>
              <a:rPr lang="ru-RU" dirty="0" smtClean="0"/>
              <a:t>проекта «Санкт-Петербург </a:t>
            </a:r>
            <a:r>
              <a:rPr lang="ru-RU" dirty="0"/>
              <a:t>– город для студентов» </a:t>
            </a:r>
            <a:r>
              <a:rPr lang="ru-RU" dirty="0" smtClean="0"/>
              <a:t>для </a:t>
            </a:r>
            <a:r>
              <a:rPr lang="ru-RU" dirty="0"/>
              <a:t>1-го </a:t>
            </a:r>
            <a:r>
              <a:rPr lang="ru-RU" dirty="0" smtClean="0"/>
              <a:t>курса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Август </a:t>
            </a:r>
            <a:r>
              <a:rPr lang="ru-RU" dirty="0"/>
              <a:t>–</a:t>
            </a:r>
            <a:r>
              <a:rPr lang="ru-RU" dirty="0" smtClean="0"/>
              <a:t> встречи </a:t>
            </a:r>
            <a:r>
              <a:rPr lang="ru-RU" dirty="0"/>
              <a:t>первокурсников с кураторами: парк </a:t>
            </a:r>
            <a:r>
              <a:rPr lang="ru-RU" dirty="0" err="1"/>
              <a:t>Екатерингоф</a:t>
            </a:r>
            <a:r>
              <a:rPr lang="ru-RU" dirty="0"/>
              <a:t>, Марсово поле, ЦПКиО, Приморский парк </a:t>
            </a:r>
            <a:r>
              <a:rPr lang="ru-RU" dirty="0" smtClean="0"/>
              <a:t>Победы.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Сентябрь – </a:t>
            </a:r>
            <a:r>
              <a:rPr lang="ru-RU" dirty="0" err="1" smtClean="0"/>
              <a:t>квесты</a:t>
            </a:r>
            <a:r>
              <a:rPr lang="ru-RU" dirty="0" smtClean="0"/>
              <a:t> </a:t>
            </a:r>
            <a:r>
              <a:rPr lang="ru-RU" dirty="0"/>
              <a:t>по истории и культуре </a:t>
            </a:r>
            <a:r>
              <a:rPr lang="ru-RU" dirty="0" smtClean="0"/>
              <a:t>Санкт-Петербурга.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Сентябрь – </a:t>
            </a:r>
            <a:r>
              <a:rPr lang="ru-RU" dirty="0"/>
              <a:t>БЖД</a:t>
            </a:r>
            <a:r>
              <a:rPr lang="ru-RU" dirty="0" smtClean="0"/>
              <a:t>: тема </a:t>
            </a:r>
            <a:r>
              <a:rPr lang="ru-RU" dirty="0"/>
              <a:t>«Жизнь в мегаполисе» - 1 лекция о Петербурге и 1 обзорная экскурсия по городу или экскурсия в один из музеев города.  </a:t>
            </a:r>
            <a:endParaRPr lang="ru-RU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dirty="0" smtClean="0"/>
              <a:t>учебного года</a:t>
            </a:r>
            <a:r>
              <a:rPr lang="ru-RU" dirty="0"/>
              <a:t> </a:t>
            </a:r>
            <a:r>
              <a:rPr lang="ru-RU" dirty="0" smtClean="0"/>
              <a:t>– общеуниверситетский </a:t>
            </a:r>
            <a:r>
              <a:rPr lang="ru-RU" dirty="0"/>
              <a:t>факультатив «История и культура Санкт-Петербурга</a:t>
            </a:r>
            <a:r>
              <a:rPr lang="ru-RU" dirty="0" smtClean="0"/>
              <a:t>». Объем  </a:t>
            </a:r>
            <a:r>
              <a:rPr lang="ru-RU" dirty="0"/>
              <a:t>– 2 </a:t>
            </a:r>
            <a:r>
              <a:rPr lang="ru-RU" dirty="0" err="1"/>
              <a:t>з.е</a:t>
            </a:r>
            <a:r>
              <a:rPr lang="ru-RU" dirty="0"/>
              <a:t>. (76 часов</a:t>
            </a:r>
            <a:r>
              <a:rPr lang="ru-RU" dirty="0" smtClean="0"/>
              <a:t>), </a:t>
            </a:r>
            <a:r>
              <a:rPr lang="ru-RU" dirty="0"/>
              <a:t>1-4 модули. </a:t>
            </a:r>
          </a:p>
        </p:txBody>
      </p:sp>
    </p:spTree>
    <p:extLst>
      <p:ext uri="{BB962C8B-B14F-4D97-AF65-F5344CB8AC3E}">
        <p14:creationId xmlns:p14="http://schemas.microsoft.com/office/powerpoint/2010/main" val="2119003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622" y="207703"/>
            <a:ext cx="1845269" cy="193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190121, Россия, Санкт-Петербург, ул. Союза Печатников, д. 16</a:t>
            </a:r>
          </a:p>
          <a:p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www.spb.hse.ru</a:t>
            </a:r>
            <a:endParaRPr lang="ru-RU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12834" y="3198168"/>
            <a:ext cx="4918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</a:t>
            </a:r>
            <a:r>
              <a:rPr lang="ru-RU" sz="2400" b="1" dirty="0">
                <a:solidFill>
                  <a:prstClr val="black"/>
                </a:solidFill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>
                <a:solidFill>
                  <a:srgbClr val="3AA4D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441590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4292" y="781861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1400" b="1" dirty="0"/>
              <a:t>Показатели реализации проекта «Учебные ассистенты»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32227" y="803356"/>
            <a:ext cx="3671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1400" b="1" dirty="0">
                <a:solidFill>
                  <a:prstClr val="black"/>
                </a:solidFill>
              </a:rPr>
              <a:t>Результаты конкурса </a:t>
            </a:r>
          </a:p>
          <a:p>
            <a:pPr defTabSz="457200"/>
            <a:r>
              <a:rPr lang="ru-RU" sz="1400" b="1" dirty="0" smtClean="0">
                <a:solidFill>
                  <a:prstClr val="black"/>
                </a:solidFill>
              </a:rPr>
              <a:t>«</a:t>
            </a:r>
            <a:r>
              <a:rPr lang="ru-RU" sz="1400" b="1" dirty="0">
                <a:solidFill>
                  <a:prstClr val="black"/>
                </a:solidFill>
              </a:rPr>
              <a:t>Лучший </a:t>
            </a:r>
            <a:r>
              <a:rPr lang="ru-RU" sz="1400" b="1" dirty="0" smtClean="0">
                <a:solidFill>
                  <a:prstClr val="black"/>
                </a:solidFill>
              </a:rPr>
              <a:t>преподаватель 2017»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652" y="153072"/>
            <a:ext cx="6734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ru-RU" sz="2400" b="1" dirty="0" smtClean="0">
                <a:solidFill>
                  <a:prstClr val="black"/>
                </a:solidFill>
              </a:rPr>
              <a:t>Показатели качества учебного процесса</a:t>
            </a:r>
            <a:endParaRPr lang="ru-RU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03502"/>
              </p:ext>
            </p:extLst>
          </p:nvPr>
        </p:nvGraphicFramePr>
        <p:xfrm>
          <a:off x="251012" y="4484779"/>
          <a:ext cx="4536141" cy="2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6651" y="3875272"/>
            <a:ext cx="4159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</a:rPr>
              <a:t>Динамика количества </a:t>
            </a:r>
            <a:r>
              <a:rPr lang="ru-RU" sz="1400" b="1" dirty="0" smtClean="0">
                <a:solidFill>
                  <a:prstClr val="black"/>
                </a:solidFill>
              </a:rPr>
              <a:t>лучших </a:t>
            </a:r>
            <a:r>
              <a:rPr lang="ru-RU" sz="1400" b="1" dirty="0">
                <a:solidFill>
                  <a:prstClr val="black"/>
                </a:solidFill>
              </a:rPr>
              <a:t>преподавателей за последние 2 года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008372"/>
              </p:ext>
            </p:extLst>
          </p:nvPr>
        </p:nvGraphicFramePr>
        <p:xfrm>
          <a:off x="316652" y="1360247"/>
          <a:ext cx="4059923" cy="250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120445"/>
              </p:ext>
            </p:extLst>
          </p:nvPr>
        </p:nvGraphicFramePr>
        <p:xfrm>
          <a:off x="4787152" y="1413059"/>
          <a:ext cx="4123765" cy="526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226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652" y="133564"/>
            <a:ext cx="6734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ru-RU" sz="2400" b="1" dirty="0" smtClean="0">
                <a:solidFill>
                  <a:prstClr val="black"/>
                </a:solidFill>
              </a:rPr>
              <a:t>Показатели качества учебного процесса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628650" y="646576"/>
            <a:ext cx="3826809" cy="494110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Результаты внешнего независимого экзамена по английскому </a:t>
            </a:r>
            <a:r>
              <a:rPr lang="ru-RU" sz="1400" dirty="0"/>
              <a:t>я</a:t>
            </a:r>
            <a:r>
              <a:rPr lang="ru-RU" sz="1400" dirty="0" smtClean="0"/>
              <a:t>зыку</a:t>
            </a:r>
            <a:endParaRPr lang="ru-RU" sz="14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58616892"/>
              </p:ext>
            </p:extLst>
          </p:nvPr>
        </p:nvGraphicFramePr>
        <p:xfrm>
          <a:off x="276562" y="1140686"/>
          <a:ext cx="4924088" cy="25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639849"/>
              </p:ext>
            </p:extLst>
          </p:nvPr>
        </p:nvGraphicFramePr>
        <p:xfrm>
          <a:off x="422461" y="4303058"/>
          <a:ext cx="5281473" cy="190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8650" y="3736332"/>
            <a:ext cx="4572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Международные сертификаты </a:t>
            </a:r>
            <a:endParaRPr lang="ru-RU" sz="1400" dirty="0" smtClean="0"/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/>
              <a:t>(</a:t>
            </a:r>
            <a:r>
              <a:rPr lang="en-US" sz="1200" dirty="0" smtClean="0"/>
              <a:t>IELTS</a:t>
            </a:r>
            <a:r>
              <a:rPr lang="en-US" sz="1200" dirty="0"/>
              <a:t>, TOEFL, CPE, FCE, </a:t>
            </a:r>
            <a:r>
              <a:rPr lang="en-US" sz="1200" dirty="0" smtClean="0"/>
              <a:t>CAE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081478"/>
              </p:ext>
            </p:extLst>
          </p:nvPr>
        </p:nvGraphicFramePr>
        <p:xfrm>
          <a:off x="5200650" y="1542489"/>
          <a:ext cx="3517778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62293" y="669344"/>
            <a:ext cx="40813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Общее количество предоставленных сертификатов по программам </a:t>
            </a:r>
          </a:p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/>
              <a:t>в 2016-2017 </a:t>
            </a:r>
            <a:r>
              <a:rPr lang="ru-RU" sz="1400" dirty="0" err="1" smtClean="0"/>
              <a:t>уч.г</a:t>
            </a:r>
            <a:r>
              <a:rPr lang="ru-RU" sz="1400" dirty="0" smtClean="0"/>
              <a:t>. (общее количество</a:t>
            </a:r>
            <a:r>
              <a:rPr lang="en-US" sz="1400" dirty="0" smtClean="0"/>
              <a:t> -</a:t>
            </a:r>
            <a:r>
              <a:rPr lang="ru-RU" sz="1400" dirty="0" smtClean="0"/>
              <a:t>62</a:t>
            </a:r>
            <a:r>
              <a:rPr lang="en-US" sz="1400" dirty="0" smtClean="0"/>
              <a:t>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665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42949"/>
            <a:ext cx="8052212" cy="5306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Образование: </a:t>
            </a:r>
            <a:r>
              <a:rPr lang="en-US" dirty="0" smtClean="0"/>
              <a:t>KPI 2016-2017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1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35701"/>
              </p:ext>
            </p:extLst>
          </p:nvPr>
        </p:nvGraphicFramePr>
        <p:xfrm>
          <a:off x="889574" y="1757570"/>
          <a:ext cx="2871021" cy="180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2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337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Доля студентов,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прошедших обучение на ДОП кампуса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(включая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</a:rPr>
                        <a:t>майноры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6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2014-2015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2015-2016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2016-2017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7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06600"/>
              </p:ext>
            </p:extLst>
          </p:nvPr>
        </p:nvGraphicFramePr>
        <p:xfrm>
          <a:off x="5317015" y="1709072"/>
          <a:ext cx="2871021" cy="180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2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337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Доля студентов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бакалавриата, принявших участие в проектах с внешними партнерами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6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b="1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2014-2015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2015-2016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2016-2017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19913"/>
              </p:ext>
            </p:extLst>
          </p:nvPr>
        </p:nvGraphicFramePr>
        <p:xfrm>
          <a:off x="889574" y="4260049"/>
          <a:ext cx="2871021" cy="191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2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337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Доля студентов, участвующих в программах международной мобильности (исходящая мобильность)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6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2%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2.4%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766030"/>
              </p:ext>
            </p:extLst>
          </p:nvPr>
        </p:nvGraphicFramePr>
        <p:xfrm>
          <a:off x="5317015" y="4260049"/>
          <a:ext cx="2871021" cy="201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95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5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27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337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Количество студентов, изучивших дисциплины учебного плана частично или полностью в онлайн-формате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6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9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2014-2015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2015-2016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2016-2017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21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633" y="1694459"/>
            <a:ext cx="8704741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Открыта новая образовательная программа (первый набор в 2017 г.):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магистратура «Государство, общество и экономическое развитие в современной Азии»</a:t>
            </a:r>
            <a:endParaRPr lang="en-US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Разработаны новые программы на прием 2018 года: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</a:rPr>
              <a:t>бакалавриат</a:t>
            </a:r>
            <a:r>
              <a:rPr lang="ru-RU" sz="1600" dirty="0">
                <a:solidFill>
                  <a:prstClr val="black"/>
                </a:solidFill>
              </a:rPr>
              <a:t> «Дизайн</a:t>
            </a:r>
            <a:r>
              <a:rPr lang="ru-RU" sz="1600" dirty="0" smtClean="0">
                <a:solidFill>
                  <a:prstClr val="black"/>
                </a:solidFill>
              </a:rPr>
              <a:t>»;</a:t>
            </a:r>
            <a:endParaRPr lang="ru-RU" sz="16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магистратура </a:t>
            </a:r>
            <a:r>
              <a:rPr lang="en-US" sz="1600" dirty="0">
                <a:solidFill>
                  <a:prstClr val="black"/>
                </a:solidFill>
              </a:rPr>
              <a:t>“Management and Analytics for Business</a:t>
            </a:r>
            <a:r>
              <a:rPr lang="en-US" sz="1600" dirty="0" smtClean="0">
                <a:solidFill>
                  <a:prstClr val="black"/>
                </a:solidFill>
              </a:rPr>
              <a:t>”</a:t>
            </a:r>
            <a:r>
              <a:rPr lang="ru-RU" sz="1600" dirty="0" smtClean="0">
                <a:solidFill>
                  <a:prstClr val="black"/>
                </a:solidFill>
              </a:rPr>
              <a:t>;</a:t>
            </a:r>
            <a:endParaRPr lang="ru-RU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Получен</a:t>
            </a:r>
            <a:r>
              <a:rPr lang="ru-RU" sz="1600" b="1" dirty="0">
                <a:solidFill>
                  <a:prstClr val="black"/>
                </a:solidFill>
              </a:rPr>
              <a:t>ы</a:t>
            </a:r>
            <a:r>
              <a:rPr lang="ru-RU" sz="1600" b="1" dirty="0" smtClean="0">
                <a:solidFill>
                  <a:prstClr val="black"/>
                </a:solidFill>
              </a:rPr>
              <a:t> лицензии </a:t>
            </a:r>
            <a:r>
              <a:rPr lang="ru-RU" sz="1600" b="1" dirty="0">
                <a:solidFill>
                  <a:prstClr val="black"/>
                </a:solidFill>
              </a:rPr>
              <a:t>на </a:t>
            </a:r>
            <a:r>
              <a:rPr lang="ru-RU" sz="1600" b="1" dirty="0" smtClean="0">
                <a:solidFill>
                  <a:prstClr val="black"/>
                </a:solidFill>
              </a:rPr>
              <a:t>направления </a:t>
            </a:r>
            <a:r>
              <a:rPr lang="ru-RU" sz="1600" b="1" dirty="0">
                <a:solidFill>
                  <a:prstClr val="black"/>
                </a:solidFill>
              </a:rPr>
              <a:t>подготовки </a:t>
            </a:r>
            <a:r>
              <a:rPr lang="ru-RU" sz="1600" b="1" dirty="0" smtClean="0">
                <a:solidFill>
                  <a:prstClr val="black"/>
                </a:solidFill>
              </a:rPr>
              <a:t>: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ru-RU" sz="1600" dirty="0" err="1" smtClean="0">
                <a:solidFill>
                  <a:prstClr val="black"/>
                </a:solidFill>
              </a:rPr>
              <a:t>бакалавриат</a:t>
            </a:r>
            <a:r>
              <a:rPr lang="ru-RU" sz="1600" dirty="0" smtClean="0">
                <a:solidFill>
                  <a:prstClr val="black"/>
                </a:solidFill>
              </a:rPr>
              <a:t> и магистратура «Дизайн»;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магистратура «</a:t>
            </a:r>
            <a:r>
              <a:rPr lang="ru-RU" sz="1600" dirty="0" err="1" smtClean="0">
                <a:solidFill>
                  <a:prstClr val="black"/>
                </a:solidFill>
              </a:rPr>
              <a:t>Медиакоммуникации</a:t>
            </a:r>
            <a:r>
              <a:rPr lang="ru-RU" sz="1600" dirty="0" smtClean="0">
                <a:solidFill>
                  <a:prstClr val="black"/>
                </a:solidFill>
              </a:rPr>
              <a:t>»;</a:t>
            </a:r>
            <a:endParaRPr lang="ru-RU" sz="16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ОП </a:t>
            </a:r>
            <a:r>
              <a:rPr lang="ru-RU" sz="1600" b="1" dirty="0">
                <a:solidFill>
                  <a:prstClr val="black"/>
                </a:solidFill>
              </a:rPr>
              <a:t>Менеджмент получила аккредитацию </a:t>
            </a:r>
            <a:r>
              <a:rPr lang="en-US" sz="1600" b="1" dirty="0">
                <a:solidFill>
                  <a:prstClr val="black"/>
                </a:solidFill>
              </a:rPr>
              <a:t>CIMA</a:t>
            </a:r>
            <a:endParaRPr lang="ru-RU" sz="16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Пройдена государственная аккредитация </a:t>
            </a:r>
            <a:r>
              <a:rPr lang="ru-RU" sz="1600" b="1" dirty="0" smtClean="0">
                <a:solidFill>
                  <a:prstClr val="black"/>
                </a:solidFill>
              </a:rPr>
              <a:t>ОП: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магистратура «</a:t>
            </a:r>
            <a:r>
              <a:rPr lang="ru-RU" sz="1600" dirty="0">
                <a:solidFill>
                  <a:prstClr val="black"/>
                </a:solidFill>
              </a:rPr>
              <a:t>Анализ больших данных в экономике и обществе</a:t>
            </a:r>
            <a:r>
              <a:rPr lang="ru-RU" sz="1600" dirty="0" smtClean="0">
                <a:solidFill>
                  <a:prstClr val="black"/>
                </a:solidFill>
              </a:rPr>
              <a:t>»</a:t>
            </a:r>
          </a:p>
          <a:p>
            <a:pPr lvl="1"/>
            <a:endParaRPr lang="ru-RU" sz="1600" b="1" dirty="0">
              <a:solidFill>
                <a:prstClr val="black"/>
              </a:solidFill>
            </a:endParaRPr>
          </a:p>
          <a:p>
            <a:pPr marL="95250" lvl="1" indent="-285750">
              <a:buFont typeface="Wingdings" pitchFamily="2" charset="2"/>
              <a:buChar char="ü"/>
            </a:pPr>
            <a:r>
              <a:rPr lang="ru-RU" altLang="ru-RU" sz="1600" b="1" dirty="0">
                <a:solidFill>
                  <a:prstClr val="black"/>
                </a:solidFill>
              </a:rPr>
              <a:t>Международные</a:t>
            </a:r>
            <a:r>
              <a:rPr lang="ru-RU" altLang="ru-RU" sz="1600" b="1" dirty="0"/>
              <a:t> аккредитации и консорциумы:</a:t>
            </a:r>
          </a:p>
          <a:p>
            <a:pPr marL="542925" lvl="2" indent="-276225">
              <a:buFont typeface="Wingdings" pitchFamily="2" charset="2"/>
              <a:buChar char="§"/>
            </a:pPr>
            <a:r>
              <a:rPr lang="ru-RU" altLang="ru-RU" sz="1600" dirty="0">
                <a:solidFill>
                  <a:prstClr val="black"/>
                </a:solidFill>
              </a:rPr>
              <a:t>принята заявка кандидата на получение аккредитации </a:t>
            </a:r>
            <a:r>
              <a:rPr lang="en-US" altLang="ru-RU" sz="1600" dirty="0">
                <a:solidFill>
                  <a:prstClr val="black"/>
                </a:solidFill>
              </a:rPr>
              <a:t>EPAS</a:t>
            </a:r>
            <a:r>
              <a:rPr lang="ru-RU" altLang="ru-RU" sz="1600" dirty="0">
                <a:solidFill>
                  <a:prstClr val="black"/>
                </a:solidFill>
              </a:rPr>
              <a:t> для МОП «Финансы</a:t>
            </a:r>
            <a:r>
              <a:rPr lang="ru-RU" altLang="ru-RU" sz="1600" dirty="0" smtClean="0">
                <a:solidFill>
                  <a:prstClr val="black"/>
                </a:solidFill>
              </a:rPr>
              <a:t>»;</a:t>
            </a:r>
            <a:endParaRPr lang="ru-RU" altLang="ru-RU" sz="1600" dirty="0">
              <a:solidFill>
                <a:prstClr val="black"/>
              </a:solidFill>
            </a:endParaRPr>
          </a:p>
          <a:p>
            <a:pPr marL="542925" lvl="2" indent="-276225">
              <a:buFont typeface="Wingdings" pitchFamily="2" charset="2"/>
              <a:buChar char="§"/>
            </a:pPr>
            <a:r>
              <a:rPr lang="ru-RU" altLang="ru-RU" sz="1600" dirty="0">
                <a:solidFill>
                  <a:prstClr val="black"/>
                </a:solidFill>
              </a:rPr>
              <a:t>членство в </a:t>
            </a:r>
            <a:r>
              <a:rPr lang="en-US" altLang="ru-RU" sz="1600" dirty="0" smtClean="0">
                <a:solidFill>
                  <a:prstClr val="black"/>
                </a:solidFill>
              </a:rPr>
              <a:t>QTEM</a:t>
            </a:r>
            <a:r>
              <a:rPr lang="ru-RU" altLang="ru-RU" sz="1600" dirty="0" smtClean="0">
                <a:solidFill>
                  <a:prstClr val="black"/>
                </a:solidFill>
              </a:rPr>
              <a:t>;</a:t>
            </a:r>
          </a:p>
          <a:p>
            <a:pPr marL="542925" lvl="2" indent="-276225">
              <a:buFont typeface="Wingdings" pitchFamily="2" charset="2"/>
              <a:buChar char="§"/>
            </a:pPr>
            <a:r>
              <a:rPr lang="ru-RU" altLang="ru-RU" sz="1600" dirty="0">
                <a:solidFill>
                  <a:prstClr val="black"/>
                </a:solidFill>
              </a:rPr>
              <a:t>ч</a:t>
            </a:r>
            <a:r>
              <a:rPr lang="ru-RU" altLang="ru-RU" sz="1600" dirty="0" smtClean="0">
                <a:solidFill>
                  <a:prstClr val="black"/>
                </a:solidFill>
              </a:rPr>
              <a:t>ленство </a:t>
            </a:r>
            <a:r>
              <a:rPr lang="ru-RU" altLang="ru-RU" sz="1600" dirty="0">
                <a:solidFill>
                  <a:prstClr val="black"/>
                </a:solidFill>
              </a:rPr>
              <a:t>в </a:t>
            </a:r>
            <a:r>
              <a:rPr lang="en-US" altLang="ru-RU" sz="1600" dirty="0" smtClean="0">
                <a:solidFill>
                  <a:prstClr val="black"/>
                </a:solidFill>
              </a:rPr>
              <a:t>AACSB</a:t>
            </a:r>
            <a:r>
              <a:rPr lang="ru-RU" altLang="ru-RU" sz="1600" dirty="0" smtClean="0">
                <a:solidFill>
                  <a:prstClr val="black"/>
                </a:solidFill>
              </a:rPr>
              <a:t>;</a:t>
            </a:r>
            <a:endParaRPr lang="ru-RU" altLang="ru-RU" sz="1600" dirty="0">
              <a:solidFill>
                <a:prstClr val="black"/>
              </a:solidFill>
            </a:endParaRPr>
          </a:p>
          <a:p>
            <a:pPr marL="542925" lvl="2" indent="-276225">
              <a:buFont typeface="Wingdings" pitchFamily="2" charset="2"/>
              <a:buChar char="§"/>
            </a:pPr>
            <a:r>
              <a:rPr lang="ru-RU" altLang="ru-RU" sz="1600" dirty="0" smtClean="0">
                <a:solidFill>
                  <a:prstClr val="black"/>
                </a:solidFill>
              </a:rPr>
              <a:t>инициатива по созданию </a:t>
            </a:r>
            <a:r>
              <a:rPr lang="ru-RU" altLang="ru-RU" sz="1600" dirty="0">
                <a:solidFill>
                  <a:prstClr val="black"/>
                </a:solidFill>
              </a:rPr>
              <a:t>консорциума </a:t>
            </a:r>
            <a:r>
              <a:rPr lang="en-US" altLang="ru-RU" sz="1600" dirty="0">
                <a:solidFill>
                  <a:prstClr val="black"/>
                </a:solidFill>
              </a:rPr>
              <a:t>Global Economics and Innovation </a:t>
            </a:r>
            <a:r>
              <a:rPr lang="en-US" altLang="ru-RU" sz="1600" dirty="0" smtClean="0">
                <a:solidFill>
                  <a:prstClr val="black"/>
                </a:solidFill>
              </a:rPr>
              <a:t>Policy</a:t>
            </a:r>
            <a:r>
              <a:rPr lang="ru-RU" altLang="ru-RU" sz="1600" dirty="0" smtClean="0">
                <a:solidFill>
                  <a:prstClr val="black"/>
                </a:solidFill>
              </a:rPr>
              <a:t>.</a:t>
            </a:r>
            <a:endParaRPr lang="ru-RU" altLang="ru-RU" sz="1600" dirty="0">
              <a:solidFill>
                <a:prstClr val="black"/>
              </a:solidFill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67544" y="404092"/>
            <a:ext cx="8391448" cy="615603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latin typeface="+mn-lt"/>
              </a:rPr>
              <a:t>Образование: реализация планов 2016-2017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Приоритет 1: Открытие новых и аккредитация существующих ОП</a:t>
            </a:r>
          </a:p>
        </p:txBody>
      </p:sp>
    </p:spTree>
    <p:extLst>
      <p:ext uri="{BB962C8B-B14F-4D97-AF65-F5344CB8AC3E}">
        <p14:creationId xmlns:p14="http://schemas.microsoft.com/office/powerpoint/2010/main" val="2429165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84101" y="436262"/>
            <a:ext cx="8119814" cy="615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+mn-lt"/>
              </a:rPr>
              <a:t>Образование: реализация планов 2016-2017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ru-RU" dirty="0">
                <a:latin typeface="+mn-lt"/>
              </a:rPr>
              <a:t>Приоритет 2: </a:t>
            </a:r>
            <a:r>
              <a:rPr lang="en-US" dirty="0">
                <a:latin typeface="+mn-lt"/>
              </a:rPr>
              <a:t>Upgrade</a:t>
            </a:r>
            <a:r>
              <a:rPr lang="ru-RU" dirty="0">
                <a:latin typeface="+mn-lt"/>
              </a:rPr>
              <a:t> существующих ОП</a:t>
            </a:r>
            <a:endParaRPr lang="ru-RU" sz="22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24870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Модернизированы </a:t>
            </a:r>
            <a:r>
              <a:rPr lang="ru-RU" sz="1600" b="1" dirty="0">
                <a:solidFill>
                  <a:prstClr val="black"/>
                </a:solidFill>
              </a:rPr>
              <a:t>образовательные программы к приему 2017 года: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МП </a:t>
            </a:r>
            <a:r>
              <a:rPr lang="ru-RU" sz="1600" dirty="0">
                <a:solidFill>
                  <a:prstClr val="black"/>
                </a:solidFill>
              </a:rPr>
              <a:t>«Городское развитие и управление»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БП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ru-RU" sz="1600" dirty="0"/>
              <a:t>Управление а аналитика в государственном секторе»</a:t>
            </a:r>
            <a:endParaRPr lang="ru-RU" sz="16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МП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Comparative Politics of Eurasia</a:t>
            </a:r>
            <a:r>
              <a:rPr lang="ru-RU" sz="1600" dirty="0">
                <a:solidFill>
                  <a:prstClr val="black"/>
                </a:solidFill>
              </a:rPr>
              <a:t>» (английский язык)</a:t>
            </a:r>
            <a:endParaRPr lang="en-US" sz="16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БП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International Business and Management Studies</a:t>
            </a:r>
            <a:r>
              <a:rPr lang="ru-RU" sz="1600" dirty="0">
                <a:solidFill>
                  <a:prstClr val="black"/>
                </a:solidFill>
              </a:rPr>
              <a:t>» (английский язык)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ru-RU" sz="1600" b="1" dirty="0" smtClean="0"/>
              <a:t>Созданы двойные треки </a:t>
            </a:r>
            <a:r>
              <a:rPr lang="ru-RU" sz="1600" b="1" dirty="0"/>
              <a:t>(русский и английский языки) для трудных дисциплин </a:t>
            </a:r>
            <a:r>
              <a:rPr lang="ru-RU" sz="1600" b="1" dirty="0" smtClean="0"/>
              <a:t>1/2 курсов </a:t>
            </a:r>
            <a:r>
              <a:rPr lang="ru-RU" sz="1600" b="1" dirty="0"/>
              <a:t>англоязычных бакалаврских </a:t>
            </a:r>
            <a:r>
              <a:rPr lang="ru-RU" sz="1600" b="1" dirty="0" smtClean="0"/>
              <a:t>программ: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ru-RU" sz="1600" dirty="0" smtClean="0"/>
              <a:t>БП «</a:t>
            </a:r>
            <a:r>
              <a:rPr lang="en-US" sz="1600" dirty="0" smtClean="0"/>
              <a:t>International Business and Management Studies</a:t>
            </a:r>
            <a:r>
              <a:rPr lang="ru-RU" sz="1600" dirty="0" smtClean="0"/>
              <a:t>»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ru-RU" sz="1600" dirty="0" smtClean="0"/>
              <a:t>БП «</a:t>
            </a:r>
            <a:r>
              <a:rPr lang="en-US" sz="1600" dirty="0" smtClean="0"/>
              <a:t>Sociology and Social Informatics</a:t>
            </a:r>
            <a:r>
              <a:rPr lang="ru-RU" sz="1600" dirty="0" smtClean="0"/>
              <a:t>»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742950" lvl="2" indent="-285750">
              <a:buFont typeface="Arial" pitchFamily="34" charset="0"/>
              <a:buChar char="•"/>
            </a:pPr>
            <a:r>
              <a:rPr lang="ru-RU" sz="1600" dirty="0" smtClean="0"/>
              <a:t>БП «</a:t>
            </a:r>
            <a:r>
              <a:rPr lang="en-US" sz="1600" dirty="0" smtClean="0"/>
              <a:t>Political Science and World Politics</a:t>
            </a:r>
            <a:r>
              <a:rPr lang="ru-RU" sz="16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7733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22" y="1690747"/>
            <a:ext cx="859629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Н</a:t>
            </a:r>
            <a:r>
              <a:rPr lang="ru-RU" sz="1600" b="1" dirty="0" smtClean="0">
                <a:solidFill>
                  <a:prstClr val="black"/>
                </a:solidFill>
              </a:rPr>
              <a:t>овые </a:t>
            </a:r>
            <a:r>
              <a:rPr lang="ru-RU" sz="1600" b="1" dirty="0" err="1">
                <a:solidFill>
                  <a:prstClr val="black"/>
                </a:solidFill>
              </a:rPr>
              <a:t>майоноры</a:t>
            </a:r>
            <a:r>
              <a:rPr lang="ru-RU" sz="1600" b="1" dirty="0">
                <a:solidFill>
                  <a:prstClr val="black"/>
                </a:solidFill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</a:rPr>
              <a:t>для </a:t>
            </a:r>
            <a:r>
              <a:rPr lang="ru-RU" sz="1600" b="1" dirty="0">
                <a:solidFill>
                  <a:prstClr val="black"/>
                </a:solidFill>
              </a:rPr>
              <a:t>набора 2016 г</a:t>
            </a:r>
            <a:r>
              <a:rPr lang="ru-RU" sz="1600" b="1" dirty="0" smtClean="0">
                <a:solidFill>
                  <a:prstClr val="black"/>
                </a:solidFill>
              </a:rPr>
              <a:t>.:</a:t>
            </a:r>
            <a:endParaRPr lang="ru-RU" sz="1600" b="1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Social anthropology</a:t>
            </a:r>
            <a:r>
              <a:rPr lang="ru-RU" sz="1600" dirty="0">
                <a:solidFill>
                  <a:prstClr val="black"/>
                </a:solidFill>
              </a:rPr>
              <a:t>»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ru-RU" sz="1600" dirty="0">
                <a:solidFill>
                  <a:prstClr val="black"/>
                </a:solidFill>
              </a:rPr>
              <a:t>английский язык)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Personal and behavioral finance</a:t>
            </a:r>
            <a:r>
              <a:rPr lang="ru-RU" sz="1600" dirty="0">
                <a:solidFill>
                  <a:prstClr val="black"/>
                </a:solidFill>
              </a:rPr>
              <a:t>»</a:t>
            </a:r>
            <a:r>
              <a:rPr lang="en-US" sz="1600" dirty="0">
                <a:solidFill>
                  <a:prstClr val="black"/>
                </a:solidFill>
              </a:rPr>
              <a:t> (</a:t>
            </a:r>
            <a:r>
              <a:rPr lang="ru-RU" sz="1600" dirty="0">
                <a:solidFill>
                  <a:prstClr val="black"/>
                </a:solidFill>
              </a:rPr>
              <a:t>английский язык)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«Предпринимательские проекты и </a:t>
            </a:r>
            <a:r>
              <a:rPr lang="ru-RU" sz="1600" dirty="0" err="1">
                <a:solidFill>
                  <a:prstClr val="black"/>
                </a:solidFill>
              </a:rPr>
              <a:t>стартапы</a:t>
            </a:r>
            <a:r>
              <a:rPr lang="ru-RU" sz="1600" dirty="0">
                <a:solidFill>
                  <a:prstClr val="black"/>
                </a:solidFill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Интегративные модули: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soft </a:t>
            </a:r>
            <a:r>
              <a:rPr lang="en-US" sz="1600" dirty="0">
                <a:solidFill>
                  <a:prstClr val="black"/>
                </a:solidFill>
              </a:rPr>
              <a:t>skills </a:t>
            </a:r>
            <a:r>
              <a:rPr lang="ru-RU" sz="1600" dirty="0" smtClean="0">
                <a:solidFill>
                  <a:prstClr val="black"/>
                </a:solidFill>
              </a:rPr>
              <a:t>в ОП </a:t>
            </a:r>
            <a:r>
              <a:rPr lang="ru-RU" sz="1600" dirty="0" err="1" smtClean="0">
                <a:solidFill>
                  <a:prstClr val="black"/>
                </a:solidFill>
              </a:rPr>
              <a:t>бакалавриата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Бизнес-аналитика в ОП</a:t>
            </a:r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«</a:t>
            </a:r>
            <a:r>
              <a:rPr lang="en-US" sz="1600" dirty="0" smtClean="0">
                <a:solidFill>
                  <a:prstClr val="black"/>
                </a:solidFill>
              </a:rPr>
              <a:t>International Business</a:t>
            </a:r>
            <a:r>
              <a:rPr lang="ru-RU" sz="1600" dirty="0" smtClean="0">
                <a:solidFill>
                  <a:prstClr val="black"/>
                </a:solidFill>
              </a:rPr>
              <a:t>»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(</a:t>
            </a:r>
            <a:r>
              <a:rPr lang="ru-RU" sz="1600" dirty="0">
                <a:solidFill>
                  <a:prstClr val="black"/>
                </a:solidFill>
              </a:rPr>
              <a:t>Менеджмент)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Разработка и внедрение линейки дополнительных программ для </a:t>
            </a:r>
            <a:r>
              <a:rPr lang="ru-RU" sz="1600" b="1" dirty="0" smtClean="0">
                <a:solidFill>
                  <a:prstClr val="black"/>
                </a:solidFill>
              </a:rPr>
              <a:t>студентов:</a:t>
            </a:r>
            <a:endParaRPr lang="en-US" sz="1600" b="1" dirty="0">
              <a:solidFill>
                <a:prstClr val="black"/>
              </a:solidFill>
            </a:endParaRPr>
          </a:p>
          <a:p>
            <a:pPr marL="628650" lvl="3" indent="-1714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 ППП </a:t>
            </a:r>
            <a:r>
              <a:rPr lang="ru-RU" sz="1600" dirty="0">
                <a:solidFill>
                  <a:prstClr val="black"/>
                </a:solidFill>
              </a:rPr>
              <a:t>«Школа современного </a:t>
            </a:r>
            <a:r>
              <a:rPr lang="en-US" sz="1600" dirty="0">
                <a:solidFill>
                  <a:prstClr val="black"/>
                </a:solidFill>
              </a:rPr>
              <a:t>HR-</a:t>
            </a:r>
            <a:r>
              <a:rPr lang="ru-RU" sz="1600" dirty="0">
                <a:solidFill>
                  <a:prstClr val="black"/>
                </a:solidFill>
              </a:rPr>
              <a:t>менеджера» (с 2017 г.) 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«Программирование в MS </a:t>
            </a:r>
            <a:r>
              <a:rPr lang="ru-RU" sz="1600" dirty="0" err="1">
                <a:solidFill>
                  <a:prstClr val="black"/>
                </a:solidFill>
              </a:rPr>
              <a:t>Excel</a:t>
            </a:r>
            <a:r>
              <a:rPr lang="ru-RU" sz="1600" dirty="0">
                <a:solidFill>
                  <a:prstClr val="black"/>
                </a:solidFill>
              </a:rPr>
              <a:t>» (с 2017 г.)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«1С: Предприятие 8. Бухгалтерия предприятия» (сертификат) (2016-2017)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Расширение линейки дополнительных программ по иностранным языкам: </a:t>
            </a:r>
            <a:endParaRPr lang="ru-RU" sz="1600" b="1" dirty="0" smtClean="0">
              <a:solidFill>
                <a:prstClr val="black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английский </a:t>
            </a:r>
            <a:r>
              <a:rPr lang="ru-RU" sz="1600" dirty="0">
                <a:solidFill>
                  <a:prstClr val="black"/>
                </a:solidFill>
              </a:rPr>
              <a:t>язык уровень </a:t>
            </a:r>
            <a:r>
              <a:rPr lang="ru-RU" sz="1600" dirty="0" smtClean="0">
                <a:solidFill>
                  <a:prstClr val="black"/>
                </a:solidFill>
              </a:rPr>
              <a:t>В1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китайский язык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немецкий язык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французский язык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подготовка </a:t>
            </a:r>
            <a:r>
              <a:rPr lang="ru-RU" sz="1600" dirty="0">
                <a:solidFill>
                  <a:prstClr val="black"/>
                </a:solidFill>
              </a:rPr>
              <a:t>к сдаче </a:t>
            </a:r>
            <a:r>
              <a:rPr lang="ru-RU" sz="1600" dirty="0" smtClean="0">
                <a:solidFill>
                  <a:prstClr val="black"/>
                </a:solidFill>
              </a:rPr>
              <a:t>IELTS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подготовка </a:t>
            </a:r>
            <a:r>
              <a:rPr lang="ru-RU" sz="1600" dirty="0">
                <a:solidFill>
                  <a:prstClr val="black"/>
                </a:solidFill>
              </a:rPr>
              <a:t>к </a:t>
            </a:r>
            <a:r>
              <a:rPr lang="en-US" sz="1600" dirty="0" smtClean="0">
                <a:solidFill>
                  <a:prstClr val="black"/>
                </a:solidFill>
              </a:rPr>
              <a:t>GMAT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ru-RU" sz="1600" dirty="0">
                <a:solidFill>
                  <a:prstClr val="black"/>
                </a:solidFill>
              </a:rPr>
              <a:t>с 2017)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9756" y="516480"/>
            <a:ext cx="8119814" cy="615603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latin typeface="+mn-lt"/>
              </a:rPr>
              <a:t>Образование: реализация планов 2016-2017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Приоритет 3: Развитие прикладных компетенций студентов</a:t>
            </a:r>
          </a:p>
        </p:txBody>
      </p:sp>
    </p:spTree>
    <p:extLst>
      <p:ext uri="{BB962C8B-B14F-4D97-AF65-F5344CB8AC3E}">
        <p14:creationId xmlns:p14="http://schemas.microsoft.com/office/powerpoint/2010/main" val="188323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84101" y="436262"/>
            <a:ext cx="8119814" cy="6156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+mn-lt"/>
              </a:rPr>
              <a:t>Образование: реализация планов 2016-2017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ru-RU" dirty="0">
                <a:latin typeface="+mn-lt"/>
              </a:rPr>
              <a:t>Приоритет 4: Интернационализация образовательных программ</a:t>
            </a:r>
            <a:endParaRPr lang="ru-RU" sz="22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75974"/>
            <a:ext cx="8706172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prstClr val="black"/>
              </a:solidFill>
            </a:endParaRPr>
          </a:p>
          <a:p>
            <a:pPr marL="285750" lvl="2" indent="-285750">
              <a:buFont typeface="Arial" pitchFamily="34" charset="0"/>
              <a:buChar char="•"/>
            </a:pPr>
            <a:r>
              <a:rPr lang="ru-RU" sz="1600" b="1" dirty="0" smtClean="0">
                <a:solidFill>
                  <a:prstClr val="black"/>
                </a:solidFill>
              </a:rPr>
              <a:t>Подготовка </a:t>
            </a:r>
            <a:r>
              <a:rPr lang="ru-RU" sz="1600" b="1" dirty="0">
                <a:solidFill>
                  <a:prstClr val="black"/>
                </a:solidFill>
              </a:rPr>
              <a:t>к созданию программ двойных дипломов на базе существующих</a:t>
            </a:r>
          </a:p>
          <a:p>
            <a:pPr marL="628650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БП «</a:t>
            </a:r>
            <a:r>
              <a:rPr lang="en-US" sz="1600" dirty="0"/>
              <a:t>Political Science and World Politics</a:t>
            </a:r>
            <a:r>
              <a:rPr lang="ru-RU" sz="1600" dirty="0"/>
              <a:t>» (</a:t>
            </a:r>
            <a:r>
              <a:rPr lang="en-US" sz="1600" dirty="0"/>
              <a:t>Tor </a:t>
            </a:r>
            <a:r>
              <a:rPr lang="en-US" sz="1600" dirty="0" err="1"/>
              <a:t>Vergata</a:t>
            </a:r>
            <a:r>
              <a:rPr lang="ru-RU" sz="1600" dirty="0"/>
              <a:t>, Рим)</a:t>
            </a:r>
          </a:p>
          <a:p>
            <a:pPr marL="628650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БП «</a:t>
            </a:r>
            <a:r>
              <a:rPr lang="en-US" sz="1600" dirty="0"/>
              <a:t>International Business and Management Studies</a:t>
            </a:r>
            <a:r>
              <a:rPr lang="ru-RU" sz="1600" dirty="0"/>
              <a:t>» (</a:t>
            </a:r>
            <a:r>
              <a:rPr lang="en-US" sz="1600" dirty="0"/>
              <a:t>Tor </a:t>
            </a:r>
            <a:r>
              <a:rPr lang="en-US" sz="1600" dirty="0" err="1"/>
              <a:t>Vergata</a:t>
            </a:r>
            <a:r>
              <a:rPr lang="ru-RU" sz="1600" dirty="0"/>
              <a:t>, Рим)</a:t>
            </a:r>
            <a:endParaRPr lang="en-US" sz="1600" dirty="0"/>
          </a:p>
          <a:p>
            <a:pPr marL="628650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МП «</a:t>
            </a:r>
            <a:r>
              <a:rPr lang="en-US" sz="1600" dirty="0"/>
              <a:t>Applied and Interdisciplinary History</a:t>
            </a:r>
            <a:r>
              <a:rPr lang="ru-RU" sz="1600" dirty="0"/>
              <a:t>» </a:t>
            </a:r>
            <a:r>
              <a:rPr lang="ru-RU" altLang="ru-RU" sz="1600" dirty="0"/>
              <a:t>(</a:t>
            </a:r>
            <a:r>
              <a:rPr lang="en-US" altLang="ru-RU" sz="1600" dirty="0"/>
              <a:t>LMU, </a:t>
            </a:r>
            <a:r>
              <a:rPr lang="ru-RU" altLang="ru-RU" sz="1600" dirty="0"/>
              <a:t>Мюнхен)</a:t>
            </a:r>
            <a:endParaRPr lang="ru-RU" sz="1600" dirty="0"/>
          </a:p>
          <a:p>
            <a:pPr marL="628650" lvl="1" indent="-1714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/>
              <a:t>МП «</a:t>
            </a:r>
            <a:r>
              <a:rPr lang="en-US" sz="1600" dirty="0"/>
              <a:t>Comparative Politics of Eurasia</a:t>
            </a:r>
            <a:r>
              <a:rPr lang="ru-RU" sz="1600" dirty="0"/>
              <a:t>» (</a:t>
            </a:r>
            <a:r>
              <a:rPr lang="en-US" sz="1600" dirty="0"/>
              <a:t>UCL</a:t>
            </a:r>
            <a:r>
              <a:rPr lang="ru-RU" sz="1600" dirty="0"/>
              <a:t>, Лондон)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Перевод существующих программ в англоязычный формат: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/>
              <a:t>БП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International Management</a:t>
            </a:r>
            <a:r>
              <a:rPr lang="ru-RU" sz="1600" dirty="0">
                <a:solidFill>
                  <a:prstClr val="black"/>
                </a:solidFill>
              </a:rPr>
              <a:t>»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(с 2016)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БП</a:t>
            </a:r>
            <a:r>
              <a:rPr lang="ru-RU" sz="1600" dirty="0" smtClean="0">
                <a:solidFill>
                  <a:prstClr val="black"/>
                </a:solidFill>
              </a:rPr>
              <a:t> 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Political Science and World Politics</a:t>
            </a:r>
            <a:r>
              <a:rPr lang="ru-RU" sz="1600" dirty="0">
                <a:solidFill>
                  <a:prstClr val="black"/>
                </a:solidFill>
              </a:rPr>
              <a:t>» (с 2017)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/>
              <a:t>БП</a:t>
            </a: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«</a:t>
            </a:r>
            <a:r>
              <a:rPr lang="en-US" sz="1600" dirty="0">
                <a:solidFill>
                  <a:prstClr val="black"/>
                </a:solidFill>
              </a:rPr>
              <a:t>Sociology and Social Informatics</a:t>
            </a:r>
            <a:r>
              <a:rPr lang="ru-RU" sz="1600" dirty="0">
                <a:solidFill>
                  <a:prstClr val="black"/>
                </a:solidFill>
              </a:rPr>
              <a:t>» (С 2017)</a:t>
            </a:r>
            <a:endParaRPr lang="ru-RU" sz="1600" b="1" dirty="0">
              <a:solidFill>
                <a:prstClr val="black"/>
              </a:solidFill>
            </a:endParaRPr>
          </a:p>
          <a:p>
            <a:pPr marL="273050" indent="-2730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Развитие программ в рамках проекта </a:t>
            </a:r>
            <a:r>
              <a:rPr lang="en-US" sz="1600" b="1" dirty="0">
                <a:solidFill>
                  <a:prstClr val="black"/>
                </a:solidFill>
              </a:rPr>
              <a:t>Russian Studies</a:t>
            </a:r>
            <a:endParaRPr lang="ru-RU" sz="1600" b="1" dirty="0">
              <a:solidFill>
                <a:srgbClr val="FF0000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en-US" sz="1600" dirty="0"/>
              <a:t>Russian Language, Comparative Literature and Linguistics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25 человек)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en-US" sz="1600" dirty="0"/>
              <a:t>Russian, Eurasian, and Post-soviet Studies Program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/>
              <a:t>5 человек)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Разработка методического обеспечения для англоязычных ОП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  </a:t>
            </a:r>
            <a:r>
              <a:rPr lang="en-US" sz="1600" dirty="0">
                <a:solidFill>
                  <a:prstClr val="black"/>
                </a:solidFill>
              </a:rPr>
              <a:t>Programme  Mapping</a:t>
            </a:r>
            <a:r>
              <a:rPr lang="ru-RU" sz="1600" dirty="0">
                <a:solidFill>
                  <a:prstClr val="black"/>
                </a:solidFill>
              </a:rPr>
              <a:t> для программ двойных дипломов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  Programme </a:t>
            </a:r>
            <a:r>
              <a:rPr lang="ru-RU" sz="1600" dirty="0" err="1">
                <a:solidFill>
                  <a:prstClr val="black"/>
                </a:solidFill>
              </a:rPr>
              <a:t>Handbook</a:t>
            </a:r>
            <a:r>
              <a:rPr lang="ru-RU" sz="1600" dirty="0">
                <a:solidFill>
                  <a:prstClr val="black"/>
                </a:solidFill>
              </a:rPr>
              <a:t> для всех англоязычных программ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b="1" dirty="0">
                <a:solidFill>
                  <a:prstClr val="black"/>
                </a:solidFill>
              </a:rPr>
              <a:t>Разработка международных проектов аспирантуры</a:t>
            </a:r>
          </a:p>
          <a:p>
            <a:pPr marL="730250" lvl="1" indent="-2730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</a:rPr>
              <a:t>Программа </a:t>
            </a:r>
            <a:r>
              <a:rPr lang="ru-RU" sz="1600" dirty="0">
                <a:solidFill>
                  <a:prstClr val="black"/>
                </a:solidFill>
              </a:rPr>
              <a:t>приема международных аспирантов «</a:t>
            </a:r>
            <a:r>
              <a:rPr lang="en-US" sz="1600" dirty="0">
                <a:solidFill>
                  <a:prstClr val="black"/>
                </a:solidFill>
              </a:rPr>
              <a:t>Doing Historical Research in Russia»</a:t>
            </a:r>
            <a:endParaRPr lang="ru-RU" sz="1600" dirty="0">
              <a:solidFill>
                <a:prstClr val="black"/>
              </a:solidFill>
            </a:endParaRPr>
          </a:p>
          <a:p>
            <a:pPr marL="730250" lvl="1" indent="-2730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</a:rPr>
              <a:t>Проект совместной программы «</a:t>
            </a:r>
            <a:r>
              <a:rPr lang="en-US" sz="1600" dirty="0">
                <a:solidFill>
                  <a:prstClr val="black"/>
                </a:solidFill>
              </a:rPr>
              <a:t>Global </a:t>
            </a:r>
            <a:r>
              <a:rPr lang="en-US" sz="1600" dirty="0" smtClean="0">
                <a:solidFill>
                  <a:prstClr val="black"/>
                </a:solidFill>
              </a:rPr>
              <a:t>History» </a:t>
            </a:r>
            <a:r>
              <a:rPr lang="ru-RU" sz="1600" dirty="0" smtClean="0">
                <a:solidFill>
                  <a:prstClr val="black"/>
                </a:solidFill>
              </a:rPr>
              <a:t>с университетом Турина, Италия</a:t>
            </a:r>
          </a:p>
        </p:txBody>
      </p:sp>
    </p:spTree>
    <p:extLst>
      <p:ext uri="{BB962C8B-B14F-4D97-AF65-F5344CB8AC3E}">
        <p14:creationId xmlns:p14="http://schemas.microsoft.com/office/powerpoint/2010/main" val="3483918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7260"/>
      </a:accent1>
      <a:accent2>
        <a:srgbClr val="354458"/>
      </a:accent2>
      <a:accent3>
        <a:srgbClr val="29ABA4"/>
      </a:accent3>
      <a:accent4>
        <a:srgbClr val="3AA4D9"/>
      </a:accent4>
      <a:accent5>
        <a:srgbClr val="4472C4"/>
      </a:accent5>
      <a:accent6>
        <a:srgbClr val="354458"/>
      </a:accent6>
      <a:hlink>
        <a:srgbClr val="0563C1"/>
      </a:hlink>
      <a:folHlink>
        <a:srgbClr val="954F72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7260"/>
      </a:accent1>
      <a:accent2>
        <a:srgbClr val="354458"/>
      </a:accent2>
      <a:accent3>
        <a:srgbClr val="29ABA4"/>
      </a:accent3>
      <a:accent4>
        <a:srgbClr val="3AA4D9"/>
      </a:accent4>
      <a:accent5>
        <a:srgbClr val="4472C4"/>
      </a:accent5>
      <a:accent6>
        <a:srgbClr val="354458"/>
      </a:accent6>
      <a:hlink>
        <a:srgbClr val="0563C1"/>
      </a:hlink>
      <a:folHlink>
        <a:srgbClr val="954F72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B7260"/>
      </a:accent1>
      <a:accent2>
        <a:srgbClr val="354458"/>
      </a:accent2>
      <a:accent3>
        <a:srgbClr val="29ABA4"/>
      </a:accent3>
      <a:accent4>
        <a:srgbClr val="3AA4D9"/>
      </a:accent4>
      <a:accent5>
        <a:srgbClr val="4472C4"/>
      </a:accent5>
      <a:accent6>
        <a:srgbClr val="354458"/>
      </a:accent6>
      <a:hlink>
        <a:srgbClr val="0563C1"/>
      </a:hlink>
      <a:folHlink>
        <a:srgbClr val="954F72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</TotalTime>
  <Words>2055</Words>
  <Application>Microsoft Office PowerPoint</Application>
  <PresentationFormat>Экран (4:3)</PresentationFormat>
  <Paragraphs>516</Paragraphs>
  <Slides>24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Тема Office</vt:lpstr>
      <vt:lpstr>1_Тема Office</vt:lpstr>
      <vt:lpstr>2_Тема Office</vt:lpstr>
      <vt:lpstr>Office Theme</vt:lpstr>
      <vt:lpstr>Презентация PowerPoint</vt:lpstr>
      <vt:lpstr>Образование: динамика основных показателей </vt:lpstr>
      <vt:lpstr>Презентация PowerPoint</vt:lpstr>
      <vt:lpstr>Результаты внешнего независимого экзамена по английскому языку</vt:lpstr>
      <vt:lpstr>Образование: KPI 2016-2017 </vt:lpstr>
      <vt:lpstr>Образование: реализация планов 2016-2017 Приоритет 1: Открытие новых и аккредитация существующих ОП</vt:lpstr>
      <vt:lpstr>Образование: реализация планов 2016-2017 Приоритет 2: Upgrade существующих ОП</vt:lpstr>
      <vt:lpstr>Образование: реализация планов 2016-2017 Приоритет 3: Развитие прикладных компетенций студентов</vt:lpstr>
      <vt:lpstr>Образование: реализация планов 2016-2017 Приоритет 4: Интернационализация образовательных программ</vt:lpstr>
      <vt:lpstr>Образование: реализация планов 2016-2017 Приоритет 5: Развитие аспирантуры</vt:lpstr>
      <vt:lpstr>Презентация PowerPoint</vt:lpstr>
      <vt:lpstr>Презентация PowerPoint</vt:lpstr>
      <vt:lpstr>Ключевые показатели деятельности </vt:lpstr>
      <vt:lpstr>Ключевые показатели деятельности </vt:lpstr>
      <vt:lpstr>Ключевые показатели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НИУ ВШЭ - Санкт-Петербург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Федюнина</dc:creator>
  <cp:lastModifiedBy>Осетров Василий Александрович</cp:lastModifiedBy>
  <cp:revision>728</cp:revision>
  <cp:lastPrinted>2017-11-14T10:30:09Z</cp:lastPrinted>
  <dcterms:created xsi:type="dcterms:W3CDTF">2016-09-17T06:01:45Z</dcterms:created>
  <dcterms:modified xsi:type="dcterms:W3CDTF">2017-11-14T10:50:19Z</dcterms:modified>
</cp:coreProperties>
</file>