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4" r:id="rId3"/>
    <p:sldId id="320" r:id="rId4"/>
    <p:sldId id="321" r:id="rId5"/>
    <p:sldId id="324" r:id="rId6"/>
    <p:sldId id="322" r:id="rId7"/>
    <p:sldId id="263" r:id="rId8"/>
  </p:sldIdLst>
  <p:sldSz cx="13004800" cy="97536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9CDE5"/>
    <a:srgbClr val="467AB8"/>
    <a:srgbClr val="6893C6"/>
    <a:srgbClr val="CAD9EC"/>
    <a:srgbClr val="77DFBC"/>
    <a:srgbClr val="C3D69B"/>
    <a:srgbClr val="FFFC56"/>
    <a:srgbClr val="CDE86A"/>
    <a:srgbClr val="CFE971"/>
    <a:srgbClr val="A9C1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501" autoAdjust="0"/>
    <p:restoredTop sz="94688"/>
  </p:normalViewPr>
  <p:slideViewPr>
    <p:cSldViewPr snapToGrid="0" snapToObjects="1">
      <p:cViewPr varScale="1">
        <p:scale>
          <a:sx n="73" d="100"/>
          <a:sy n="73" d="100"/>
        </p:scale>
        <p:origin x="-630" y="-96"/>
      </p:cViewPr>
      <p:guideLst>
        <p:guide orient="horz" pos="3072"/>
        <p:guide pos="4096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897DAB-6F47-45CE-A187-7EAF13FA839F}" type="doc">
      <dgm:prSet loTypeId="urn:microsoft.com/office/officeart/2005/8/layout/bList2#1" loCatId="list" qsTypeId="urn:microsoft.com/office/officeart/2005/8/quickstyle/simple2" qsCatId="simple" csTypeId="urn:microsoft.com/office/officeart/2005/8/colors/accent0_3" csCatId="mainScheme" phldr="1"/>
      <dgm:spPr/>
    </dgm:pt>
    <dgm:pt modelId="{2C45B224-3D07-4AC9-A9E0-4BAC9E6CD60D}">
      <dgm:prSet phldrT="[Текст]" custT="1"/>
      <dgm:spPr/>
      <dgm:t>
        <a:bodyPr/>
        <a:lstStyle/>
        <a:p>
          <a:r>
            <a:rPr lang="ru-RU" sz="1800" b="1" dirty="0" smtClean="0">
              <a:latin typeface="Calibri" pitchFamily="34" charset="0"/>
            </a:rPr>
            <a:t>КСЕНИЯ БАНДОРИНА</a:t>
          </a:r>
        </a:p>
        <a:p>
          <a:r>
            <a:rPr lang="ru-RU" sz="2000" b="0" i="1" dirty="0" smtClean="0">
              <a:latin typeface="Calibri" pitchFamily="34" charset="0"/>
            </a:rPr>
            <a:t>кандидат искусствоведения, член Санкт-Петербургского Союза дизайнеров, член Союза Художников России</a:t>
          </a:r>
          <a:endParaRPr lang="ru-RU" sz="2000" dirty="0">
            <a:latin typeface="Calibri" pitchFamily="34" charset="0"/>
          </a:endParaRPr>
        </a:p>
      </dgm:t>
    </dgm:pt>
    <dgm:pt modelId="{755E13D3-4B2A-47EE-A293-EBEA63D82C47}" type="parTrans" cxnId="{B91BBE9E-138D-45B5-9A44-B79770755260}">
      <dgm:prSet/>
      <dgm:spPr/>
      <dgm:t>
        <a:bodyPr/>
        <a:lstStyle/>
        <a:p>
          <a:endParaRPr lang="ru-RU"/>
        </a:p>
      </dgm:t>
    </dgm:pt>
    <dgm:pt modelId="{D531F343-ECDA-4C53-AF35-BA785715C4E3}" type="sibTrans" cxnId="{B91BBE9E-138D-45B5-9A44-B79770755260}">
      <dgm:prSet/>
      <dgm:spPr/>
      <dgm:t>
        <a:bodyPr/>
        <a:lstStyle/>
        <a:p>
          <a:endParaRPr lang="ru-RU"/>
        </a:p>
      </dgm:t>
    </dgm:pt>
    <dgm:pt modelId="{15A69933-74AA-4977-945D-57BF4A17387C}">
      <dgm:prSet phldrT="[Текст]" custT="1"/>
      <dgm:spPr/>
      <dgm:t>
        <a:bodyPr anchor="ctr"/>
        <a:lstStyle/>
        <a:p>
          <a:r>
            <a:rPr lang="ru-RU" sz="1800" b="1" i="0" dirty="0" smtClean="0">
              <a:latin typeface="Calibri" pitchFamily="34" charset="0"/>
            </a:rPr>
            <a:t>МИТЯ ХАРШАК </a:t>
          </a:r>
        </a:p>
        <a:p>
          <a:r>
            <a:rPr lang="ru-RU" sz="2000" b="0" i="1" dirty="0" smtClean="0">
              <a:solidFill>
                <a:schemeClr val="bg1"/>
              </a:solidFill>
              <a:latin typeface="Calibri" pitchFamily="34" charset="0"/>
            </a:rPr>
            <a:t>дизайнер, фотограф, искусствовед и исследователь графической археологии. Член Союза Художников России</a:t>
          </a:r>
          <a:endParaRPr lang="ru-RU" sz="2000" i="1" dirty="0">
            <a:solidFill>
              <a:srgbClr val="FFFF00"/>
            </a:solidFill>
            <a:latin typeface="Calibri" pitchFamily="34" charset="0"/>
          </a:endParaRPr>
        </a:p>
      </dgm:t>
    </dgm:pt>
    <dgm:pt modelId="{1D0A17C1-52A7-4F0C-AC63-670D7A94A6E8}" type="parTrans" cxnId="{AD64EBC3-9EF3-4C37-B5C0-43673FFCBE6B}">
      <dgm:prSet/>
      <dgm:spPr/>
      <dgm:t>
        <a:bodyPr/>
        <a:lstStyle/>
        <a:p>
          <a:endParaRPr lang="ru-RU"/>
        </a:p>
      </dgm:t>
    </dgm:pt>
    <dgm:pt modelId="{1AFE7D5A-FE73-461D-BC2F-D22D98B3435F}" type="sibTrans" cxnId="{AD64EBC3-9EF3-4C37-B5C0-43673FFCBE6B}">
      <dgm:prSet/>
      <dgm:spPr/>
      <dgm:t>
        <a:bodyPr/>
        <a:lstStyle/>
        <a:p>
          <a:endParaRPr lang="ru-RU"/>
        </a:p>
      </dgm:t>
    </dgm:pt>
    <dgm:pt modelId="{3A4632C0-CA2B-4306-96D8-3827DA8EA037}">
      <dgm:prSet custT="1"/>
      <dgm:spPr>
        <a:solidFill>
          <a:srgbClr val="CAD9EC">
            <a:alpha val="90000"/>
          </a:srgbClr>
        </a:solidFill>
      </dgm:spPr>
      <dgm:t>
        <a:bodyPr/>
        <a:lstStyle/>
        <a:p>
          <a:r>
            <a:rPr lang="ru-RU" sz="2400" b="1" dirty="0" smtClean="0">
              <a:solidFill>
                <a:schemeClr val="tx2"/>
              </a:solidFill>
              <a:latin typeface="Calibri" pitchFamily="34" charset="0"/>
            </a:rPr>
            <a:t>РУКОВОДИТЕЛЬ ОТДЕЛЕНИЯ:</a:t>
          </a:r>
          <a:endParaRPr lang="ru-RU" sz="2400" b="1" dirty="0">
            <a:solidFill>
              <a:schemeClr val="tx2"/>
            </a:solidFill>
            <a:latin typeface="Calibri" pitchFamily="34" charset="0"/>
          </a:endParaRPr>
        </a:p>
      </dgm:t>
    </dgm:pt>
    <dgm:pt modelId="{AC641043-2A77-4614-B287-1036B45E86A3}" type="parTrans" cxnId="{EF44C515-2827-4C1A-83F8-04625783AF14}">
      <dgm:prSet/>
      <dgm:spPr/>
      <dgm:t>
        <a:bodyPr/>
        <a:lstStyle/>
        <a:p>
          <a:endParaRPr lang="ru-RU"/>
        </a:p>
      </dgm:t>
    </dgm:pt>
    <dgm:pt modelId="{B9D6246E-42F3-4AEB-8F5B-1B1758290CFA}" type="sibTrans" cxnId="{EF44C515-2827-4C1A-83F8-04625783AF14}">
      <dgm:prSet/>
      <dgm:spPr/>
      <dgm:t>
        <a:bodyPr/>
        <a:lstStyle/>
        <a:p>
          <a:endParaRPr lang="ru-RU"/>
        </a:p>
      </dgm:t>
    </dgm:pt>
    <dgm:pt modelId="{D6C2E54B-E80A-4527-89B3-0E8D9659437F}">
      <dgm:prSet custT="1"/>
      <dgm:spPr>
        <a:solidFill>
          <a:srgbClr val="B9CDE5">
            <a:alpha val="90000"/>
          </a:srgbClr>
        </a:solidFill>
      </dgm:spPr>
      <dgm:t>
        <a:bodyPr/>
        <a:lstStyle/>
        <a:p>
          <a:r>
            <a:rPr lang="ru-RU" sz="2200" b="1" dirty="0" smtClean="0">
              <a:solidFill>
                <a:schemeClr val="tx2"/>
              </a:solidFill>
              <a:latin typeface="Calibri" pitchFamily="34" charset="0"/>
            </a:rPr>
            <a:t>АКАДЕМИЧЕСКИЙ РУКОВОДИТЕЛЬ:</a:t>
          </a:r>
          <a:endParaRPr lang="ru-RU" sz="2200" b="1" dirty="0">
            <a:solidFill>
              <a:schemeClr val="tx2"/>
            </a:solidFill>
          </a:endParaRPr>
        </a:p>
      </dgm:t>
    </dgm:pt>
    <dgm:pt modelId="{81499F84-DCA3-4688-919B-CA7EC8B43C76}" type="parTrans" cxnId="{79A12464-647F-4830-AEF7-E9C4EE35ECCA}">
      <dgm:prSet/>
      <dgm:spPr/>
      <dgm:t>
        <a:bodyPr/>
        <a:lstStyle/>
        <a:p>
          <a:endParaRPr lang="ru-RU"/>
        </a:p>
      </dgm:t>
    </dgm:pt>
    <dgm:pt modelId="{AD6B6967-E8CC-4DEF-B387-60BD7E981E77}" type="sibTrans" cxnId="{79A12464-647F-4830-AEF7-E9C4EE35ECCA}">
      <dgm:prSet/>
      <dgm:spPr/>
      <dgm:t>
        <a:bodyPr/>
        <a:lstStyle/>
        <a:p>
          <a:endParaRPr lang="ru-RU"/>
        </a:p>
      </dgm:t>
    </dgm:pt>
    <dgm:pt modelId="{37068C85-0C67-41C4-83A9-576B7DB72994}">
      <dgm:prSet custT="1"/>
      <dgm:spPr>
        <a:solidFill>
          <a:srgbClr val="B9CDE5">
            <a:alpha val="90000"/>
          </a:srgbClr>
        </a:solidFill>
      </dgm:spPr>
      <dgm:t>
        <a:bodyPr/>
        <a:lstStyle/>
        <a:p>
          <a:endParaRPr lang="ru-RU" sz="2000" dirty="0">
            <a:solidFill>
              <a:schemeClr val="tx2"/>
            </a:solidFill>
            <a:latin typeface="Calibri" pitchFamily="34" charset="0"/>
          </a:endParaRPr>
        </a:p>
      </dgm:t>
    </dgm:pt>
    <dgm:pt modelId="{8A540790-F050-44F6-A923-23067E57393D}" type="parTrans" cxnId="{D5FE4CE8-CABC-47D8-BD62-ED24E7C3735B}">
      <dgm:prSet/>
      <dgm:spPr/>
      <dgm:t>
        <a:bodyPr/>
        <a:lstStyle/>
        <a:p>
          <a:endParaRPr lang="ru-RU"/>
        </a:p>
      </dgm:t>
    </dgm:pt>
    <dgm:pt modelId="{AACD5309-33BA-4B9E-8A92-ADE75D78FC64}" type="sibTrans" cxnId="{D5FE4CE8-CABC-47D8-BD62-ED24E7C3735B}">
      <dgm:prSet/>
      <dgm:spPr/>
      <dgm:t>
        <a:bodyPr/>
        <a:lstStyle/>
        <a:p>
          <a:endParaRPr lang="ru-RU"/>
        </a:p>
      </dgm:t>
    </dgm:pt>
    <dgm:pt modelId="{386A261E-8847-41E2-B82F-689650B19EA0}">
      <dgm:prSet custT="1"/>
      <dgm:spPr>
        <a:solidFill>
          <a:srgbClr val="CAD9EC">
            <a:alpha val="90000"/>
          </a:srgbClr>
        </a:solidFill>
      </dgm:spPr>
      <dgm:t>
        <a:bodyPr/>
        <a:lstStyle/>
        <a:p>
          <a:r>
            <a:rPr lang="ru-RU" sz="2200" i="1" dirty="0" smtClean="0">
              <a:solidFill>
                <a:schemeClr val="tx2"/>
              </a:solidFill>
              <a:latin typeface="Calibri" pitchFamily="34" charset="0"/>
            </a:rPr>
            <a:t>Организует взаимодействие школы дизайна ВШЭ с подразделениями кампуса </a:t>
          </a:r>
          <a:endParaRPr lang="ru-RU" sz="2200" i="1" dirty="0">
            <a:solidFill>
              <a:schemeClr val="tx2"/>
            </a:solidFill>
            <a:latin typeface="Calibri" pitchFamily="34" charset="0"/>
          </a:endParaRPr>
        </a:p>
      </dgm:t>
    </dgm:pt>
    <dgm:pt modelId="{8DF78AC9-EA4E-4C54-88F0-7C105E38A1F9}" type="parTrans" cxnId="{9E311693-1DA7-4662-8056-43B5A99733A6}">
      <dgm:prSet/>
      <dgm:spPr/>
      <dgm:t>
        <a:bodyPr/>
        <a:lstStyle/>
        <a:p>
          <a:endParaRPr lang="ru-RU"/>
        </a:p>
      </dgm:t>
    </dgm:pt>
    <dgm:pt modelId="{7F8213C6-001F-4BB2-9730-E1FAF43C05AB}" type="sibTrans" cxnId="{9E311693-1DA7-4662-8056-43B5A99733A6}">
      <dgm:prSet/>
      <dgm:spPr/>
      <dgm:t>
        <a:bodyPr/>
        <a:lstStyle/>
        <a:p>
          <a:endParaRPr lang="ru-RU"/>
        </a:p>
      </dgm:t>
    </dgm:pt>
    <dgm:pt modelId="{AEBD3295-5F4E-4CE2-BCAB-87296CB4EBCC}">
      <dgm:prSet custT="1"/>
      <dgm:spPr>
        <a:solidFill>
          <a:srgbClr val="CAD9EC">
            <a:alpha val="90000"/>
          </a:srgbClr>
        </a:solidFill>
      </dgm:spPr>
      <dgm:t>
        <a:bodyPr/>
        <a:lstStyle/>
        <a:p>
          <a:r>
            <a:rPr lang="ru-RU" sz="2200" i="1" dirty="0" smtClean="0">
              <a:solidFill>
                <a:schemeClr val="tx2"/>
              </a:solidFill>
              <a:latin typeface="Calibri" pitchFamily="34" charset="0"/>
            </a:rPr>
            <a:t>Распределяет и контролирует выполнение нагрузки преподавателями </a:t>
          </a:r>
          <a:endParaRPr lang="ru-RU" sz="2200" i="1" dirty="0">
            <a:solidFill>
              <a:schemeClr val="tx2"/>
            </a:solidFill>
            <a:latin typeface="Calibri" pitchFamily="34" charset="0"/>
          </a:endParaRPr>
        </a:p>
      </dgm:t>
    </dgm:pt>
    <dgm:pt modelId="{46B84025-8041-4009-B31E-46CC3EFFD81A}" type="parTrans" cxnId="{5697F6E0-2D94-4329-BB87-934566B6892F}">
      <dgm:prSet/>
      <dgm:spPr/>
      <dgm:t>
        <a:bodyPr/>
        <a:lstStyle/>
        <a:p>
          <a:endParaRPr lang="ru-RU"/>
        </a:p>
      </dgm:t>
    </dgm:pt>
    <dgm:pt modelId="{F3B7A88A-C30E-487D-8716-1DE31ACF630D}" type="sibTrans" cxnId="{5697F6E0-2D94-4329-BB87-934566B6892F}">
      <dgm:prSet/>
      <dgm:spPr/>
      <dgm:t>
        <a:bodyPr/>
        <a:lstStyle/>
        <a:p>
          <a:endParaRPr lang="ru-RU"/>
        </a:p>
      </dgm:t>
    </dgm:pt>
    <dgm:pt modelId="{043DDC5E-7C70-48BC-A407-E1103EF3C7CB}">
      <dgm:prSet custT="1"/>
      <dgm:spPr>
        <a:solidFill>
          <a:srgbClr val="CAD9EC">
            <a:alpha val="90000"/>
          </a:srgbClr>
        </a:solidFill>
      </dgm:spPr>
      <dgm:t>
        <a:bodyPr/>
        <a:lstStyle/>
        <a:p>
          <a:r>
            <a:rPr lang="ru-RU" sz="2200" i="1" dirty="0" smtClean="0">
              <a:solidFill>
                <a:schemeClr val="tx2"/>
              </a:solidFill>
              <a:latin typeface="Calibri" pitchFamily="34" charset="0"/>
            </a:rPr>
            <a:t>Организует разработку и контролирует качество РПУД и другого методического обеспечения </a:t>
          </a:r>
          <a:r>
            <a:rPr lang="ru-RU" sz="2200" i="1" dirty="0" err="1" smtClean="0">
              <a:solidFill>
                <a:schemeClr val="tx2"/>
              </a:solidFill>
              <a:latin typeface="Calibri" pitchFamily="34" charset="0"/>
            </a:rPr>
            <a:t>програм</a:t>
          </a:r>
          <a:endParaRPr lang="ru-RU" sz="2200" i="1" dirty="0">
            <a:solidFill>
              <a:schemeClr val="tx2"/>
            </a:solidFill>
            <a:latin typeface="Calibri" pitchFamily="34" charset="0"/>
          </a:endParaRPr>
        </a:p>
      </dgm:t>
    </dgm:pt>
    <dgm:pt modelId="{0D39442C-E5AF-4607-9516-AD4387DB2B9A}" type="parTrans" cxnId="{EA6C8974-50EA-41E9-8C45-4B616F8BC400}">
      <dgm:prSet/>
      <dgm:spPr/>
      <dgm:t>
        <a:bodyPr/>
        <a:lstStyle/>
        <a:p>
          <a:endParaRPr lang="ru-RU"/>
        </a:p>
      </dgm:t>
    </dgm:pt>
    <dgm:pt modelId="{0467F270-53F4-44CA-9899-49F27A7184B0}" type="sibTrans" cxnId="{EA6C8974-50EA-41E9-8C45-4B616F8BC400}">
      <dgm:prSet/>
      <dgm:spPr/>
      <dgm:t>
        <a:bodyPr/>
        <a:lstStyle/>
        <a:p>
          <a:endParaRPr lang="ru-RU"/>
        </a:p>
      </dgm:t>
    </dgm:pt>
    <dgm:pt modelId="{E0FCF6F3-4D4C-4781-862D-8A3F86CB7B8C}">
      <dgm:prSet custT="1"/>
      <dgm:spPr>
        <a:solidFill>
          <a:srgbClr val="B9CDE5">
            <a:alpha val="90000"/>
          </a:srgbClr>
        </a:solidFill>
      </dgm:spPr>
      <dgm:t>
        <a:bodyPr/>
        <a:lstStyle/>
        <a:p>
          <a:r>
            <a:rPr lang="ru-RU" sz="2200" i="1" dirty="0" smtClean="0">
              <a:solidFill>
                <a:schemeClr val="tx2"/>
              </a:solidFill>
              <a:latin typeface="Calibri" pitchFamily="34" charset="0"/>
            </a:rPr>
            <a:t>Организует учебный процесс совместно с учебным офисом</a:t>
          </a:r>
          <a:endParaRPr lang="ru-RU" sz="2200" i="1" dirty="0">
            <a:solidFill>
              <a:schemeClr val="tx2"/>
            </a:solidFill>
            <a:latin typeface="Calibri" pitchFamily="34" charset="0"/>
          </a:endParaRPr>
        </a:p>
      </dgm:t>
    </dgm:pt>
    <dgm:pt modelId="{8CFE5ADC-B759-4BA1-924C-489F69EB67D3}" type="parTrans" cxnId="{51EA6126-42EE-4599-BD7C-BA3CEA15F027}">
      <dgm:prSet/>
      <dgm:spPr/>
      <dgm:t>
        <a:bodyPr/>
        <a:lstStyle/>
        <a:p>
          <a:endParaRPr lang="ru-RU"/>
        </a:p>
      </dgm:t>
    </dgm:pt>
    <dgm:pt modelId="{76DBD769-F764-4190-8B25-93A4AED3CC7E}" type="sibTrans" cxnId="{51EA6126-42EE-4599-BD7C-BA3CEA15F027}">
      <dgm:prSet/>
      <dgm:spPr/>
      <dgm:t>
        <a:bodyPr/>
        <a:lstStyle/>
        <a:p>
          <a:endParaRPr lang="ru-RU"/>
        </a:p>
      </dgm:t>
    </dgm:pt>
    <dgm:pt modelId="{B847A8BF-72CA-491C-97A3-0736E3B67560}">
      <dgm:prSet custT="1"/>
      <dgm:spPr>
        <a:solidFill>
          <a:srgbClr val="B9CDE5">
            <a:alpha val="90000"/>
          </a:srgbClr>
        </a:solidFill>
      </dgm:spPr>
      <dgm:t>
        <a:bodyPr/>
        <a:lstStyle/>
        <a:p>
          <a:r>
            <a:rPr lang="ru-RU" sz="2200" i="1" dirty="0" smtClean="0">
              <a:solidFill>
                <a:schemeClr val="tx2"/>
              </a:solidFill>
              <a:latin typeface="Calibri" pitchFamily="34" charset="0"/>
            </a:rPr>
            <a:t>Определяет ППС программы по согласованию с руководителем отделения</a:t>
          </a:r>
          <a:endParaRPr lang="ru-RU" sz="2200" i="1" dirty="0">
            <a:solidFill>
              <a:schemeClr val="tx2"/>
            </a:solidFill>
            <a:latin typeface="Calibri" pitchFamily="34" charset="0"/>
          </a:endParaRPr>
        </a:p>
      </dgm:t>
    </dgm:pt>
    <dgm:pt modelId="{3C0F0DAE-2635-48B9-B874-B2A8FE2D89C1}" type="parTrans" cxnId="{4CA149AA-7101-4173-92EF-AD71C9341448}">
      <dgm:prSet/>
      <dgm:spPr/>
      <dgm:t>
        <a:bodyPr/>
        <a:lstStyle/>
        <a:p>
          <a:endParaRPr lang="ru-RU"/>
        </a:p>
      </dgm:t>
    </dgm:pt>
    <dgm:pt modelId="{C5E5C09E-5DC0-4184-80F6-230711702E01}" type="sibTrans" cxnId="{4CA149AA-7101-4173-92EF-AD71C9341448}">
      <dgm:prSet/>
      <dgm:spPr/>
      <dgm:t>
        <a:bodyPr/>
        <a:lstStyle/>
        <a:p>
          <a:endParaRPr lang="ru-RU"/>
        </a:p>
      </dgm:t>
    </dgm:pt>
    <dgm:pt modelId="{71B7454C-6DD1-4E9B-9E24-5CA957DFE115}">
      <dgm:prSet custT="1"/>
      <dgm:spPr>
        <a:solidFill>
          <a:srgbClr val="B9CDE5">
            <a:alpha val="90000"/>
          </a:srgbClr>
        </a:solidFill>
      </dgm:spPr>
      <dgm:t>
        <a:bodyPr/>
        <a:lstStyle/>
        <a:p>
          <a:r>
            <a:rPr lang="ru-RU" sz="2200" i="1" dirty="0" smtClean="0">
              <a:solidFill>
                <a:schemeClr val="tx2"/>
              </a:solidFill>
              <a:latin typeface="Calibri" pitchFamily="34" charset="0"/>
            </a:rPr>
            <a:t>Организует взаимодействие с работодателями</a:t>
          </a:r>
          <a:endParaRPr lang="ru-RU" sz="2200" i="1" dirty="0">
            <a:solidFill>
              <a:schemeClr val="tx2"/>
            </a:solidFill>
            <a:latin typeface="Calibri" pitchFamily="34" charset="0"/>
          </a:endParaRPr>
        </a:p>
      </dgm:t>
    </dgm:pt>
    <dgm:pt modelId="{075ADA1F-425A-4F0D-B912-EDB41947A327}" type="parTrans" cxnId="{166A5F58-65DA-4CDA-AB37-0AB0A691806C}">
      <dgm:prSet/>
      <dgm:spPr/>
      <dgm:t>
        <a:bodyPr/>
        <a:lstStyle/>
        <a:p>
          <a:endParaRPr lang="ru-RU"/>
        </a:p>
      </dgm:t>
    </dgm:pt>
    <dgm:pt modelId="{BAA4AB3B-BA90-4B01-9B9E-20229EC7AEDC}" type="sibTrans" cxnId="{166A5F58-65DA-4CDA-AB37-0AB0A691806C}">
      <dgm:prSet/>
      <dgm:spPr/>
      <dgm:t>
        <a:bodyPr/>
        <a:lstStyle/>
        <a:p>
          <a:endParaRPr lang="ru-RU"/>
        </a:p>
      </dgm:t>
    </dgm:pt>
    <dgm:pt modelId="{9A87F0B5-DEBB-43FB-B276-23599B71CCB4}">
      <dgm:prSet custT="1"/>
      <dgm:spPr>
        <a:solidFill>
          <a:srgbClr val="B9CDE5">
            <a:alpha val="90000"/>
          </a:srgbClr>
        </a:solidFill>
      </dgm:spPr>
      <dgm:t>
        <a:bodyPr/>
        <a:lstStyle/>
        <a:p>
          <a:r>
            <a:rPr lang="ru-RU" sz="2200" i="1" dirty="0" smtClean="0">
              <a:solidFill>
                <a:schemeClr val="tx2"/>
              </a:solidFill>
              <a:latin typeface="Calibri" pitchFamily="34" charset="0"/>
            </a:rPr>
            <a:t>Организует разработку концепции, учебного плана программы совместно со школой дизайна ВШЭ</a:t>
          </a:r>
          <a:endParaRPr lang="ru-RU" sz="2200" i="1" dirty="0">
            <a:solidFill>
              <a:schemeClr val="tx2"/>
            </a:solidFill>
            <a:latin typeface="Calibri" pitchFamily="34" charset="0"/>
          </a:endParaRPr>
        </a:p>
      </dgm:t>
    </dgm:pt>
    <dgm:pt modelId="{4901D040-D459-4330-A6E4-CE13D31ECC41}" type="parTrans" cxnId="{99F7D22E-A108-4FD2-BDF8-DA6DC94CB1A8}">
      <dgm:prSet/>
      <dgm:spPr/>
      <dgm:t>
        <a:bodyPr/>
        <a:lstStyle/>
        <a:p>
          <a:endParaRPr lang="ru-RU"/>
        </a:p>
      </dgm:t>
    </dgm:pt>
    <dgm:pt modelId="{DBE0DD89-E667-4BBB-BA9E-368F9F2005CF}" type="sibTrans" cxnId="{99F7D22E-A108-4FD2-BDF8-DA6DC94CB1A8}">
      <dgm:prSet/>
      <dgm:spPr/>
      <dgm:t>
        <a:bodyPr/>
        <a:lstStyle/>
        <a:p>
          <a:endParaRPr lang="ru-RU"/>
        </a:p>
      </dgm:t>
    </dgm:pt>
    <dgm:pt modelId="{6223323D-D93E-4766-A14C-730C1410F7EC}" type="pres">
      <dgm:prSet presAssocID="{08897DAB-6F47-45CE-A187-7EAF13FA839F}" presName="diagram" presStyleCnt="0">
        <dgm:presLayoutVars>
          <dgm:dir/>
          <dgm:animLvl val="lvl"/>
          <dgm:resizeHandles val="exact"/>
        </dgm:presLayoutVars>
      </dgm:prSet>
      <dgm:spPr/>
    </dgm:pt>
    <dgm:pt modelId="{CCB3BF1D-62FB-402F-AE6D-0B4988F168CE}" type="pres">
      <dgm:prSet presAssocID="{2C45B224-3D07-4AC9-A9E0-4BAC9E6CD60D}" presName="compNode" presStyleCnt="0"/>
      <dgm:spPr/>
    </dgm:pt>
    <dgm:pt modelId="{66096FE2-777C-44EB-9685-BD7D46843317}" type="pres">
      <dgm:prSet presAssocID="{2C45B224-3D07-4AC9-A9E0-4BAC9E6CD60D}" presName="childRect" presStyleLbl="bgAcc1" presStyleIdx="0" presStyleCnt="2" custScaleY="119400" custLinFactNeighborX="-92" custLinFactNeighborY="-13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BB5C2-F04C-4063-8D04-5C7200F7C535}" type="pres">
      <dgm:prSet presAssocID="{2C45B224-3D07-4AC9-A9E0-4BAC9E6CD60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2D700-F6D9-44DD-8C73-F49F27003F7E}" type="pres">
      <dgm:prSet presAssocID="{2C45B224-3D07-4AC9-A9E0-4BAC9E6CD60D}" presName="parentRect" presStyleLbl="alignNode1" presStyleIdx="0" presStyleCnt="2" custScaleX="99851" custScaleY="139436" custLinFactNeighborX="-92" custLinFactNeighborY="857"/>
      <dgm:spPr/>
      <dgm:t>
        <a:bodyPr/>
        <a:lstStyle/>
        <a:p>
          <a:endParaRPr lang="ru-RU"/>
        </a:p>
      </dgm:t>
    </dgm:pt>
    <dgm:pt modelId="{6D345C53-9F58-4BA2-8477-021590D40F33}" type="pres">
      <dgm:prSet presAssocID="{2C45B224-3D07-4AC9-A9E0-4BAC9E6CD60D}" presName="adorn" presStyleLbl="fgAccFollow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5000" b="-25000"/>
          </a:stretch>
        </a:blipFill>
      </dgm:spPr>
    </dgm:pt>
    <dgm:pt modelId="{29DDE7EE-BB91-4FF9-AEEA-16C1D8ECAE8A}" type="pres">
      <dgm:prSet presAssocID="{D531F343-ECDA-4C53-AF35-BA785715C4E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B1E42B8-8EAF-4D26-9353-151AC8F6701E}" type="pres">
      <dgm:prSet presAssocID="{15A69933-74AA-4977-945D-57BF4A17387C}" presName="compNode" presStyleCnt="0"/>
      <dgm:spPr/>
    </dgm:pt>
    <dgm:pt modelId="{30A229A4-C0B0-470B-AF0A-5BCFF026D259}" type="pres">
      <dgm:prSet presAssocID="{15A69933-74AA-4977-945D-57BF4A17387C}" presName="childRect" presStyleLbl="bgAcc1" presStyleIdx="1" presStyleCnt="2" custScaleX="101444" custScaleY="122498" custLinFactNeighborX="270" custLinFactNeighborY="-13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E6FE6-A7D2-4D7E-A963-D18C53EDD12E}" type="pres">
      <dgm:prSet presAssocID="{15A69933-74AA-4977-945D-57BF4A17387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D518C-A9F7-41E1-BCCD-A227988BAD93}" type="pres">
      <dgm:prSet presAssocID="{15A69933-74AA-4977-945D-57BF4A17387C}" presName="parentRect" presStyleLbl="alignNode1" presStyleIdx="1" presStyleCnt="2" custScaleX="101746" custScaleY="142865" custLinFactNeighborX="266" custLinFactNeighborY="1659"/>
      <dgm:spPr/>
      <dgm:t>
        <a:bodyPr/>
        <a:lstStyle/>
        <a:p>
          <a:endParaRPr lang="ru-RU"/>
        </a:p>
      </dgm:t>
    </dgm:pt>
    <dgm:pt modelId="{18AFC837-B7B9-42FF-A0A6-306722EBF8FC}" type="pres">
      <dgm:prSet presAssocID="{15A69933-74AA-4977-945D-57BF4A17387C}" presName="adorn" presStyleLbl="fgAccFollow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547A109C-C4B5-45E1-AE61-6941D93CFD03}" type="presOf" srcId="{08897DAB-6F47-45CE-A187-7EAF13FA839F}" destId="{6223323D-D93E-4766-A14C-730C1410F7EC}" srcOrd="0" destOrd="0" presId="urn:microsoft.com/office/officeart/2005/8/layout/bList2#1"/>
    <dgm:cxn modelId="{79A12464-647F-4830-AEF7-E9C4EE35ECCA}" srcId="{15A69933-74AA-4977-945D-57BF4A17387C}" destId="{D6C2E54B-E80A-4527-89B3-0E8D9659437F}" srcOrd="0" destOrd="0" parTransId="{81499F84-DCA3-4688-919B-CA7EC8B43C76}" sibTransId="{AD6B6967-E8CC-4DEF-B387-60BD7E981E77}"/>
    <dgm:cxn modelId="{9E311693-1DA7-4662-8056-43B5A99733A6}" srcId="{2C45B224-3D07-4AC9-A9E0-4BAC9E6CD60D}" destId="{386A261E-8847-41E2-B82F-689650B19EA0}" srcOrd="1" destOrd="0" parTransId="{8DF78AC9-EA4E-4C54-88F0-7C105E38A1F9}" sibTransId="{7F8213C6-001F-4BB2-9730-E1FAF43C05AB}"/>
    <dgm:cxn modelId="{4A17462C-1FF0-4F62-BE00-664FC70AF41B}" type="presOf" srcId="{D6C2E54B-E80A-4527-89B3-0E8D9659437F}" destId="{30A229A4-C0B0-470B-AF0A-5BCFF026D259}" srcOrd="0" destOrd="0" presId="urn:microsoft.com/office/officeart/2005/8/layout/bList2#1"/>
    <dgm:cxn modelId="{14DFAD85-6895-4CD7-A132-EDA10044E524}" type="presOf" srcId="{B847A8BF-72CA-491C-97A3-0736E3B67560}" destId="{30A229A4-C0B0-470B-AF0A-5BCFF026D259}" srcOrd="0" destOrd="3" presId="urn:microsoft.com/office/officeart/2005/8/layout/bList2#1"/>
    <dgm:cxn modelId="{DC65DAEE-3286-44C3-8971-2F7D942C03DB}" type="presOf" srcId="{2C45B224-3D07-4AC9-A9E0-4BAC9E6CD60D}" destId="{A15BB5C2-F04C-4063-8D04-5C7200F7C535}" srcOrd="0" destOrd="0" presId="urn:microsoft.com/office/officeart/2005/8/layout/bList2#1"/>
    <dgm:cxn modelId="{B5F74C40-80B3-4AD5-BA8D-7752085A7F47}" type="presOf" srcId="{043DDC5E-7C70-48BC-A407-E1103EF3C7CB}" destId="{66096FE2-777C-44EB-9685-BD7D46843317}" srcOrd="0" destOrd="3" presId="urn:microsoft.com/office/officeart/2005/8/layout/bList2#1"/>
    <dgm:cxn modelId="{C03309EA-B330-4107-9652-5F51D2F6AE3F}" type="presOf" srcId="{AEBD3295-5F4E-4CE2-BCAB-87296CB4EBCC}" destId="{66096FE2-777C-44EB-9685-BD7D46843317}" srcOrd="0" destOrd="2" presId="urn:microsoft.com/office/officeart/2005/8/layout/bList2#1"/>
    <dgm:cxn modelId="{B91BBE9E-138D-45B5-9A44-B79770755260}" srcId="{08897DAB-6F47-45CE-A187-7EAF13FA839F}" destId="{2C45B224-3D07-4AC9-A9E0-4BAC9E6CD60D}" srcOrd="0" destOrd="0" parTransId="{755E13D3-4B2A-47EE-A293-EBEA63D82C47}" sibTransId="{D531F343-ECDA-4C53-AF35-BA785715C4E3}"/>
    <dgm:cxn modelId="{390DCB9C-FA0C-45B6-94FB-F656E98C5AB0}" type="presOf" srcId="{9A87F0B5-DEBB-43FB-B276-23599B71CCB4}" destId="{30A229A4-C0B0-470B-AF0A-5BCFF026D259}" srcOrd="0" destOrd="1" presId="urn:microsoft.com/office/officeart/2005/8/layout/bList2#1"/>
    <dgm:cxn modelId="{4CA149AA-7101-4173-92EF-AD71C9341448}" srcId="{15A69933-74AA-4977-945D-57BF4A17387C}" destId="{B847A8BF-72CA-491C-97A3-0736E3B67560}" srcOrd="3" destOrd="0" parTransId="{3C0F0DAE-2635-48B9-B874-B2A8FE2D89C1}" sibTransId="{C5E5C09E-5DC0-4184-80F6-230711702E01}"/>
    <dgm:cxn modelId="{5697F6E0-2D94-4329-BB87-934566B6892F}" srcId="{2C45B224-3D07-4AC9-A9E0-4BAC9E6CD60D}" destId="{AEBD3295-5F4E-4CE2-BCAB-87296CB4EBCC}" srcOrd="2" destOrd="0" parTransId="{46B84025-8041-4009-B31E-46CC3EFFD81A}" sibTransId="{F3B7A88A-C30E-487D-8716-1DE31ACF630D}"/>
    <dgm:cxn modelId="{8EB02F83-25E2-4864-941F-550E80F935F8}" type="presOf" srcId="{2C45B224-3D07-4AC9-A9E0-4BAC9E6CD60D}" destId="{8152D700-F6D9-44DD-8C73-F49F27003F7E}" srcOrd="1" destOrd="0" presId="urn:microsoft.com/office/officeart/2005/8/layout/bList2#1"/>
    <dgm:cxn modelId="{A831A153-BA5C-4E91-86D6-49A02220427E}" type="presOf" srcId="{37068C85-0C67-41C4-83A9-576B7DB72994}" destId="{30A229A4-C0B0-470B-AF0A-5BCFF026D259}" srcOrd="0" destOrd="5" presId="urn:microsoft.com/office/officeart/2005/8/layout/bList2#1"/>
    <dgm:cxn modelId="{166A5F58-65DA-4CDA-AB37-0AB0A691806C}" srcId="{15A69933-74AA-4977-945D-57BF4A17387C}" destId="{71B7454C-6DD1-4E9B-9E24-5CA957DFE115}" srcOrd="4" destOrd="0" parTransId="{075ADA1F-425A-4F0D-B912-EDB41947A327}" sibTransId="{BAA4AB3B-BA90-4B01-9B9E-20229EC7AEDC}"/>
    <dgm:cxn modelId="{CF3ABFE6-A2A8-4F5A-A528-09EB9F35983E}" type="presOf" srcId="{E0FCF6F3-4D4C-4781-862D-8A3F86CB7B8C}" destId="{30A229A4-C0B0-470B-AF0A-5BCFF026D259}" srcOrd="0" destOrd="2" presId="urn:microsoft.com/office/officeart/2005/8/layout/bList2#1"/>
    <dgm:cxn modelId="{99F7D22E-A108-4FD2-BDF8-DA6DC94CB1A8}" srcId="{15A69933-74AA-4977-945D-57BF4A17387C}" destId="{9A87F0B5-DEBB-43FB-B276-23599B71CCB4}" srcOrd="1" destOrd="0" parTransId="{4901D040-D459-4330-A6E4-CE13D31ECC41}" sibTransId="{DBE0DD89-E667-4BBB-BA9E-368F9F2005CF}"/>
    <dgm:cxn modelId="{AD64EBC3-9EF3-4C37-B5C0-43673FFCBE6B}" srcId="{08897DAB-6F47-45CE-A187-7EAF13FA839F}" destId="{15A69933-74AA-4977-945D-57BF4A17387C}" srcOrd="1" destOrd="0" parTransId="{1D0A17C1-52A7-4F0C-AC63-670D7A94A6E8}" sibTransId="{1AFE7D5A-FE73-461D-BC2F-D22D98B3435F}"/>
    <dgm:cxn modelId="{EC19B06A-5F47-4A19-BB2F-78EDB738D144}" type="presOf" srcId="{3A4632C0-CA2B-4306-96D8-3827DA8EA037}" destId="{66096FE2-777C-44EB-9685-BD7D46843317}" srcOrd="0" destOrd="0" presId="urn:microsoft.com/office/officeart/2005/8/layout/bList2#1"/>
    <dgm:cxn modelId="{C4220178-8CBA-4A55-8A0F-FF8A86A7F843}" type="presOf" srcId="{15A69933-74AA-4977-945D-57BF4A17387C}" destId="{42FE6FE6-A7D2-4D7E-A963-D18C53EDD12E}" srcOrd="0" destOrd="0" presId="urn:microsoft.com/office/officeart/2005/8/layout/bList2#1"/>
    <dgm:cxn modelId="{EF2030BE-7CA4-4866-B379-8DA87B06B7C4}" type="presOf" srcId="{15A69933-74AA-4977-945D-57BF4A17387C}" destId="{9DED518C-A9F7-41E1-BCCD-A227988BAD93}" srcOrd="1" destOrd="0" presId="urn:microsoft.com/office/officeart/2005/8/layout/bList2#1"/>
    <dgm:cxn modelId="{EF44C515-2827-4C1A-83F8-04625783AF14}" srcId="{2C45B224-3D07-4AC9-A9E0-4BAC9E6CD60D}" destId="{3A4632C0-CA2B-4306-96D8-3827DA8EA037}" srcOrd="0" destOrd="0" parTransId="{AC641043-2A77-4614-B287-1036B45E86A3}" sibTransId="{B9D6246E-42F3-4AEB-8F5B-1B1758290CFA}"/>
    <dgm:cxn modelId="{E7EB2659-1A5E-4345-99F3-4E3EF62217CB}" type="presOf" srcId="{D531F343-ECDA-4C53-AF35-BA785715C4E3}" destId="{29DDE7EE-BB91-4FF9-AEEA-16C1D8ECAE8A}" srcOrd="0" destOrd="0" presId="urn:microsoft.com/office/officeart/2005/8/layout/bList2#1"/>
    <dgm:cxn modelId="{D5FE4CE8-CABC-47D8-BD62-ED24E7C3735B}" srcId="{15A69933-74AA-4977-945D-57BF4A17387C}" destId="{37068C85-0C67-41C4-83A9-576B7DB72994}" srcOrd="5" destOrd="0" parTransId="{8A540790-F050-44F6-A923-23067E57393D}" sibTransId="{AACD5309-33BA-4B9E-8A92-ADE75D78FC64}"/>
    <dgm:cxn modelId="{EB056D38-5933-4B0D-BA8D-25DDD8DA7D31}" type="presOf" srcId="{71B7454C-6DD1-4E9B-9E24-5CA957DFE115}" destId="{30A229A4-C0B0-470B-AF0A-5BCFF026D259}" srcOrd="0" destOrd="4" presId="urn:microsoft.com/office/officeart/2005/8/layout/bList2#1"/>
    <dgm:cxn modelId="{51EA6126-42EE-4599-BD7C-BA3CEA15F027}" srcId="{15A69933-74AA-4977-945D-57BF4A17387C}" destId="{E0FCF6F3-4D4C-4781-862D-8A3F86CB7B8C}" srcOrd="2" destOrd="0" parTransId="{8CFE5ADC-B759-4BA1-924C-489F69EB67D3}" sibTransId="{76DBD769-F764-4190-8B25-93A4AED3CC7E}"/>
    <dgm:cxn modelId="{42C3F403-0E44-49AF-863A-6FF82978C0EA}" type="presOf" srcId="{386A261E-8847-41E2-B82F-689650B19EA0}" destId="{66096FE2-777C-44EB-9685-BD7D46843317}" srcOrd="0" destOrd="1" presId="urn:microsoft.com/office/officeart/2005/8/layout/bList2#1"/>
    <dgm:cxn modelId="{EA6C8974-50EA-41E9-8C45-4B616F8BC400}" srcId="{2C45B224-3D07-4AC9-A9E0-4BAC9E6CD60D}" destId="{043DDC5E-7C70-48BC-A407-E1103EF3C7CB}" srcOrd="3" destOrd="0" parTransId="{0D39442C-E5AF-4607-9516-AD4387DB2B9A}" sibTransId="{0467F270-53F4-44CA-9899-49F27A7184B0}"/>
    <dgm:cxn modelId="{E77FEB87-214D-414E-8599-661660F979F1}" type="presParOf" srcId="{6223323D-D93E-4766-A14C-730C1410F7EC}" destId="{CCB3BF1D-62FB-402F-AE6D-0B4988F168CE}" srcOrd="0" destOrd="0" presId="urn:microsoft.com/office/officeart/2005/8/layout/bList2#1"/>
    <dgm:cxn modelId="{2473C644-B8BA-47B1-A4BA-842349F640DC}" type="presParOf" srcId="{CCB3BF1D-62FB-402F-AE6D-0B4988F168CE}" destId="{66096FE2-777C-44EB-9685-BD7D46843317}" srcOrd="0" destOrd="0" presId="urn:microsoft.com/office/officeart/2005/8/layout/bList2#1"/>
    <dgm:cxn modelId="{F8861912-78D4-4C0F-8B46-BE5FD372425B}" type="presParOf" srcId="{CCB3BF1D-62FB-402F-AE6D-0B4988F168CE}" destId="{A15BB5C2-F04C-4063-8D04-5C7200F7C535}" srcOrd="1" destOrd="0" presId="urn:microsoft.com/office/officeart/2005/8/layout/bList2#1"/>
    <dgm:cxn modelId="{968E0200-9651-40F9-A0E3-ACAB71BCE0B4}" type="presParOf" srcId="{CCB3BF1D-62FB-402F-AE6D-0B4988F168CE}" destId="{8152D700-F6D9-44DD-8C73-F49F27003F7E}" srcOrd="2" destOrd="0" presId="urn:microsoft.com/office/officeart/2005/8/layout/bList2#1"/>
    <dgm:cxn modelId="{4F774340-DAAD-47C1-AD0A-CC0D33A06E83}" type="presParOf" srcId="{CCB3BF1D-62FB-402F-AE6D-0B4988F168CE}" destId="{6D345C53-9F58-4BA2-8477-021590D40F33}" srcOrd="3" destOrd="0" presId="urn:microsoft.com/office/officeart/2005/8/layout/bList2#1"/>
    <dgm:cxn modelId="{8C7A780A-CBBC-4F53-BA95-31CA29B2B0C3}" type="presParOf" srcId="{6223323D-D93E-4766-A14C-730C1410F7EC}" destId="{29DDE7EE-BB91-4FF9-AEEA-16C1D8ECAE8A}" srcOrd="1" destOrd="0" presId="urn:microsoft.com/office/officeart/2005/8/layout/bList2#1"/>
    <dgm:cxn modelId="{909DFF2A-6066-42C7-9C7F-366D18CFB22A}" type="presParOf" srcId="{6223323D-D93E-4766-A14C-730C1410F7EC}" destId="{DB1E42B8-8EAF-4D26-9353-151AC8F6701E}" srcOrd="2" destOrd="0" presId="urn:microsoft.com/office/officeart/2005/8/layout/bList2#1"/>
    <dgm:cxn modelId="{5A7B4A1C-1EC6-4DFC-BC42-32E8CBCD944B}" type="presParOf" srcId="{DB1E42B8-8EAF-4D26-9353-151AC8F6701E}" destId="{30A229A4-C0B0-470B-AF0A-5BCFF026D259}" srcOrd="0" destOrd="0" presId="urn:microsoft.com/office/officeart/2005/8/layout/bList2#1"/>
    <dgm:cxn modelId="{C1F2B461-6CE5-40DE-8D84-C9899E279CA3}" type="presParOf" srcId="{DB1E42B8-8EAF-4D26-9353-151AC8F6701E}" destId="{42FE6FE6-A7D2-4D7E-A963-D18C53EDD12E}" srcOrd="1" destOrd="0" presId="urn:microsoft.com/office/officeart/2005/8/layout/bList2#1"/>
    <dgm:cxn modelId="{E2A7E322-361B-4B3E-A915-2B073C776A30}" type="presParOf" srcId="{DB1E42B8-8EAF-4D26-9353-151AC8F6701E}" destId="{9DED518C-A9F7-41E1-BCCD-A227988BAD93}" srcOrd="2" destOrd="0" presId="urn:microsoft.com/office/officeart/2005/8/layout/bList2#1"/>
    <dgm:cxn modelId="{6FF5EB0B-A080-409E-8F06-AFAF630A6F4C}" type="presParOf" srcId="{DB1E42B8-8EAF-4D26-9353-151AC8F6701E}" destId="{18AFC837-B7B9-42FF-A0A6-306722EBF8FC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96FE2-777C-44EB-9685-BD7D46843317}">
      <dsp:nvSpPr>
        <dsp:cNvPr id="0" name=""/>
        <dsp:cNvSpPr/>
      </dsp:nvSpPr>
      <dsp:spPr>
        <a:xfrm>
          <a:off x="1118" y="118347"/>
          <a:ext cx="4770687" cy="4252093"/>
        </a:xfrm>
        <a:prstGeom prst="round2SameRect">
          <a:avLst>
            <a:gd name="adj1" fmla="val 8000"/>
            <a:gd name="adj2" fmla="val 0"/>
          </a:avLst>
        </a:prstGeom>
        <a:solidFill>
          <a:srgbClr val="CAD9EC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2"/>
              </a:solidFill>
              <a:latin typeface="Calibri" pitchFamily="34" charset="0"/>
            </a:rPr>
            <a:t>РУКОВОДИТЕЛЬ ОТДЕЛЕНИЯ:</a:t>
          </a:r>
          <a:endParaRPr lang="ru-RU" sz="2400" b="1" kern="1200" dirty="0">
            <a:solidFill>
              <a:schemeClr val="tx2"/>
            </a:solidFill>
            <a:latin typeface="Calibri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dirty="0" smtClean="0">
              <a:solidFill>
                <a:schemeClr val="tx2"/>
              </a:solidFill>
              <a:latin typeface="Calibri" pitchFamily="34" charset="0"/>
            </a:rPr>
            <a:t>Организует взаимодействие школы дизайна ВШЭ с подразделениями кампуса </a:t>
          </a:r>
          <a:endParaRPr lang="ru-RU" sz="2200" i="1" kern="1200" dirty="0">
            <a:solidFill>
              <a:schemeClr val="tx2"/>
            </a:solidFill>
            <a:latin typeface="Calibri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dirty="0" smtClean="0">
              <a:solidFill>
                <a:schemeClr val="tx2"/>
              </a:solidFill>
              <a:latin typeface="Calibri" pitchFamily="34" charset="0"/>
            </a:rPr>
            <a:t>Распределяет и контролирует выполнение нагрузки преподавателями </a:t>
          </a:r>
          <a:endParaRPr lang="ru-RU" sz="2200" i="1" kern="1200" dirty="0">
            <a:solidFill>
              <a:schemeClr val="tx2"/>
            </a:solidFill>
            <a:latin typeface="Calibri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dirty="0" smtClean="0">
              <a:solidFill>
                <a:schemeClr val="tx2"/>
              </a:solidFill>
              <a:latin typeface="Calibri" pitchFamily="34" charset="0"/>
            </a:rPr>
            <a:t>Организует разработку и контролирует качество РПУД и другого методического обеспечения </a:t>
          </a:r>
          <a:r>
            <a:rPr lang="ru-RU" sz="2200" i="1" kern="1200" dirty="0" err="1" smtClean="0">
              <a:solidFill>
                <a:schemeClr val="tx2"/>
              </a:solidFill>
              <a:latin typeface="Calibri" pitchFamily="34" charset="0"/>
            </a:rPr>
            <a:t>програм</a:t>
          </a:r>
          <a:endParaRPr lang="ru-RU" sz="2200" i="1" kern="1200" dirty="0">
            <a:solidFill>
              <a:schemeClr val="tx2"/>
            </a:solidFill>
            <a:latin typeface="Calibri" pitchFamily="34" charset="0"/>
          </a:endParaRPr>
        </a:p>
      </dsp:txBody>
      <dsp:txXfrm>
        <a:off x="100750" y="217979"/>
        <a:ext cx="4571423" cy="4152461"/>
      </dsp:txXfrm>
    </dsp:sp>
    <dsp:sp modelId="{8152D700-F6D9-44DD-8C73-F49F27003F7E}">
      <dsp:nvSpPr>
        <dsp:cNvPr id="0" name=""/>
        <dsp:cNvSpPr/>
      </dsp:nvSpPr>
      <dsp:spPr>
        <a:xfrm>
          <a:off x="4672" y="4229444"/>
          <a:ext cx="4763579" cy="21352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itchFamily="34" charset="0"/>
            </a:rPr>
            <a:t>КСЕНИЯ БАНДОРИНА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latin typeface="Calibri" pitchFamily="34" charset="0"/>
            </a:rPr>
            <a:t>кандидат искусствоведения, член Санкт-Петербургского Союза дизайнеров, член Союза Художников России</a:t>
          </a:r>
          <a:endParaRPr lang="ru-RU" sz="2000" kern="1200" dirty="0">
            <a:latin typeface="Calibri" pitchFamily="34" charset="0"/>
          </a:endParaRPr>
        </a:p>
      </dsp:txBody>
      <dsp:txXfrm>
        <a:off x="4672" y="4229444"/>
        <a:ext cx="3354633" cy="2135216"/>
      </dsp:txXfrm>
    </dsp:sp>
    <dsp:sp modelId="{6D345C53-9F58-4BA2-8477-021590D40F33}">
      <dsp:nvSpPr>
        <dsp:cNvPr id="0" name=""/>
        <dsp:cNvSpPr/>
      </dsp:nvSpPr>
      <dsp:spPr>
        <a:xfrm>
          <a:off x="3500101" y="4761503"/>
          <a:ext cx="1669740" cy="166974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229A4-C0B0-470B-AF0A-5BCFF026D259}">
      <dsp:nvSpPr>
        <dsp:cNvPr id="0" name=""/>
        <dsp:cNvSpPr/>
      </dsp:nvSpPr>
      <dsp:spPr>
        <a:xfrm>
          <a:off x="5603594" y="101591"/>
          <a:ext cx="4839576" cy="4362420"/>
        </a:xfrm>
        <a:prstGeom prst="round2SameRect">
          <a:avLst>
            <a:gd name="adj1" fmla="val 8000"/>
            <a:gd name="adj2" fmla="val 0"/>
          </a:avLst>
        </a:prstGeom>
        <a:solidFill>
          <a:srgbClr val="B9CDE5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tx2"/>
              </a:solidFill>
              <a:latin typeface="Calibri" pitchFamily="34" charset="0"/>
            </a:rPr>
            <a:t>АКАДЕМИЧЕСКИЙ РУКОВОДИТЕЛЬ:</a:t>
          </a:r>
          <a:endParaRPr lang="ru-RU" sz="2200" b="1" kern="1200" dirty="0">
            <a:solidFill>
              <a:schemeClr val="tx2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dirty="0" smtClean="0">
              <a:solidFill>
                <a:schemeClr val="tx2"/>
              </a:solidFill>
              <a:latin typeface="Calibri" pitchFamily="34" charset="0"/>
            </a:rPr>
            <a:t>Организует разработку концепции, учебного плана программы совместно со школой дизайна ВШЭ</a:t>
          </a:r>
          <a:endParaRPr lang="ru-RU" sz="2200" i="1" kern="1200" dirty="0">
            <a:solidFill>
              <a:schemeClr val="tx2"/>
            </a:solidFill>
            <a:latin typeface="Calibri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dirty="0" smtClean="0">
              <a:solidFill>
                <a:schemeClr val="tx2"/>
              </a:solidFill>
              <a:latin typeface="Calibri" pitchFamily="34" charset="0"/>
            </a:rPr>
            <a:t>Организует учебный процесс совместно с учебным офисом</a:t>
          </a:r>
          <a:endParaRPr lang="ru-RU" sz="2200" i="1" kern="1200" dirty="0">
            <a:solidFill>
              <a:schemeClr val="tx2"/>
            </a:solidFill>
            <a:latin typeface="Calibri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dirty="0" smtClean="0">
              <a:solidFill>
                <a:schemeClr val="tx2"/>
              </a:solidFill>
              <a:latin typeface="Calibri" pitchFamily="34" charset="0"/>
            </a:rPr>
            <a:t>Определяет ППС программы по согласованию с руководителем отделения</a:t>
          </a:r>
          <a:endParaRPr lang="ru-RU" sz="2200" i="1" kern="1200" dirty="0">
            <a:solidFill>
              <a:schemeClr val="tx2"/>
            </a:solidFill>
            <a:latin typeface="Calibri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dirty="0" smtClean="0">
              <a:solidFill>
                <a:schemeClr val="tx2"/>
              </a:solidFill>
              <a:latin typeface="Calibri" pitchFamily="34" charset="0"/>
            </a:rPr>
            <a:t>Организует взаимодействие с работодателями</a:t>
          </a:r>
          <a:endParaRPr lang="ru-RU" sz="2200" i="1" kern="1200" dirty="0">
            <a:solidFill>
              <a:schemeClr val="tx2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2"/>
            </a:solidFill>
            <a:latin typeface="Calibri" pitchFamily="34" charset="0"/>
          </a:endParaRPr>
        </a:p>
      </dsp:txBody>
      <dsp:txXfrm>
        <a:off x="5705811" y="203808"/>
        <a:ext cx="4635142" cy="4260203"/>
      </dsp:txXfrm>
    </dsp:sp>
    <dsp:sp modelId="{9DED518C-A9F7-41E1-BCCD-A227988BAD93}">
      <dsp:nvSpPr>
        <dsp:cNvPr id="0" name=""/>
        <dsp:cNvSpPr/>
      </dsp:nvSpPr>
      <dsp:spPr>
        <a:xfrm>
          <a:off x="5596199" y="4243052"/>
          <a:ext cx="4853983" cy="21877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Calibri" pitchFamily="34" charset="0"/>
            </a:rPr>
            <a:t>МИТЯ ХАРШАК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solidFill>
                <a:schemeClr val="bg1"/>
              </a:solidFill>
              <a:latin typeface="Calibri" pitchFamily="34" charset="0"/>
            </a:rPr>
            <a:t>дизайнер, фотограф, искусствовед и исследователь графической археологии. Член Союза Художников России</a:t>
          </a:r>
          <a:endParaRPr lang="ru-RU" sz="2000" i="1" kern="1200" dirty="0">
            <a:solidFill>
              <a:srgbClr val="FFFF00"/>
            </a:solidFill>
            <a:latin typeface="Calibri" pitchFamily="34" charset="0"/>
          </a:endParaRPr>
        </a:p>
      </dsp:txBody>
      <dsp:txXfrm>
        <a:off x="5596199" y="4243052"/>
        <a:ext cx="3418298" cy="2187725"/>
      </dsp:txXfrm>
    </dsp:sp>
    <dsp:sp modelId="{18AFC837-B7B9-42FF-A0A6-306722EBF8FC}">
      <dsp:nvSpPr>
        <dsp:cNvPr id="0" name=""/>
        <dsp:cNvSpPr/>
      </dsp:nvSpPr>
      <dsp:spPr>
        <a:xfrm>
          <a:off x="9119751" y="4789085"/>
          <a:ext cx="1669740" cy="166974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6810E-8C2B-4935-9656-F3EEE3192E5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C5725-0EC8-4B04-9813-0716CAA52C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903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088034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58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734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07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9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6107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3724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33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/>
          <p:nvPr/>
        </p:nvSpPr>
        <p:spPr>
          <a:xfrm>
            <a:off x="4061866" y="0"/>
            <a:ext cx="9121280" cy="98887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4" name="Изображение" descr="Изображение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68298" y="946303"/>
            <a:ext cx="1945686" cy="188127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азвание подразделения,  лаборатории, факультета и т.д."/>
          <p:cNvSpPr txBox="1"/>
          <p:nvPr userDrawn="1"/>
        </p:nvSpPr>
        <p:spPr>
          <a:xfrm>
            <a:off x="5207000" y="158284"/>
            <a:ext cx="671532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Arial Narrow" charset="0"/>
                <a:cs typeface="Arial Narrow" charset="0"/>
              </a:rPr>
              <a:t>НИУ ВШЭ – Санкт-Петербург</a:t>
            </a:r>
            <a:endParaRPr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Arial Narrow" charset="0"/>
              <a:cs typeface="Arial Narrow" charset="0"/>
            </a:endParaRPr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032828" y="2211694"/>
            <a:ext cx="7434943" cy="33908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0AFC40EA-5D0F-4B4B-90F8-ED5412535EB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03690" y="9251950"/>
            <a:ext cx="384721" cy="379591"/>
          </a:xfrm>
        </p:spPr>
        <p:txBody>
          <a:bodyPr/>
          <a:lstStyle/>
          <a:p>
            <a:fld id="{8E135CB2-6B70-6E48-BDC8-3ECBF953E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90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иния"/>
          <p:cNvSpPr/>
          <p:nvPr userDrawn="1"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" name="Изображение" descr="Изображение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814286" y="444500"/>
            <a:ext cx="10238014" cy="8253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148114"/>
            <a:ext cx="11099800" cy="674188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800">
                <a:latin typeface="Calibri" pitchFamily="34" charset="0"/>
              </a:defRPr>
            </a:lvl1pPr>
            <a:lvl2pPr>
              <a:buClr>
                <a:schemeClr val="accent1">
                  <a:lumMod val="50000"/>
                </a:schemeClr>
              </a:buClr>
              <a:defRPr sz="2800">
                <a:latin typeface="Calibri" pitchFamily="34" charset="0"/>
              </a:defRPr>
            </a:lvl2pPr>
            <a:lvl3pPr>
              <a:buClr>
                <a:schemeClr val="accent1">
                  <a:lumMod val="50000"/>
                </a:schemeClr>
              </a:buClr>
              <a:defRPr sz="2800">
                <a:latin typeface="Calibri" pitchFamily="34" charset="0"/>
              </a:defRPr>
            </a:lvl3pPr>
            <a:lvl4pPr>
              <a:buClr>
                <a:schemeClr val="accent1">
                  <a:lumMod val="50000"/>
                </a:schemeClr>
              </a:buClr>
              <a:defRPr sz="2800">
                <a:latin typeface="Calibri" pitchFamily="34" charset="0"/>
              </a:defRPr>
            </a:lvl4pPr>
            <a:lvl5pPr>
              <a:buClr>
                <a:schemeClr val="accent1">
                  <a:lumMod val="50000"/>
                </a:schemeClr>
              </a:buClr>
              <a:defRPr sz="2800">
                <a:latin typeface="Calibri" pitchFamily="34" charset="0"/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1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Линия"/>
          <p:cNvSpPr/>
          <p:nvPr/>
        </p:nvSpPr>
        <p:spPr>
          <a:xfrm flipV="1">
            <a:off x="5206999" y="1140740"/>
            <a:ext cx="1" cy="1975004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17" name="Очень крутой…"/>
          <p:cNvSpPr txBox="1"/>
          <p:nvPr/>
        </p:nvSpPr>
        <p:spPr>
          <a:xfrm>
            <a:off x="5656579" y="1574800"/>
            <a:ext cx="6715325" cy="4560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</a:rPr>
              <a:t>РЕАЛИЗАЦИЯ </a:t>
            </a:r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ПРОЕКТА </a:t>
            </a:r>
            <a:br>
              <a:rPr lang="ru-RU" sz="3200" b="1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ШКОЛЫ ДИЗАЙНА </a:t>
            </a:r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</a:rPr>
              <a:t>В</a:t>
            </a:r>
          </a:p>
          <a:p>
            <a:pPr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НИУ ВШЭ – САНКТ-ПЕТЕРБУРГ «ОБРАЗОВАТЕЛЬНАЯ ПРОГРАММА БАКАЛАВРИАТА «ДИЗАЙН</a:t>
            </a:r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</a:rPr>
              <a:t>»</a:t>
            </a:r>
          </a:p>
          <a:p>
            <a:pPr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ВШЭ – САНКТ-ПЕТЕРБУРГ»</a:t>
            </a:r>
            <a:endParaRPr lang="ru-RU" sz="3200" b="1" dirty="0">
              <a:solidFill>
                <a:schemeClr val="tx2"/>
              </a:solidFill>
              <a:latin typeface="Calibri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Москва, 2017"/>
          <p:cNvSpPr txBox="1"/>
          <p:nvPr/>
        </p:nvSpPr>
        <p:spPr>
          <a:xfrm>
            <a:off x="5194300" y="8425439"/>
            <a:ext cx="671532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Arial Narrow" charset="0"/>
                <a:cs typeface="Arial Narrow" charset="0"/>
              </a:rPr>
              <a:t>201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Arial Narrow" charset="0"/>
                <a:cs typeface="Arial Narrow" charset="0"/>
              </a:rPr>
              <a:t>8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Arial Narrow" charset="0"/>
              <a:cs typeface="Arial Narrow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286" y="444500"/>
            <a:ext cx="10593614" cy="11049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ОРГАНИЗАЦИОННАЯ СХЕМА ДЛЯ РЕАЛИЗАЦИИ ПРОЕКТА </a:t>
            </a:r>
            <a:br>
              <a:rPr lang="ru-RU" sz="2800" dirty="0" smtClean="0"/>
            </a:br>
            <a:r>
              <a:rPr lang="ru-RU" sz="2000" dirty="0" smtClean="0"/>
              <a:t>ШКОЛЫ ДИЗАЙНА В НИУ ВШЭ – САНКТ-ПЕТЕРБУРГ «ОБРАЗОВАТЕЛЬНАЯ ПРОГРАММА БАКАЛАВРИАТА «ДИЗАЙН» ВШЭ – САНКТ-ПЕТЕРБУРГ»</a:t>
            </a:r>
            <a:endParaRPr lang="ru-RU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5"/>
          <a:stretch/>
        </p:blipFill>
        <p:spPr bwMode="auto">
          <a:xfrm>
            <a:off x="1573212" y="2019298"/>
            <a:ext cx="10679500" cy="689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090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01798" y="4901334"/>
            <a:ext cx="4622800" cy="2565241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342900" indent="-342900" algn="l">
              <a:buFont typeface="Wingdings" pitchFamily="2" charset="2"/>
              <a:buChar char="ü"/>
            </a:pPr>
            <a:endParaRPr lang="ru-RU" sz="2400" b="1" dirty="0" smtClean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10 МЕСТ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ЗА СЧЁТ СРЕДСТВ ВШЭ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 –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САНКТ-ПЕТЕРБУРГ И ШКОЛЫ ДИЗАЙНА ВШЭ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itchFamily="34" charset="0"/>
                <a:ea typeface="+mj-ea"/>
                <a:cs typeface="+mj-cs"/>
                <a:sym typeface="Helvetica Light"/>
              </a:rPr>
              <a:t>СТОИМОСТЬ ОБУЧЕНИЯ 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itchFamily="34" charset="0"/>
                <a:ea typeface="+mj-ea"/>
                <a:cs typeface="+mj-cs"/>
                <a:sym typeface="Helvetica Light"/>
              </a:rPr>
              <a:t>250000</a:t>
            </a: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itchFamily="34" charset="0"/>
                <a:ea typeface="+mj-ea"/>
                <a:cs typeface="+mj-cs"/>
                <a:sym typeface="Helvetica Light"/>
              </a:rPr>
              <a:t> </a:t>
            </a:r>
            <a:r>
              <a:rPr kumimoji="0" lang="ru-RU" sz="240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itchFamily="34" charset="0"/>
                <a:ea typeface="+mj-ea"/>
                <a:cs typeface="+mj-cs"/>
                <a:sym typeface="Helvetica Light"/>
              </a:rPr>
              <a:t>РУБ. В ГОД</a:t>
            </a:r>
            <a:endParaRPr kumimoji="0" lang="ru-RU" sz="24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itchFamily="34" charset="0"/>
              <a:ea typeface="+mj-ea"/>
              <a:cs typeface="+mj-cs"/>
              <a:sym typeface="Helvetica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FACT FILE</a:t>
            </a: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2200" dirty="0" smtClean="0"/>
              <a:t>ПРОЕКТА</a:t>
            </a:r>
            <a:r>
              <a:rPr lang="ru-RU" sz="2200" dirty="0"/>
              <a:t> </a:t>
            </a:r>
            <a:r>
              <a:rPr lang="ru-RU" sz="2200" dirty="0" smtClean="0"/>
              <a:t>ШКОЛЫ ДИЗАЙНА В НИУ ВШЭ – САНКТ-ПЕТЕРБУРГ «ОБРАЗОВАТЕЛЬНАЯ ПРОГРАММА БАКАЛАВРИАТА «ДИЗАЙН» ВШЭ – САНКТ-ПЕТЕРБУРГ»</a:t>
            </a:r>
            <a:endParaRPr lang="ru-RU" sz="2200" dirty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898650" y="4482990"/>
            <a:ext cx="3902075" cy="563205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Tx/>
                <a:latin typeface="Calibri" pitchFamily="34" charset="0"/>
                <a:ea typeface="+mj-ea"/>
                <a:cs typeface="+mj-cs"/>
                <a:sym typeface="Helvetica Light"/>
              </a:rPr>
              <a:t>50</a:t>
            </a:r>
            <a:r>
              <a:rPr kumimoji="0" lang="ru-RU" sz="2400" b="1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Tx/>
                <a:latin typeface="Calibri" pitchFamily="34" charset="0"/>
                <a:ea typeface="+mj-ea"/>
                <a:cs typeface="+mj-cs"/>
                <a:sym typeface="Helvetica Light"/>
              </a:rPr>
              <a:t> КОММЕРЧЕСКИХ МЕСТ</a:t>
            </a:r>
            <a:endParaRPr kumimoji="0" lang="ru-RU" sz="2400" b="1" u="none" strike="noStrike" normalizeH="0" baseline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FillTx/>
              <a:latin typeface="Calibri" pitchFamily="34" charset="0"/>
              <a:ea typeface="+mj-ea"/>
              <a:cs typeface="+mj-cs"/>
              <a:sym typeface="Helvetica Ligh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76399" y="2694324"/>
            <a:ext cx="4035425" cy="930751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ru-RU" sz="240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ГРАФИЧЕСКИЙ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ДИЗАЙН</a:t>
            </a: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1898650" y="2243384"/>
            <a:ext cx="3155950" cy="563205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Tx/>
                <a:latin typeface="Calibri" pitchFamily="34" charset="0"/>
                <a:ea typeface="+mj-ea"/>
                <a:cs typeface="+mj-cs"/>
                <a:sym typeface="Helvetica Light"/>
              </a:rPr>
              <a:t>1 СПЕЦИАЛИЗАЦИЯ</a:t>
            </a:r>
            <a:endParaRPr kumimoji="0" lang="ru-RU" sz="2400" b="1" u="none" strike="noStrike" normalizeH="0" baseline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FillTx/>
              <a:latin typeface="Calibri" pitchFamily="34" charset="0"/>
              <a:ea typeface="+mj-ea"/>
              <a:cs typeface="+mj-cs"/>
              <a:sym typeface="Helvetica Ligh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45297" y="2592169"/>
            <a:ext cx="4692652" cy="1135063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ru-RU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КАНАЛ ГРИБОЕДОВА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ПЕРВЫЕ 2 ГОДА</a:t>
            </a:r>
            <a:endParaRPr lang="ru-RU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007100" y="3159699"/>
            <a:ext cx="739771" cy="320101"/>
          </a:xfrm>
          <a:prstGeom prst="righ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6094414" y="4537973"/>
            <a:ext cx="739771" cy="320101"/>
          </a:xfrm>
          <a:prstGeom prst="righ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27197" y="4914095"/>
            <a:ext cx="4622800" cy="2565241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342900" indent="-342900" algn="l">
              <a:buFont typeface="Wingdings" pitchFamily="2" charset="2"/>
              <a:buChar char="ü"/>
            </a:pPr>
            <a:endParaRPr lang="ru-RU" sz="2400" b="1" dirty="0" smtClean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10 МЕСТ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ЗА СЧЁТ СРЕДСТВ ВШЭ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 –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САНКТ-ПЕТЕРБУРГ И ШКОЛЫ ДИЗАЙНА ВШЭ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itchFamily="34" charset="0"/>
                <a:ea typeface="+mj-ea"/>
                <a:cs typeface="+mj-cs"/>
                <a:sym typeface="Helvetica Light"/>
              </a:rPr>
              <a:t>СТОИМОСТЬ ОБУЧЕНИЯ 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itchFamily="34" charset="0"/>
                <a:ea typeface="+mj-ea"/>
                <a:cs typeface="+mj-cs"/>
                <a:sym typeface="Helvetica Light"/>
              </a:rPr>
              <a:t>250000</a:t>
            </a: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itchFamily="34" charset="0"/>
                <a:ea typeface="+mj-ea"/>
                <a:cs typeface="+mj-cs"/>
                <a:sym typeface="Helvetica Light"/>
              </a:rPr>
              <a:t> </a:t>
            </a:r>
            <a:r>
              <a:rPr kumimoji="0" lang="ru-RU" sz="240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itchFamily="34" charset="0"/>
                <a:ea typeface="+mj-ea"/>
                <a:cs typeface="+mj-cs"/>
                <a:sym typeface="Helvetica Light"/>
              </a:rPr>
              <a:t>РУБ. В ГОД</a:t>
            </a:r>
            <a:endParaRPr kumimoji="0" lang="ru-RU" sz="24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itchFamily="34" charset="0"/>
              <a:ea typeface="+mj-ea"/>
              <a:cs typeface="+mj-cs"/>
              <a:sym typeface="Helvetica Light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1924049" y="4495751"/>
            <a:ext cx="3902075" cy="563205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50 КОММЕРЧЕСКИХ МЕСТ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16708" y="5208967"/>
            <a:ext cx="4949829" cy="2206354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342900" indent="-342900" algn="l">
              <a:buFont typeface="Wingdings" pitchFamily="2" charset="2"/>
              <a:buChar char="ü"/>
            </a:pPr>
            <a:endParaRPr lang="ru-RU" sz="2400" dirty="0" smtClean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ШКОЛА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ДИЗАЙНА ВШЭ – 57,5%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ВШЭ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САНКТ-ПЕТЕРБУРГ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–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37,5 %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ЦЕНТРАЛЬНЫЙ БЮДЖЕТ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ВШЭ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– 5%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01798" y="2707085"/>
            <a:ext cx="4035425" cy="930751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ru-RU" sz="240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ГРАФИЧЕСКИЙ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ДИЗАЙН</a:t>
            </a:r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1898650" y="2243384"/>
            <a:ext cx="3155950" cy="563205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solidFill>
                  <a:schemeClr val="tx2"/>
                </a:solidFill>
                <a:uFillTx/>
                <a:latin typeface="Calibri" pitchFamily="34" charset="0"/>
                <a:ea typeface="+mj-ea"/>
                <a:cs typeface="+mj-cs"/>
                <a:sym typeface="Helvetica Light"/>
              </a:rPr>
              <a:t>1 СПЕЦИАЛИЗАЦИЯ</a:t>
            </a:r>
            <a:endParaRPr kumimoji="0" lang="ru-RU" sz="2400" b="1" u="none" strike="noStrike" normalizeH="0" baseline="0" dirty="0">
              <a:solidFill>
                <a:schemeClr val="tx2"/>
              </a:solidFill>
              <a:uFillTx/>
              <a:latin typeface="Calibri" pitchFamily="34" charset="0"/>
              <a:ea typeface="+mj-ea"/>
              <a:cs typeface="+mj-cs"/>
              <a:sym typeface="Helvetica Light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70696" y="2604930"/>
            <a:ext cx="4692652" cy="1135063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ru-RU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КАНАЛ ГРИБОЕДОВА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ПЕРВЫЕ 2 ГОДА</a:t>
            </a:r>
            <a:endParaRPr lang="ru-RU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Прямоугольник с двумя вырезанными противолежащими углами 26"/>
          <p:cNvSpPr/>
          <p:nvPr/>
        </p:nvSpPr>
        <p:spPr>
          <a:xfrm>
            <a:off x="7051671" y="2131119"/>
            <a:ext cx="3521075" cy="563205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ЛОКАЦИЯ ПРОГРАММЫ</a:t>
            </a:r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7051672" y="4435528"/>
            <a:ext cx="4076701" cy="1003975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СХЕМА РАСПРЕДЕЛЕНИЯ ДОХОДОВ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648990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ФУНКЦИОНАЛ РУКОВОДИТЕЛЕЙ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ПРОЕКТА ШКОЛЫ ДИЗАЙНА В НИУ ВШЭ – САНКТ-ПЕТЕРБУРГ «ОБРАЗОВАТЕЛЬНАЯ ПРОГРАММА БАКАЛАВРИАТА «ДИЗАЙН» ВШЭ – САНКТ-ПЕТЕРБУРГ»</a:t>
            </a: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32819044"/>
              </p:ext>
            </p:extLst>
          </p:nvPr>
        </p:nvGraphicFramePr>
        <p:xfrm>
          <a:off x="1447800" y="1986844"/>
          <a:ext cx="10795000" cy="704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48990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286" y="317500"/>
            <a:ext cx="10238014" cy="11049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ОСНАЩЕНИЕ ПРОЕКТА </a:t>
            </a:r>
            <a:br>
              <a:rPr lang="ru-RU" sz="3100" dirty="0" smtClean="0"/>
            </a:br>
            <a:r>
              <a:rPr lang="ru-RU" sz="2200" dirty="0" smtClean="0"/>
              <a:t>ШКОЛЫ ДИЗАЙНА В НИУ ВШЭ – САНКТ-ПЕТЕРБУРГ «ОБРАЗОВАТЕЛЬНАЯ ПРОГРАММА БАКАЛАВРИАТА «ДИЗАЙН» ВШЭ – САНКТ-ПЕТЕРБУРГ»</a:t>
            </a:r>
            <a:endParaRPr lang="ru-RU" sz="2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95522" y="6213425"/>
            <a:ext cx="5878287" cy="1747996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342900" indent="-342900" algn="l">
              <a:buFont typeface="Wingdings" pitchFamily="2" charset="2"/>
              <a:buChar char="ü"/>
            </a:pPr>
            <a:endParaRPr lang="ru-RU" sz="2400" b="1" dirty="0" smtClean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6 КОМПЛЕКТОВ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 – ПРОЕКТОР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 – ЭКРАН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2884374" y="5609837"/>
            <a:ext cx="5289435" cy="1003975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sym typeface="Symbol"/>
              </a:rPr>
              <a:t>МУЛЬТИМЕДИА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sym typeface="Symbol"/>
              </a:rPr>
              <a:t>(ПРОЕКТОР, ЭКРАН) 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395490" y="5562161"/>
            <a:ext cx="3228183" cy="794544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ПЛАТФОРМА ДЛЯ ПОРТФОЛИО СТУДЕНТА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65996" y="2969487"/>
            <a:ext cx="4257677" cy="2156619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74 ПК 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ПО    –  ГРАФИЧЕСКИЙ ДИЗАЙН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          – 3Д МОДЕЛИРОВАНИЕ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          – ВИДЕОМОНТАЖ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8616945" y="5016023"/>
            <a:ext cx="3006728" cy="563205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</a:rPr>
              <a:t>СЕРВЕР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95522" y="3199004"/>
            <a:ext cx="4460878" cy="2156619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ru-RU" sz="240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2 – КОМПЬЮТЕРНЫХ КЛАССА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2 – МАСТЕРСКИЕ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+УЧЕБНЫЙ ОФИС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2492373" y="2514919"/>
            <a:ext cx="4264027" cy="1003975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</a:rPr>
              <a:t>АУДИТОРИИ НАБ.КАНАЛА ГРИБОЕДОВА 119-123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8" name="Прямоугольник с двумя вырезанными противолежащими углами 27"/>
          <p:cNvSpPr/>
          <p:nvPr/>
        </p:nvSpPr>
        <p:spPr>
          <a:xfrm>
            <a:off x="7645396" y="2514919"/>
            <a:ext cx="3978278" cy="563205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sym typeface="Symbol"/>
              </a:rPr>
              <a:t>КОМПЬЮТЕРЫ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866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65200" y="1911304"/>
            <a:ext cx="11518900" cy="6549311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indent="-5143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17.10.2017 – ПРЕЗЕНТАЦИЯ ПРОГРАММЫ НА ДНЕ НИУ 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ВШЭ – САНКТ-ПЕТЕРБУРГ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В КРАСНОСЕЛЬСКОМ РАЙОНЕ</a:t>
            </a:r>
          </a:p>
          <a:p>
            <a:pPr marL="514350" indent="-5143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29.10.2017 – СЕКЦИЯ НА «ДНЕ ПРОФЕССИЙ» </a:t>
            </a:r>
          </a:p>
          <a:p>
            <a:pPr marL="514350" indent="-5143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08.12.2017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 –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ВЕБИНАР ОБ ОСОБЕННОСТЯХ ОБУЧЕНИЯ И  ПОСТУПЛЕНИЯ НА ПРОГРАММУ «ДИЗАЙН»</a:t>
            </a:r>
          </a:p>
          <a:p>
            <a:pPr marL="514350" indent="-5143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09.12.2017 – ДЕНЬ ОТКРЫТЫХ ДВЕРЕЙ ПРОГРАММЫ «ДИЗАЙН»</a:t>
            </a:r>
          </a:p>
          <a:p>
            <a:pPr marL="514350" indent="-5143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27.01.2018 – ДЕНЬ ОТКРЫТЫХ ДВЕРЕЙ 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НИУ ВШЭ – САНКТ-ПЕТЕРБУРГ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. ПРЕЗЕНТАЦИЯ ПРОГРАММЫ И МАСТЕР-КЛАСС ПО ГРАВЮРЕ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МЕРОПРИЯТИЯ ПО ПРОДВИЖЕНИЮ ПРОГРАММЫ «ДИЗАЙН»: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873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Адрес: ТехтТехтТехтТехтТехтТехтТехтТехтТехтТехтТехтТехтТехт"/>
          <p:cNvSpPr txBox="1"/>
          <p:nvPr/>
        </p:nvSpPr>
        <p:spPr>
          <a:xfrm>
            <a:off x="3478696" y="8166805"/>
            <a:ext cx="886570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defTabSz="4572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l"/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Адрес: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190121, Россия, Санкт-Петербург, ул. Союза Печатников, д. 16</a:t>
            </a:r>
          </a:p>
        </p:txBody>
      </p:sp>
      <p:sp>
        <p:nvSpPr>
          <p:cNvPr id="166" name="www.text"/>
          <p:cNvSpPr txBox="1"/>
          <p:nvPr/>
        </p:nvSpPr>
        <p:spPr>
          <a:xfrm>
            <a:off x="1386913" y="8183523"/>
            <a:ext cx="186428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www.spb.hse.ru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8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66098" y="3498712"/>
            <a:ext cx="2272604" cy="21973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3251200" y="1973351"/>
            <a:ext cx="6502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dirty="0">
              <a:solidFill>
                <a:schemeClr val="bg1"/>
              </a:solidFill>
              <a:latin typeface="Calibri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288</Words>
  <Application>Microsoft Office PowerPoint</Application>
  <PresentationFormat>Произвольный</PresentationFormat>
  <Paragraphs>72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White</vt:lpstr>
      <vt:lpstr>Слайд 1</vt:lpstr>
      <vt:lpstr>ОРГАНИЗАЦИОННАЯ СХЕМА ДЛЯ РЕАЛИЗАЦИИ ПРОЕКТА  ШКОЛЫ ДИЗАЙНА В НИУ ВШЭ – САНКТ-ПЕТЕРБУРГ «ОБРАЗОВАТЕЛЬНАЯ ПРОГРАММА БАКАЛАВРИАТА «ДИЗАЙН» ВШЭ – САНКТ-ПЕТЕРБУРГ»</vt:lpstr>
      <vt:lpstr>FACT FILE  ПРОЕКТА ШКОЛЫ ДИЗАЙНА В НИУ ВШЭ – САНКТ-ПЕТЕРБУРГ «ОБРАЗОВАТЕЛЬНАЯ ПРОГРАММА БАКАЛАВРИАТА «ДИЗАЙН» ВШЭ – САНКТ-ПЕТЕРБУРГ»</vt:lpstr>
      <vt:lpstr>ФУНКЦИОНАЛ РУКОВОДИТЕЛЕЙ  ПРОЕКТА ШКОЛЫ ДИЗАЙНА В НИУ ВШЭ – САНКТ-ПЕТЕРБУРГ «ОБРАЗОВАТЕЛЬНАЯ ПРОГРАММА БАКАЛАВРИАТА «ДИЗАЙН» ВШЭ – САНКТ-ПЕТЕРБУРГ»</vt:lpstr>
      <vt:lpstr>ОСНАЩЕНИЕ ПРОЕКТА  ШКОЛЫ ДИЗАЙНА В НИУ ВШЭ – САНКТ-ПЕТЕРБУРГ «ОБРАЗОВАТЕЛЬНАЯ ПРОГРАММА БАКАЛАВРИАТА «ДИЗАЙН» ВШЭ – САНКТ-ПЕТЕРБУРГ»</vt:lpstr>
      <vt:lpstr>МЕРОПРИЯТИЯ ПО ПРОДВИЖЕНИЮ ПРОГРАММЫ «ДИЗАЙН»: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Шакирьянова Зульфия Маратовна</dc:creator>
  <cp:lastModifiedBy>kvabankina</cp:lastModifiedBy>
  <cp:revision>152</cp:revision>
  <cp:lastPrinted>2018-01-16T11:41:26Z</cp:lastPrinted>
  <dcterms:modified xsi:type="dcterms:W3CDTF">2018-01-18T07:17:07Z</dcterms:modified>
</cp:coreProperties>
</file>