
<file path=[Content_Types].xml><?xml version="1.0" encoding="utf-8"?>
<Types xmlns="http://schemas.openxmlformats.org/package/2006/content-types">
  <Default Extension="png" ContentType="image/png"/>
  <Default Extension="MOV" ContentType="video/unknown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8" r:id="rId4"/>
    <p:sldId id="278" r:id="rId5"/>
    <p:sldId id="262" r:id="rId6"/>
    <p:sldId id="261" r:id="rId7"/>
    <p:sldId id="274" r:id="rId8"/>
    <p:sldId id="265" r:id="rId9"/>
    <p:sldId id="275" r:id="rId10"/>
    <p:sldId id="273" r:id="rId11"/>
    <p:sldId id="276" r:id="rId12"/>
    <p:sldId id="277" r:id="rId1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1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94438" autoAdjust="0"/>
  </p:normalViewPr>
  <p:slideViewPr>
    <p:cSldViewPr>
      <p:cViewPr>
        <p:scale>
          <a:sx n="75" d="100"/>
          <a:sy n="75" d="100"/>
        </p:scale>
        <p:origin x="-2652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image" Target="../media/image4.jp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azonova\Desktop\&#1059;&#1095;&#1077;&#1085;&#1099;&#1081;%20&#1089;&#1086;&#1074;&#1077;&#1090;_14.06.17\&#1055;&#1088;&#1077;&#1079;&#1077;&#1085;&#1090;&#1072;&#1094;&#1080;&#1103;%20&#1048;.&#1042;.%20&#1057;&#1040;&#1047;&#1054;&#1053;&#1054;&#1042;&#1040;\&#1080;&#1085;&#1092;&#1086;%20&#1076;&#1083;&#1103;%20&#1087;&#1088;&#1077;&#1079;&#1077;&#1085;&#1090;&#1072;&#1094;&#1080;&#1080;%20&#1052;&#1058;&#1041;%20_%2018.01.17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azonova\Desktop\&#1059;&#1095;&#1077;&#1085;&#1099;&#1081;%20&#1089;&#1086;&#1074;&#1077;&#1090;_14.06.17\&#1055;&#1088;&#1077;&#1079;&#1077;&#1085;&#1090;&#1072;&#1094;&#1080;&#1103;%20&#1048;.&#1042;.%20&#1057;&#1040;&#1047;&#1054;&#1053;&#1054;&#1042;&#1040;\&#1080;&#1085;&#1092;&#1086;%20&#1076;&#1083;&#1103;%20&#1087;&#1088;&#1077;&#1079;&#1077;&#1085;&#1090;&#1072;&#1094;&#1080;&#1080;%20&#1052;&#1058;&#1041;%20_%2018.01.17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isazonova\Desktop\&#1059;&#1095;&#1077;&#1085;&#1099;&#1081;%20&#1089;&#1086;&#1074;&#1077;&#1090;_14.06.17\&#1055;&#1088;&#1077;&#1079;&#1077;&#1085;&#1090;&#1072;&#1094;&#1080;&#1103;%20&#1048;.&#1042;.%20&#1057;&#1040;&#1047;&#1054;&#1053;&#1054;&#1042;&#1040;\&#1080;&#1085;&#1092;&#1086;%20&#1076;&#1083;&#1103;%20&#1087;&#1088;&#1077;&#1079;&#1077;&#1085;&#1090;&#1072;&#1094;&#1080;&#1080;%20&#1052;&#1058;&#1041;%20_%2018.01.17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isazonova\Desktop\&#1059;&#1095;&#1077;&#1085;&#1099;&#1081;%20&#1089;&#1086;&#1074;&#1077;&#1090;_14.06.17\&#1055;&#1088;&#1077;&#1079;&#1077;&#1085;&#1090;&#1072;&#1094;&#1080;&#1103;%20&#1048;.&#1042;.%20&#1057;&#1040;&#1047;&#1054;&#1053;&#1054;&#1042;&#1040;\&#1080;&#1085;&#1092;&#1086;%20&#1076;&#1083;&#1103;%20&#1087;&#1088;&#1077;&#1079;&#1077;&#1085;&#1090;&#1072;&#1094;&#1080;&#1080;%20&#1052;&#1058;&#1041;%20_%2018.01.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azonova\Desktop\&#1059;&#1095;&#1077;&#1085;&#1099;&#1081;%20&#1089;&#1086;&#1074;&#1077;&#1090;_14.06.17\&#1055;&#1088;&#1077;&#1079;&#1077;&#1085;&#1090;&#1072;&#1094;&#1080;&#1103;%20&#1048;.&#1042;.%20&#1057;&#1040;&#1047;&#1054;&#1053;&#1054;&#1042;&#1040;\&#1080;&#1085;&#1092;&#1086;%20&#1076;&#1083;&#1103;%20&#1087;&#1088;&#1077;&#1079;&#1077;&#1085;&#1090;&#1072;&#1094;&#1080;&#1080;%20&#1052;&#1058;&#1041;%20_%2018.01.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azonova\Desktop\&#1059;&#1095;&#1077;&#1085;&#1099;&#1081;%20&#1089;&#1086;&#1074;&#1077;&#1090;_14.06.17\&#1055;&#1088;&#1077;&#1079;&#1077;&#1085;&#1090;&#1072;&#1094;&#1080;&#1103;%20&#1048;.&#1042;.%20&#1057;&#1040;&#1047;&#1054;&#1053;&#1054;&#1042;&#1040;\&#1080;&#1085;&#1092;&#1086;%20&#1076;&#1083;&#1103;%20&#1087;&#1088;&#1077;&#1079;&#1077;&#1085;&#1090;&#1072;&#1094;&#1080;&#1080;%20&#1052;&#1058;&#1041;%20_%2018.01.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azonova\Desktop\&#1059;&#1095;&#1077;&#1085;&#1099;&#1081;%20&#1089;&#1086;&#1074;&#1077;&#1090;_14.06.17\&#1055;&#1088;&#1077;&#1079;&#1077;&#1085;&#1090;&#1072;&#1094;&#1080;&#1103;%20&#1048;.&#1042;.%20&#1057;&#1040;&#1047;&#1054;&#1053;&#1054;&#1042;&#1040;\&#1080;&#1085;&#1092;&#1086;%20&#1076;&#1083;&#1103;%20&#1087;&#1088;&#1077;&#1079;&#1077;&#1085;&#1090;&#1072;&#1094;&#1080;&#1080;%20&#1052;&#1058;&#1041;%20_%2018.01.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azonova\Desktop\&#1059;&#1095;&#1077;&#1085;&#1099;&#1081;%20&#1089;&#1086;&#1074;&#1077;&#1090;_14.06.17\&#1055;&#1088;&#1077;&#1079;&#1077;&#1085;&#1090;&#1072;&#1094;&#1080;&#1103;%20&#1048;.&#1042;.%20&#1057;&#1040;&#1047;&#1054;&#1053;&#1054;&#1042;&#1040;\&#1080;&#1085;&#1092;&#1086;%20&#1076;&#1083;&#1103;%20&#1087;&#1088;&#1077;&#1079;&#1077;&#1085;&#1090;&#1072;&#1094;&#1080;&#1080;%20&#1052;&#1058;&#1041;%20_%2018.01.1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azonova\Desktop\&#1059;&#1095;&#1077;&#1085;&#1099;&#1081;%20&#1089;&#1086;&#1074;&#1077;&#1090;_14.06.17\&#1055;&#1088;&#1077;&#1079;&#1077;&#1085;&#1090;&#1072;&#1094;&#1080;&#1103;%20&#1048;.&#1042;.%20&#1057;&#1040;&#1047;&#1054;&#1053;&#1054;&#1042;&#1040;\&#1080;&#1085;&#1092;&#1086;%20&#1076;&#1083;&#1103;%20&#1087;&#1088;&#1077;&#1079;&#1077;&#1085;&#1090;&#1072;&#1094;&#1080;&#1080;%20&#1052;&#1058;&#1041;%20_%2018.01.1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azonova\Desktop\&#1059;&#1095;&#1077;&#1085;&#1099;&#1081;%20&#1089;&#1086;&#1074;&#1077;&#1090;_14.06.17\&#1055;&#1088;&#1077;&#1079;&#1077;&#1085;&#1090;&#1072;&#1094;&#1080;&#1103;%20&#1048;.&#1042;.%20&#1057;&#1040;&#1047;&#1054;&#1053;&#1054;&#1042;&#1040;\&#1080;&#1085;&#1092;&#1086;%20&#1076;&#1083;&#1103;%20&#1087;&#1088;&#1077;&#1079;&#1077;&#1085;&#1090;&#1072;&#1094;&#1080;&#1080;%20&#1052;&#1058;&#1041;%20_%2018.01.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Динамика изменения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площадей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9789684443245071E-2"/>
          <c:y val="9.0781131525226016E-2"/>
          <c:w val="0.91201902887139108"/>
          <c:h val="0.6301688538932633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площади!$M$29</c:f>
              <c:strCache>
                <c:ptCount val="1"/>
                <c:pt idx="0">
                  <c:v>ул. Союза Печатников, д. 16, 18-20</c:v>
                </c:pt>
              </c:strCache>
            </c:strRef>
          </c:tx>
          <c:invertIfNegative val="0"/>
          <c:cat>
            <c:numRef>
              <c:f>площади!$N$28:$T$28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площади!$N$29:$T$29</c:f>
              <c:numCache>
                <c:formatCode>General</c:formatCode>
                <c:ptCount val="7"/>
                <c:pt idx="0">
                  <c:v>3359.1</c:v>
                </c:pt>
                <c:pt idx="1">
                  <c:v>3359.1</c:v>
                </c:pt>
                <c:pt idx="2">
                  <c:v>3359.1</c:v>
                </c:pt>
                <c:pt idx="3">
                  <c:v>3359.1</c:v>
                </c:pt>
                <c:pt idx="4">
                  <c:v>3359.1</c:v>
                </c:pt>
                <c:pt idx="5">
                  <c:v>3359.1</c:v>
                </c:pt>
                <c:pt idx="6">
                  <c:v>3359.1</c:v>
                </c:pt>
              </c:numCache>
            </c:numRef>
          </c:val>
        </c:ser>
        <c:ser>
          <c:idx val="2"/>
          <c:order val="1"/>
          <c:tx>
            <c:strRef>
              <c:f>площади!$M$30</c:f>
              <c:strCache>
                <c:ptCount val="1"/>
                <c:pt idx="0">
                  <c:v>ул. Кантемировская, дом 3 к.1 </c:v>
                </c:pt>
              </c:strCache>
            </c:strRef>
          </c:tx>
          <c:invertIfNegative val="0"/>
          <c:cat>
            <c:numRef>
              <c:f>площади!$N$28:$T$28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площади!$N$30:$T$30</c:f>
              <c:numCache>
                <c:formatCode>General</c:formatCode>
                <c:ptCount val="7"/>
                <c:pt idx="0">
                  <c:v>0</c:v>
                </c:pt>
                <c:pt idx="1">
                  <c:v>10691.9</c:v>
                </c:pt>
                <c:pt idx="2">
                  <c:v>10691.9</c:v>
                </c:pt>
                <c:pt idx="3">
                  <c:v>10691.9</c:v>
                </c:pt>
                <c:pt idx="4">
                  <c:v>10691.9</c:v>
                </c:pt>
                <c:pt idx="5">
                  <c:v>10691.9</c:v>
                </c:pt>
                <c:pt idx="6">
                  <c:v>10691.9</c:v>
                </c:pt>
              </c:numCache>
            </c:numRef>
          </c:val>
        </c:ser>
        <c:ser>
          <c:idx val="3"/>
          <c:order val="2"/>
          <c:tx>
            <c:strRef>
              <c:f>площади!$M$31</c:f>
              <c:strCache>
                <c:ptCount val="1"/>
                <c:pt idx="0">
                  <c:v>ул. Седова, д. 55 к.2 </c:v>
                </c:pt>
              </c:strCache>
            </c:strRef>
          </c:tx>
          <c:invertIfNegative val="0"/>
          <c:cat>
            <c:numRef>
              <c:f>площади!$N$28:$T$28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площади!$N$31:$T$31</c:f>
              <c:numCache>
                <c:formatCode>General</c:formatCode>
                <c:ptCount val="7"/>
                <c:pt idx="0">
                  <c:v>3311.1</c:v>
                </c:pt>
                <c:pt idx="1">
                  <c:v>3311.1</c:v>
                </c:pt>
                <c:pt idx="2">
                  <c:v>3311.1</c:v>
                </c:pt>
                <c:pt idx="3">
                  <c:v>3311.1</c:v>
                </c:pt>
                <c:pt idx="4">
                  <c:v>3311.1</c:v>
                </c:pt>
                <c:pt idx="5">
                  <c:v>3311.1</c:v>
                </c:pt>
                <c:pt idx="6">
                  <c:v>3311.1</c:v>
                </c:pt>
              </c:numCache>
            </c:numRef>
          </c:val>
        </c:ser>
        <c:ser>
          <c:idx val="4"/>
          <c:order val="3"/>
          <c:tx>
            <c:strRef>
              <c:f>площади!$M$32</c:f>
              <c:strCache>
                <c:ptCount val="1"/>
                <c:pt idx="0">
                  <c:v>ул. Промышленная д.17</c:v>
                </c:pt>
              </c:strCache>
            </c:strRef>
          </c:tx>
          <c:invertIfNegative val="0"/>
          <c:cat>
            <c:numRef>
              <c:f>площади!$N$28:$T$28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площади!$N$32:$T$32</c:f>
              <c:numCache>
                <c:formatCode>General</c:formatCode>
                <c:ptCount val="7"/>
                <c:pt idx="0">
                  <c:v>4615.6000000000004</c:v>
                </c:pt>
                <c:pt idx="1">
                  <c:v>4615.6000000000004</c:v>
                </c:pt>
                <c:pt idx="2">
                  <c:v>4615.6000000000004</c:v>
                </c:pt>
                <c:pt idx="3">
                  <c:v>4615.6000000000004</c:v>
                </c:pt>
                <c:pt idx="4">
                  <c:v>4615.6000000000004</c:v>
                </c:pt>
                <c:pt idx="5">
                  <c:v>4615.6000000000004</c:v>
                </c:pt>
                <c:pt idx="6">
                  <c:v>4615.6000000000004</c:v>
                </c:pt>
              </c:numCache>
            </c:numRef>
          </c:val>
        </c:ser>
        <c:ser>
          <c:idx val="5"/>
          <c:order val="4"/>
          <c:tx>
            <c:strRef>
              <c:f>площади!$M$33</c:f>
              <c:strCache>
                <c:ptCount val="1"/>
                <c:pt idx="0">
                  <c:v>ул. Запорожская д. 21</c:v>
                </c:pt>
              </c:strCache>
            </c:strRef>
          </c:tx>
          <c:invertIfNegative val="0"/>
          <c:cat>
            <c:numRef>
              <c:f>площади!$N$28:$T$28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площади!$N$33:$T$33</c:f>
              <c:numCache>
                <c:formatCode>General</c:formatCode>
                <c:ptCount val="7"/>
                <c:pt idx="0">
                  <c:v>6687.8</c:v>
                </c:pt>
                <c:pt idx="1">
                  <c:v>3343.9</c:v>
                </c:pt>
                <c:pt idx="2">
                  <c:v>6687.8</c:v>
                </c:pt>
                <c:pt idx="3">
                  <c:v>6687.8</c:v>
                </c:pt>
                <c:pt idx="4">
                  <c:v>6687.8</c:v>
                </c:pt>
                <c:pt idx="5">
                  <c:v>6687.8</c:v>
                </c:pt>
                <c:pt idx="6">
                  <c:v>6687.8</c:v>
                </c:pt>
              </c:numCache>
            </c:numRef>
          </c:val>
        </c:ser>
        <c:ser>
          <c:idx val="6"/>
          <c:order val="5"/>
          <c:tx>
            <c:strRef>
              <c:f>площади!$M$34</c:f>
              <c:strCache>
                <c:ptCount val="1"/>
                <c:pt idx="0">
                  <c:v>ул. Крупской, д.3</c:v>
                </c:pt>
              </c:strCache>
            </c:strRef>
          </c:tx>
          <c:invertIfNegative val="0"/>
          <c:cat>
            <c:numRef>
              <c:f>площади!$N$28:$T$28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площади!$N$34:$T$34</c:f>
              <c:numCache>
                <c:formatCode>General</c:formatCode>
                <c:ptCount val="7"/>
                <c:pt idx="0">
                  <c:v>1988.4</c:v>
                </c:pt>
                <c:pt idx="1">
                  <c:v>1988.4</c:v>
                </c:pt>
                <c:pt idx="2">
                  <c:v>1988.4</c:v>
                </c:pt>
                <c:pt idx="3">
                  <c:v>1988.4</c:v>
                </c:pt>
                <c:pt idx="4">
                  <c:v>1988.4</c:v>
                </c:pt>
                <c:pt idx="5">
                  <c:v>1988.4</c:v>
                </c:pt>
                <c:pt idx="6">
                  <c:v>1988.4</c:v>
                </c:pt>
              </c:numCache>
            </c:numRef>
          </c:val>
        </c:ser>
        <c:ser>
          <c:idx val="7"/>
          <c:order val="6"/>
          <c:tx>
            <c:strRef>
              <c:f>площади!$M$35</c:f>
              <c:strCache>
                <c:ptCount val="1"/>
                <c:pt idx="0">
                  <c:v>ул. Шевченко, д.21</c:v>
                </c:pt>
              </c:strCache>
            </c:strRef>
          </c:tx>
          <c:invertIfNegative val="0"/>
          <c:cat>
            <c:numRef>
              <c:f>площади!$N$28:$T$28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площади!$N$35:$T$35</c:f>
              <c:numCache>
                <c:formatCode>General</c:formatCode>
                <c:ptCount val="7"/>
                <c:pt idx="0">
                  <c:v>4282.7</c:v>
                </c:pt>
                <c:pt idx="1">
                  <c:v>4282.7</c:v>
                </c:pt>
                <c:pt idx="2">
                  <c:v>4282.7</c:v>
                </c:pt>
                <c:pt idx="3">
                  <c:v>4282.7</c:v>
                </c:pt>
                <c:pt idx="4">
                  <c:v>4282.7</c:v>
                </c:pt>
                <c:pt idx="5">
                  <c:v>4282.7</c:v>
                </c:pt>
                <c:pt idx="6">
                  <c:v>4282.7</c:v>
                </c:pt>
              </c:numCache>
            </c:numRef>
          </c:val>
        </c:ser>
        <c:ser>
          <c:idx val="8"/>
          <c:order val="7"/>
          <c:tx>
            <c:strRef>
              <c:f>площади!$M$36</c:f>
              <c:strCache>
                <c:ptCount val="1"/>
                <c:pt idx="0">
                  <c:v>г. Пушкин, ул.Радищева, д.4</c:v>
                </c:pt>
              </c:strCache>
            </c:strRef>
          </c:tx>
          <c:invertIfNegative val="0"/>
          <c:cat>
            <c:numRef>
              <c:f>площади!$N$28:$T$28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площади!$N$36:$T$36</c:f>
              <c:numCache>
                <c:formatCode>General</c:formatCode>
                <c:ptCount val="7"/>
                <c:pt idx="0">
                  <c:v>12222.6</c:v>
                </c:pt>
                <c:pt idx="1">
                  <c:v>12222.6</c:v>
                </c:pt>
                <c:pt idx="2">
                  <c:v>12222.6</c:v>
                </c:pt>
                <c:pt idx="3">
                  <c:v>12222.6</c:v>
                </c:pt>
                <c:pt idx="4">
                  <c:v>12222.6</c:v>
                </c:pt>
                <c:pt idx="5">
                  <c:v>12222.6</c:v>
                </c:pt>
                <c:pt idx="6">
                  <c:v>12222.6</c:v>
                </c:pt>
              </c:numCache>
            </c:numRef>
          </c:val>
        </c:ser>
        <c:ser>
          <c:idx val="9"/>
          <c:order val="8"/>
          <c:tx>
            <c:strRef>
              <c:f>площади!$M$37</c:f>
              <c:strCache>
                <c:ptCount val="1"/>
                <c:pt idx="0">
                  <c:v>пр. Обуховской обороны, д.42 к.2</c:v>
                </c:pt>
              </c:strCache>
            </c:strRef>
          </c:tx>
          <c:invertIfNegative val="0"/>
          <c:cat>
            <c:numRef>
              <c:f>площади!$N$28:$T$28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площади!$N$37:$T$37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16000</c:v>
                </c:pt>
              </c:numCache>
            </c:numRef>
          </c:val>
        </c:ser>
        <c:ser>
          <c:idx val="10"/>
          <c:order val="9"/>
          <c:tx>
            <c:strRef>
              <c:f>площади!$M$38</c:f>
              <c:strCache>
                <c:ptCount val="1"/>
                <c:pt idx="0">
                  <c:v>ул. Запорожская, д. 23</c:v>
                </c:pt>
              </c:strCache>
            </c:strRef>
          </c:tx>
          <c:invertIfNegative val="0"/>
          <c:cat>
            <c:numRef>
              <c:f>площади!$N$28:$T$28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площади!$N$38:$T$38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1000</c:v>
                </c:pt>
                <c:pt idx="6">
                  <c:v>1000</c:v>
                </c:pt>
              </c:numCache>
            </c:numRef>
          </c:val>
        </c:ser>
        <c:ser>
          <c:idx val="12"/>
          <c:order val="10"/>
          <c:tx>
            <c:strRef>
              <c:f>площади!$M$40</c:f>
              <c:strCache>
                <c:ptCount val="1"/>
                <c:pt idx="0">
                  <c:v> 10 линия ВО , д.3/30</c:v>
                </c:pt>
              </c:strCache>
            </c:strRef>
          </c:tx>
          <c:invertIfNegative val="0"/>
          <c:cat>
            <c:numRef>
              <c:f>площади!$N$28:$T$28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площади!$N$40:$T$40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30149.599999999999</c:v>
                </c:pt>
                <c:pt idx="6">
                  <c:v>30149.599999999999</c:v>
                </c:pt>
              </c:numCache>
            </c:numRef>
          </c:val>
        </c:ser>
        <c:ser>
          <c:idx val="13"/>
          <c:order val="11"/>
          <c:tx>
            <c:strRef>
              <c:f>площади!$M$41</c:f>
              <c:strCache>
                <c:ptCount val="1"/>
                <c:pt idx="0">
                  <c:v>ул.Промышленная,  д.14</c:v>
                </c:pt>
              </c:strCache>
            </c:strRef>
          </c:tx>
          <c:invertIfNegative val="0"/>
          <c:cat>
            <c:numRef>
              <c:f>площади!$N$28:$T$28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площади!$N$41:$T$41</c:f>
              <c:numCache>
                <c:formatCode>General</c:formatCode>
                <c:ptCount val="7"/>
                <c:pt idx="0">
                  <c:v>1513.9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4"/>
          <c:order val="12"/>
          <c:tx>
            <c:strRef>
              <c:f>площади!$M$42</c:f>
              <c:strCache>
                <c:ptCount val="1"/>
                <c:pt idx="0">
                  <c:v>наб.канала Грибоедова, д. 119-121,123</c:v>
                </c:pt>
              </c:strCache>
            </c:strRef>
          </c:tx>
          <c:invertIfNegative val="0"/>
          <c:cat>
            <c:numRef>
              <c:f>площади!$N$28:$T$28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площади!$N$42:$T$42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5916.2</c:v>
                </c:pt>
                <c:pt idx="4">
                  <c:v>5916.2</c:v>
                </c:pt>
                <c:pt idx="5">
                  <c:v>5916.2</c:v>
                </c:pt>
                <c:pt idx="6">
                  <c:v>5916.2</c:v>
                </c:pt>
              </c:numCache>
            </c:numRef>
          </c:val>
        </c:ser>
        <c:ser>
          <c:idx val="15"/>
          <c:order val="13"/>
          <c:tx>
            <c:strRef>
              <c:f>площади!$M$43</c:f>
              <c:strCache>
                <c:ptCount val="1"/>
                <c:pt idx="0">
                  <c:v> ул. Витебская, д.14 </c:v>
                </c:pt>
              </c:strCache>
            </c:strRef>
          </c:tx>
          <c:invertIfNegative val="0"/>
          <c:cat>
            <c:numRef>
              <c:f>площади!$N$28:$T$28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площади!$N$43:$T$43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2632.3</c:v>
                </c:pt>
                <c:pt idx="4">
                  <c:v>2632.3</c:v>
                </c:pt>
                <c:pt idx="5">
                  <c:v>2632.3</c:v>
                </c:pt>
                <c:pt idx="6">
                  <c:v>2632.3</c:v>
                </c:pt>
              </c:numCache>
            </c:numRef>
          </c:val>
        </c:ser>
        <c:ser>
          <c:idx val="16"/>
          <c:order val="14"/>
          <c:tx>
            <c:strRef>
              <c:f>площади!$M$44</c:f>
              <c:strCache>
                <c:ptCount val="1"/>
                <c:pt idx="0">
                  <c:v>ул. Серпуховская, д. 12</c:v>
                </c:pt>
              </c:strCache>
            </c:strRef>
          </c:tx>
          <c:invertIfNegative val="0"/>
          <c:cat>
            <c:numRef>
              <c:f>площади!$N$28:$T$28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площади!$N$44:$T$44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2064.9</c:v>
                </c:pt>
                <c:pt idx="4">
                  <c:v>2064.9</c:v>
                </c:pt>
                <c:pt idx="5">
                  <c:v>2064.9</c:v>
                </c:pt>
                <c:pt idx="6">
                  <c:v>2064.9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934208"/>
        <c:axId val="57935744"/>
      </c:barChart>
      <c:lineChart>
        <c:grouping val="standard"/>
        <c:varyColors val="0"/>
        <c:ser>
          <c:idx val="0"/>
          <c:order val="15"/>
          <c:tx>
            <c:v>общая площадь</c:v>
          </c:tx>
          <c:marker>
            <c:symbol val="none"/>
          </c:marker>
          <c:dLbls>
            <c:dLbl>
              <c:idx val="0"/>
              <c:layout>
                <c:manualLayout>
                  <c:x val="-1.1111111111111112E-2"/>
                  <c:y val="2.40740740740740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33 307,4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277777777777777E-2"/>
                  <c:y val="3.33333333333333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43 815,3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111111111111112E-2"/>
                  <c:y val="2.22222222222222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47 159,2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3333333333333332E-3"/>
                  <c:y val="2.5925925925925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57 772,6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8889E-3"/>
                  <c:y val="2.5925925925925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57 772,6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9906E-3"/>
                  <c:y val="2.037037037037037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88 922,2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88888888888899E-2"/>
                  <c:y val="1.296296296296296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104 922,2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площади!$D$18:$J$18</c:f>
              <c:numCache>
                <c:formatCode>General</c:formatCode>
                <c:ptCount val="7"/>
                <c:pt idx="0">
                  <c:v>33307.4</c:v>
                </c:pt>
                <c:pt idx="1">
                  <c:v>43815.3</c:v>
                </c:pt>
                <c:pt idx="2">
                  <c:v>47159.199999999997</c:v>
                </c:pt>
                <c:pt idx="3">
                  <c:v>57772.6</c:v>
                </c:pt>
                <c:pt idx="4">
                  <c:v>57772.6</c:v>
                </c:pt>
                <c:pt idx="5">
                  <c:v>88922.199999999983</c:v>
                </c:pt>
                <c:pt idx="6">
                  <c:v>104922.19999999998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934208"/>
        <c:axId val="57935744"/>
      </c:lineChart>
      <c:catAx>
        <c:axId val="5793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7935744"/>
        <c:crosses val="autoZero"/>
        <c:auto val="1"/>
        <c:lblAlgn val="ctr"/>
        <c:lblOffset val="100"/>
        <c:noMultiLvlLbl val="0"/>
      </c:catAx>
      <c:valAx>
        <c:axId val="57935744"/>
        <c:scaling>
          <c:orientation val="minMax"/>
          <c:max val="105000"/>
          <c:min val="0"/>
        </c:scaling>
        <c:delete val="0"/>
        <c:axPos val="l"/>
        <c:majorGridlines/>
        <c:numFmt formatCode="General" sourceLinked="1"/>
        <c:majorTickMark val="out"/>
        <c:minorTickMark val="out"/>
        <c:tickLblPos val="nextTo"/>
        <c:crossAx val="57934208"/>
        <c:crosses val="autoZero"/>
        <c:crossBetween val="between"/>
        <c:minorUnit val="5000"/>
      </c:valAx>
    </c:plotArea>
    <c:legend>
      <c:legendPos val="b"/>
      <c:layout/>
      <c:overlay val="0"/>
      <c:txPr>
        <a:bodyPr/>
        <a:lstStyle/>
        <a:p>
          <a:pPr>
            <a:defRPr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16000"/>
      </a:blip>
      <a:srcRect/>
      <a:stretch>
        <a:fillRect/>
      </a:stretch>
    </a:blipFill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Текущая потребность в ремонте/строительстве по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корпусам, %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состояние!$D$1</c:f>
              <c:strCache>
                <c:ptCount val="1"/>
                <c:pt idx="0">
                  <c:v>требуется текущий ремонт, кв.м.</c:v>
                </c:pt>
              </c:strCache>
            </c:strRef>
          </c:tx>
          <c:invertIfNegative val="0"/>
          <c:cat>
            <c:strRef>
              <c:f>состояние!$A$2:$A$15</c:f>
              <c:strCache>
                <c:ptCount val="14"/>
                <c:pt idx="0">
                  <c:v>ул. Союза Печатников, 16, 18-20</c:v>
                </c:pt>
                <c:pt idx="1">
                  <c:v>ул. Кантемировская, 3 к.1 </c:v>
                </c:pt>
                <c:pt idx="2">
                  <c:v>ул. Седова, 55 к.2 </c:v>
                </c:pt>
                <c:pt idx="3">
                  <c:v>ул. Промышленная, 17</c:v>
                </c:pt>
                <c:pt idx="4">
                  <c:v>ул. Запорожская, 21</c:v>
                </c:pt>
                <c:pt idx="5">
                  <c:v>ул. Крупской, 3</c:v>
                </c:pt>
                <c:pt idx="6">
                  <c:v>ул. Шевченко, 21</c:v>
                </c:pt>
                <c:pt idx="7">
                  <c:v>г. Пушкин</c:v>
                </c:pt>
                <c:pt idx="8">
                  <c:v>пр. Обуховской обороны, 42</c:v>
                </c:pt>
                <c:pt idx="9">
                  <c:v>ул. Запорожская, 23</c:v>
                </c:pt>
                <c:pt idx="10">
                  <c:v>ВО, 10 линия, 3/30</c:v>
                </c:pt>
                <c:pt idx="11">
                  <c:v>наб.канала Грибоедова, 119, 123</c:v>
                </c:pt>
                <c:pt idx="12">
                  <c:v>ул. Витебская, 14</c:v>
                </c:pt>
                <c:pt idx="13">
                  <c:v>ул. Серпуховская, 12</c:v>
                </c:pt>
              </c:strCache>
            </c:strRef>
          </c:cat>
          <c:val>
            <c:numRef>
              <c:f>состояние!$D$2:$D$15</c:f>
              <c:numCache>
                <c:formatCode>General</c:formatCode>
                <c:ptCount val="14"/>
                <c:pt idx="0">
                  <c:v>1143.6500000000001</c:v>
                </c:pt>
                <c:pt idx="1">
                  <c:v>0</c:v>
                </c:pt>
                <c:pt idx="5">
                  <c:v>272</c:v>
                </c:pt>
                <c:pt idx="7">
                  <c:v>1500</c:v>
                </c:pt>
                <c:pt idx="12">
                  <c:v>1000</c:v>
                </c:pt>
                <c:pt idx="13">
                  <c:v>1000</c:v>
                </c:pt>
              </c:numCache>
            </c:numRef>
          </c:val>
        </c:ser>
        <c:ser>
          <c:idx val="1"/>
          <c:order val="1"/>
          <c:tx>
            <c:strRef>
              <c:f>состояние!$E$1</c:f>
              <c:strCache>
                <c:ptCount val="1"/>
                <c:pt idx="0">
                  <c:v>требуется капитальный ремонт, кв.м.</c:v>
                </c:pt>
              </c:strCache>
            </c:strRef>
          </c:tx>
          <c:invertIfNegative val="0"/>
          <c:cat>
            <c:strRef>
              <c:f>состояние!$A$2:$A$15</c:f>
              <c:strCache>
                <c:ptCount val="14"/>
                <c:pt idx="0">
                  <c:v>ул. Союза Печатников, 16, 18-20</c:v>
                </c:pt>
                <c:pt idx="1">
                  <c:v>ул. Кантемировская, 3 к.1 </c:v>
                </c:pt>
                <c:pt idx="2">
                  <c:v>ул. Седова, 55 к.2 </c:v>
                </c:pt>
                <c:pt idx="3">
                  <c:v>ул. Промышленная, 17</c:v>
                </c:pt>
                <c:pt idx="4">
                  <c:v>ул. Запорожская, 21</c:v>
                </c:pt>
                <c:pt idx="5">
                  <c:v>ул. Крупской, 3</c:v>
                </c:pt>
                <c:pt idx="6">
                  <c:v>ул. Шевченко, 21</c:v>
                </c:pt>
                <c:pt idx="7">
                  <c:v>г. Пушкин</c:v>
                </c:pt>
                <c:pt idx="8">
                  <c:v>пр. Обуховской обороны, 42</c:v>
                </c:pt>
                <c:pt idx="9">
                  <c:v>ул. Запорожская, 23</c:v>
                </c:pt>
                <c:pt idx="10">
                  <c:v>ВО, 10 линия, 3/30</c:v>
                </c:pt>
                <c:pt idx="11">
                  <c:v>наб.канала Грибоедова, 119, 123</c:v>
                </c:pt>
                <c:pt idx="12">
                  <c:v>ул. Витебская, 14</c:v>
                </c:pt>
                <c:pt idx="13">
                  <c:v>ул. Серпуховская, 12</c:v>
                </c:pt>
              </c:strCache>
            </c:strRef>
          </c:cat>
          <c:val>
            <c:numRef>
              <c:f>состояние!$E$2:$E$15</c:f>
              <c:numCache>
                <c:formatCode>General</c:formatCode>
                <c:ptCount val="14"/>
                <c:pt idx="0">
                  <c:v>0</c:v>
                </c:pt>
                <c:pt idx="1">
                  <c:v>33.299999999999997</c:v>
                </c:pt>
                <c:pt idx="2">
                  <c:v>3222</c:v>
                </c:pt>
                <c:pt idx="3">
                  <c:v>4327.5</c:v>
                </c:pt>
                <c:pt idx="6">
                  <c:v>3713.2</c:v>
                </c:pt>
                <c:pt idx="7">
                  <c:v>5000</c:v>
                </c:pt>
                <c:pt idx="11">
                  <c:v>1000</c:v>
                </c:pt>
              </c:numCache>
            </c:numRef>
          </c:val>
        </c:ser>
        <c:ser>
          <c:idx val="2"/>
          <c:order val="2"/>
          <c:tx>
            <c:strRef>
              <c:f>состояние!$F$1</c:f>
              <c:strCache>
                <c:ptCount val="1"/>
                <c:pt idx="0">
                  <c:v>планируется строительство/ реконструкция, кв.м.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состояние!$A$2:$A$15</c:f>
              <c:strCache>
                <c:ptCount val="14"/>
                <c:pt idx="0">
                  <c:v>ул. Союза Печатников, 16, 18-20</c:v>
                </c:pt>
                <c:pt idx="1">
                  <c:v>ул. Кантемировская, 3 к.1 </c:v>
                </c:pt>
                <c:pt idx="2">
                  <c:v>ул. Седова, 55 к.2 </c:v>
                </c:pt>
                <c:pt idx="3">
                  <c:v>ул. Промышленная, 17</c:v>
                </c:pt>
                <c:pt idx="4">
                  <c:v>ул. Запорожская, 21</c:v>
                </c:pt>
                <c:pt idx="5">
                  <c:v>ул. Крупской, 3</c:v>
                </c:pt>
                <c:pt idx="6">
                  <c:v>ул. Шевченко, 21</c:v>
                </c:pt>
                <c:pt idx="7">
                  <c:v>г. Пушкин</c:v>
                </c:pt>
                <c:pt idx="8">
                  <c:v>пр. Обуховской обороны, 42</c:v>
                </c:pt>
                <c:pt idx="9">
                  <c:v>ул. Запорожская, 23</c:v>
                </c:pt>
                <c:pt idx="10">
                  <c:v>ВО, 10 линия, 3/30</c:v>
                </c:pt>
                <c:pt idx="11">
                  <c:v>наб.канала Грибоедова, 119, 123</c:v>
                </c:pt>
                <c:pt idx="12">
                  <c:v>ул. Витебская, 14</c:v>
                </c:pt>
                <c:pt idx="13">
                  <c:v>ул. Серпуховская, 12</c:v>
                </c:pt>
              </c:strCache>
            </c:strRef>
          </c:cat>
          <c:val>
            <c:numRef>
              <c:f>состояние!$F$2:$F$15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8">
                  <c:v>13000</c:v>
                </c:pt>
                <c:pt idx="9">
                  <c:v>1000</c:v>
                </c:pt>
                <c:pt idx="10">
                  <c:v>30149.599999999999</c:v>
                </c:pt>
              </c:numCache>
            </c:numRef>
          </c:val>
        </c:ser>
        <c:ser>
          <c:idx val="3"/>
          <c:order val="3"/>
          <c:tx>
            <c:strRef>
              <c:f>состояние!$G$1</c:f>
              <c:strCache>
                <c:ptCount val="1"/>
                <c:pt idx="0">
                  <c:v>не требуется вмешательства, кв. м.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состояние!$A$2:$A$15</c:f>
              <c:strCache>
                <c:ptCount val="14"/>
                <c:pt idx="0">
                  <c:v>ул. Союза Печатников, 16, 18-20</c:v>
                </c:pt>
                <c:pt idx="1">
                  <c:v>ул. Кантемировская, 3 к.1 </c:v>
                </c:pt>
                <c:pt idx="2">
                  <c:v>ул. Седова, 55 к.2 </c:v>
                </c:pt>
                <c:pt idx="3">
                  <c:v>ул. Промышленная, 17</c:v>
                </c:pt>
                <c:pt idx="4">
                  <c:v>ул. Запорожская, 21</c:v>
                </c:pt>
                <c:pt idx="5">
                  <c:v>ул. Крупской, 3</c:v>
                </c:pt>
                <c:pt idx="6">
                  <c:v>ул. Шевченко, 21</c:v>
                </c:pt>
                <c:pt idx="7">
                  <c:v>г. Пушкин</c:v>
                </c:pt>
                <c:pt idx="8">
                  <c:v>пр. Обуховской обороны, 42</c:v>
                </c:pt>
                <c:pt idx="9">
                  <c:v>ул. Запорожская, 23</c:v>
                </c:pt>
                <c:pt idx="10">
                  <c:v>ВО, 10 линия, 3/30</c:v>
                </c:pt>
                <c:pt idx="11">
                  <c:v>наб.канала Грибоедова, 119, 123</c:v>
                </c:pt>
                <c:pt idx="12">
                  <c:v>ул. Витебская, 14</c:v>
                </c:pt>
                <c:pt idx="13">
                  <c:v>ул. Серпуховская, 12</c:v>
                </c:pt>
              </c:strCache>
            </c:strRef>
          </c:cat>
          <c:val>
            <c:numRef>
              <c:f>состояние!$G$2:$G$15</c:f>
              <c:numCache>
                <c:formatCode>General</c:formatCode>
                <c:ptCount val="14"/>
                <c:pt idx="0">
                  <c:v>1789.25</c:v>
                </c:pt>
                <c:pt idx="1">
                  <c:v>10658.6</c:v>
                </c:pt>
                <c:pt idx="2">
                  <c:v>89.099999999999909</c:v>
                </c:pt>
                <c:pt idx="3">
                  <c:v>288.10000000000036</c:v>
                </c:pt>
                <c:pt idx="4">
                  <c:v>6687.8</c:v>
                </c:pt>
                <c:pt idx="5">
                  <c:v>1716.4</c:v>
                </c:pt>
                <c:pt idx="6">
                  <c:v>569.5</c:v>
                </c:pt>
                <c:pt idx="7">
                  <c:v>5722.6</c:v>
                </c:pt>
                <c:pt idx="11">
                  <c:v>4916.2</c:v>
                </c:pt>
                <c:pt idx="12">
                  <c:v>1632.3000000000002</c:v>
                </c:pt>
                <c:pt idx="13">
                  <c:v>1064.9000000000001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621056"/>
        <c:axId val="90622592"/>
      </c:barChart>
      <c:catAx>
        <c:axId val="90621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90622592"/>
        <c:crosses val="autoZero"/>
        <c:auto val="0"/>
        <c:lblAlgn val="ctr"/>
        <c:lblOffset val="100"/>
        <c:noMultiLvlLbl val="0"/>
      </c:catAx>
      <c:valAx>
        <c:axId val="906225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906210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Доходы от реализации дополнительных услуг, руб.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918011424656519"/>
          <c:y val="8.0398317385520737E-2"/>
          <c:w val="0.87465270062585643"/>
          <c:h val="0.6407652646091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доход!$A$4</c:f>
              <c:strCache>
                <c:ptCount val="1"/>
                <c:pt idx="0">
                  <c:v>Сдача в аренду гостевых комнат в общежитиях, руб. </c:v>
                </c:pt>
              </c:strCache>
            </c:strRef>
          </c:tx>
          <c:invertIfNegative val="0"/>
          <c:cat>
            <c:numRef>
              <c:f>доход!$B$3:$D$3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доход!$B$4:$D$4</c:f>
              <c:numCache>
                <c:formatCode>#,##0.00</c:formatCode>
                <c:ptCount val="3"/>
                <c:pt idx="0">
                  <c:v>172800</c:v>
                </c:pt>
                <c:pt idx="1">
                  <c:v>107289</c:v>
                </c:pt>
                <c:pt idx="2">
                  <c:v>1611617</c:v>
                </c:pt>
              </c:numCache>
            </c:numRef>
          </c:val>
        </c:ser>
        <c:ser>
          <c:idx val="1"/>
          <c:order val="1"/>
          <c:tx>
            <c:strRef>
              <c:f>доход!$A$5</c:f>
              <c:strCache>
                <c:ptCount val="1"/>
                <c:pt idx="0">
                  <c:v>ул. Шевченко, д.21</c:v>
                </c:pt>
              </c:strCache>
            </c:strRef>
          </c:tx>
          <c:invertIfNegative val="0"/>
          <c:cat>
            <c:numRef>
              <c:f>доход!$B$3:$D$3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доход!$B$5:$D$5</c:f>
            </c:numRef>
          </c:val>
        </c:ser>
        <c:ser>
          <c:idx val="2"/>
          <c:order val="2"/>
          <c:tx>
            <c:strRef>
              <c:f>доход!$A$6</c:f>
              <c:strCache>
                <c:ptCount val="1"/>
                <c:pt idx="0">
                  <c:v>ул. Крупской, д.21</c:v>
                </c:pt>
              </c:strCache>
            </c:strRef>
          </c:tx>
          <c:invertIfNegative val="0"/>
          <c:cat>
            <c:numRef>
              <c:f>доход!$B$3:$D$3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доход!$B$6:$D$6</c:f>
            </c:numRef>
          </c:val>
        </c:ser>
        <c:ser>
          <c:idx val="3"/>
          <c:order val="3"/>
          <c:tx>
            <c:strRef>
              <c:f>доход!$A$7</c:f>
              <c:strCache>
                <c:ptCount val="1"/>
                <c:pt idx="0">
                  <c:v>ул. Запорожская, д.21</c:v>
                </c:pt>
              </c:strCache>
            </c:strRef>
          </c:tx>
          <c:invertIfNegative val="0"/>
          <c:cat>
            <c:numRef>
              <c:f>доход!$B$3:$D$3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доход!$B$7:$D$7</c:f>
            </c:numRef>
          </c:val>
        </c:ser>
        <c:ser>
          <c:idx val="4"/>
          <c:order val="4"/>
          <c:tx>
            <c:strRef>
              <c:f>доход!$A$8</c:f>
              <c:strCache>
                <c:ptCount val="1"/>
              </c:strCache>
            </c:strRef>
          </c:tx>
          <c:invertIfNegative val="0"/>
          <c:cat>
            <c:numRef>
              <c:f>доход!$B$3:$D$3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доход!$B$8:$D$8</c:f>
            </c:numRef>
          </c:val>
        </c:ser>
        <c:ser>
          <c:idx val="5"/>
          <c:order val="5"/>
          <c:tx>
            <c:strRef>
              <c:f>доход!$A$9</c:f>
              <c:strCache>
                <c:ptCount val="1"/>
                <c:pt idx="0">
                  <c:v>Плата за ячейку для хранения личных вещей, руб.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1.3227696922564159E-2"/>
                  <c:y val="-2.1249312325404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доход!$B$3:$D$3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доход!$B$9:$D$9</c:f>
              <c:numCache>
                <c:formatCode>#,##0.00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70300</c:v>
                </c:pt>
              </c:numCache>
            </c:numRef>
          </c:val>
        </c:ser>
        <c:ser>
          <c:idx val="6"/>
          <c:order val="6"/>
          <c:tx>
            <c:strRef>
              <c:f>доход!$A$10</c:f>
              <c:strCache>
                <c:ptCount val="1"/>
                <c:pt idx="0">
                  <c:v>Стирка белья, руб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2.7925137947635448E-2"/>
                  <c:y val="-1.2749587395242642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доход!$B$3:$D$3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доход!$B$10:$D$10</c:f>
              <c:numCache>
                <c:formatCode>#,##0.00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177941.51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95456"/>
        <c:axId val="88196992"/>
      </c:barChart>
      <c:lineChart>
        <c:grouping val="standard"/>
        <c:varyColors val="0"/>
        <c:ser>
          <c:idx val="7"/>
          <c:order val="7"/>
          <c:tx>
            <c:strRef>
              <c:f>доход!$A$11</c:f>
              <c:strCache>
                <c:ptCount val="1"/>
                <c:pt idx="0">
                  <c:v>Всего, руб</c:v>
                </c:pt>
              </c:strCache>
            </c:strRef>
          </c:tx>
          <c:dLbls>
            <c:dLbl>
              <c:idx val="0"/>
              <c:layout>
                <c:manualLayout>
                  <c:x val="-8.857807232015999E-2"/>
                  <c:y val="-0.1010100857074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624707041699789E-2"/>
                  <c:y val="-6.2530053056996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7902079932808417E-2"/>
                  <c:y val="-2.39297324304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доход!$B$11:$D$11</c:f>
              <c:numCache>
                <c:formatCode>#,##0.00</c:formatCode>
                <c:ptCount val="3"/>
                <c:pt idx="0">
                  <c:v>172800</c:v>
                </c:pt>
                <c:pt idx="1">
                  <c:v>107289</c:v>
                </c:pt>
                <c:pt idx="2">
                  <c:v>1859858.51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195456"/>
        <c:axId val="88196992"/>
      </c:lineChart>
      <c:catAx>
        <c:axId val="8819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8196992"/>
        <c:crosses val="autoZero"/>
        <c:auto val="1"/>
        <c:lblAlgn val="ctr"/>
        <c:lblOffset val="100"/>
        <c:noMultiLvlLbl val="0"/>
      </c:catAx>
      <c:valAx>
        <c:axId val="8819699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88195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991864329889272"/>
          <c:y val="0.77460214340541478"/>
          <c:w val="0.68224792152723768"/>
          <c:h val="0.22539785659458522"/>
        </c:manualLayout>
      </c:layout>
      <c:overlay val="0"/>
      <c:txPr>
        <a:bodyPr/>
        <a:lstStyle/>
        <a:p>
          <a:pPr rtl="0"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ahoma" pitchFamily="34" charset="0"/>
          <a:ea typeface="Tahoma" pitchFamily="34" charset="0"/>
          <a:cs typeface="Tahoma" pitchFamily="34" charset="0"/>
        </a:defRPr>
      </a:pPr>
      <a:endParaRPr lang="ru-RU"/>
    </a:p>
  </c:txPr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429369926380555"/>
          <c:y val="0.23648059355709028"/>
          <c:w val="0.83930836268537135"/>
          <c:h val="0.55379902931128022"/>
        </c:manualLayout>
      </c:layout>
      <c:lineChart>
        <c:grouping val="standard"/>
        <c:varyColors val="0"/>
        <c:ser>
          <c:idx val="0"/>
          <c:order val="0"/>
          <c:tx>
            <c:strRef>
              <c:f>'кол-мест НПР и админ'!$I$7</c:f>
              <c:strCache>
                <c:ptCount val="1"/>
                <c:pt idx="0">
                  <c:v>обеспеченность рабочими местами  НПР, %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2.77777777777777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111111111112E-2"/>
                  <c:y val="-6.018554972295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'кол-мест НПР и админ'!$C$3:$E$3</c:f>
              <c:strCache>
                <c:ptCount val="3"/>
                <c:pt idx="0">
                  <c:v>290 НПР / 82 места
3,54 НПР на 1 место</c:v>
                </c:pt>
                <c:pt idx="1">
                  <c:v>273 НПР / 209 мест
1,31 НПР на 1 место</c:v>
                </c:pt>
                <c:pt idx="2">
                  <c:v>265 НПР / 213 мест
1,24 НПР на 1 место</c:v>
                </c:pt>
              </c:strCache>
            </c:strRef>
          </c:cat>
          <c:val>
            <c:numRef>
              <c:f>'кол-мест НПР и админ'!$J$7:$L$7</c:f>
              <c:numCache>
                <c:formatCode>0.00%</c:formatCode>
                <c:ptCount val="3"/>
                <c:pt idx="0">
                  <c:v>0.28275862068965518</c:v>
                </c:pt>
                <c:pt idx="1">
                  <c:v>0.76556776556776551</c:v>
                </c:pt>
                <c:pt idx="2">
                  <c:v>0.80377358490566042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289792"/>
        <c:axId val="85814656"/>
      </c:lineChart>
      <c:catAx>
        <c:axId val="8428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85814656"/>
        <c:crosses val="autoZero"/>
        <c:auto val="1"/>
        <c:lblAlgn val="ctr"/>
        <c:lblOffset val="100"/>
        <c:noMultiLvlLbl val="0"/>
      </c:catAx>
      <c:valAx>
        <c:axId val="8581465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84289792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1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Посадочны</a:t>
            </a:r>
            <a:r>
              <a:rPr lang="ru-RU" baseline="0" dirty="0">
                <a:latin typeface="Tahoma" pitchFamily="34" charset="0"/>
                <a:ea typeface="Tahoma" pitchFamily="34" charset="0"/>
                <a:cs typeface="Tahoma" pitchFamily="34" charset="0"/>
              </a:rPr>
              <a:t>е места по типам аудиторий, ед</a:t>
            </a:r>
            <a:r>
              <a:rPr lang="ru-RU" baseline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ru-RU" baseline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2016 г.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3043151977998177E-2"/>
                  <c:y val="-3.235129724412018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2 565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2222222222222215E-2"/>
                  <c:y val="7.8567316433051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856679157262666E-2"/>
                  <c:y val="-8.198261836469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052699258656287E-2"/>
                  <c:y val="-9.6525067315713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'кол-мест НПР и админ'!$O$2:$O$5</c:f>
              <c:strCache>
                <c:ptCount val="4"/>
                <c:pt idx="0">
                  <c:v>семинарские аудитории, ед.</c:v>
                </c:pt>
                <c:pt idx="1">
                  <c:v>поточные аудитории, ед.</c:v>
                </c:pt>
                <c:pt idx="2">
                  <c:v>малые языковые аудитории, ед.</c:v>
                </c:pt>
                <c:pt idx="3">
                  <c:v>компьютерные классы, ед.</c:v>
                </c:pt>
              </c:strCache>
            </c:strRef>
          </c:cat>
          <c:val>
            <c:numRef>
              <c:f>'кол-мест НПР и админ'!$P$2:$P$5</c:f>
              <c:numCache>
                <c:formatCode>General</c:formatCode>
                <c:ptCount val="4"/>
                <c:pt idx="0">
                  <c:v>2565</c:v>
                </c:pt>
                <c:pt idx="1">
                  <c:v>880</c:v>
                </c:pt>
                <c:pt idx="2">
                  <c:v>704</c:v>
                </c:pt>
                <c:pt idx="3">
                  <c:v>288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209958719875484"/>
          <c:y val="0.81858607926462401"/>
          <c:w val="0.82923429735523579"/>
          <c:h val="0.17011057696301404"/>
        </c:manualLayout>
      </c:layout>
      <c:overlay val="0"/>
      <c:txPr>
        <a:bodyPr/>
        <a:lstStyle/>
        <a:p>
          <a:pPr>
            <a:defRPr b="1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3890228416803982E-2"/>
          <c:y val="0.23146310877806942"/>
          <c:w val="0.90931108373267222"/>
          <c:h val="0.67135170603674543"/>
        </c:manualLayout>
      </c:layout>
      <c:lineChart>
        <c:grouping val="standard"/>
        <c:varyColors val="0"/>
        <c:ser>
          <c:idx val="0"/>
          <c:order val="0"/>
          <c:tx>
            <c:strRef>
              <c:f>'кол-мест НПР и админ'!$M$41</c:f>
              <c:strCache>
                <c:ptCount val="1"/>
                <c:pt idx="0">
                  <c:v>обеспеченность на 1 студента кв.м.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3158493446811082E-2"/>
                  <c:y val="7.1164730178290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684101525298179E-2"/>
                  <c:y val="-4.7823368393879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434196006107238E-2"/>
                  <c:y val="3.8564266979686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996251001496577E-2"/>
                  <c:y val="-5.7991454448484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2290177019243765E-2"/>
                  <c:y val="4.0806591447629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8358868346661428E-2"/>
                  <c:y val="-4.1908271090513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76625447839035E-2"/>
                  <c:y val="-4.5822749821612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'кол-мест НПР и админ'!$D$22:$J$22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'кол-мест НПР и админ'!$N$41:$T$41</c:f>
              <c:numCache>
                <c:formatCode>0.00</c:formatCode>
                <c:ptCount val="7"/>
                <c:pt idx="0">
                  <c:v>4.793895131086142</c:v>
                </c:pt>
                <c:pt idx="1">
                  <c:v>6.5742446903978458</c:v>
                </c:pt>
                <c:pt idx="2">
                  <c:v>5.2920057789549713</c:v>
                </c:pt>
                <c:pt idx="3">
                  <c:v>5.7967373233582702</c:v>
                </c:pt>
                <c:pt idx="4">
                  <c:v>5.36834103156274</c:v>
                </c:pt>
                <c:pt idx="5">
                  <c:v>10.589947089947088</c:v>
                </c:pt>
                <c:pt idx="6">
                  <c:v>10.524660018132366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028864"/>
        <c:axId val="87030400"/>
      </c:lineChart>
      <c:catAx>
        <c:axId val="8702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87030400"/>
        <c:crosses val="autoZero"/>
        <c:auto val="1"/>
        <c:lblAlgn val="ctr"/>
        <c:lblOffset val="100"/>
        <c:noMultiLvlLbl val="0"/>
      </c:catAx>
      <c:valAx>
        <c:axId val="8703040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87028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>
                <a:latin typeface="Tahoma" pitchFamily="34" charset="0"/>
                <a:ea typeface="Tahoma" pitchFamily="34" charset="0"/>
                <a:cs typeface="Tahoma" pitchFamily="34" charset="0"/>
              </a:rPr>
              <a:t>Структура</a:t>
            </a:r>
            <a:r>
              <a:rPr lang="ru-RU" baseline="0">
                <a:latin typeface="Tahoma" pitchFamily="34" charset="0"/>
                <a:ea typeface="Tahoma" pitchFamily="34" charset="0"/>
                <a:cs typeface="Tahoma" pitchFamily="34" charset="0"/>
              </a:rPr>
              <a:t> площадей по типу использования</a:t>
            </a:r>
            <a:r>
              <a:rPr lang="en-US" baseline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>
              <a:defRPr/>
            </a:pPr>
            <a:r>
              <a:rPr lang="en-US" baseline="0">
                <a:latin typeface="Tahoma" pitchFamily="34" charset="0"/>
                <a:ea typeface="Tahoma" pitchFamily="34" charset="0"/>
                <a:cs typeface="Tahoma" pitchFamily="34" charset="0"/>
              </a:rPr>
              <a:t>2016 </a:t>
            </a:r>
            <a:r>
              <a:rPr lang="ru-RU" baseline="0">
                <a:latin typeface="Tahoma" pitchFamily="34" charset="0"/>
                <a:ea typeface="Tahoma" pitchFamily="34" charset="0"/>
                <a:cs typeface="Tahoma" pitchFamily="34" charset="0"/>
              </a:rPr>
              <a:t>г.</a:t>
            </a:r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9069323681384326E-2"/>
          <c:y val="0.2235299472898073"/>
          <c:w val="0.85209538121495276"/>
          <c:h val="0.57593430976805049"/>
        </c:manualLayout>
      </c:layout>
      <c:doughnutChart>
        <c:varyColors val="1"/>
        <c:ser>
          <c:idx val="0"/>
          <c:order val="0"/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8.5968761755516446E-2"/>
                  <c:y val="-0.16076562480712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4104597539844502"/>
                  <c:y val="5.77363317656062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3388882716735183E-2"/>
                  <c:y val="-9.60697268204766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площади!$N$2:$N$4</c:f>
              <c:strCache>
                <c:ptCount val="3"/>
                <c:pt idx="0">
                  <c:v>Учебно-лабораторные</c:v>
                </c:pt>
                <c:pt idx="1">
                  <c:v>Общежитие</c:v>
                </c:pt>
                <c:pt idx="2">
                  <c:v>УЦПР</c:v>
                </c:pt>
              </c:strCache>
            </c:strRef>
          </c:cat>
          <c:val>
            <c:numRef>
              <c:f>площади!$O$2:$O$4</c:f>
              <c:numCache>
                <c:formatCode>_(* #,##0.00_);_(* \(#,##0.00\);_(* "-"??_);_(@_)</c:formatCode>
                <c:ptCount val="3"/>
                <c:pt idx="0">
                  <c:v>21977.699999999997</c:v>
                </c:pt>
                <c:pt idx="1">
                  <c:v>12958.900000000001</c:v>
                </c:pt>
                <c:pt idx="2">
                  <c:v>12222.6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</c:spPr>
  <c:externalData r:id="rId1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Структура</a:t>
            </a:r>
            <a:r>
              <a:rPr lang="ru-RU" baseline="0" dirty="0">
                <a:latin typeface="Tahoma" pitchFamily="34" charset="0"/>
                <a:ea typeface="Tahoma" pitchFamily="34" charset="0"/>
                <a:cs typeface="Tahoma" pitchFamily="34" charset="0"/>
              </a:rPr>
              <a:t> площадей по </a:t>
            </a:r>
            <a:r>
              <a:rPr lang="en-US" baseline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baseline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aseline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типу </a:t>
            </a:r>
            <a:r>
              <a:rPr lang="ru-RU" baseline="0" dirty="0"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использования</a:t>
            </a:r>
            <a:r>
              <a:rPr lang="en-US" baseline="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>
              <a:defRPr/>
            </a:pPr>
            <a:r>
              <a:rPr lang="en-US" baseline="0" dirty="0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r>
              <a:rPr lang="ru-RU" baseline="0" dirty="0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r>
              <a:rPr lang="en-US" baseline="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aseline="0" dirty="0">
                <a:latin typeface="Tahoma" pitchFamily="34" charset="0"/>
                <a:ea typeface="Tahoma" pitchFamily="34" charset="0"/>
                <a:cs typeface="Tahoma" pitchFamily="34" charset="0"/>
              </a:rPr>
              <a:t>г.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57550463142984"/>
          <c:y val="0.24094667137106865"/>
          <c:w val="0.74968037405566057"/>
          <c:h val="0.52724773559958549"/>
        </c:manualLayout>
      </c:layout>
      <c:doughnutChart>
        <c:varyColors val="1"/>
        <c:ser>
          <c:idx val="0"/>
          <c:order val="0"/>
          <c:tx>
            <c:strRef>
              <c:f>площади!$T$1</c:f>
              <c:strCache>
                <c:ptCount val="1"/>
                <c:pt idx="0">
                  <c:v>Структура площадей по типу использования, 2020 г.:</c:v>
                </c:pt>
              </c:strCache>
            </c:strRef>
          </c:tx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6.8668928207315474E-2"/>
                  <c:y val="-0.207353698921523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4762118445172759"/>
                  <c:y val="1.46023152494655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4823743542384182E-2"/>
                  <c:y val="-8.82310390420600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14594223912138E-17"/>
                  <c:y val="-0.104175818387830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площади!$T$2:$T$5</c:f>
              <c:strCache>
                <c:ptCount val="4"/>
                <c:pt idx="0">
                  <c:v>Учебно-лабораторные</c:v>
                </c:pt>
                <c:pt idx="1">
                  <c:v>Общежитие</c:v>
                </c:pt>
                <c:pt idx="2">
                  <c:v>УЦПР</c:v>
                </c:pt>
                <c:pt idx="3">
                  <c:v>Спортивный комплекс</c:v>
                </c:pt>
              </c:strCache>
            </c:strRef>
          </c:cat>
          <c:val>
            <c:numRef>
              <c:f>площади!$V$2:$V$5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0.32</c:v>
                </c:pt>
                <c:pt idx="2">
                  <c:v>0.12</c:v>
                </c:pt>
                <c:pt idx="3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80153853479039572"/>
          <c:w val="0.62532895650483278"/>
          <c:h val="0.18683272066229514"/>
        </c:manualLayout>
      </c:layout>
      <c:overlay val="0"/>
      <c:txPr>
        <a:bodyPr/>
        <a:lstStyle/>
        <a:p>
          <a:pPr>
            <a:defRPr sz="1200" b="1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мест в собственных и арендованных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общежитиях, ед.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общежитие!$A$15</c:f>
              <c:strCache>
                <c:ptCount val="1"/>
                <c:pt idx="0">
                  <c:v>кол-во мест в собственных общежитиях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1159393139671742E-3"/>
                  <c:y val="-1.6073344123600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29260669133262E-3"/>
                  <c:y val="-2.4069623755771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2090727038378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729260669133262E-3"/>
                  <c:y val="6.017405938942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5458521338266524E-3"/>
                  <c:y val="6.017405938942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4366817070613219E-2"/>
                  <c:y val="6.6191465328370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общежитие!$B$2:$H$2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общежитие!$B$15:$H$15</c:f>
              <c:numCache>
                <c:formatCode>0</c:formatCode>
                <c:ptCount val="7"/>
                <c:pt idx="0">
                  <c:v>400</c:v>
                </c:pt>
                <c:pt idx="1">
                  <c:v>666</c:v>
                </c:pt>
                <c:pt idx="2">
                  <c:v>896</c:v>
                </c:pt>
                <c:pt idx="3">
                  <c:v>1230</c:v>
                </c:pt>
                <c:pt idx="4">
                  <c:v>1230</c:v>
                </c:pt>
                <c:pt idx="5">
                  <c:v>1230</c:v>
                </c:pt>
                <c:pt idx="6">
                  <c:v>1830</c:v>
                </c:pt>
              </c:numCache>
            </c:numRef>
          </c:val>
        </c:ser>
        <c:ser>
          <c:idx val="2"/>
          <c:order val="2"/>
          <c:tx>
            <c:strRef>
              <c:f>общежитие!$A$16</c:f>
              <c:strCache>
                <c:ptCount val="1"/>
                <c:pt idx="0">
                  <c:v>кол-во мест в арендованных общежитиях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6.017405938942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187782007399791E-3"/>
                  <c:y val="3.008702969471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общежитие!$B$2:$H$2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общежитие!$B$16:$H$16</c:f>
              <c:numCache>
                <c:formatCode>0</c:formatCode>
                <c:ptCount val="7"/>
                <c:pt idx="0">
                  <c:v>740</c:v>
                </c:pt>
                <c:pt idx="1">
                  <c:v>590</c:v>
                </c:pt>
                <c:pt idx="2">
                  <c:v>560</c:v>
                </c:pt>
                <c:pt idx="3">
                  <c:v>450</c:v>
                </c:pt>
                <c:pt idx="4">
                  <c:v>450</c:v>
                </c:pt>
                <c:pt idx="5">
                  <c:v>400</c:v>
                </c:pt>
                <c:pt idx="6">
                  <c:v>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844544"/>
        <c:axId val="90866816"/>
      </c:barChart>
      <c:lineChart>
        <c:grouping val="standard"/>
        <c:varyColors val="0"/>
        <c:ser>
          <c:idx val="0"/>
          <c:order val="0"/>
          <c:tx>
            <c:strRef>
              <c:f>общежитие!$A$3</c:f>
              <c:strCache>
                <c:ptCount val="1"/>
                <c:pt idx="0">
                  <c:v>Количество мест в общежитиях, всего</c:v>
                </c:pt>
              </c:strCache>
            </c:strRef>
          </c:tx>
          <c:dLbls>
            <c:dLbl>
              <c:idx val="0"/>
              <c:layout>
                <c:manualLayout>
                  <c:x val="-5.6669220160395217E-3"/>
                  <c:y val="1.9001262233812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858082953939189E-3"/>
                  <c:y val="1.8412551455927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758625737841238E-2"/>
                  <c:y val="2.5018668172755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858082953939189E-3"/>
                  <c:y val="1.6139677732376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451968499123201E-3"/>
                  <c:y val="1.8412788361673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505461627233802E-3"/>
                  <c:y val="6.5250949518228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общежитие!$B$2:$H$2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общежитие!$B$3:$H$3</c:f>
              <c:numCache>
                <c:formatCode>0</c:formatCode>
                <c:ptCount val="7"/>
                <c:pt idx="0">
                  <c:v>1140</c:v>
                </c:pt>
                <c:pt idx="1">
                  <c:v>1256</c:v>
                </c:pt>
                <c:pt idx="2">
                  <c:v>1640</c:v>
                </c:pt>
                <c:pt idx="3">
                  <c:v>1680</c:v>
                </c:pt>
                <c:pt idx="4">
                  <c:v>1680</c:v>
                </c:pt>
                <c:pt idx="5">
                  <c:v>1630</c:v>
                </c:pt>
                <c:pt idx="6">
                  <c:v>2230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общежитие!$A$18</c:f>
              <c:strCache>
                <c:ptCount val="1"/>
                <c:pt idx="0">
                  <c:v>Потребность в общежитиях, всего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ln>
                <a:solidFill>
                  <a:srgbClr val="FFFF00"/>
                </a:solidFill>
              </a:ln>
            </c:spPr>
          </c:marker>
          <c:dLbls>
            <c:dLbl>
              <c:idx val="0"/>
              <c:layout>
                <c:manualLayout>
                  <c:x val="-3.4661575836416575E-2"/>
                  <c:y val="-9.3269792053612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410482468393282E-2"/>
                  <c:y val="-7.5217574236784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410482468393282E-2"/>
                  <c:y val="-7.5217574236784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729260669133261E-2"/>
                  <c:y val="-5.7165356419956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342797635676599E-2"/>
                  <c:y val="-3.3095732664185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956334602219833E-2"/>
                  <c:y val="-3.9113138603127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956334602220038E-2"/>
                  <c:y val="-5.1147950481013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общежитие!$B$2:$H$2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общежитие!$B$18:$H$18</c:f>
              <c:numCache>
                <c:formatCode>0</c:formatCode>
                <c:ptCount val="7"/>
                <c:pt idx="0">
                  <c:v>1148.0999999999999</c:v>
                </c:pt>
                <c:pt idx="1">
                  <c:v>1437.49</c:v>
                </c:pt>
                <c:pt idx="2">
                  <c:v>1785.79</c:v>
                </c:pt>
                <c:pt idx="3">
                  <c:v>2069.16</c:v>
                </c:pt>
                <c:pt idx="4">
                  <c:v>2234.2799999999997</c:v>
                </c:pt>
                <c:pt idx="5">
                  <c:v>2356.83</c:v>
                </c:pt>
                <c:pt idx="6">
                  <c:v>2371.4499999999998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844544"/>
        <c:axId val="90866816"/>
      </c:lineChart>
      <c:catAx>
        <c:axId val="90844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90866816"/>
        <c:crosses val="autoZero"/>
        <c:auto val="1"/>
        <c:lblAlgn val="ctr"/>
        <c:lblOffset val="100"/>
        <c:noMultiLvlLbl val="0"/>
      </c:catAx>
      <c:valAx>
        <c:axId val="9086681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908445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общежитие!$A$17</c:f>
              <c:strCache>
                <c:ptCount val="1"/>
                <c:pt idx="0">
                  <c:v>Доля обеспечения местами в собственных общежитиях, %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555555555555046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555555555555558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185067526415994E-16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общежитие!$B$2:$H$2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общежитие!$B$17:$H$17</c:f>
              <c:numCache>
                <c:formatCode>0%</c:formatCode>
                <c:ptCount val="7"/>
                <c:pt idx="0">
                  <c:v>0.34840170716836516</c:v>
                </c:pt>
                <c:pt idx="1">
                  <c:v>0.46330757083527535</c:v>
                </c:pt>
                <c:pt idx="2">
                  <c:v>0.50173872627800586</c:v>
                </c:pt>
                <c:pt idx="3">
                  <c:v>0.59444412225250831</c:v>
                </c:pt>
                <c:pt idx="4">
                  <c:v>0.550512916912831</c:v>
                </c:pt>
                <c:pt idx="5">
                  <c:v>0.52188745051615948</c:v>
                </c:pt>
                <c:pt idx="6">
                  <c:v>0.77167977397794607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904064"/>
        <c:axId val="90905600"/>
      </c:barChart>
      <c:catAx>
        <c:axId val="9090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90905600"/>
        <c:crosses val="autoZero"/>
        <c:auto val="1"/>
        <c:lblAlgn val="ctr"/>
        <c:lblOffset val="100"/>
        <c:noMultiLvlLbl val="0"/>
      </c:catAx>
      <c:valAx>
        <c:axId val="909056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90904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ru-RU">
                <a:latin typeface="Tahoma" pitchFamily="34" charset="0"/>
                <a:ea typeface="Tahoma" pitchFamily="34" charset="0"/>
                <a:cs typeface="Tahoma" pitchFamily="34" charset="0"/>
              </a:rPr>
              <a:t>Текущая</a:t>
            </a:r>
            <a:r>
              <a:rPr lang="ru-RU" baseline="0">
                <a:latin typeface="Tahoma" pitchFamily="34" charset="0"/>
                <a:ea typeface="Tahoma" pitchFamily="34" charset="0"/>
                <a:cs typeface="Tahoma" pitchFamily="34" charset="0"/>
              </a:rPr>
              <a:t> потребность в ремонте/ строительстве, относительно перспективной общей площади корпусов в 2020 году, кв.м</a:t>
            </a:r>
          </a:p>
        </c:rich>
      </c:tx>
      <c:layout>
        <c:manualLayout>
          <c:xMode val="edge"/>
          <c:yMode val="edge"/>
          <c:x val="0.12638313091917661"/>
          <c:y val="2.2515228804364528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7.0422152524623081E-3"/>
                  <c:y val="-0.1121162233971306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4 915,65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464367777085444E-2"/>
                  <c:y val="-2.31964600131994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17 296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591502608004016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44 149,6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0422152524623055E-2"/>
                  <c:y val="1.93303833443329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35 134,75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состояние!$D$1:$G$1</c:f>
              <c:strCache>
                <c:ptCount val="4"/>
                <c:pt idx="0">
                  <c:v>требуется текущий ремонт, кв.м.</c:v>
                </c:pt>
                <c:pt idx="1">
                  <c:v>требуется капитальный ремонт, кв.м.</c:v>
                </c:pt>
                <c:pt idx="2">
                  <c:v>планируется строительство/ реконструкция, кв.м.</c:v>
                </c:pt>
                <c:pt idx="3">
                  <c:v>не требуется вмешательства, кв. м.</c:v>
                </c:pt>
              </c:strCache>
            </c:strRef>
          </c:cat>
          <c:val>
            <c:numRef>
              <c:f>состояние!$D$16:$G$16</c:f>
              <c:numCache>
                <c:formatCode>General</c:formatCode>
                <c:ptCount val="4"/>
                <c:pt idx="0">
                  <c:v>4915.6499999999996</c:v>
                </c:pt>
                <c:pt idx="1">
                  <c:v>17296</c:v>
                </c:pt>
                <c:pt idx="2">
                  <c:v>44149.599999999999</c:v>
                </c:pt>
                <c:pt idx="3">
                  <c:v>35134.750000000007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5956355565995042"/>
          <c:y val="0.38299060208512431"/>
          <c:w val="0.41508446943118538"/>
          <c:h val="0.53630702615294323"/>
        </c:manualLayout>
      </c:layout>
      <c:overlay val="0"/>
      <c:txPr>
        <a:bodyPr/>
        <a:lstStyle/>
        <a:p>
          <a:pPr>
            <a:defRPr sz="1200" b="1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1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0.16999</cdr:x>
      <cdr:y>0.91553</cdr:y>
    </cdr:from>
    <cdr:to>
      <cdr:x>0.36048</cdr:x>
      <cdr:y>0.97888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99592" y="3121918"/>
          <a:ext cx="100811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2014</a:t>
          </a:r>
        </a:p>
      </cdr:txBody>
    </cdr:sp>
  </cdr:relSizeAnchor>
  <cdr:relSizeAnchor xmlns:cdr="http://schemas.openxmlformats.org/drawingml/2006/chartDrawing">
    <cdr:from>
      <cdr:x>0.46934</cdr:x>
      <cdr:y>0.91553</cdr:y>
    </cdr:from>
    <cdr:to>
      <cdr:x>0.65983</cdr:x>
      <cdr:y>0.97888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483768" y="3121918"/>
          <a:ext cx="100811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2015</a:t>
          </a:r>
        </a:p>
      </cdr:txBody>
    </cdr:sp>
  </cdr:relSizeAnchor>
  <cdr:relSizeAnchor xmlns:cdr="http://schemas.openxmlformats.org/drawingml/2006/chartDrawing">
    <cdr:from>
      <cdr:x>0.72787</cdr:x>
      <cdr:y>0.91553</cdr:y>
    </cdr:from>
    <cdr:to>
      <cdr:x>0.91836</cdr:x>
      <cdr:y>0.97888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851920" y="3121918"/>
          <a:ext cx="100811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2016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0.31744</cdr:x>
      <cdr:y>0.45524</cdr:y>
    </cdr:from>
    <cdr:to>
      <cdr:x>0.67594</cdr:x>
      <cdr:y>0.6142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88641" y="3068960"/>
          <a:ext cx="1342373" cy="1071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ahoma" pitchFamily="34" charset="0"/>
              <a:ea typeface="Tahoma" pitchFamily="34" charset="0"/>
              <a:cs typeface="Tahoma" pitchFamily="34" charset="0"/>
            </a:rPr>
            <a:t>Всего </a:t>
          </a:r>
        </a:p>
        <a:p xmlns:a="http://schemas.openxmlformats.org/drawingml/2006/main">
          <a:pPr algn="ctr"/>
          <a:r>
            <a: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4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437 </a:t>
          </a:r>
          <a:r>
            <a:rPr lang="ru-RU" sz="1400" b="1" dirty="0">
              <a:latin typeface="Tahoma" pitchFamily="34" charset="0"/>
              <a:ea typeface="Tahoma" pitchFamily="34" charset="0"/>
              <a:cs typeface="Tahoma" pitchFamily="34" charset="0"/>
            </a:rPr>
            <a:t>ед.</a:t>
          </a:r>
        </a:p>
      </cdr:txBody>
    </cdr:sp>
  </cdr:relSizeAnchor>
  <cdr:relSizeAnchor xmlns:cdr="http://schemas.openxmlformats.org/drawingml/2006/chartDrawing">
    <cdr:from>
      <cdr:x>0.24052</cdr:x>
      <cdr:y>0.73296</cdr:y>
    </cdr:from>
    <cdr:to>
      <cdr:x>1</cdr:x>
      <cdr:y>0.83486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00610" y="4941168"/>
          <a:ext cx="2843807" cy="686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Tahoma" pitchFamily="34" charset="0"/>
              <a:ea typeface="Tahoma" pitchFamily="34" charset="0"/>
              <a:cs typeface="Tahoma" pitchFamily="34" charset="0"/>
            </a:rPr>
            <a:t>5,29 </a:t>
          </a:r>
          <a:r>
            <a:rPr lang="ru-RU" sz="1200" b="1" dirty="0" err="1">
              <a:latin typeface="Tahoma" pitchFamily="34" charset="0"/>
              <a:ea typeface="Tahoma" pitchFamily="34" charset="0"/>
              <a:cs typeface="Tahoma" pitchFamily="34" charset="0"/>
            </a:rPr>
            <a:t>кв.м</a:t>
          </a:r>
          <a:r>
            <a:rPr lang="ru-RU" sz="1200" b="1" dirty="0">
              <a:latin typeface="Tahoma" pitchFamily="34" charset="0"/>
              <a:ea typeface="Tahoma" pitchFamily="34" charset="0"/>
              <a:cs typeface="Tahoma" pitchFamily="34" charset="0"/>
            </a:rPr>
            <a:t>. на </a:t>
          </a:r>
        </a:p>
        <a:p xmlns:a="http://schemas.openxmlformats.org/drawingml/2006/main">
          <a:pPr algn="ctr"/>
          <a:r>
            <a:rPr lang="ru-RU" sz="1200" b="1" dirty="0">
              <a:latin typeface="Tahoma" pitchFamily="34" charset="0"/>
              <a:ea typeface="Tahoma" pitchFamily="34" charset="0"/>
              <a:cs typeface="Tahoma" pitchFamily="34" charset="0"/>
            </a:rPr>
            <a:t>1 обучающегося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2F569-C7D2-4373-92BD-020DA392E522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36C60-D340-4FB7-9F94-F4BB14DE0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5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36C60-D340-4FB7-9F94-F4BB14DE089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89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36C60-D340-4FB7-9F94-F4BB14DE089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486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7ADA-323E-44E4-BF52-DD3055066DC1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B275-B311-4EB0-AF36-32D7FE5F8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91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7ADA-323E-44E4-BF52-DD3055066DC1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B275-B311-4EB0-AF36-32D7FE5F8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8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7ADA-323E-44E4-BF52-DD3055066DC1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B275-B311-4EB0-AF36-32D7FE5F8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3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7ADA-323E-44E4-BF52-DD3055066DC1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B275-B311-4EB0-AF36-32D7FE5F8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37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7ADA-323E-44E4-BF52-DD3055066DC1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B275-B311-4EB0-AF36-32D7FE5F8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11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7ADA-323E-44E4-BF52-DD3055066DC1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B275-B311-4EB0-AF36-32D7FE5F8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39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7ADA-323E-44E4-BF52-DD3055066DC1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B275-B311-4EB0-AF36-32D7FE5F8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33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7ADA-323E-44E4-BF52-DD3055066DC1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B275-B311-4EB0-AF36-32D7FE5F8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7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7ADA-323E-44E4-BF52-DD3055066DC1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B275-B311-4EB0-AF36-32D7FE5F8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6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7ADA-323E-44E4-BF52-DD3055066DC1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B275-B311-4EB0-AF36-32D7FE5F8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9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7ADA-323E-44E4-BF52-DD3055066DC1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B275-B311-4EB0-AF36-32D7FE5F8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4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17ADA-323E-44E4-BF52-DD3055066DC1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9B275-B311-4EB0-AF36-32D7FE5F8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74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640960" cy="3096344"/>
          </a:xfrm>
          <a:noFill/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Отчет имущественного блока за 2016 год</a:t>
            </a:r>
            <a:b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План на 2017 год</a:t>
            </a: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380795"/>
              </p:ext>
            </p:extLst>
          </p:nvPr>
        </p:nvGraphicFramePr>
        <p:xfrm>
          <a:off x="251520" y="908720"/>
          <a:ext cx="8640960" cy="56692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224136"/>
                <a:gridCol w="1152128"/>
                <a:gridCol w="1008112"/>
                <a:gridCol w="936104"/>
                <a:gridCol w="1080120"/>
                <a:gridCol w="1080120"/>
                <a:gridCol w="1080120"/>
                <a:gridCol w="1080120"/>
              </a:tblGrid>
              <a:tr h="812179"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accent5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ул. Союза Печатников, </a:t>
                      </a:r>
                      <a:endParaRPr lang="ru-RU" sz="1200" u="none" strike="noStrike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0" algn="l" fontAlgn="b"/>
                      <a:r>
                        <a:rPr lang="ru-RU" sz="12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</a:t>
                      </a:r>
                      <a:r>
                        <a:rPr lang="ru-RU" sz="12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16, 18-20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ул. </a:t>
                      </a:r>
                      <a:r>
                        <a:rPr lang="ru-RU" sz="12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Кантемировская</a:t>
                      </a:r>
                      <a:r>
                        <a:rPr lang="ru-RU" sz="12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дом 3 к.1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ул. Седова, </a:t>
                      </a:r>
                      <a:endParaRPr lang="ru-RU" sz="1200" u="none" strike="noStrike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0" algn="l" fontAlgn="b"/>
                      <a:r>
                        <a:rPr lang="ru-RU" sz="12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</a:t>
                      </a:r>
                      <a:r>
                        <a:rPr lang="ru-RU" sz="12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55 к.2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ул. Промышленная д.17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ул. Запорожская </a:t>
                      </a:r>
                      <a:endParaRPr lang="ru-RU" sz="1200" u="none" strike="noStrike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indent="0" algn="l" fontAlgn="b"/>
                      <a:r>
                        <a:rPr lang="ru-RU" sz="120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</a:t>
                      </a:r>
                      <a:r>
                        <a:rPr lang="ru-RU" sz="12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ул. Крупской, д.3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ул. Шевченко, д.21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alpha val="65000"/>
                      </a:schemeClr>
                    </a:solidFill>
                  </a:tcPr>
                </a:tc>
              </a:tr>
              <a:tr h="250560"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кафетерий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</a:tr>
              <a:tr h="243653"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столовая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</a:tr>
              <a:tr h="473303"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тренажерный </a:t>
                      </a:r>
                      <a:b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ru-RU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спортивный</a:t>
                      </a:r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зал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</a:tr>
              <a:tr h="168705"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библиотека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</a:tr>
              <a:tr h="549751"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комната для</a:t>
                      </a:r>
                      <a:b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самостоятельных занятий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</a:tr>
              <a:tr h="220649"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банкомат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</a:tr>
              <a:tr h="136065"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зона для общения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</a:tr>
              <a:tr h="202353"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медицинский пункт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</a:tr>
              <a:tr h="124625"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прачечная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</a:tr>
              <a:tr h="256065"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кофе</a:t>
                      </a:r>
                      <a:r>
                        <a:rPr lang="ru-RU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</a:p>
                    <a:p>
                      <a:pPr indent="0" algn="l" fontAlgn="b"/>
                      <a:r>
                        <a:rPr lang="ru-RU" sz="1200" b="1" u="none" strike="noStrike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снековые</a:t>
                      </a:r>
                      <a:r>
                        <a:rPr lang="ru-RU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автоматы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lt1">
                        <a:alpha val="65000"/>
                      </a:schemeClr>
                    </a:solidFill>
                  </a:tcPr>
                </a:tc>
              </a:tr>
              <a:tr h="473303"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выставочные </a:t>
                      </a:r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зоны и рекреации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ru-RU" sz="12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b"/>
                      <a:r>
                        <a:rPr lang="el-GR" sz="12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720" marR="45720" anchor="b">
                    <a:solidFill>
                      <a:schemeClr val="dk1">
                        <a:tint val="20000"/>
                        <a:alpha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3204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Сервисы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8024" y="116632"/>
            <a:ext cx="4176464" cy="67249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Приоритетные проекты 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2017 год</a:t>
            </a:r>
          </a:p>
          <a:p>
            <a:pPr marL="285750" lvl="0" indent="-285750">
              <a:spcAft>
                <a:spcPts val="800"/>
              </a:spcAft>
              <a:buFont typeface="Arial" pitchFamily="34" charset="0"/>
              <a:buChar char="•"/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Объединение 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имущественного комплекса 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Банковского 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колледжа с ВШЭ</a:t>
            </a:r>
          </a:p>
          <a:p>
            <a:pPr marL="285750" lvl="0" indent="-285750">
              <a:spcAft>
                <a:spcPts val="800"/>
              </a:spcAft>
              <a:buFont typeface="Arial" pitchFamily="34" charset="0"/>
              <a:buChar char="•"/>
            </a:pP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 газовой котельной в здании по адресу: </a:t>
            </a:r>
            <a:r>
              <a:rPr lang="ru-RU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ул.Кантемировской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д.3 </a:t>
            </a:r>
          </a:p>
          <a:p>
            <a:pPr marL="285750" lvl="0" indent="-285750">
              <a:spcAft>
                <a:spcPts val="800"/>
              </a:spcAft>
              <a:buFont typeface="Arial" pitchFamily="34" charset="0"/>
              <a:buChar char="•"/>
            </a:pP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Капитальный ремонт общежития по адресу: </a:t>
            </a:r>
            <a:r>
              <a:rPr lang="ru-RU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ул.Шевченко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д.21</a:t>
            </a:r>
          </a:p>
          <a:p>
            <a:pPr marL="285750" lvl="0" indent="-285750">
              <a:spcAft>
                <a:spcPts val="800"/>
              </a:spcAft>
              <a:buFont typeface="Arial" pitchFamily="34" charset="0"/>
              <a:buChar char="•"/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Работа над 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проектом строительства спортивного комплекса по адресу: Запорожская, 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д.23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ru-RU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spcAft>
                <a:spcPts val="800"/>
              </a:spcAft>
              <a:buFont typeface="Arial" pitchFamily="34" charset="0"/>
              <a:buChar char="•"/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Работа 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над проектом строительства общежития по адресу: </a:t>
            </a:r>
            <a:r>
              <a:rPr lang="ru-RU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пр.Обуховской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обороны, 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д.42</a:t>
            </a:r>
          </a:p>
          <a:p>
            <a:pPr marL="285750" lvl="0" indent="-285750">
              <a:spcAft>
                <a:spcPts val="8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дополнительного </a:t>
            </a:r>
            <a:r>
              <a:rPr lang="ru-RU" sz="1200" b="1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кафе </a:t>
            </a:r>
            <a:r>
              <a:rPr lang="ru-RU" sz="12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12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ул.Союза</a:t>
            </a:r>
            <a:r>
              <a:rPr lang="ru-RU" sz="12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печатников, </a:t>
            </a:r>
            <a:r>
              <a:rPr lang="ru-RU" sz="12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д.16 </a:t>
            </a:r>
            <a:r>
              <a:rPr lang="ru-RU" sz="12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2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ул.Седова</a:t>
            </a:r>
            <a:r>
              <a:rPr lang="ru-RU" sz="12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2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д. 55</a:t>
            </a:r>
            <a:endParaRPr lang="ru-RU" sz="1200" b="1" dirty="0" smtClean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spcAft>
                <a:spcPts val="8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Ремонт </a:t>
            </a:r>
            <a:r>
              <a:rPr lang="ru-RU" sz="1200" b="1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здании на канале Грибоедова, </a:t>
            </a:r>
            <a:r>
              <a:rPr lang="ru-RU" sz="12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д. 123</a:t>
            </a:r>
            <a:r>
              <a:rPr lang="ru-RU" sz="12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в </a:t>
            </a:r>
            <a:r>
              <a:rPr lang="ru-RU" sz="1200" b="1" dirty="0" err="1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т.ч</a:t>
            </a:r>
            <a:r>
              <a:rPr lang="ru-RU" sz="12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устройство 2-х больших аудиторий, ремонт фасада, пожарного водопровода, спортивного зала, холла и гардероба</a:t>
            </a:r>
            <a:endParaRPr lang="ru-RU" sz="1200" b="1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spcAft>
                <a:spcPts val="800"/>
              </a:spcAft>
              <a:buFont typeface="Arial" pitchFamily="34" charset="0"/>
              <a:buChar char="•"/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Работа 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над проектом «Спорткомплекс на Запорожской, д.23»</a:t>
            </a:r>
          </a:p>
          <a:p>
            <a:pPr marL="285750" indent="-285750">
              <a:spcAft>
                <a:spcPts val="800"/>
              </a:spcAft>
              <a:buFont typeface="Arial" pitchFamily="34" charset="0"/>
              <a:buChar char="•"/>
            </a:pP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Работы по сохранению памятника г. Пушкин, ул. Радищева, д.4 согласно охранному обязательству  </a:t>
            </a:r>
            <a:endParaRPr lang="ru-RU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spcAft>
                <a:spcPts val="800"/>
              </a:spcAft>
              <a:buFont typeface="Arial" pitchFamily="34" charset="0"/>
              <a:buChar char="•"/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Текущий ремонт помещений в здании </a:t>
            </a:r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ул.Союза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Печатников, 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д.16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spcAft>
                <a:spcPts val="800"/>
              </a:spcAft>
              <a:buFont typeface="Arial" pitchFamily="34" charset="0"/>
              <a:buChar char="•"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spcAft>
                <a:spcPts val="800"/>
              </a:spcAft>
              <a:buFont typeface="Arial" pitchFamily="34" charset="0"/>
              <a:buChar char="•"/>
            </a:pP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542244"/>
              </p:ext>
            </p:extLst>
          </p:nvPr>
        </p:nvGraphicFramePr>
        <p:xfrm>
          <a:off x="179512" y="116632"/>
          <a:ext cx="4464496" cy="664637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640281"/>
                <a:gridCol w="824215"/>
              </a:tblGrid>
              <a:tr h="4909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Результат исполнения плана на 2016 год</a:t>
                      </a:r>
                    </a:p>
                  </a:txBody>
                  <a:tcPr>
                    <a:solidFill>
                      <a:schemeClr val="accent5"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8918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Завершение проекта «Общежитие на Запорожской, д.21»</a:t>
                      </a:r>
                      <a:endParaRPr lang="ru-RU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dk1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dk1">
                        <a:tint val="20000"/>
                        <a:alpha val="80000"/>
                      </a:schemeClr>
                    </a:solidFill>
                  </a:tcPr>
                </a:tc>
              </a:tr>
              <a:tr h="75717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Организация дополнительных мест для проживания студентов в  общежитии по адресу ул. Шевченко, д.21   </a:t>
                      </a:r>
                      <a:endParaRPr lang="ru-RU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l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lt1">
                        <a:alpha val="80000"/>
                      </a:schemeClr>
                    </a:solidFill>
                  </a:tcPr>
                </a:tc>
              </a:tr>
              <a:tr h="76811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Организация медицинского пункта по адресу ул. Кантемировская, д.3</a:t>
                      </a:r>
                      <a:endParaRPr lang="ru-RU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dk1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dk1">
                        <a:tint val="20000"/>
                        <a:alpha val="80000"/>
                      </a:schemeClr>
                    </a:solidFill>
                  </a:tcPr>
                </a:tc>
              </a:tr>
              <a:tr h="54219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Работа над проектом «пр. </a:t>
                      </a:r>
                      <a:r>
                        <a:rPr lang="ru-RU" sz="12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Обуховской</a:t>
                      </a:r>
                      <a:r>
                        <a:rPr lang="ru-RU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обороны, д.42»   </a:t>
                      </a:r>
                      <a:endParaRPr lang="ru-RU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l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lt1">
                        <a:alpha val="80000"/>
                      </a:schemeClr>
                    </a:solidFill>
                  </a:tcPr>
                </a:tc>
              </a:tr>
              <a:tr h="54219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Реализация проекта «Институт Патриотический, 10 линия, ВО» </a:t>
                      </a:r>
                      <a:endParaRPr lang="ru-RU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dk1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dk1">
                        <a:tint val="20000"/>
                        <a:alpha val="80000"/>
                      </a:schemeClr>
                    </a:solidFill>
                  </a:tcPr>
                </a:tc>
              </a:tr>
              <a:tr h="63067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Работы по сохранению памятника г. Пушкин, ул. Радищева, д.4 согласно охранному обязательству  </a:t>
                      </a:r>
                      <a:endParaRPr lang="ru-RU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l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lt1">
                        <a:alpha val="80000"/>
                      </a:schemeClr>
                    </a:solidFill>
                  </a:tcPr>
                </a:tc>
              </a:tr>
              <a:tr h="56665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Ремонт холла, гардероба, библиотеки в здании</a:t>
                      </a:r>
                      <a:r>
                        <a:rPr lang="ru-RU" sz="12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ул.Радищева</a:t>
                      </a:r>
                      <a:r>
                        <a:rPr lang="ru-RU" sz="12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4</a:t>
                      </a:r>
                      <a:endParaRPr lang="ru-RU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dk1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dk1">
                        <a:tint val="20000"/>
                        <a:alpha val="80000"/>
                      </a:schemeClr>
                    </a:solidFill>
                  </a:tcPr>
                </a:tc>
              </a:tr>
              <a:tr h="757003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Запущен проект «газовая котельная» на Кантемировской, 3</a:t>
                      </a:r>
                    </a:p>
                    <a:p>
                      <a:pPr algn="l"/>
                      <a:endParaRPr lang="ru-RU" sz="12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Организовано дополнительное кафе на Кантемировской, 3 и Промышленной, 17</a:t>
                      </a:r>
                    </a:p>
                    <a:p>
                      <a:pPr algn="l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Обновлен интерьер столовой на Кантемировской, 3</a:t>
                      </a:r>
                    </a:p>
                    <a:p>
                      <a:pPr algn="l"/>
                      <a:endParaRPr lang="ru-RU" sz="12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endParaRPr lang="ru-RU" sz="1200" b="1" kern="1200" dirty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dk1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√</a:t>
                      </a:r>
                      <a:endParaRPr lang="ru-RU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dk1">
                        <a:tint val="20000"/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2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628800"/>
            <a:ext cx="8640960" cy="30963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Видео 1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365986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Видео 2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35966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07852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32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803413"/>
              </p:ext>
            </p:extLst>
          </p:nvPr>
        </p:nvGraphicFramePr>
        <p:xfrm>
          <a:off x="0" y="19050"/>
          <a:ext cx="5292080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297887"/>
              </p:ext>
            </p:extLst>
          </p:nvPr>
        </p:nvGraphicFramePr>
        <p:xfrm>
          <a:off x="5399583" y="0"/>
          <a:ext cx="3744417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202779"/>
              </p:ext>
            </p:extLst>
          </p:nvPr>
        </p:nvGraphicFramePr>
        <p:xfrm>
          <a:off x="30113" y="3429000"/>
          <a:ext cx="5292080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988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604867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151004"/>
              </p:ext>
            </p:extLst>
          </p:nvPr>
        </p:nvGraphicFramePr>
        <p:xfrm>
          <a:off x="251520" y="188640"/>
          <a:ext cx="4104456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64432"/>
              </p:ext>
            </p:extLst>
          </p:nvPr>
        </p:nvGraphicFramePr>
        <p:xfrm>
          <a:off x="4355976" y="188640"/>
          <a:ext cx="460851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900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25498"/>
              </p:ext>
            </p:extLst>
          </p:nvPr>
        </p:nvGraphicFramePr>
        <p:xfrm>
          <a:off x="-15999" y="0"/>
          <a:ext cx="9159999" cy="422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434965"/>
              </p:ext>
            </p:extLst>
          </p:nvPr>
        </p:nvGraphicFramePr>
        <p:xfrm>
          <a:off x="0" y="4437112"/>
          <a:ext cx="9144000" cy="242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69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561662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095275"/>
              </p:ext>
            </p:extLst>
          </p:nvPr>
        </p:nvGraphicFramePr>
        <p:xfrm>
          <a:off x="23614" y="0"/>
          <a:ext cx="9017049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724"/>
              </p:ext>
            </p:extLst>
          </p:nvPr>
        </p:nvGraphicFramePr>
        <p:xfrm>
          <a:off x="16346" y="3212976"/>
          <a:ext cx="9127654" cy="36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665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601685"/>
              </p:ext>
            </p:extLst>
          </p:nvPr>
        </p:nvGraphicFramePr>
        <p:xfrm>
          <a:off x="251520" y="260648"/>
          <a:ext cx="8640960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20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616</TotalTime>
  <Words>480</Words>
  <Application>Microsoft Office PowerPoint</Application>
  <PresentationFormat>Экран (4:3)</PresentationFormat>
  <Paragraphs>226</Paragraphs>
  <Slides>12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Отчет имущественного блока за 2016 год  План на 2017 год</vt:lpstr>
      <vt:lpstr>Презентация PowerPoint</vt:lpstr>
      <vt:lpstr>Презентация PowerPoint</vt:lpstr>
      <vt:lpstr>Презентация PowerPoint</vt:lpstr>
      <vt:lpstr>Презентация PowerPoint</vt:lpstr>
      <vt:lpstr>      </vt:lpstr>
      <vt:lpstr>Презентация PowerPoint</vt:lpstr>
      <vt:lpstr>        </vt:lpstr>
      <vt:lpstr>Презентация PowerPoint</vt:lpstr>
      <vt:lpstr>Сервисы</vt:lpstr>
      <vt:lpstr>Презентация PowerPoint</vt:lpstr>
      <vt:lpstr>Презентация PowerPoint</vt:lpstr>
    </vt:vector>
  </TitlesOfParts>
  <Company>НИУ ВШЭ СПб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Жартун Ксения Александровна</dc:creator>
  <cp:lastModifiedBy>Сазонова Инга Валерьевна</cp:lastModifiedBy>
  <cp:revision>87</cp:revision>
  <cp:lastPrinted>2017-06-13T17:26:15Z</cp:lastPrinted>
  <dcterms:created xsi:type="dcterms:W3CDTF">2017-01-17T13:49:52Z</dcterms:created>
  <dcterms:modified xsi:type="dcterms:W3CDTF">2017-06-13T17:50:03Z</dcterms:modified>
</cp:coreProperties>
</file>