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97251E0-3369-48B9-81C5-F9B55707108A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631F74-1E0B-49BA-BBA9-92B7AB02C6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Академическое письмо на английском языке</a:t>
            </a:r>
            <a:br>
              <a:rPr lang="ru-RU" dirty="0" smtClean="0"/>
            </a:br>
            <a:r>
              <a:rPr lang="ru-RU" dirty="0" smtClean="0"/>
              <a:t>(подготовка к защите проекта ВКР на английском языке)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Факультатив для студентов 4 курса</a:t>
            </a:r>
          </a:p>
          <a:p>
            <a:pPr algn="ctr"/>
            <a:r>
              <a:rPr lang="ru-RU" b="1" dirty="0" smtClean="0"/>
              <a:t>Департамент иностранных языков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560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ru-RU" dirty="0" smtClean="0"/>
              <a:t>курса: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1. Введение </a:t>
            </a:r>
            <a:r>
              <a:rPr lang="ru-RU" dirty="0"/>
              <a:t>в курс по написанию проекта ВКР. Основные элементы проекта </a:t>
            </a:r>
            <a:r>
              <a:rPr lang="ru-RU" dirty="0" smtClean="0"/>
              <a:t>ВКР</a:t>
            </a: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Introduction </a:t>
            </a:r>
            <a:r>
              <a:rPr lang="en-US" dirty="0"/>
              <a:t>to the skills of extended academic writing and research. Understanding academic convention</a:t>
            </a:r>
            <a:r>
              <a:rPr lang="ru-RU" dirty="0"/>
              <a:t>.</a:t>
            </a:r>
            <a:r>
              <a:rPr lang="en-US" dirty="0"/>
              <a:t> Overview of the project.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8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курса: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2. Выбор </a:t>
            </a:r>
            <a:r>
              <a:rPr lang="ru-RU" dirty="0"/>
              <a:t>и формулировка </a:t>
            </a:r>
            <a:r>
              <a:rPr lang="ru-RU" dirty="0" smtClean="0"/>
              <a:t>темы. </a:t>
            </a:r>
            <a:r>
              <a:rPr lang="ru-RU" dirty="0"/>
              <a:t>Исследовательская проблема/ 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Stating </a:t>
            </a:r>
            <a:r>
              <a:rPr lang="en-US" dirty="0"/>
              <a:t>a problem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en-US" dirty="0"/>
              <a:t>Developing a </a:t>
            </a:r>
            <a:r>
              <a:rPr lang="en-US" dirty="0" smtClean="0"/>
              <a:t>focus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Исследовательский </a:t>
            </a:r>
            <a:r>
              <a:rPr lang="ru-RU" dirty="0"/>
              <a:t>вопрос</a:t>
            </a:r>
            <a:r>
              <a:rPr lang="en-US" dirty="0"/>
              <a:t>, </a:t>
            </a:r>
            <a:r>
              <a:rPr lang="ru-RU" dirty="0"/>
              <a:t>тезис</a:t>
            </a:r>
            <a:r>
              <a:rPr lang="en-US" dirty="0"/>
              <a:t>/</a:t>
            </a:r>
            <a:endParaRPr lang="ru-RU" dirty="0"/>
          </a:p>
          <a:p>
            <a:pPr marL="109728" indent="0">
              <a:buNone/>
            </a:pPr>
            <a:r>
              <a:rPr lang="en-US" dirty="0"/>
              <a:t>Research Question and Thesis Statement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05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курса: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4. Составление </a:t>
            </a:r>
            <a:r>
              <a:rPr lang="ru-RU" dirty="0"/>
              <a:t>плана проекта, подбор источников/</a:t>
            </a:r>
          </a:p>
          <a:p>
            <a:pPr marL="109728" indent="0">
              <a:buNone/>
            </a:pPr>
            <a:r>
              <a:rPr lang="en-US" dirty="0"/>
              <a:t>Structuring your project and finding </a:t>
            </a:r>
            <a:r>
              <a:rPr lang="en-US" dirty="0" smtClean="0"/>
              <a:t>information</a:t>
            </a: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5. Критический </a:t>
            </a:r>
            <a:r>
              <a:rPr lang="ru-RU" dirty="0"/>
              <a:t>анализ текста. Научная </a:t>
            </a:r>
            <a:r>
              <a:rPr lang="ru-RU" dirty="0" smtClean="0"/>
              <a:t>аргументация </a:t>
            </a:r>
            <a:r>
              <a:rPr lang="ru-RU" dirty="0"/>
              <a:t>/ </a:t>
            </a:r>
            <a:r>
              <a:rPr lang="en-US" dirty="0"/>
              <a:t>Critical reading and writing skills</a:t>
            </a:r>
            <a:r>
              <a:rPr lang="ru-RU" dirty="0"/>
              <a:t>. </a:t>
            </a:r>
            <a:r>
              <a:rPr lang="en-US" dirty="0"/>
              <a:t>Using evidence to support your ideas</a:t>
            </a:r>
            <a:endParaRPr lang="ru-RU" dirty="0"/>
          </a:p>
          <a:p>
            <a:pPr marL="109728" indent="0">
              <a:buNone/>
            </a:pPr>
            <a:r>
              <a:rPr lang="en-US" dirty="0"/>
              <a:t>Incorporating data and illustrations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614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курса: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6. Структура </a:t>
            </a:r>
            <a:r>
              <a:rPr lang="ru-RU" dirty="0"/>
              <a:t>параграфа. Написание введения/ </a:t>
            </a:r>
            <a:r>
              <a:rPr lang="en-US" dirty="0"/>
              <a:t>Paragraph structure</a:t>
            </a:r>
            <a:r>
              <a:rPr lang="ru-RU" dirty="0"/>
              <a:t>.  </a:t>
            </a:r>
            <a:r>
              <a:rPr lang="en-US" dirty="0"/>
              <a:t>Writing an </a:t>
            </a:r>
            <a:r>
              <a:rPr lang="en-US" dirty="0" smtClean="0"/>
              <a:t>introduction</a:t>
            </a:r>
            <a:endParaRPr lang="ru-RU" dirty="0" smtClean="0"/>
          </a:p>
          <a:p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7. Обзор </a:t>
            </a:r>
            <a:r>
              <a:rPr lang="ru-RU" dirty="0"/>
              <a:t>литературы. Цитирование и ссылки на источники. Плагиат</a:t>
            </a:r>
            <a:r>
              <a:rPr lang="en-US" dirty="0"/>
              <a:t>/ Drafting literature review. Referencing. Plagiarism. 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5024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курса: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8.Методология, методы  исследования</a:t>
            </a:r>
            <a:r>
              <a:rPr lang="en-US" dirty="0"/>
              <a:t>/ Methods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9.Потенциальные результаты исследования / </a:t>
            </a:r>
            <a:r>
              <a:rPr lang="en-US" dirty="0"/>
              <a:t>Preliminary Results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796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курса: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10. Академическая </a:t>
            </a:r>
            <a:r>
              <a:rPr lang="ru-RU" dirty="0"/>
              <a:t>презентация</a:t>
            </a:r>
            <a:r>
              <a:rPr lang="en-US" dirty="0"/>
              <a:t>/ Preparing for presentation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11.Научная </a:t>
            </a:r>
            <a:r>
              <a:rPr lang="ru-RU" dirty="0"/>
              <a:t>дискуссия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92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ЭКЗАМЕН!!!!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/>
              <a:t>Для всех студентов 4 курса</a:t>
            </a:r>
          </a:p>
          <a:p>
            <a:pPr marL="109728" indent="0">
              <a:buNone/>
            </a:pPr>
            <a:r>
              <a:rPr lang="ru-RU" dirty="0" smtClean="0"/>
              <a:t>обязательный  независимый экзамен -</a:t>
            </a:r>
          </a:p>
          <a:p>
            <a:pPr marL="109728" indent="0">
              <a:buNone/>
            </a:pPr>
            <a:r>
              <a:rPr lang="ru-RU" b="1" dirty="0" smtClean="0"/>
              <a:t>Защита проекта ВКР на английском языке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НЕЗАВИСИМО от того, </a:t>
            </a:r>
          </a:p>
          <a:p>
            <a:pPr marL="109728" indent="0">
              <a:buNone/>
            </a:pPr>
            <a:r>
              <a:rPr lang="ru-RU" dirty="0"/>
              <a:t>п</a:t>
            </a:r>
            <a:r>
              <a:rPr lang="ru-RU" dirty="0" smtClean="0"/>
              <a:t>осещали факультатив или нет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Если студент не </a:t>
            </a:r>
            <a:r>
              <a:rPr lang="ru-RU" dirty="0"/>
              <a:t>п</a:t>
            </a:r>
            <a:r>
              <a:rPr lang="ru-RU" dirty="0" smtClean="0"/>
              <a:t>осещал факультатив, то он все равно сдает экзамен в обязательном порядке!!!!</a:t>
            </a:r>
          </a:p>
        </p:txBody>
      </p:sp>
    </p:spTree>
    <p:extLst>
      <p:ext uri="{BB962C8B-B14F-4D97-AF65-F5344CB8AC3E}">
        <p14:creationId xmlns:p14="http://schemas.microsoft.com/office/powerpoint/2010/main" val="345813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Контакты и обратная связь: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Задать любые вопросы относительно курса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Щербакова Ирина Олеговна – доцент департамента иностранных языков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irinashcherbakova@yandex.ru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72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Необходимо выбрать потому что: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По положению о рейтинге </a:t>
            </a:r>
            <a:r>
              <a:rPr lang="ru-RU" b="1" dirty="0" smtClean="0"/>
              <a:t>все</a:t>
            </a:r>
            <a:r>
              <a:rPr lang="ru-RU" dirty="0" smtClean="0"/>
              <a:t> студенты выпускного курса бакалавриата сдают </a:t>
            </a:r>
            <a:r>
              <a:rPr lang="ru-RU" b="1" dirty="0" smtClean="0"/>
              <a:t>обязательный</a:t>
            </a:r>
            <a:r>
              <a:rPr lang="ru-RU" dirty="0" smtClean="0"/>
              <a:t> экзамен </a:t>
            </a:r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b="1" dirty="0" smtClean="0"/>
              <a:t>Защита проекта ВКР </a:t>
            </a:r>
            <a:r>
              <a:rPr lang="en-US" b="1" dirty="0" smtClean="0"/>
              <a:t>(Project Proposal) </a:t>
            </a:r>
            <a:r>
              <a:rPr lang="ru-RU" b="1" dirty="0" smtClean="0"/>
              <a:t>на  английском языке (кредитный вес 2)</a:t>
            </a:r>
          </a:p>
          <a:p>
            <a:pPr marL="109728" indent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8807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 выбрать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Вы научитесь писать научный текст в соответствиями с правилами и требованиями </a:t>
            </a:r>
          </a:p>
          <a:p>
            <a:pPr marL="109728" indent="0">
              <a:buNone/>
            </a:pPr>
            <a:r>
              <a:rPr lang="ru-RU" dirty="0" smtClean="0"/>
              <a:t>Британской англоязычной конвенции,  узнаете все особенности написания научных работ на английском языке</a:t>
            </a:r>
          </a:p>
          <a:p>
            <a:pPr marL="109728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711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 выбрать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Подготовите письменный  </a:t>
            </a:r>
            <a:r>
              <a:rPr lang="ru-RU" dirty="0"/>
              <a:t>текста исследовательского проекта на английском </a:t>
            </a:r>
            <a:r>
              <a:rPr lang="ru-RU" dirty="0" smtClean="0"/>
              <a:t>языке</a:t>
            </a:r>
          </a:p>
          <a:p>
            <a:r>
              <a:rPr lang="ru-RU" dirty="0" smtClean="0"/>
              <a:t>Подготовите устную презентацию проекта в соответствиями с требованиями к академической презентации</a:t>
            </a:r>
          </a:p>
          <a:p>
            <a:r>
              <a:rPr lang="ru-RU" dirty="0" smtClean="0"/>
              <a:t> успешно представите результаты своей научной работы на </a:t>
            </a:r>
            <a:r>
              <a:rPr lang="ru-RU" dirty="0"/>
              <a:t>экзамене.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30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 выбрать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Сможете писать научные статьи в англоязычные журналы </a:t>
            </a:r>
            <a:r>
              <a:rPr lang="ru-RU" dirty="0"/>
              <a:t>и научные </a:t>
            </a:r>
            <a:r>
              <a:rPr lang="ru-RU" dirty="0" smtClean="0"/>
              <a:t>сборники</a:t>
            </a:r>
          </a:p>
          <a:p>
            <a:r>
              <a:rPr lang="ru-RU" dirty="0" smtClean="0"/>
              <a:t> Сможете готовить препринты на английском языке, </a:t>
            </a:r>
          </a:p>
          <a:p>
            <a:r>
              <a:rPr lang="ru-RU" dirty="0" smtClean="0"/>
              <a:t>Сможете подавать  заявки  на зарубежные  </a:t>
            </a:r>
            <a:r>
              <a:rPr lang="ru-RU" dirty="0"/>
              <a:t>научно-практические </a:t>
            </a:r>
            <a:r>
              <a:rPr lang="ru-RU" dirty="0" smtClean="0"/>
              <a:t>конференции</a:t>
            </a:r>
          </a:p>
          <a:p>
            <a:r>
              <a:rPr lang="ru-RU" dirty="0" smtClean="0"/>
              <a:t>Сможете  подготовить научные выступления на английском языке для мероприятий разного уровня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82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 выбрать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Курс даст вам практические преимущества при поступлении в магистратуру, аспирантуру и прохождении стажировок в зарубежных университетах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35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 выбрать потому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 smtClean="0"/>
          </a:p>
          <a:p>
            <a:pPr marL="109728" indent="0">
              <a:buNone/>
            </a:pPr>
            <a:r>
              <a:rPr lang="ru-RU" sz="4400" dirty="0" smtClean="0"/>
              <a:t>Вы будете знать и уметь то, что многие выпускники вузов не знают и не умеют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9992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54 аудиторных часа, 18 часов самостоятельной работы</a:t>
            </a:r>
          </a:p>
          <a:p>
            <a:r>
              <a:rPr lang="ru-RU" dirty="0" smtClean="0"/>
              <a:t>Занятия один раз в неделю</a:t>
            </a:r>
          </a:p>
          <a:p>
            <a:r>
              <a:rPr lang="ru-RU" dirty="0" smtClean="0"/>
              <a:t>Формы контроля:</a:t>
            </a:r>
            <a:r>
              <a:rPr lang="en-US" dirty="0" smtClean="0"/>
              <a:t> </a:t>
            </a:r>
            <a:r>
              <a:rPr lang="ru-RU" dirty="0" smtClean="0"/>
              <a:t> обзор научной литературы по теме исследования  -декабрь,</a:t>
            </a:r>
            <a:r>
              <a:rPr lang="en-US" dirty="0" smtClean="0"/>
              <a:t> </a:t>
            </a:r>
            <a:r>
              <a:rPr lang="ru-RU" dirty="0" smtClean="0"/>
              <a:t>текст проекта ВКР- март, апрель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72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На занятиях:</a:t>
            </a:r>
          </a:p>
          <a:p>
            <a:r>
              <a:rPr lang="ru-RU" dirty="0" smtClean="0"/>
              <a:t>Коллективные дискуссии</a:t>
            </a:r>
          </a:p>
          <a:p>
            <a:r>
              <a:rPr lang="ru-RU" dirty="0" smtClean="0"/>
              <a:t>Индивидуальная работа преподавателя со студентом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Вне занятий:</a:t>
            </a:r>
          </a:p>
          <a:p>
            <a:r>
              <a:rPr lang="ru-RU" dirty="0" smtClean="0"/>
              <a:t>Сотрудничеств и поддержку преподавателя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en-US" dirty="0" smtClean="0"/>
              <a:t>Linguistic supervisor)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124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488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Академическое письмо на английском языке (подготовка к защите проекта ВКР на английском языке) </vt:lpstr>
      <vt:lpstr>Необходимо выбрать потому что:</vt:lpstr>
      <vt:lpstr>Необходимо выбрать потому что:</vt:lpstr>
      <vt:lpstr>Необходимо выбрать потому что:</vt:lpstr>
      <vt:lpstr>Необходимо выбрать потому что:</vt:lpstr>
      <vt:lpstr>Необходимо выбрать потому что:</vt:lpstr>
      <vt:lpstr>Необходимо выбрать потому что:</vt:lpstr>
      <vt:lpstr>Особенности курса</vt:lpstr>
      <vt:lpstr>Особенности курса</vt:lpstr>
      <vt:lpstr>Особенности курса: темы</vt:lpstr>
      <vt:lpstr>Особенности курса: темы</vt:lpstr>
      <vt:lpstr>Особенности курса: темы</vt:lpstr>
      <vt:lpstr>Особенности курса: темы</vt:lpstr>
      <vt:lpstr>Особенности курса: темы</vt:lpstr>
      <vt:lpstr>Особенности курса: темы</vt:lpstr>
      <vt:lpstr>ЭКЗАМЕН!!!!</vt:lpstr>
      <vt:lpstr> Контакты и обратная связь: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Академическое письмо на английском языке</dc:title>
  <dc:creator>Администратор</dc:creator>
  <cp:lastModifiedBy>Администратор</cp:lastModifiedBy>
  <cp:revision>11</cp:revision>
  <dcterms:created xsi:type="dcterms:W3CDTF">2017-05-22T05:31:04Z</dcterms:created>
  <dcterms:modified xsi:type="dcterms:W3CDTF">2017-05-22T07:24:22Z</dcterms:modified>
</cp:coreProperties>
</file>