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9" r:id="rId3"/>
    <p:sldId id="266" r:id="rId4"/>
    <p:sldId id="267" r:id="rId5"/>
    <p:sldId id="299" r:id="rId6"/>
    <p:sldId id="300" r:id="rId7"/>
    <p:sldId id="301" r:id="rId8"/>
    <p:sldId id="302" r:id="rId9"/>
    <p:sldId id="303" r:id="rId10"/>
    <p:sldId id="304" r:id="rId11"/>
    <p:sldId id="305" r:id="rId12"/>
    <p:sldId id="306" r:id="rId13"/>
    <p:sldId id="268" r:id="rId14"/>
    <p:sldId id="322" r:id="rId15"/>
    <p:sldId id="308" r:id="rId16"/>
    <p:sldId id="309" r:id="rId17"/>
    <p:sldId id="272" r:id="rId18"/>
    <p:sldId id="310" r:id="rId19"/>
    <p:sldId id="311" r:id="rId20"/>
    <p:sldId id="312" r:id="rId21"/>
    <p:sldId id="313" r:id="rId22"/>
    <p:sldId id="314" r:id="rId23"/>
    <p:sldId id="315" r:id="rId24"/>
    <p:sldId id="316" r:id="rId25"/>
    <p:sldId id="317" r:id="rId26"/>
    <p:sldId id="320" r:id="rId27"/>
    <p:sldId id="318" r:id="rId28"/>
    <p:sldId id="319" r:id="rId29"/>
    <p:sldId id="324" r:id="rId30"/>
    <p:sldId id="297" r:id="rId31"/>
  </p:sldIdLst>
  <p:sldSz cx="9144000" cy="6858000" type="screen4x3"/>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75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41458"/>
          </a:xfrm>
          <a:prstGeom prst="rect">
            <a:avLst/>
          </a:prstGeom>
        </p:spPr>
        <p:txBody>
          <a:bodyPr vert="horz" lIns="90992" tIns="45496" rIns="90992" bIns="45496" rtlCol="0"/>
          <a:lstStyle>
            <a:lvl1pPr algn="l">
              <a:defRPr sz="1200"/>
            </a:lvl1pPr>
          </a:lstStyle>
          <a:p>
            <a:endParaRPr lang="ru-RU"/>
          </a:p>
        </p:txBody>
      </p:sp>
      <p:sp>
        <p:nvSpPr>
          <p:cNvPr id="3" name="Дата 2"/>
          <p:cNvSpPr>
            <a:spLocks noGrp="1"/>
          </p:cNvSpPr>
          <p:nvPr>
            <p:ph type="dt" sz="quarter" idx="1"/>
          </p:nvPr>
        </p:nvSpPr>
        <p:spPr>
          <a:xfrm>
            <a:off x="5623372" y="0"/>
            <a:ext cx="4301543" cy="341458"/>
          </a:xfrm>
          <a:prstGeom prst="rect">
            <a:avLst/>
          </a:prstGeom>
        </p:spPr>
        <p:txBody>
          <a:bodyPr vert="horz" lIns="90992" tIns="45496" rIns="90992" bIns="45496" rtlCol="0"/>
          <a:lstStyle>
            <a:lvl1pPr algn="r">
              <a:defRPr sz="1200"/>
            </a:lvl1pPr>
          </a:lstStyle>
          <a:p>
            <a:fld id="{95A16EE6-D1CE-45FC-A0DE-3F7168C29E23}" type="datetimeFigureOut">
              <a:rPr lang="ru-RU" smtClean="0"/>
              <a:pPr/>
              <a:t>18.04.2017</a:t>
            </a:fld>
            <a:endParaRPr lang="ru-RU"/>
          </a:p>
        </p:txBody>
      </p:sp>
      <p:sp>
        <p:nvSpPr>
          <p:cNvPr id="4" name="Нижний колонтитул 3"/>
          <p:cNvSpPr>
            <a:spLocks noGrp="1"/>
          </p:cNvSpPr>
          <p:nvPr>
            <p:ph type="ftr" sz="quarter" idx="2"/>
          </p:nvPr>
        </p:nvSpPr>
        <p:spPr>
          <a:xfrm>
            <a:off x="0" y="6456220"/>
            <a:ext cx="4301543" cy="341457"/>
          </a:xfrm>
          <a:prstGeom prst="rect">
            <a:avLst/>
          </a:prstGeom>
        </p:spPr>
        <p:txBody>
          <a:bodyPr vert="horz" lIns="90992" tIns="45496" rIns="90992" bIns="45496" rtlCol="0" anchor="b"/>
          <a:lstStyle>
            <a:lvl1pPr algn="l">
              <a:defRPr sz="1200"/>
            </a:lvl1pPr>
          </a:lstStyle>
          <a:p>
            <a:endParaRPr lang="ru-RU"/>
          </a:p>
        </p:txBody>
      </p:sp>
      <p:sp>
        <p:nvSpPr>
          <p:cNvPr id="5" name="Номер слайда 4"/>
          <p:cNvSpPr>
            <a:spLocks noGrp="1"/>
          </p:cNvSpPr>
          <p:nvPr>
            <p:ph type="sldNum" sz="quarter" idx="3"/>
          </p:nvPr>
        </p:nvSpPr>
        <p:spPr>
          <a:xfrm>
            <a:off x="5623372" y="6456220"/>
            <a:ext cx="4301543" cy="341457"/>
          </a:xfrm>
          <a:prstGeom prst="rect">
            <a:avLst/>
          </a:prstGeom>
        </p:spPr>
        <p:txBody>
          <a:bodyPr vert="horz" lIns="90992" tIns="45496" rIns="90992" bIns="45496" rtlCol="0" anchor="b"/>
          <a:lstStyle>
            <a:lvl1pPr algn="r">
              <a:defRPr sz="1200"/>
            </a:lvl1pPr>
          </a:lstStyle>
          <a:p>
            <a:fld id="{850120DD-3E4F-47B5-86E7-5A198DBA6592}" type="slidenum">
              <a:rPr lang="ru-RU" smtClean="0"/>
              <a:pPr/>
              <a:t>‹#›</a:t>
            </a:fld>
            <a:endParaRPr lang="ru-RU"/>
          </a:p>
        </p:txBody>
      </p:sp>
    </p:spTree>
    <p:extLst>
      <p:ext uri="{BB962C8B-B14F-4D97-AF65-F5344CB8AC3E}">
        <p14:creationId xmlns:p14="http://schemas.microsoft.com/office/powerpoint/2010/main" val="375165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39884"/>
          </a:xfrm>
          <a:prstGeom prst="rect">
            <a:avLst/>
          </a:prstGeom>
        </p:spPr>
        <p:txBody>
          <a:bodyPr vert="horz" lIns="90992" tIns="45496" rIns="90992" bIns="45496" rtlCol="0"/>
          <a:lstStyle>
            <a:lvl1pPr algn="l">
              <a:defRPr sz="1200"/>
            </a:lvl1pPr>
          </a:lstStyle>
          <a:p>
            <a:endParaRPr lang="ru-RU"/>
          </a:p>
        </p:txBody>
      </p:sp>
      <p:sp>
        <p:nvSpPr>
          <p:cNvPr id="3" name="Дата 2"/>
          <p:cNvSpPr>
            <a:spLocks noGrp="1"/>
          </p:cNvSpPr>
          <p:nvPr>
            <p:ph type="dt" idx="1"/>
          </p:nvPr>
        </p:nvSpPr>
        <p:spPr>
          <a:xfrm>
            <a:off x="5623372" y="0"/>
            <a:ext cx="4301543" cy="339884"/>
          </a:xfrm>
          <a:prstGeom prst="rect">
            <a:avLst/>
          </a:prstGeom>
        </p:spPr>
        <p:txBody>
          <a:bodyPr vert="horz" lIns="90992" tIns="45496" rIns="90992" bIns="45496" rtlCol="0"/>
          <a:lstStyle>
            <a:lvl1pPr algn="r">
              <a:defRPr sz="1200"/>
            </a:lvl1pPr>
          </a:lstStyle>
          <a:p>
            <a:fld id="{76CAFAFC-A669-41D7-8A7E-22BA527DB514}" type="datetimeFigureOut">
              <a:rPr lang="ru-RU" smtClean="0"/>
              <a:pPr/>
              <a:t>18.04.2017</a:t>
            </a:fld>
            <a:endParaRPr lang="ru-RU"/>
          </a:p>
        </p:txBody>
      </p:sp>
      <p:sp>
        <p:nvSpPr>
          <p:cNvPr id="4" name="Образ слайда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0992" tIns="45496" rIns="90992" bIns="45496" rtlCol="0" anchor="ctr"/>
          <a:lstStyle/>
          <a:p>
            <a:endParaRPr lang="ru-RU"/>
          </a:p>
        </p:txBody>
      </p:sp>
      <p:sp>
        <p:nvSpPr>
          <p:cNvPr id="5" name="Заметки 4"/>
          <p:cNvSpPr>
            <a:spLocks noGrp="1"/>
          </p:cNvSpPr>
          <p:nvPr>
            <p:ph type="body" sz="quarter" idx="3"/>
          </p:nvPr>
        </p:nvSpPr>
        <p:spPr>
          <a:xfrm>
            <a:off x="992664" y="3228896"/>
            <a:ext cx="7941310" cy="3058954"/>
          </a:xfrm>
          <a:prstGeom prst="rect">
            <a:avLst/>
          </a:prstGeom>
        </p:spPr>
        <p:txBody>
          <a:bodyPr vert="horz" lIns="90992" tIns="45496" rIns="90992" bIns="4549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218"/>
            <a:ext cx="4301543" cy="339884"/>
          </a:xfrm>
          <a:prstGeom prst="rect">
            <a:avLst/>
          </a:prstGeom>
        </p:spPr>
        <p:txBody>
          <a:bodyPr vert="horz" lIns="90992" tIns="45496" rIns="90992" bIns="45496" rtlCol="0" anchor="b"/>
          <a:lstStyle>
            <a:lvl1pPr algn="l">
              <a:defRPr sz="1200"/>
            </a:lvl1pPr>
          </a:lstStyle>
          <a:p>
            <a:endParaRPr lang="ru-RU"/>
          </a:p>
        </p:txBody>
      </p:sp>
      <p:sp>
        <p:nvSpPr>
          <p:cNvPr id="7" name="Номер слайда 6"/>
          <p:cNvSpPr>
            <a:spLocks noGrp="1"/>
          </p:cNvSpPr>
          <p:nvPr>
            <p:ph type="sldNum" sz="quarter" idx="5"/>
          </p:nvPr>
        </p:nvSpPr>
        <p:spPr>
          <a:xfrm>
            <a:off x="5623372" y="6456218"/>
            <a:ext cx="4301543" cy="339884"/>
          </a:xfrm>
          <a:prstGeom prst="rect">
            <a:avLst/>
          </a:prstGeom>
        </p:spPr>
        <p:txBody>
          <a:bodyPr vert="horz" lIns="90992" tIns="45496" rIns="90992" bIns="45496" rtlCol="0" anchor="b"/>
          <a:lstStyle>
            <a:lvl1pPr algn="r">
              <a:defRPr sz="1200"/>
            </a:lvl1pPr>
          </a:lstStyle>
          <a:p>
            <a:fld id="{52601C72-5252-4C21-AFE7-B376D23F675A}" type="slidenum">
              <a:rPr lang="ru-RU" smtClean="0"/>
              <a:pPr/>
              <a:t>‹#›</a:t>
            </a:fld>
            <a:endParaRPr lang="ru-RU"/>
          </a:p>
        </p:txBody>
      </p:sp>
    </p:spTree>
    <p:extLst>
      <p:ext uri="{BB962C8B-B14F-4D97-AF65-F5344CB8AC3E}">
        <p14:creationId xmlns:p14="http://schemas.microsoft.com/office/powerpoint/2010/main" val="226478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01C72-5252-4C21-AFE7-B376D23F675A}" type="slidenum">
              <a:rPr lang="ru-RU" smtClean="0"/>
              <a:pPr/>
              <a:t>23</a:t>
            </a:fld>
            <a:endParaRPr lang="ru-RU"/>
          </a:p>
        </p:txBody>
      </p:sp>
    </p:spTree>
    <p:extLst>
      <p:ext uri="{BB962C8B-B14F-4D97-AF65-F5344CB8AC3E}">
        <p14:creationId xmlns:p14="http://schemas.microsoft.com/office/powerpoint/2010/main" val="119685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01C72-5252-4C21-AFE7-B376D23F675A}" type="slidenum">
              <a:rPr lang="ru-RU" smtClean="0"/>
              <a:pPr/>
              <a:t>24</a:t>
            </a:fld>
            <a:endParaRPr lang="ru-RU"/>
          </a:p>
        </p:txBody>
      </p:sp>
    </p:spTree>
    <p:extLst>
      <p:ext uri="{BB962C8B-B14F-4D97-AF65-F5344CB8AC3E}">
        <p14:creationId xmlns:p14="http://schemas.microsoft.com/office/powerpoint/2010/main" val="282640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01C72-5252-4C21-AFE7-B376D23F675A}" type="slidenum">
              <a:rPr lang="ru-RU" smtClean="0"/>
              <a:pPr/>
              <a:t>25</a:t>
            </a:fld>
            <a:endParaRPr lang="ru-RU"/>
          </a:p>
        </p:txBody>
      </p:sp>
    </p:spTree>
    <p:extLst>
      <p:ext uri="{BB962C8B-B14F-4D97-AF65-F5344CB8AC3E}">
        <p14:creationId xmlns:p14="http://schemas.microsoft.com/office/powerpoint/2010/main" val="124145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01C72-5252-4C21-AFE7-B376D23F675A}" type="slidenum">
              <a:rPr lang="ru-RU" smtClean="0"/>
              <a:pPr/>
              <a:t>26</a:t>
            </a:fld>
            <a:endParaRPr lang="ru-RU"/>
          </a:p>
        </p:txBody>
      </p:sp>
    </p:spTree>
    <p:extLst>
      <p:ext uri="{BB962C8B-B14F-4D97-AF65-F5344CB8AC3E}">
        <p14:creationId xmlns:p14="http://schemas.microsoft.com/office/powerpoint/2010/main" val="198354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01C72-5252-4C21-AFE7-B376D23F675A}" type="slidenum">
              <a:rPr lang="ru-RU" smtClean="0"/>
              <a:pPr/>
              <a:t>27</a:t>
            </a:fld>
            <a:endParaRPr lang="ru-RU"/>
          </a:p>
        </p:txBody>
      </p:sp>
    </p:spTree>
    <p:extLst>
      <p:ext uri="{BB962C8B-B14F-4D97-AF65-F5344CB8AC3E}">
        <p14:creationId xmlns:p14="http://schemas.microsoft.com/office/powerpoint/2010/main" val="73840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01C72-5252-4C21-AFE7-B376D23F675A}" type="slidenum">
              <a:rPr lang="ru-RU" smtClean="0"/>
              <a:pPr/>
              <a:t>28</a:t>
            </a:fld>
            <a:endParaRPr lang="ru-RU"/>
          </a:p>
        </p:txBody>
      </p:sp>
    </p:spTree>
    <p:extLst>
      <p:ext uri="{BB962C8B-B14F-4D97-AF65-F5344CB8AC3E}">
        <p14:creationId xmlns:p14="http://schemas.microsoft.com/office/powerpoint/2010/main" val="1734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601C72-5252-4C21-AFE7-B376D23F675A}" type="slidenum">
              <a:rPr lang="ru-RU" smtClean="0"/>
              <a:pPr/>
              <a:t>29</a:t>
            </a:fld>
            <a:endParaRPr lang="ru-RU"/>
          </a:p>
        </p:txBody>
      </p:sp>
    </p:spTree>
    <p:extLst>
      <p:ext uri="{BB962C8B-B14F-4D97-AF65-F5344CB8AC3E}">
        <p14:creationId xmlns:p14="http://schemas.microsoft.com/office/powerpoint/2010/main" val="1734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4/18/2017</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a:cs typeface="Arial"/>
              </a:defRPr>
            </a:lvl1pPr>
          </a:lstStyle>
          <a:p>
            <a:pPr marL="38100">
              <a:lnSpc>
                <a:spcPts val="865"/>
              </a:lnSpc>
            </a:pPr>
            <a:r>
              <a:rPr spc="-5" dirty="0"/>
              <a:t>HSE UNIVERSITY ST. PETERSBURG   |  </a:t>
            </a:r>
            <a:r>
              <a:rPr spc="5" dirty="0"/>
              <a:t> </a:t>
            </a:r>
            <a:fld id="{81D60167-4931-47E6-BA6A-407CBD079E47}" type="slidenum">
              <a:rPr sz="800" dirty="0">
                <a:latin typeface="Calibri"/>
                <a:cs typeface="Calibri"/>
              </a:rPr>
              <a:pPr marL="38100">
                <a:lnSpc>
                  <a:spcPts val="865"/>
                </a:lnSpc>
              </a:pPr>
              <a:t>‹#›</a:t>
            </a:fld>
            <a:endParaRPr sz="800">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rgbClr val="206BA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4/18/2017</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a:cs typeface="Arial"/>
              </a:defRPr>
            </a:lvl1pPr>
          </a:lstStyle>
          <a:p>
            <a:pPr marL="38100">
              <a:lnSpc>
                <a:spcPts val="865"/>
              </a:lnSpc>
            </a:pPr>
            <a:r>
              <a:rPr spc="-5" dirty="0"/>
              <a:t>HSE UNIVERSITY ST. PETERSBURG   |  </a:t>
            </a:r>
            <a:r>
              <a:rPr spc="5" dirty="0"/>
              <a:t> </a:t>
            </a:r>
            <a:fld id="{81D60167-4931-47E6-BA6A-407CBD079E47}" type="slidenum">
              <a:rPr sz="800" dirty="0">
                <a:latin typeface="Calibri"/>
                <a:cs typeface="Calibri"/>
              </a:rPr>
              <a:pPr marL="38100">
                <a:lnSpc>
                  <a:spcPts val="865"/>
                </a:lnSpc>
              </a:pPr>
              <a:t>‹#›</a:t>
            </a:fld>
            <a:endParaRPr sz="80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17" name="bk object 17"/>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rgbClr val="206BA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4/18/2017</a:t>
            </a:fld>
            <a:endParaRPr lang="en-US"/>
          </a:p>
        </p:txBody>
      </p:sp>
      <p:sp>
        <p:nvSpPr>
          <p:cNvPr id="7" name="Holder 7"/>
          <p:cNvSpPr>
            <a:spLocks noGrp="1"/>
          </p:cNvSpPr>
          <p:nvPr>
            <p:ph type="sldNum" sz="quarter" idx="7"/>
          </p:nvPr>
        </p:nvSpPr>
        <p:spPr/>
        <p:txBody>
          <a:bodyPr lIns="0" tIns="0" rIns="0" bIns="0"/>
          <a:lstStyle>
            <a:lvl1pPr>
              <a:defRPr sz="700" b="0" i="0">
                <a:solidFill>
                  <a:schemeClr val="bg1"/>
                </a:solidFill>
                <a:latin typeface="Arial"/>
                <a:cs typeface="Arial"/>
              </a:defRPr>
            </a:lvl1pPr>
          </a:lstStyle>
          <a:p>
            <a:pPr marL="38100">
              <a:lnSpc>
                <a:spcPts val="865"/>
              </a:lnSpc>
            </a:pPr>
            <a:r>
              <a:rPr spc="-5" dirty="0"/>
              <a:t>HSE UNIVERSITY ST. PETERSBURG   |  </a:t>
            </a:r>
            <a:r>
              <a:rPr spc="5" dirty="0"/>
              <a:t> </a:t>
            </a:r>
            <a:fld id="{81D60167-4931-47E6-BA6A-407CBD079E47}" type="slidenum">
              <a:rPr sz="800" dirty="0">
                <a:latin typeface="Calibri"/>
                <a:cs typeface="Calibri"/>
              </a:rPr>
              <a:pPr marL="38100">
                <a:lnSpc>
                  <a:spcPts val="865"/>
                </a:lnSpc>
              </a:pPr>
              <a:t>‹#›</a:t>
            </a:fld>
            <a:endParaRPr sz="80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206BA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4/18/2017</a:t>
            </a:fld>
            <a:endParaRPr lang="en-US"/>
          </a:p>
        </p:txBody>
      </p:sp>
      <p:sp>
        <p:nvSpPr>
          <p:cNvPr id="5" name="Holder 5"/>
          <p:cNvSpPr>
            <a:spLocks noGrp="1"/>
          </p:cNvSpPr>
          <p:nvPr>
            <p:ph type="sldNum" sz="quarter" idx="7"/>
          </p:nvPr>
        </p:nvSpPr>
        <p:spPr/>
        <p:txBody>
          <a:bodyPr lIns="0" tIns="0" rIns="0" bIns="0"/>
          <a:lstStyle>
            <a:lvl1pPr>
              <a:defRPr sz="700" b="0" i="0">
                <a:solidFill>
                  <a:schemeClr val="bg1"/>
                </a:solidFill>
                <a:latin typeface="Arial"/>
                <a:cs typeface="Arial"/>
              </a:defRPr>
            </a:lvl1pPr>
          </a:lstStyle>
          <a:p>
            <a:pPr marL="38100">
              <a:lnSpc>
                <a:spcPts val="865"/>
              </a:lnSpc>
            </a:pPr>
            <a:r>
              <a:rPr spc="-5" dirty="0"/>
              <a:t>HSE UNIVERSITY ST. PETERSBURG   |  </a:t>
            </a:r>
            <a:r>
              <a:rPr spc="5" dirty="0"/>
              <a:t> </a:t>
            </a:r>
            <a:fld id="{81D60167-4931-47E6-BA6A-407CBD079E47}" type="slidenum">
              <a:rPr sz="800" dirty="0">
                <a:latin typeface="Calibri"/>
                <a:cs typeface="Calibri"/>
              </a:rPr>
              <a:pPr marL="38100">
                <a:lnSpc>
                  <a:spcPts val="865"/>
                </a:lnSpc>
              </a:pPr>
              <a:t>‹#›</a:t>
            </a:fld>
            <a:endParaRPr sz="80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4/18/2017</a:t>
            </a:fld>
            <a:endParaRPr lang="en-US"/>
          </a:p>
        </p:txBody>
      </p:sp>
      <p:sp>
        <p:nvSpPr>
          <p:cNvPr id="4" name="Holder 4"/>
          <p:cNvSpPr>
            <a:spLocks noGrp="1"/>
          </p:cNvSpPr>
          <p:nvPr>
            <p:ph type="sldNum" sz="quarter" idx="7"/>
          </p:nvPr>
        </p:nvSpPr>
        <p:spPr/>
        <p:txBody>
          <a:bodyPr lIns="0" tIns="0" rIns="0" bIns="0"/>
          <a:lstStyle>
            <a:lvl1pPr>
              <a:defRPr sz="700" b="0" i="0">
                <a:solidFill>
                  <a:schemeClr val="bg1"/>
                </a:solidFill>
                <a:latin typeface="Arial"/>
                <a:cs typeface="Arial"/>
              </a:defRPr>
            </a:lvl1pPr>
          </a:lstStyle>
          <a:p>
            <a:pPr marL="38100">
              <a:lnSpc>
                <a:spcPts val="865"/>
              </a:lnSpc>
            </a:pPr>
            <a:r>
              <a:rPr spc="-5" dirty="0"/>
              <a:t>HSE UNIVERSITY ST. PETERSBURG   |  </a:t>
            </a:r>
            <a:r>
              <a:rPr spc="5" dirty="0"/>
              <a:t> </a:t>
            </a:r>
            <a:fld id="{81D60167-4931-47E6-BA6A-407CBD079E47}" type="slidenum">
              <a:rPr sz="800" dirty="0">
                <a:latin typeface="Calibri"/>
                <a:cs typeface="Calibri"/>
              </a:rPr>
              <a:pPr marL="38100">
                <a:lnSpc>
                  <a:spcPts val="865"/>
                </a:lnSpc>
              </a:pPr>
              <a:t>‹#›</a:t>
            </a:fld>
            <a:endParaRPr sz="800">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6646" y="3163823"/>
            <a:ext cx="8350707" cy="285114"/>
          </a:xfrm>
          <a:prstGeom prst="rect">
            <a:avLst/>
          </a:prstGeom>
        </p:spPr>
        <p:txBody>
          <a:bodyPr wrap="square" lIns="0" tIns="0" rIns="0" bIns="0">
            <a:spAutoFit/>
          </a:bodyPr>
          <a:lstStyle>
            <a:lvl1pPr>
              <a:defRPr sz="1800" b="1" i="0">
                <a:solidFill>
                  <a:srgbClr val="206BA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4/18/2017</a:t>
            </a:fld>
            <a:endParaRPr lang="en-US"/>
          </a:p>
        </p:txBody>
      </p:sp>
      <p:sp>
        <p:nvSpPr>
          <p:cNvPr id="6" name="Holder 6"/>
          <p:cNvSpPr>
            <a:spLocks noGrp="1"/>
          </p:cNvSpPr>
          <p:nvPr>
            <p:ph type="sldNum" sz="quarter" idx="7"/>
          </p:nvPr>
        </p:nvSpPr>
        <p:spPr>
          <a:xfrm>
            <a:off x="491744" y="6621805"/>
            <a:ext cx="1839595" cy="127634"/>
          </a:xfrm>
          <a:prstGeom prst="rect">
            <a:avLst/>
          </a:prstGeom>
        </p:spPr>
        <p:txBody>
          <a:bodyPr wrap="square" lIns="0" tIns="0" rIns="0" bIns="0">
            <a:spAutoFit/>
          </a:bodyPr>
          <a:lstStyle>
            <a:lvl1pPr>
              <a:defRPr sz="700" b="0" i="0">
                <a:solidFill>
                  <a:schemeClr val="bg1"/>
                </a:solidFill>
                <a:latin typeface="Arial"/>
                <a:cs typeface="Arial"/>
              </a:defRPr>
            </a:lvl1pPr>
          </a:lstStyle>
          <a:p>
            <a:pPr marL="38100">
              <a:lnSpc>
                <a:spcPts val="865"/>
              </a:lnSpc>
            </a:pPr>
            <a:r>
              <a:rPr spc="-5" dirty="0"/>
              <a:t>HSE UNIVERSITY ST. PETERSBURG   |  </a:t>
            </a:r>
            <a:r>
              <a:rPr spc="5" dirty="0"/>
              <a:t> </a:t>
            </a:r>
            <a:fld id="{81D60167-4931-47E6-BA6A-407CBD079E47}" type="slidenum">
              <a:rPr sz="800" dirty="0">
                <a:latin typeface="Calibri"/>
                <a:cs typeface="Calibri"/>
              </a:rPr>
              <a:pPr marL="38100">
                <a:lnSpc>
                  <a:spcPts val="865"/>
                </a:lnSpc>
              </a:pPr>
              <a:t>‹#›</a:t>
            </a:fld>
            <a:endParaRPr sz="80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h.spb.hse.ru/en/history/" TargetMode="External"/><Relationship Id="rId7"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 Id="rId6" Type="http://schemas.openxmlformats.org/officeDocument/2006/relationships/hyperlink" Target="https://https/www.facebook.com/istoria.sanktpeterburg" TargetMode="External"/><Relationship Id="rId5" Type="http://schemas.openxmlformats.org/officeDocument/2006/relationships/hyperlink" Target="http://sh.spb.hse.ru/en/chr/" TargetMode="External"/><Relationship Id="rId4" Type="http://schemas.openxmlformats.org/officeDocument/2006/relationships/hyperlink" Target="https://spb.hse.ru/en/62317322/socschl/history/semina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90143"/>
            <a:ext cx="9143999" cy="60015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67200" y="745236"/>
            <a:ext cx="4877308" cy="2226564"/>
          </a:xfrm>
          <a:custGeom>
            <a:avLst/>
            <a:gdLst/>
            <a:ahLst/>
            <a:cxnLst/>
            <a:rect l="l" t="t" r="r" b="b"/>
            <a:pathLst>
              <a:path w="4584700" h="1711960">
                <a:moveTo>
                  <a:pt x="0" y="1711452"/>
                </a:moveTo>
                <a:lnTo>
                  <a:pt x="4584192" y="1711452"/>
                </a:lnTo>
                <a:lnTo>
                  <a:pt x="4584192" y="0"/>
                </a:lnTo>
                <a:lnTo>
                  <a:pt x="0" y="0"/>
                </a:lnTo>
                <a:lnTo>
                  <a:pt x="0" y="1711452"/>
                </a:lnTo>
                <a:close/>
              </a:path>
            </a:pathLst>
          </a:custGeom>
          <a:solidFill>
            <a:srgbClr val="206BAB">
              <a:alpha val="87057"/>
            </a:srgbClr>
          </a:solidFill>
        </p:spPr>
        <p:txBody>
          <a:bodyPr wrap="square" lIns="0" tIns="0" rIns="0" bIns="0" rtlCol="0"/>
          <a:lstStyle/>
          <a:p>
            <a:endParaRPr/>
          </a:p>
        </p:txBody>
      </p:sp>
      <p:sp>
        <p:nvSpPr>
          <p:cNvPr id="5" name="object 6"/>
          <p:cNvSpPr/>
          <p:nvPr/>
        </p:nvSpPr>
        <p:spPr>
          <a:xfrm>
            <a:off x="4427984" y="852451"/>
            <a:ext cx="704342" cy="704341"/>
          </a:xfrm>
          <a:prstGeom prst="rect">
            <a:avLst/>
          </a:prstGeom>
          <a:blipFill>
            <a:blip r:embed="rId3" cstate="print"/>
            <a:stretch>
              <a:fillRect/>
            </a:stretch>
          </a:blipFill>
        </p:spPr>
        <p:txBody>
          <a:bodyPr wrap="square" lIns="0" tIns="0" rIns="0" bIns="0" rtlCol="0"/>
          <a:lstStyle/>
          <a:p>
            <a:endParaRPr/>
          </a:p>
        </p:txBody>
      </p:sp>
      <p:sp>
        <p:nvSpPr>
          <p:cNvPr id="6" name="object 7"/>
          <p:cNvSpPr txBox="1">
            <a:spLocks/>
          </p:cNvSpPr>
          <p:nvPr/>
        </p:nvSpPr>
        <p:spPr>
          <a:xfrm>
            <a:off x="5364088" y="815112"/>
            <a:ext cx="2880320" cy="741680"/>
          </a:xfrm>
          <a:prstGeom prst="rect">
            <a:avLst/>
          </a:prstGeom>
        </p:spPr>
        <p:txBody>
          <a:bodyPr vert="horz" wrap="square" lIns="0" tIns="0" rIns="0" bIns="0" rtlCol="0">
            <a:spAutoFit/>
          </a:bodyPr>
          <a:lstStyle>
            <a:lvl1pPr>
              <a:defRPr>
                <a:latin typeface="+mj-lt"/>
                <a:ea typeface="+mj-ea"/>
                <a:cs typeface="+mj-cs"/>
              </a:defRPr>
            </a:lvl1pPr>
          </a:lstStyle>
          <a:p>
            <a:pPr marL="62865" algn="ctr"/>
            <a:r>
              <a:rPr lang="en-US" sz="2400" spc="-114" dirty="0" smtClean="0">
                <a:solidFill>
                  <a:srgbClr val="FFFFFF"/>
                </a:solidFill>
              </a:rPr>
              <a:t>HSE</a:t>
            </a:r>
            <a:r>
              <a:rPr lang="en-US" sz="2400" spc="-355" dirty="0" smtClean="0">
                <a:solidFill>
                  <a:srgbClr val="FFFFFF"/>
                </a:solidFill>
              </a:rPr>
              <a:t> </a:t>
            </a:r>
            <a:r>
              <a:rPr lang="en-US" sz="2400" spc="-145" dirty="0" smtClean="0">
                <a:solidFill>
                  <a:srgbClr val="FFFFFF"/>
                </a:solidFill>
              </a:rPr>
              <a:t>UNIVERSITY</a:t>
            </a:r>
            <a:endParaRPr lang="en-US" sz="2400" dirty="0" smtClean="0"/>
          </a:p>
          <a:p>
            <a:pPr marL="12700" algn="ctr"/>
            <a:r>
              <a:rPr lang="en-US" sz="2400" spc="-200" dirty="0" smtClean="0">
                <a:solidFill>
                  <a:srgbClr val="FFFFFF"/>
                </a:solidFill>
              </a:rPr>
              <a:t>ST.</a:t>
            </a:r>
            <a:r>
              <a:rPr lang="en-US" sz="2400" spc="-370" dirty="0" smtClean="0">
                <a:solidFill>
                  <a:srgbClr val="FFFFFF"/>
                </a:solidFill>
              </a:rPr>
              <a:t> </a:t>
            </a:r>
            <a:r>
              <a:rPr lang="en-US" sz="2400" spc="-145" dirty="0" smtClean="0">
                <a:solidFill>
                  <a:srgbClr val="FFFFFF"/>
                </a:solidFill>
              </a:rPr>
              <a:t>PETERSBURG</a:t>
            </a:r>
            <a:endParaRPr lang="en-US" sz="2400" dirty="0"/>
          </a:p>
        </p:txBody>
      </p:sp>
      <p:sp>
        <p:nvSpPr>
          <p:cNvPr id="7" name="object 8"/>
          <p:cNvSpPr txBox="1"/>
          <p:nvPr/>
        </p:nvSpPr>
        <p:spPr>
          <a:xfrm>
            <a:off x="5061599" y="1586805"/>
            <a:ext cx="3614857" cy="830997"/>
          </a:xfrm>
          <a:prstGeom prst="rect">
            <a:avLst/>
          </a:prstGeom>
        </p:spPr>
        <p:txBody>
          <a:bodyPr vert="horz" wrap="square" lIns="0" tIns="0" rIns="0" bIns="0" rtlCol="0">
            <a:spAutoFit/>
          </a:bodyPr>
          <a:lstStyle/>
          <a:p>
            <a:pPr algn="ctr" fontAlgn="auto">
              <a:spcBef>
                <a:spcPts val="0"/>
              </a:spcBef>
              <a:spcAft>
                <a:spcPts val="0"/>
              </a:spcAft>
              <a:defRPr/>
            </a:pPr>
            <a:endParaRPr lang="en-US" altLang="ru-RU" dirty="0" smtClean="0">
              <a:solidFill>
                <a:schemeClr val="bg1">
                  <a:lumMod val="20000"/>
                  <a:lumOff val="80000"/>
                </a:schemeClr>
              </a:solidFill>
              <a:latin typeface="Tahoma" pitchFamily="34" charset="0"/>
              <a:cs typeface="Tahoma" pitchFamily="34" charset="0"/>
            </a:endParaRPr>
          </a:p>
          <a:p>
            <a:pPr algn="ctr" fontAlgn="auto">
              <a:spcBef>
                <a:spcPts val="0"/>
              </a:spcBef>
              <a:spcAft>
                <a:spcPts val="0"/>
              </a:spcAft>
              <a:defRPr/>
            </a:pPr>
            <a:r>
              <a:rPr lang="en-US" altLang="ru-RU" dirty="0" smtClean="0">
                <a:solidFill>
                  <a:schemeClr val="bg1">
                    <a:lumMod val="20000"/>
                    <a:lumOff val="80000"/>
                  </a:schemeClr>
                </a:solidFill>
                <a:latin typeface="Tahoma" pitchFamily="34" charset="0"/>
                <a:cs typeface="Tahoma" pitchFamily="34" charset="0"/>
              </a:rPr>
              <a:t>Department </a:t>
            </a:r>
            <a:r>
              <a:rPr lang="en-US" altLang="ru-RU" dirty="0">
                <a:solidFill>
                  <a:schemeClr val="bg1">
                    <a:lumMod val="20000"/>
                    <a:lumOff val="80000"/>
                  </a:schemeClr>
                </a:solidFill>
                <a:latin typeface="Tahoma" pitchFamily="34" charset="0"/>
                <a:cs typeface="Tahoma" pitchFamily="34" charset="0"/>
              </a:rPr>
              <a:t>of History </a:t>
            </a:r>
          </a:p>
          <a:p>
            <a:pPr algn="ctr" fontAlgn="auto">
              <a:spcBef>
                <a:spcPts val="0"/>
              </a:spcBef>
              <a:spcAft>
                <a:spcPts val="0"/>
              </a:spcAft>
              <a:defRPr/>
            </a:pPr>
            <a:r>
              <a:rPr lang="en-US" altLang="ru-RU" dirty="0">
                <a:solidFill>
                  <a:schemeClr val="bg1">
                    <a:lumMod val="20000"/>
                    <a:lumOff val="80000"/>
                  </a:schemeClr>
                </a:solidFill>
                <a:latin typeface="Tahoma" pitchFamily="34" charset="0"/>
                <a:cs typeface="Tahoma" pitchFamily="34" charset="0"/>
              </a:rPr>
              <a:t>and Center for Historical Research </a:t>
            </a:r>
          </a:p>
        </p:txBody>
      </p:sp>
      <p:sp>
        <p:nvSpPr>
          <p:cNvPr id="8" name="Прямоугольник 7"/>
          <p:cNvSpPr/>
          <p:nvPr/>
        </p:nvSpPr>
        <p:spPr>
          <a:xfrm>
            <a:off x="3437905" y="2636912"/>
            <a:ext cx="4662487" cy="307777"/>
          </a:xfrm>
          <a:prstGeom prst="rect">
            <a:avLst/>
          </a:prstGeom>
        </p:spPr>
        <p:txBody>
          <a:bodyPr>
            <a:spAutoFit/>
          </a:bodyPr>
          <a:lstStyle/>
          <a:p>
            <a:pPr algn="r" fontAlgn="auto">
              <a:spcBef>
                <a:spcPts val="0"/>
              </a:spcBef>
              <a:spcAft>
                <a:spcPts val="0"/>
              </a:spcAft>
              <a:defRPr/>
            </a:pPr>
            <a:r>
              <a:rPr lang="en-US" altLang="ru-RU" sz="1400" dirty="0" smtClean="0">
                <a:solidFill>
                  <a:schemeClr val="bg1">
                    <a:lumMod val="40000"/>
                    <a:lumOff val="60000"/>
                  </a:schemeClr>
                </a:solidFill>
                <a:latin typeface="Tahoma" panose="020B0604030504040204" pitchFamily="34" charset="0"/>
                <a:cs typeface="Tahoma" panose="020B0604030504040204" pitchFamily="34" charset="0"/>
              </a:rPr>
              <a:t>http://sh.spb.hse.ru/en/history/</a:t>
            </a:r>
            <a:endParaRPr lang="en-US" altLang="ru-RU" sz="1400" spc="50" dirty="0">
              <a:solidFill>
                <a:schemeClr val="bg1">
                  <a:lumMod val="40000"/>
                  <a:lumOff val="60000"/>
                </a:schemeClr>
              </a:solidFill>
              <a:latin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sz="800" smtClean="0">
                <a:solidFill>
                  <a:srgbClr val="FFFFFF"/>
                </a:solidFill>
                <a:latin typeface="Calibri"/>
                <a:cs typeface="Calibri"/>
              </a:rPr>
              <a:t>1</a:t>
            </a:r>
            <a:r>
              <a:rPr lang="en-US" sz="800" dirty="0" smtClean="0">
                <a:solidFill>
                  <a:srgbClr val="FFFFFF"/>
                </a:solidFill>
                <a:latin typeface="Calibri"/>
                <a:cs typeface="Calibri"/>
              </a:rPr>
              <a:t>1</a:t>
            </a:r>
            <a:endParaRPr sz="800">
              <a:latin typeface="Calibri"/>
              <a:cs typeface="Calibri"/>
            </a:endParaRPr>
          </a:p>
        </p:txBody>
      </p:sp>
      <p:sp>
        <p:nvSpPr>
          <p:cNvPr id="11" name="object 11"/>
          <p:cNvSpPr txBox="1"/>
          <p:nvPr/>
        </p:nvSpPr>
        <p:spPr>
          <a:xfrm>
            <a:off x="427134" y="572869"/>
            <a:ext cx="2075527" cy="861774"/>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itchFamily="34" charset="0"/>
                <a:ea typeface="Tahoma" pitchFamily="34" charset="0"/>
                <a:cs typeface="Tahoma" pitchFamily="34" charset="0"/>
              </a:rPr>
              <a:t>HISTORICAL GEOGRAPHY, DIGITAL HUMANITIES  AND THE GIS </a:t>
            </a:r>
            <a:endParaRPr lang="en-US" sz="1400" b="1" spc="-5" dirty="0">
              <a:solidFill>
                <a:srgbClr val="FFFFFF"/>
              </a:solidFill>
              <a:latin typeface="Tahoma" pitchFamily="34" charset="0"/>
              <a:ea typeface="Tahoma" pitchFamily="34" charset="0"/>
              <a:cs typeface="Tahoma" pitchFamily="34" charset="0"/>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589663"/>
            <a:ext cx="6160009" cy="3482858"/>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lvl="0" indent="-285750">
              <a:buFont typeface="Wingdings" panose="05000000000000000000" pitchFamily="2" charset="2"/>
              <a:buChar char="ü"/>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Combines research and teaching methodologies</a:t>
            </a:r>
            <a:r>
              <a:rPr lang="nl-NL" sz="1600" dirty="0">
                <a:solidFill>
                  <a:schemeClr val="tx1"/>
                </a:solidFill>
                <a:latin typeface="Tahoma" panose="020B0604030504040204" pitchFamily="34" charset="0"/>
                <a:ea typeface="Tahoma" panose="020B0604030504040204" pitchFamily="34" charset="0"/>
                <a:cs typeface="Tahoma" panose="020B0604030504040204" pitchFamily="34" charset="0"/>
              </a:rPr>
              <a:t> in digital humanities</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specifically digital history;</a:t>
            </a:r>
          </a:p>
          <a:p>
            <a:pPr marL="285750" lvl="0" indent="-285750">
              <a:buFont typeface="Wingdings" panose="05000000000000000000" pitchFamily="2" charset="2"/>
              <a:buChar char="ü"/>
            </a:pPr>
            <a:endParaRPr lang="ru-RU"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develops GIS and other historical </a:t>
            </a:r>
            <a:r>
              <a:rPr lang="es-ES_tradnl" sz="1600" dirty="0">
                <a:solidFill>
                  <a:schemeClr val="tx1"/>
                </a:solidFill>
                <a:latin typeface="Tahoma" panose="020B0604030504040204" pitchFamily="34" charset="0"/>
                <a:ea typeface="Tahoma" panose="020B0604030504040204" pitchFamily="34" charset="0"/>
                <a:cs typeface="Tahoma" panose="020B0604030504040204" pitchFamily="34" charset="0"/>
              </a:rPr>
              <a:t>databases a</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s part of BA and MA curricula;</a:t>
            </a:r>
          </a:p>
          <a:p>
            <a:pPr marL="285750" lvl="0" indent="-285750">
              <a:buFont typeface="Wingdings" panose="05000000000000000000" pitchFamily="2" charset="2"/>
              <a:buChar char="ü"/>
            </a:pPr>
            <a:endParaRPr lang="ru-RU"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runs an Applied GIS in Humanities research/study group jointly between the Department of History (HSE Saint Petersburg) and the Department of Linguistics (HSE Moscow) and published </a:t>
            </a:r>
            <a:r>
              <a:rPr lang="nl-NL" sz="1600" dirty="0">
                <a:solidFill>
                  <a:schemeClr val="tx1"/>
                </a:solidFill>
                <a:latin typeface="Tahoma" panose="020B0604030504040204" pitchFamily="34" charset="0"/>
                <a:ea typeface="Tahoma" panose="020B0604030504040204" pitchFamily="34" charset="0"/>
                <a:cs typeface="Tahoma" panose="020B0604030504040204" pitchFamily="34" charset="0"/>
              </a:rPr>
              <a:t>a GIS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on linguistic, social and religious composition of the population of the Russian Empire and the early Soviet Union. </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11"/>
          <p:cNvSpPr txBox="1"/>
          <p:nvPr/>
        </p:nvSpPr>
        <p:spPr>
          <a:xfrm>
            <a:off x="2590800" y="115967"/>
            <a:ext cx="6629400" cy="246221"/>
          </a:xfrm>
          <a:prstGeom prst="rect">
            <a:avLst/>
          </a:prstGeom>
        </p:spPr>
        <p:txBody>
          <a:bodyPr vert="horz" wrap="square" lIns="0" tIns="0" rIns="0" bIns="0" rtlCol="0">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Ivan </a:t>
            </a:r>
            <a:r>
              <a:rPr lang="en-US" sz="1600" dirty="0" err="1">
                <a:latin typeface="Tahoma" pitchFamily="34" charset="0"/>
                <a:ea typeface="Tahoma" pitchFamily="34" charset="0"/>
                <a:cs typeface="Tahoma" pitchFamily="34" charset="0"/>
              </a:rPr>
              <a:t>Sablin</a:t>
            </a:r>
            <a:r>
              <a:rPr lang="en-US" sz="1600" dirty="0">
                <a:latin typeface="Tahoma" pitchFamily="34" charset="0"/>
                <a:ea typeface="Tahoma" pitchFamily="34" charset="0"/>
                <a:cs typeface="Tahoma" pitchFamily="34" charset="0"/>
              </a:rPr>
              <a:t>, Adrian </a:t>
            </a:r>
            <a:r>
              <a:rPr lang="en-US" sz="1600" dirty="0" err="1" smtClean="0">
                <a:latin typeface="Tahoma" pitchFamily="34" charset="0"/>
                <a:ea typeface="Tahoma" pitchFamily="34" charset="0"/>
                <a:cs typeface="Tahoma" pitchFamily="34" charset="0"/>
              </a:rPr>
              <a:t>Selin</a:t>
            </a:r>
            <a:r>
              <a:rPr lang="en-US" sz="1600" dirty="0" smtClean="0">
                <a:latin typeface="Tahoma" pitchFamily="34" charset="0"/>
                <a:ea typeface="Tahoma" pitchFamily="34" charset="0"/>
                <a:cs typeface="Tahoma" pitchFamily="34" charset="0"/>
              </a:rPr>
              <a:t>, Anton </a:t>
            </a:r>
            <a:r>
              <a:rPr lang="en-US" sz="1600" dirty="0" err="1" smtClean="0">
                <a:latin typeface="Tahoma" pitchFamily="34" charset="0"/>
                <a:ea typeface="Tahoma" pitchFamily="34" charset="0"/>
                <a:cs typeface="Tahoma" pitchFamily="34" charset="0"/>
              </a:rPr>
              <a:t>Kotenko</a:t>
            </a:r>
            <a:endParaRPr lang="en-US" sz="16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639" y="2780928"/>
            <a:ext cx="1498849" cy="1498849"/>
          </a:xfrm>
          <a:prstGeom prst="rect">
            <a:avLst/>
          </a:prstGeom>
        </p:spPr>
      </p:pic>
      <p:pic>
        <p:nvPicPr>
          <p:cNvPr id="1026" name="Picture 2" descr="C:\Users\iazakharova\Pictures\селин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428" y="1124744"/>
            <a:ext cx="1498849" cy="1453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iazakharova\Pictures\котенк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308" y="4437112"/>
            <a:ext cx="1489373" cy="16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16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40335"/>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a:solidFill>
                  <a:srgbClr val="FFFFFF"/>
                </a:solidFill>
                <a:latin typeface="Calibri"/>
                <a:cs typeface="Calibri"/>
              </a:rPr>
              <a:t>12</a:t>
            </a:r>
            <a:endParaRPr sz="800">
              <a:latin typeface="Calibri"/>
              <a:cs typeface="Calibri"/>
            </a:endParaRPr>
          </a:p>
        </p:txBody>
      </p:sp>
      <p:sp>
        <p:nvSpPr>
          <p:cNvPr id="11" name="object 11"/>
          <p:cNvSpPr txBox="1"/>
          <p:nvPr/>
        </p:nvSpPr>
        <p:spPr>
          <a:xfrm>
            <a:off x="427134" y="572869"/>
            <a:ext cx="2075527" cy="646331"/>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itchFamily="34" charset="0"/>
                <a:ea typeface="Tahoma" pitchFamily="34" charset="0"/>
                <a:cs typeface="Tahoma" pitchFamily="34" charset="0"/>
              </a:rPr>
              <a:t>HISTORTY AND ANTHROPOLOGY OF RELIGION</a:t>
            </a:r>
            <a:endParaRPr lang="en-US" sz="1400" b="1" spc="-5" dirty="0">
              <a:solidFill>
                <a:srgbClr val="FFFFFF"/>
              </a:solidFill>
              <a:latin typeface="Tahoma" pitchFamily="34" charset="0"/>
              <a:ea typeface="Tahoma" pitchFamily="34" charset="0"/>
              <a:cs typeface="Tahoma" pitchFamily="34" charset="0"/>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589663"/>
            <a:ext cx="8674609" cy="25251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ru-RU" sz="14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Goals of research:</a:t>
            </a:r>
            <a:endParaRPr lang="ru-RU" sz="14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To explore the reassertion of religion in new cultural forms and historical dynamics;</a:t>
            </a:r>
            <a:endParaRPr lang="ru-RU" sz="14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to theorise the  “post-secular” (Habermas) combining anthropological and historical research methods that include fieldwork and collection of oral-historical and archival materials</a:t>
            </a:r>
          </a:p>
          <a:p>
            <a:pPr lvl="0"/>
            <a:endParaRPr lang="ru-RU" sz="14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Foci of research:</a:t>
            </a:r>
            <a:endParaRPr lang="ru-RU" sz="14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Comparative perspective in the history and anthropology of Christianity, Buddhism, shamanism and other religions systems;</a:t>
            </a:r>
            <a:endParaRPr lang="ru-RU" sz="14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in-depth exploration of multiplicity of everyday religious practices, as well as of boundaries of secularisms and religiosities.</a:t>
            </a:r>
            <a:endParaRPr lang="ru-RU"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11"/>
          <p:cNvSpPr txBox="1"/>
          <p:nvPr/>
        </p:nvSpPr>
        <p:spPr>
          <a:xfrm>
            <a:off x="2590800" y="115967"/>
            <a:ext cx="6629400" cy="246221"/>
          </a:xfrm>
          <a:prstGeom prst="rect">
            <a:avLst/>
          </a:prstGeom>
        </p:spPr>
        <p:txBody>
          <a:bodyPr vert="horz" wrap="square" lIns="0" tIns="0" rIns="0" bIns="0" rtlCol="0">
            <a:spAutoFit/>
          </a:bodyPr>
          <a:lstStyle/>
          <a:p>
            <a:pPr fontAlgn="auto">
              <a:spcBef>
                <a:spcPts val="0"/>
              </a:spcBef>
              <a:spcAft>
                <a:spcPts val="0"/>
              </a:spcAft>
              <a:defRPr/>
            </a:pPr>
            <a:r>
              <a:rPr lang="en-US" sz="1600" dirty="0" err="1">
                <a:latin typeface="Tahoma" pitchFamily="34" charset="0"/>
                <a:ea typeface="Tahoma" pitchFamily="34" charset="0"/>
                <a:cs typeface="Tahoma" pitchFamily="34" charset="0"/>
              </a:rPr>
              <a:t>Zhanna</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Kormina</a:t>
            </a:r>
            <a:r>
              <a:rPr lang="en-US" sz="1600" dirty="0">
                <a:latin typeface="Tahoma" pitchFamily="34" charset="0"/>
                <a:ea typeface="Tahoma" pitchFamily="34" charset="0"/>
                <a:cs typeface="Tahoma" pitchFamily="34" charset="0"/>
              </a:rPr>
              <a:t>, Ivan </a:t>
            </a:r>
            <a:r>
              <a:rPr lang="en-US" sz="1600" dirty="0" err="1">
                <a:latin typeface="Tahoma" pitchFamily="34" charset="0"/>
                <a:ea typeface="Tahoma" pitchFamily="34" charset="0"/>
                <a:cs typeface="Tahoma" pitchFamily="34" charset="0"/>
              </a:rPr>
              <a:t>Sablin</a:t>
            </a:r>
            <a:r>
              <a:rPr lang="en-US" sz="1600" dirty="0">
                <a:latin typeface="Tahoma" pitchFamily="34" charset="0"/>
                <a:ea typeface="Tahoma" pitchFamily="34" charset="0"/>
                <a:cs typeface="Tahoma" pitchFamily="34" charset="0"/>
              </a:rPr>
              <a:t>, Nikolai </a:t>
            </a:r>
            <a:r>
              <a:rPr lang="en-US" sz="1600" dirty="0" err="1">
                <a:latin typeface="Tahoma" pitchFamily="34" charset="0"/>
                <a:ea typeface="Tahoma" pitchFamily="34" charset="0"/>
                <a:cs typeface="Tahoma" pitchFamily="34" charset="0"/>
              </a:rPr>
              <a:t>Ssorin-Chaikov</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Evgeny</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Khvalkov</a:t>
            </a:r>
            <a:endParaRPr lang="en-US" sz="16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213507"/>
            <a:ext cx="1435609" cy="1435609"/>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5262"/>
          <a:stretch/>
        </p:blipFill>
        <p:spPr>
          <a:xfrm>
            <a:off x="4788409" y="4241423"/>
            <a:ext cx="1066800" cy="1412424"/>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151" y="4234234"/>
            <a:ext cx="1414882" cy="1414882"/>
          </a:xfrm>
          <a:prstGeom prst="rect">
            <a:avLst/>
          </a:prstGeom>
        </p:spPr>
      </p:pic>
      <p:pic>
        <p:nvPicPr>
          <p:cNvPr id="2050" name="Picture 2" descr="C:\Users\iazakharova\Pictures\саблин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246366"/>
            <a:ext cx="1386584" cy="141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361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800" spc="5" dirty="0" smtClean="0">
                <a:solidFill>
                  <a:srgbClr val="FFFFFF"/>
                </a:solidFill>
                <a:latin typeface="Calibri"/>
                <a:cs typeface="Arial"/>
              </a:rPr>
              <a:t>13</a:t>
            </a:r>
            <a:endParaRPr sz="800">
              <a:latin typeface="Calibri"/>
              <a:cs typeface="Calibri"/>
            </a:endParaRPr>
          </a:p>
        </p:txBody>
      </p:sp>
      <p:sp>
        <p:nvSpPr>
          <p:cNvPr id="11" name="object 11"/>
          <p:cNvSpPr txBox="1"/>
          <p:nvPr/>
        </p:nvSpPr>
        <p:spPr>
          <a:xfrm>
            <a:off x="427134" y="788313"/>
            <a:ext cx="2075527" cy="430887"/>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itchFamily="34" charset="0"/>
                <a:ea typeface="Tahoma" pitchFamily="34" charset="0"/>
                <a:cs typeface="Tahoma" pitchFamily="34" charset="0"/>
              </a:rPr>
              <a:t>GERMANY AND CENTRAL EUROPE</a:t>
            </a:r>
            <a:endParaRPr lang="en-US" sz="1400" b="1" spc="-5" dirty="0">
              <a:solidFill>
                <a:srgbClr val="FFFFFF"/>
              </a:solidFill>
              <a:latin typeface="Tahoma" pitchFamily="34" charset="0"/>
              <a:ea typeface="Tahoma" pitchFamily="34" charset="0"/>
              <a:cs typeface="Tahoma" pitchFamily="34" charset="0"/>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589663"/>
            <a:ext cx="6487257" cy="471965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anose="05000000000000000000" pitchFamily="2" charset="2"/>
              <a:buChar char="ü"/>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Partnership with DAAD – The German Academic Exchange Service)  - a long-term associate professorship at the HSE department of History in St. Petersburg in May 2014. Dr. </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Dietmar </a:t>
            </a:r>
            <a:r>
              <a:rPr lang="en-US"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Wulff</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(Bielefeld University, Voronezh State University, HSE – Saint-Petersburg).</a:t>
            </a:r>
          </a:p>
          <a:p>
            <a:pPr marL="342900" indent="-342900">
              <a:buFont typeface="Wingdings" panose="05000000000000000000" pitchFamily="2" charset="2"/>
              <a:buChar char="ü"/>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German and Central European history is well represented at HSE Saint Petersburg. Three of its faculty members are engaged in teaching and researching the 19th and 20th history of German speaking countries and their relationship with Russia. 	           </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Dietmar </a:t>
            </a:r>
            <a:r>
              <a:rPr lang="en-US"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Wulff</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has published widely on German-Russian relations in the 19th and 20th century and organizes the annual DAAD HSE Summer School for German students in Saint-Petersburg.  	</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Alexander </a:t>
            </a:r>
            <a:r>
              <a:rPr lang="en-US"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Khriakov</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who was awarded a university wide teaching prize in 2015, concentrates on German historians and their complex relationship with National socialism.  </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Nathan Marcus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is an economic historian with a forth-coming book on Austrian history of the 1920s (HUP 2016). His next project compares the German and Austrian currency reforms that followed upon WWII.</a:t>
            </a:r>
          </a:p>
        </p:txBody>
      </p:sp>
      <p:pic>
        <p:nvPicPr>
          <p:cNvPr id="4100" name="Picture 4" descr="C:\Users\iazakharova\Pictures\ната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1496" y="4885332"/>
            <a:ext cx="2133600" cy="14239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iazakharova\Pictures\хряков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382" y="3356992"/>
            <a:ext cx="991828" cy="13224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iazakharova\Pictures\вульфф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616968"/>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03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52600" y="1052736"/>
            <a:ext cx="7391400" cy="5257800"/>
          </a:xfrm>
          <a:prstGeom prst="rect">
            <a:avLst/>
          </a:prstGeom>
          <a:blipFill>
            <a:blip r:embed="rId2" cstate="print"/>
            <a:srcRect/>
            <a:stretch>
              <a:fillRect l="-7217" t="-11209" r="-16495" b="-4733"/>
            </a:stretch>
          </a:blipFill>
        </p:spPr>
        <p:txBody>
          <a:bodyPr wrap="square" lIns="0" tIns="0" rIns="0" bIns="0" rtlCol="0"/>
          <a:lstStyle/>
          <a:p>
            <a:endParaRPr/>
          </a:p>
        </p:txBody>
      </p:sp>
      <p:sp>
        <p:nvSpPr>
          <p:cNvPr id="7" name="Прямоугольник 6"/>
          <p:cNvSpPr/>
          <p:nvPr/>
        </p:nvSpPr>
        <p:spPr>
          <a:xfrm>
            <a:off x="0" y="1066800"/>
            <a:ext cx="3097428" cy="5243736"/>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Courses in Russian and English in all time periods and areas of Russian and World History</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216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students</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Student research supervised by established scholars from the Department</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Archeological, museum, and archival internships </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Annual international summer/winter schools in English</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Student exchange with HSE Moscow</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Vibrant student life in the cultural capital of Russia</a:t>
            </a:r>
          </a:p>
        </p:txBody>
      </p:sp>
      <p:sp>
        <p:nvSpPr>
          <p:cNvPr id="8" name="object 2"/>
          <p:cNvSpPr/>
          <p:nvPr/>
        </p:nvSpPr>
        <p:spPr>
          <a:xfrm>
            <a:off x="316991" y="15020"/>
            <a:ext cx="2185670" cy="965708"/>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4" name="object 4"/>
          <p:cNvSpPr txBox="1"/>
          <p:nvPr/>
        </p:nvSpPr>
        <p:spPr>
          <a:xfrm>
            <a:off x="323528" y="116632"/>
            <a:ext cx="2586990" cy="861774"/>
          </a:xfrm>
          <a:prstGeom prst="rect">
            <a:avLst/>
          </a:prstGeom>
        </p:spPr>
        <p:txBody>
          <a:bodyPr vert="horz" wrap="square" lIns="0" tIns="0" rIns="0" bIns="0" rtlCol="0">
            <a:spAutoFit/>
          </a:bodyPr>
          <a:lstStyle/>
          <a:p>
            <a:pPr fontAlgn="auto">
              <a:spcBef>
                <a:spcPts val="0"/>
              </a:spcBef>
              <a:spcAft>
                <a:spcPts val="0"/>
              </a:spcAft>
              <a:defRPr/>
            </a:pP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GRADUATES OF THE HISTORY </a:t>
            </a:r>
          </a:p>
          <a:p>
            <a:pPr fontAlgn="auto">
              <a:spcBef>
                <a:spcPts val="0"/>
              </a:spcBef>
              <a:spcAft>
                <a:spcPts val="0"/>
              </a:spcAft>
              <a:defRPr/>
            </a:pP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UNDERGRADUATE PROGRAM TODAY </a:t>
            </a:r>
            <a:endParaRPr lang="en-US" sz="10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9"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800" spc="5" dirty="0" smtClean="0">
                <a:solidFill>
                  <a:srgbClr val="FFFFFF"/>
                </a:solidFill>
                <a:latin typeface="Calibri"/>
                <a:cs typeface="Arial"/>
              </a:rPr>
              <a:t>14</a:t>
            </a:r>
            <a:endParaRPr sz="80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316991" y="0"/>
            <a:ext cx="2185670" cy="965708"/>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4" name="object 4"/>
          <p:cNvSpPr txBox="1"/>
          <p:nvPr/>
        </p:nvSpPr>
        <p:spPr>
          <a:xfrm>
            <a:off x="323528" y="116632"/>
            <a:ext cx="2586990" cy="430887"/>
          </a:xfrm>
          <a:prstGeom prst="rect">
            <a:avLst/>
          </a:prstGeom>
        </p:spPr>
        <p:txBody>
          <a:bodyPr vert="horz" wrap="square" lIns="0" tIns="0" rIns="0" bIns="0" rtlCol="0">
            <a:spAutoFit/>
          </a:bodyPr>
          <a:lstStyle/>
          <a:p>
            <a:pPr fontAlgn="auto">
              <a:spcBef>
                <a:spcPts val="0"/>
              </a:spcBef>
              <a:spcAft>
                <a:spcPts val="0"/>
              </a:spcAft>
              <a:defRPr/>
            </a:pPr>
            <a:r>
              <a:rPr lang="en-US" sz="14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UNDERGRADUATE PROGRAM IN HISTORY</a:t>
            </a:r>
            <a:endParaRPr lang="en-US" sz="10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9"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spc="5" dirty="0" smtClean="0">
                <a:solidFill>
                  <a:srgbClr val="FFFFFF"/>
                </a:solidFill>
                <a:latin typeface="Calibri"/>
                <a:cs typeface="Arial"/>
              </a:rPr>
              <a:t>15</a:t>
            </a:r>
            <a:endParaRPr sz="800" dirty="0">
              <a:latin typeface="Calibri"/>
              <a:cs typeface="Calibri"/>
            </a:endParaRPr>
          </a:p>
        </p:txBody>
      </p:sp>
      <p:pic>
        <p:nvPicPr>
          <p:cNvPr id="6150" name="Picture 6" descr="C:\Users\iazakharova\Pictures\Литвинен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891375"/>
            <a:ext cx="453650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iazakharova\Pictures\education-2014-04-28-1-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516" y="3291829"/>
            <a:ext cx="2033626" cy="971768"/>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371927" y="1268761"/>
            <a:ext cx="3768025" cy="151216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Wingdings" panose="05000000000000000000" pitchFamily="2" charset="2"/>
              <a:buChar char="ü"/>
              <a:defRPr/>
            </a:pP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60% of graduates continued their studies in MA programs </a:t>
            </a:r>
          </a:p>
          <a:p>
            <a:pPr marL="285750" indent="-285750" fontAlgn="auto">
              <a:spcBef>
                <a:spcPts val="0"/>
              </a:spcBef>
              <a:spcAft>
                <a:spcPts val="0"/>
              </a:spcAft>
              <a:buFont typeface="Wingdings" panose="05000000000000000000" pitchFamily="2" charset="2"/>
              <a:buChar char="ü"/>
              <a:defRPr/>
            </a:pP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30% of graduates were admitted with full scholarship to top international MA programs in history: </a:t>
            </a:r>
          </a:p>
          <a:p>
            <a:pPr lvl="1">
              <a:defRPr/>
            </a:pP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Kseniya</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Litvinenko</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defRPr/>
            </a:pP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Anna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Smelova</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defRPr/>
            </a:pP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Valentina</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Smirnova</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pic>
        <p:nvPicPr>
          <p:cNvPr id="23" name="Picture 3" descr="C:\Users\iazakharova\Pictures\_1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0" r="14787"/>
          <a:stretch/>
        </p:blipFill>
        <p:spPr bwMode="auto">
          <a:xfrm>
            <a:off x="1823321" y="4533819"/>
            <a:ext cx="1768811" cy="13455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iazakharova\Pictures\__1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926" y="3044949"/>
            <a:ext cx="1451395" cy="13535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iazakharova\Pictures\_2_1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810" y="4527320"/>
            <a:ext cx="1345545" cy="1345545"/>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4428703" y="1268760"/>
            <a:ext cx="4535785" cy="1512168"/>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fontAlgn="auto">
              <a:spcBef>
                <a:spcPts val="0"/>
              </a:spcBef>
              <a:spcAft>
                <a:spcPts val="0"/>
              </a:spcAft>
              <a:buFont typeface="Wingdings" pitchFamily="2" charset="2"/>
              <a:buChar char="ü"/>
              <a:defRPr/>
            </a:pP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best graduating student of HSE University in St. Petersburg of 2016: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Ksenia</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Litvinenko</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44285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smtClean="0">
                <a:solidFill>
                  <a:srgbClr val="FFFFFF"/>
                </a:solidFill>
                <a:latin typeface="Calibri"/>
                <a:cs typeface="Calibri"/>
              </a:rPr>
              <a:t>1</a:t>
            </a:r>
            <a:r>
              <a:rPr lang="en-US" sz="800" dirty="0" smtClean="0">
                <a:solidFill>
                  <a:srgbClr val="FFFFFF"/>
                </a:solidFill>
                <a:latin typeface="Calibri"/>
                <a:cs typeface="Calibri"/>
              </a:rPr>
              <a:t>6</a:t>
            </a:r>
            <a:endParaRPr sz="800" dirty="0">
              <a:latin typeface="Calibri"/>
              <a:cs typeface="Calibri"/>
            </a:endParaRPr>
          </a:p>
        </p:txBody>
      </p:sp>
      <p:sp>
        <p:nvSpPr>
          <p:cNvPr id="11" name="object 11"/>
          <p:cNvSpPr txBox="1"/>
          <p:nvPr/>
        </p:nvSpPr>
        <p:spPr>
          <a:xfrm>
            <a:off x="427134" y="99066"/>
            <a:ext cx="2075527" cy="1292662"/>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itchFamily="34" charset="0"/>
                <a:ea typeface="Tahoma" pitchFamily="34" charset="0"/>
                <a:cs typeface="Tahoma" pitchFamily="34" charset="0"/>
              </a:rPr>
              <a:t>INTERNATIONAL MASTER’S PROGRAM</a:t>
            </a:r>
          </a:p>
          <a:p>
            <a:pPr marL="12700" marR="5080">
              <a:lnSpc>
                <a:spcPct val="100000"/>
              </a:lnSpc>
            </a:pPr>
            <a:r>
              <a:rPr lang="en-US" sz="1400" b="1" spc="-5" dirty="0">
                <a:solidFill>
                  <a:srgbClr val="FFFFFF"/>
                </a:solidFill>
                <a:latin typeface="Tahoma" pitchFamily="34" charset="0"/>
                <a:ea typeface="Tahoma" pitchFamily="34" charset="0"/>
                <a:cs typeface="Tahoma" pitchFamily="34" charset="0"/>
              </a:rPr>
              <a:t>APPLIED AND INTERDISCIPLINARY HISTORY  “USABLE PASTS” </a:t>
            </a: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589663"/>
            <a:ext cx="3721609" cy="4781698"/>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anose="05000000000000000000" pitchFamily="2" charset="2"/>
              <a:buChar char="ü"/>
            </a:pPr>
            <a:endParaRPr lang="en-US" sz="100" dirty="0">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Opened in 2015</a:t>
            </a:r>
          </a:p>
          <a:p>
            <a:pPr lvl="0" fontAlgn="auto">
              <a:spcBef>
                <a:spcPts val="0"/>
              </a:spcBef>
              <a:spcAft>
                <a:spcPts val="0"/>
              </a:spcAf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Language of instruction – English</a:t>
            </a:r>
          </a:p>
          <a:p>
            <a:pPr lvl="0" fontAlgn="auto">
              <a:spcBef>
                <a:spcPts val="0"/>
              </a:spcBef>
              <a:spcAft>
                <a:spcPts val="0"/>
              </a:spcAf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Length of study - 2 years </a:t>
            </a:r>
          </a:p>
          <a:p>
            <a:pPr lvl="0" fontAlgn="auto">
              <a:spcBef>
                <a:spcPts val="0"/>
              </a:spcBef>
              <a:spcAft>
                <a:spcPts val="0"/>
              </a:spcAf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Total number of credits - 120 ECTS</a:t>
            </a:r>
          </a:p>
          <a:p>
            <a:pPr lvl="0" fontAlgn="auto">
              <a:spcBef>
                <a:spcPts val="0"/>
              </a:spcBef>
              <a:spcAft>
                <a:spcPts val="0"/>
              </a:spcAf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Number of students: 15 Russian,  8 international</a:t>
            </a:r>
          </a:p>
          <a:p>
            <a:pPr lvl="0" fontAlgn="auto">
              <a:spcBef>
                <a:spcPts val="0"/>
              </a:spcBef>
              <a:spcAft>
                <a:spcPts val="0"/>
              </a:spcAft>
              <a:defRPr/>
            </a:pP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Key Program Features</a:t>
            </a:r>
          </a:p>
          <a:p>
            <a:pPr marL="285750" lvl="0" indent="-285750" fontAlgn="auto">
              <a:spcBef>
                <a:spcPts val="0"/>
              </a:spcBef>
              <a:spcAft>
                <a:spcPts val="0"/>
              </a:spcAft>
              <a:buFont typeface="Wingdings" pitchFamily="2" charset="2"/>
              <a:buChar char="ü"/>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Unique combination of academic and professional training</a:t>
            </a:r>
          </a:p>
          <a:p>
            <a:pPr marL="285750" lvl="0" indent="-285750" fontAlgn="auto">
              <a:spcBef>
                <a:spcPts val="0"/>
              </a:spcBef>
              <a:spcAft>
                <a:spcPts val="0"/>
              </a:spcAft>
              <a:buFont typeface="Wingdings" pitchFamily="2" charset="2"/>
              <a:buChar char="ü"/>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Interdisciplinary approach – admission of students  with a background in any academic discipline </a:t>
            </a:r>
          </a:p>
          <a:p>
            <a:pPr marL="285750" lvl="0" indent="-285750" fontAlgn="auto">
              <a:spcBef>
                <a:spcPts val="0"/>
              </a:spcBef>
              <a:spcAft>
                <a:spcPts val="0"/>
              </a:spcAft>
              <a:buFont typeface="Wingdings" pitchFamily="2" charset="2"/>
              <a:buChar char="ü"/>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Special emphasis on the practical use of historical knowledge through focusing on research work and practically oriented MA theses </a:t>
            </a:r>
          </a:p>
          <a:p>
            <a:pPr marL="285750" lvl="0" indent="-285750" fontAlgn="auto">
              <a:spcBef>
                <a:spcPts val="0"/>
              </a:spcBef>
              <a:spcAft>
                <a:spcPts val="0"/>
              </a:spcAft>
              <a:buFont typeface="Wingdings" pitchFamily="2" charset="2"/>
              <a:buChar char="ü"/>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Internships and projects in order to obtain cross-cultural skills </a:t>
            </a:r>
          </a:p>
          <a:p>
            <a:pPr marL="285750" lvl="0" indent="-285750" fontAlgn="auto">
              <a:spcBef>
                <a:spcPts val="0"/>
              </a:spcBef>
              <a:spcAft>
                <a:spcPts val="0"/>
              </a:spcAft>
              <a:buFont typeface="Wingdings" pitchFamily="2" charset="2"/>
              <a:buChar char="ü"/>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Active learning methods - case studies, research seminars, master classes and internships </a:t>
            </a:r>
          </a:p>
          <a:p>
            <a:pPr marL="285750" lvl="0" indent="-285750" fontAlgn="auto">
              <a:spcBef>
                <a:spcPts val="0"/>
              </a:spcBef>
              <a:spcAft>
                <a:spcPts val="0"/>
              </a:spcAft>
              <a:buFont typeface="Wingdings" pitchFamily="2" charset="2"/>
              <a:buChar char="ü"/>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Focus on digital humanities in teaching and research using modern IT </a:t>
            </a:r>
          </a:p>
          <a:p>
            <a:pPr marL="285750" lvl="0" indent="-285750" fontAlgn="auto">
              <a:spcBef>
                <a:spcPts val="0"/>
              </a:spcBef>
              <a:spcAft>
                <a:spcPts val="0"/>
              </a:spcAft>
              <a:buFont typeface="Wingdings" pitchFamily="2" charset="2"/>
              <a:buChar char="ü"/>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Partnership with University of </a:t>
            </a:r>
            <a:r>
              <a:rPr lang="en-US" sz="1200" dirty="0" err="1">
                <a:solidFill>
                  <a:prstClr val="black"/>
                </a:solidFill>
                <a:latin typeface="Tahoma" panose="020B0604030504040204" pitchFamily="34" charset="0"/>
                <a:ea typeface="Tahoma" panose="020B0604030504040204" pitchFamily="34" charset="0"/>
                <a:cs typeface="Tahoma" panose="020B0604030504040204" pitchFamily="34" charset="0"/>
              </a:rPr>
              <a:t>Jyväskylä</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(Finland) Student exchange (One semester abroad) + Intensive joint course</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627" y="1699506"/>
            <a:ext cx="2147609" cy="917208"/>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15792" b="9213"/>
          <a:stretch/>
        </p:blipFill>
        <p:spPr>
          <a:xfrm>
            <a:off x="4123143" y="2895600"/>
            <a:ext cx="4914578" cy="2334425"/>
          </a:xfrm>
          <a:prstGeom prst="rect">
            <a:avLst/>
          </a:prstGeom>
        </p:spPr>
      </p:pic>
    </p:spTree>
    <p:extLst>
      <p:ext uri="{BB962C8B-B14F-4D97-AF65-F5344CB8AC3E}">
        <p14:creationId xmlns:p14="http://schemas.microsoft.com/office/powerpoint/2010/main" val="1228467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88332" r="1"/>
          <a:stretch/>
        </p:blipFill>
        <p:spPr>
          <a:xfrm>
            <a:off x="381000" y="-29029"/>
            <a:ext cx="1066800" cy="6887029"/>
          </a:xfrm>
          <a:prstGeom prst="rect">
            <a:avLst/>
          </a:prstGeom>
        </p:spPr>
      </p:pic>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40335"/>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a:solidFill>
                  <a:srgbClr val="FFFFFF"/>
                </a:solidFill>
                <a:latin typeface="Calibri"/>
                <a:cs typeface="Calibri"/>
              </a:rPr>
              <a:t>12</a:t>
            </a:r>
            <a:endParaRPr sz="800">
              <a:latin typeface="Calibri"/>
              <a:cs typeface="Calibri"/>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15418"/>
          <a:stretch/>
        </p:blipFill>
        <p:spPr>
          <a:xfrm>
            <a:off x="1409825" y="0"/>
            <a:ext cx="7734175" cy="6858000"/>
          </a:xfrm>
          <a:prstGeom prst="rect">
            <a:avLst/>
          </a:prstGeom>
        </p:spPr>
      </p:pic>
      <p:sp>
        <p:nvSpPr>
          <p:cNvPr id="13" name="Прямоугольник 12"/>
          <p:cNvSpPr/>
          <p:nvPr/>
        </p:nvSpPr>
        <p:spPr>
          <a:xfrm>
            <a:off x="1" y="1828800"/>
            <a:ext cx="4038600" cy="487984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560"/>
              </a:lnSpc>
              <a:spcBef>
                <a:spcPts val="600"/>
              </a:spcBef>
              <a:spcAft>
                <a:spcPts val="0"/>
              </a:spcAft>
              <a:defRP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3 focus areas:</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Historical memory and historically informed discourses of public politics and identity politics, nationalism, cultural heritage and nationalization of the past, symbolic representations of history in post-imperial and post-colonial societies, studies of collective trauma and historical justice.</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Historical training with the main focus on historical, cultural, and natural heritage, including public museums and media space; archeology and policy of historical heritage, environmental history, history of science, technological history, urban history, economic history, history and law. </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Methodology of interdisciplinary history and applied historical methods including but not limited to material culture, digital humanities, oral history, database management, historical- geographic information systems and visualization methods</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17" name="object 11"/>
          <p:cNvSpPr txBox="1"/>
          <p:nvPr/>
        </p:nvSpPr>
        <p:spPr>
          <a:xfrm>
            <a:off x="372062" y="84374"/>
            <a:ext cx="2075527" cy="1508105"/>
          </a:xfrm>
          <a:prstGeom prst="rect">
            <a:avLst/>
          </a:prstGeom>
        </p:spPr>
        <p:txBody>
          <a:bodyPr vert="horz" wrap="square" lIns="0" tIns="0" rIns="0" bIns="0" rtlCol="0">
            <a:spAutoFit/>
          </a:bodyPr>
          <a:lstStyle/>
          <a:p>
            <a:pPr>
              <a:defRPr/>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INTERNATIONAL MASTER’S PROGRAM</a:t>
            </a:r>
          </a:p>
          <a:p>
            <a:pPr>
              <a:defRPr/>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APPLIED AND INTERDISCIPLINARY HISTORY “USABLE PASTS”</a:t>
            </a:r>
            <a:r>
              <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rPr>
              <a:t> </a:t>
            </a:r>
          </a:p>
          <a:p>
            <a:pPr fontAlgn="auto">
              <a:spcBef>
                <a:spcPts val="0"/>
              </a:spcBef>
              <a:spcAft>
                <a:spcPts val="0"/>
              </a:spcAft>
              <a:defRPr/>
            </a:pPr>
            <a:endParaRPr lang="en-US" sz="14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58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316991" y="1600200"/>
            <a:ext cx="2502409" cy="405688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Postgraduate School in History was opened in 2013. </a:t>
            </a:r>
          </a:p>
          <a:p>
            <a:pPr marL="342900" indent="-34290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Postgraduate students are involved into the projects of the Center for Historical Research</a:t>
            </a:r>
          </a:p>
          <a:p>
            <a:pPr marL="342900" indent="-34290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Master classes and seminars with leading historians for postgraduate students </a:t>
            </a:r>
          </a:p>
        </p:txBody>
      </p:sp>
      <p:sp>
        <p:nvSpPr>
          <p:cNvPr id="7"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4" name="object 4"/>
          <p:cNvSpPr txBox="1"/>
          <p:nvPr/>
        </p:nvSpPr>
        <p:spPr>
          <a:xfrm>
            <a:off x="457200" y="1058340"/>
            <a:ext cx="2700655" cy="430887"/>
          </a:xfrm>
          <a:prstGeom prst="rect">
            <a:avLst/>
          </a:prstGeom>
        </p:spPr>
        <p:txBody>
          <a:bodyPr vert="horz" wrap="square" lIns="0" tIns="0" rIns="0" bIns="0" rtlCol="0">
            <a:spAutoFit/>
          </a:bodyPr>
          <a:lstStyle/>
          <a:p>
            <a:pPr marL="12700">
              <a:lnSpc>
                <a:spcPct val="100000"/>
              </a:lnSpc>
            </a:pPr>
            <a:r>
              <a:rPr lang="en-US" sz="1400" b="1" spc="-20" dirty="0">
                <a:solidFill>
                  <a:srgbClr val="FFFFFF"/>
                </a:solidFill>
                <a:latin typeface="Tahoma" panose="020B0604030504040204" pitchFamily="34" charset="0"/>
                <a:ea typeface="Tahoma" panose="020B0604030504040204" pitchFamily="34" charset="0"/>
                <a:cs typeface="Tahoma" panose="020B0604030504040204" pitchFamily="34" charset="0"/>
              </a:rPr>
              <a:t>PH.D. </a:t>
            </a:r>
            <a:r>
              <a:rPr lang="en-US" sz="1400" b="1" spc="-20" dirty="0" smtClean="0">
                <a:solidFill>
                  <a:srgbClr val="FFFFFF"/>
                </a:solidFill>
                <a:latin typeface="Tahoma" panose="020B0604030504040204" pitchFamily="34" charset="0"/>
                <a:ea typeface="Tahoma" panose="020B0604030504040204" pitchFamily="34" charset="0"/>
                <a:cs typeface="Tahoma" panose="020B0604030504040204" pitchFamily="34" charset="0"/>
              </a:rPr>
              <a:t>PROGRAM</a:t>
            </a:r>
            <a:r>
              <a:rPr lang="ru-RU" sz="1400" b="1" spc="-2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1400" b="1" spc="-20" dirty="0" smtClean="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lang="en-US" sz="1400" b="1" spc="-20" dirty="0" smtClean="0">
                <a:solidFill>
                  <a:srgbClr val="FFFFFF"/>
                </a:solidFill>
                <a:latin typeface="Tahoma" panose="020B0604030504040204" pitchFamily="34" charset="0"/>
                <a:ea typeface="Tahoma" panose="020B0604030504040204" pitchFamily="34" charset="0"/>
                <a:cs typeface="Tahoma" panose="020B0604030504040204" pitchFamily="34" charset="0"/>
              </a:rPr>
              <a:t>IN HISTORY</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080" y="1447800"/>
            <a:ext cx="6065520" cy="4549140"/>
          </a:xfrm>
          <a:prstGeom prst="rect">
            <a:avLst/>
          </a:prstGeom>
        </p:spPr>
      </p:pic>
      <p:sp>
        <p:nvSpPr>
          <p:cNvPr id="8"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10"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spc="5" dirty="0" smtClean="0">
                <a:solidFill>
                  <a:srgbClr val="FFFFFF"/>
                </a:solidFill>
                <a:latin typeface="Calibri"/>
                <a:cs typeface="Arial"/>
              </a:rPr>
              <a:t>18</a:t>
            </a:r>
            <a:endParaRPr sz="800" dirty="0">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smtClean="0">
                <a:solidFill>
                  <a:srgbClr val="FFFFFF"/>
                </a:solidFill>
                <a:latin typeface="Calibri"/>
                <a:cs typeface="Calibri"/>
              </a:rPr>
              <a:t>1</a:t>
            </a:r>
            <a:r>
              <a:rPr lang="en-US" sz="800" dirty="0" smtClean="0">
                <a:solidFill>
                  <a:srgbClr val="FFFFFF"/>
                </a:solidFill>
                <a:latin typeface="Calibri"/>
                <a:cs typeface="Calibri"/>
              </a:rPr>
              <a:t>9</a:t>
            </a:r>
            <a:endParaRPr sz="800" dirty="0">
              <a:latin typeface="Calibri"/>
              <a:cs typeface="Calibri"/>
            </a:endParaRPr>
          </a:p>
        </p:txBody>
      </p:sp>
      <p:sp>
        <p:nvSpPr>
          <p:cNvPr id="11" name="object 11"/>
          <p:cNvSpPr txBox="1"/>
          <p:nvPr/>
        </p:nvSpPr>
        <p:spPr>
          <a:xfrm>
            <a:off x="491744" y="841783"/>
            <a:ext cx="2075527" cy="215444"/>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RESEARCH </a:t>
            </a:r>
            <a:endPar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3" name="Прямоугольник 12"/>
          <p:cNvSpPr/>
          <p:nvPr/>
        </p:nvSpPr>
        <p:spPr>
          <a:xfrm>
            <a:off x="316991" y="1589663"/>
            <a:ext cx="4331209" cy="4781698"/>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anose="05000000000000000000" pitchFamily="2" charset="2"/>
              <a:buChar char="ü"/>
            </a:pPr>
            <a:endParaRPr lang="en-US" sz="1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ts val="2563"/>
              </a:lnSpc>
              <a:spcBef>
                <a:spcPts val="600"/>
              </a:spcBef>
              <a:buFont typeface="Wingdings" pitchFamily="2" charset="2"/>
              <a:buChar char="ü"/>
            </a:pPr>
            <a:r>
              <a:rPr lang="en-US" sz="1200" dirty="0">
                <a:solidFill>
                  <a:schemeClr val="tx1"/>
                </a:solidFill>
                <a:latin typeface="Tahoma" pitchFamily="34" charset="0"/>
                <a:cs typeface="Tahoma" pitchFamily="34" charset="0"/>
              </a:rPr>
              <a:t>Research Seminar </a:t>
            </a:r>
            <a:r>
              <a:rPr lang="ru-RU" sz="1200" dirty="0">
                <a:solidFill>
                  <a:schemeClr val="tx1"/>
                </a:solidFill>
                <a:latin typeface="Tahoma" pitchFamily="34" charset="0"/>
                <a:cs typeface="Tahoma" pitchFamily="34" charset="0"/>
              </a:rPr>
              <a:t>«</a:t>
            </a:r>
            <a:r>
              <a:rPr lang="en-US" sz="1200" dirty="0">
                <a:solidFill>
                  <a:schemeClr val="tx1"/>
                </a:solidFill>
                <a:latin typeface="Tahoma" pitchFamily="34" charset="0"/>
                <a:cs typeface="Tahoma" pitchFamily="34" charset="0"/>
              </a:rPr>
              <a:t>Boundaries of History</a:t>
            </a:r>
            <a:r>
              <a:rPr lang="ru-RU" sz="1200" dirty="0">
                <a:solidFill>
                  <a:schemeClr val="tx1"/>
                </a:solidFill>
                <a:latin typeface="Tahoma" pitchFamily="34" charset="0"/>
                <a:cs typeface="Tahoma" pitchFamily="34" charset="0"/>
              </a:rPr>
              <a:t>»</a:t>
            </a:r>
          </a:p>
          <a:p>
            <a:pPr marL="342900" indent="-342900">
              <a:lnSpc>
                <a:spcPts val="2563"/>
              </a:lnSpc>
              <a:spcBef>
                <a:spcPts val="600"/>
              </a:spcBef>
              <a:buFont typeface="Wingdings" pitchFamily="2" charset="2"/>
              <a:buChar char="ü"/>
            </a:pPr>
            <a:r>
              <a:rPr lang="en-US" sz="1200" dirty="0">
                <a:solidFill>
                  <a:schemeClr val="tx1"/>
                </a:solidFill>
                <a:latin typeface="Tahoma" pitchFamily="34" charset="0"/>
                <a:cs typeface="Tahoma" pitchFamily="34" charset="0"/>
              </a:rPr>
              <a:t>Center for Historical Research  </a:t>
            </a:r>
            <a:r>
              <a:rPr lang="en-US" sz="1200" dirty="0" smtClean="0">
                <a:solidFill>
                  <a:schemeClr val="tx1"/>
                </a:solidFill>
                <a:latin typeface="Tahoma" pitchFamily="34" charset="0"/>
                <a:cs typeface="Tahoma" pitchFamily="34" charset="0"/>
              </a:rPr>
              <a:t>(Alexander </a:t>
            </a:r>
            <a:r>
              <a:rPr lang="en-US" sz="1200" dirty="0" err="1" smtClean="0">
                <a:solidFill>
                  <a:schemeClr val="tx1"/>
                </a:solidFill>
                <a:latin typeface="Tahoma" pitchFamily="34" charset="0"/>
                <a:cs typeface="Tahoma" pitchFamily="34" charset="0"/>
              </a:rPr>
              <a:t>Semyonov</a:t>
            </a:r>
            <a:r>
              <a:rPr lang="en-US" sz="1200" dirty="0" smtClean="0">
                <a:solidFill>
                  <a:schemeClr val="tx1"/>
                </a:solidFill>
                <a:latin typeface="Tahoma" pitchFamily="34" charset="0"/>
                <a:cs typeface="Tahoma" pitchFamily="34" charset="0"/>
              </a:rPr>
              <a:t>)</a:t>
            </a:r>
            <a:r>
              <a:rPr lang="en-US" sz="1200" dirty="0">
                <a:solidFill>
                  <a:schemeClr val="tx1"/>
                </a:solidFill>
                <a:latin typeface="Tahoma" pitchFamily="34" charset="0"/>
                <a:cs typeface="Tahoma" pitchFamily="34" charset="0"/>
              </a:rPr>
              <a:t>		               </a:t>
            </a:r>
          </a:p>
          <a:p>
            <a:pPr marL="342900" indent="-342900">
              <a:lnSpc>
                <a:spcPts val="2563"/>
              </a:lnSpc>
              <a:spcBef>
                <a:spcPts val="600"/>
              </a:spcBef>
              <a:buFont typeface="Wingdings" pitchFamily="2" charset="2"/>
              <a:buChar char="ü"/>
            </a:pPr>
            <a:r>
              <a:rPr lang="en-US" sz="1200" dirty="0">
                <a:solidFill>
                  <a:schemeClr val="tx1"/>
                </a:solidFill>
                <a:latin typeface="Tahoma" pitchFamily="34" charset="0"/>
                <a:cs typeface="Tahoma" pitchFamily="34" charset="0"/>
              </a:rPr>
              <a:t>Projects: </a:t>
            </a:r>
            <a:r>
              <a:rPr lang="ru-RU" sz="1200" dirty="0">
                <a:solidFill>
                  <a:schemeClr val="tx1"/>
                </a:solidFill>
                <a:latin typeface="Tahoma" pitchFamily="34" charset="0"/>
                <a:cs typeface="Tahoma" pitchFamily="34" charset="0"/>
              </a:rPr>
              <a:t>«</a:t>
            </a:r>
            <a:r>
              <a:rPr lang="en-US" sz="1200" dirty="0">
                <a:solidFill>
                  <a:schemeClr val="tx1"/>
                </a:solidFill>
                <a:latin typeface="Tahoma" pitchFamily="34" charset="0"/>
                <a:cs typeface="Tahoma" pitchFamily="34" charset="0"/>
              </a:rPr>
              <a:t>History of technologies and infrastructure systems in Russia and the USSR</a:t>
            </a:r>
            <a:r>
              <a:rPr lang="ru-RU" sz="1200" dirty="0">
                <a:solidFill>
                  <a:schemeClr val="tx1"/>
                </a:solidFill>
                <a:latin typeface="Tahoma" pitchFamily="34" charset="0"/>
                <a:cs typeface="Tahoma" pitchFamily="34" charset="0"/>
              </a:rPr>
              <a:t>: </a:t>
            </a:r>
            <a:r>
              <a:rPr lang="en-US" sz="1200" dirty="0">
                <a:solidFill>
                  <a:schemeClr val="tx1"/>
                </a:solidFill>
                <a:latin typeface="Tahoma" pitchFamily="34" charset="0"/>
                <a:cs typeface="Tahoma" pitchFamily="34" charset="0"/>
              </a:rPr>
              <a:t>standardization processes and practices and its participants</a:t>
            </a:r>
            <a:r>
              <a:rPr lang="ru-RU" sz="1200" dirty="0">
                <a:solidFill>
                  <a:schemeClr val="tx1"/>
                </a:solidFill>
                <a:latin typeface="Tahoma" pitchFamily="34" charset="0"/>
                <a:cs typeface="Tahoma" pitchFamily="34" charset="0"/>
              </a:rPr>
              <a:t>», </a:t>
            </a:r>
            <a:r>
              <a:rPr lang="ru-RU" sz="1200" dirty="0" smtClean="0">
                <a:solidFill>
                  <a:schemeClr val="tx1"/>
                </a:solidFill>
                <a:latin typeface="Tahoma" pitchFamily="34" charset="0"/>
                <a:cs typeface="Tahoma" pitchFamily="34" charset="0"/>
              </a:rPr>
              <a:t>«</a:t>
            </a:r>
            <a:r>
              <a:rPr lang="en-US" sz="1200" dirty="0">
                <a:solidFill>
                  <a:schemeClr val="tx1"/>
                </a:solidFill>
                <a:latin typeface="Tahoma" pitchFamily="34" charset="0"/>
                <a:cs typeface="Tahoma" pitchFamily="34" charset="0"/>
              </a:rPr>
              <a:t>Historical problems of the Russian technological modernization</a:t>
            </a:r>
            <a:r>
              <a:rPr lang="ru-RU" sz="1200" dirty="0">
                <a:solidFill>
                  <a:schemeClr val="tx1"/>
                </a:solidFill>
                <a:latin typeface="Tahoma" pitchFamily="34" charset="0"/>
                <a:cs typeface="Tahoma" pitchFamily="34" charset="0"/>
              </a:rPr>
              <a:t>»</a:t>
            </a:r>
            <a:endParaRPr lang="en-US" sz="1200" dirty="0">
              <a:solidFill>
                <a:schemeClr val="tx1"/>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200" dirty="0">
                <a:solidFill>
                  <a:schemeClr val="tx1"/>
                </a:solidFill>
                <a:latin typeface="Tahoma" pitchFamily="34" charset="0"/>
                <a:cs typeface="Tahoma" pitchFamily="34" charset="0"/>
              </a:rPr>
              <a:t>International Research Project </a:t>
            </a:r>
            <a:r>
              <a:rPr lang="ru-RU" sz="1200" dirty="0">
                <a:solidFill>
                  <a:schemeClr val="tx1"/>
                </a:solidFill>
                <a:latin typeface="Tahoma" pitchFamily="34" charset="0"/>
                <a:cs typeface="Tahoma" pitchFamily="34" charset="0"/>
              </a:rPr>
              <a:t>«</a:t>
            </a:r>
            <a:r>
              <a:rPr lang="en-US" sz="1200" dirty="0">
                <a:solidFill>
                  <a:schemeClr val="tx1"/>
                </a:solidFill>
                <a:latin typeface="Tahoma" pitchFamily="34" charset="0"/>
                <a:cs typeface="Tahoma" pitchFamily="34" charset="0"/>
              </a:rPr>
              <a:t>Comparative Historical Studies of Empire and Nationalism</a:t>
            </a:r>
            <a:r>
              <a:rPr lang="ru-RU" sz="1200" dirty="0">
                <a:solidFill>
                  <a:schemeClr val="tx1"/>
                </a:solidFill>
                <a:latin typeface="Tahoma" pitchFamily="34" charset="0"/>
                <a:cs typeface="Tahoma" pitchFamily="34" charset="0"/>
              </a:rPr>
              <a:t>»;</a:t>
            </a:r>
            <a:endParaRPr lang="en-US" sz="1200" dirty="0">
              <a:solidFill>
                <a:schemeClr val="tx1"/>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200" dirty="0">
                <a:solidFill>
                  <a:schemeClr val="tx1"/>
                </a:solidFill>
                <a:latin typeface="Tahoma" pitchFamily="34" charset="0"/>
                <a:cs typeface="Tahoma" pitchFamily="34" charset="0"/>
              </a:rPr>
              <a:t>Applied GIS in Humanities (student research group). </a:t>
            </a:r>
            <a:r>
              <a:rPr lang="en-US" sz="1200" dirty="0">
                <a:solidFill>
                  <a:schemeClr val="tx1"/>
                </a:solidFill>
                <a:latin typeface="Tahoma" pitchFamily="34" charset="0"/>
              </a:rPr>
              <a:t>Fields of scientific research of the group: </a:t>
            </a:r>
            <a:r>
              <a:rPr lang="en-US" sz="1200" dirty="0" err="1">
                <a:solidFill>
                  <a:schemeClr val="tx1"/>
                </a:solidFill>
                <a:latin typeface="Tahoma" pitchFamily="34" charset="0"/>
              </a:rPr>
              <a:t>geoinformatics</a:t>
            </a:r>
            <a:r>
              <a:rPr lang="en-US" sz="1200" dirty="0">
                <a:solidFill>
                  <a:schemeClr val="tx1"/>
                </a:solidFill>
                <a:latin typeface="Tahoma" pitchFamily="34" charset="0"/>
              </a:rPr>
              <a:t>, history, linguistics</a:t>
            </a:r>
            <a:r>
              <a:rPr lang="ru-RU" sz="1200" dirty="0">
                <a:solidFill>
                  <a:schemeClr val="tx1"/>
                </a:solidFill>
                <a:latin typeface="Tahoma" pitchFamily="34" charset="0"/>
              </a:rPr>
              <a:t>;</a:t>
            </a:r>
            <a:endParaRPr lang="en-US" sz="1200" dirty="0">
              <a:solidFill>
                <a:schemeClr val="tx1"/>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200" dirty="0">
                <a:solidFill>
                  <a:schemeClr val="tx1"/>
                </a:solidFill>
                <a:latin typeface="Tahoma" pitchFamily="34" charset="0"/>
                <a:cs typeface="Tahoma" pitchFamily="34" charset="0"/>
              </a:rPr>
              <a:t>Conferences, Summer Schools</a:t>
            </a:r>
          </a:p>
        </p:txBody>
      </p:sp>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l="13965" r="14942"/>
          <a:stretch/>
        </p:blipFill>
        <p:spPr>
          <a:xfrm>
            <a:off x="4724400" y="1980262"/>
            <a:ext cx="4267200" cy="4000500"/>
          </a:xfrm>
          <a:prstGeom prst="rect">
            <a:avLst/>
          </a:prstGeom>
        </p:spPr>
      </p:pic>
    </p:spTree>
    <p:extLst>
      <p:ext uri="{BB962C8B-B14F-4D97-AF65-F5344CB8AC3E}">
        <p14:creationId xmlns:p14="http://schemas.microsoft.com/office/powerpoint/2010/main" val="1048417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dirty="0" smtClean="0">
                <a:solidFill>
                  <a:srgbClr val="FFFFFF"/>
                </a:solidFill>
                <a:latin typeface="Calibri"/>
                <a:cs typeface="Arial"/>
              </a:rPr>
              <a:t>20</a:t>
            </a:r>
            <a:endParaRPr sz="800" dirty="0">
              <a:latin typeface="Calibri"/>
              <a:cs typeface="Calibri"/>
            </a:endParaRPr>
          </a:p>
        </p:txBody>
      </p:sp>
      <p:sp>
        <p:nvSpPr>
          <p:cNvPr id="11" name="object 11"/>
          <p:cNvSpPr txBox="1"/>
          <p:nvPr/>
        </p:nvSpPr>
        <p:spPr>
          <a:xfrm>
            <a:off x="491744" y="841783"/>
            <a:ext cx="2075527" cy="215444"/>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RESEARCH </a:t>
            </a:r>
            <a:endPar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3" name="Прямоугольник 12"/>
          <p:cNvSpPr/>
          <p:nvPr/>
        </p:nvSpPr>
        <p:spPr>
          <a:xfrm>
            <a:off x="316991" y="1589663"/>
            <a:ext cx="5702809" cy="46587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Tahoma" panose="020B0604030504040204" pitchFamily="34" charset="0"/>
              </a:rPr>
              <a:t>Research Seminar </a:t>
            </a:r>
            <a:r>
              <a:rPr lang="ru-RU" sz="1200" b="1" dirty="0">
                <a:solidFill>
                  <a:schemeClr val="tx1"/>
                </a:solidFill>
                <a:latin typeface="Tahoma" panose="020B0604030504040204" pitchFamily="34" charset="0"/>
              </a:rPr>
              <a:t>«</a:t>
            </a:r>
            <a:r>
              <a:rPr lang="en-US" sz="1200" b="1" dirty="0">
                <a:solidFill>
                  <a:schemeClr val="tx1"/>
                </a:solidFill>
                <a:latin typeface="Tahoma" panose="020B0604030504040204" pitchFamily="34" charset="0"/>
              </a:rPr>
              <a:t>Boundaries of History</a:t>
            </a:r>
            <a:r>
              <a:rPr lang="ru-RU" sz="1200" dirty="0">
                <a:solidFill>
                  <a:schemeClr val="tx1"/>
                </a:solidFill>
                <a:latin typeface="Tahoma" panose="020B0604030504040204" pitchFamily="34" charset="0"/>
              </a:rPr>
              <a:t>»</a:t>
            </a:r>
            <a:endParaRPr lang="en-US" sz="1200" dirty="0">
              <a:solidFill>
                <a:schemeClr val="tx1"/>
              </a:solidFill>
              <a:latin typeface="Tahoma" panose="020B0604030504040204" pitchFamily="34" charset="0"/>
            </a:endParaRPr>
          </a:p>
          <a:p>
            <a:pPr algn="ctr" fontAlgn="auto">
              <a:spcBef>
                <a:spcPts val="0"/>
              </a:spcBef>
              <a:spcAft>
                <a:spcPts val="0"/>
              </a:spcAft>
              <a:defRPr/>
            </a:pPr>
            <a:r>
              <a:rPr lang="en-US" sz="1200" dirty="0">
                <a:solidFill>
                  <a:schemeClr val="tx1"/>
                </a:solidFill>
                <a:latin typeface="Tahoma" panose="020B0604030504040204" pitchFamily="34" charset="0"/>
              </a:rPr>
              <a:t>Chair of the Research Seminar: Alexander </a:t>
            </a:r>
            <a:r>
              <a:rPr lang="en-US" sz="1200" dirty="0" err="1">
                <a:solidFill>
                  <a:schemeClr val="tx1"/>
                </a:solidFill>
                <a:latin typeface="Tahoma" panose="020B0604030504040204" pitchFamily="34" charset="0"/>
              </a:rPr>
              <a:t>Semyonov</a:t>
            </a:r>
            <a:endParaRPr lang="en-US" sz="1200" dirty="0">
              <a:solidFill>
                <a:schemeClr val="tx1"/>
              </a:solidFill>
              <a:latin typeface="Tahoma" panose="020B0604030504040204" pitchFamily="34" charset="0"/>
            </a:endParaRPr>
          </a:p>
          <a:p>
            <a:pPr algn="ctr" fontAlgn="auto">
              <a:spcBef>
                <a:spcPts val="0"/>
              </a:spcBef>
              <a:spcAft>
                <a:spcPts val="0"/>
              </a:spcAft>
              <a:defRPr/>
            </a:pPr>
            <a:endParaRPr lang="en-US" sz="1200" b="1" dirty="0">
              <a:solidFill>
                <a:schemeClr val="tx1"/>
              </a:solidFill>
              <a:latin typeface="Tahoma" panose="020B0604030504040204" pitchFamily="34" charset="0"/>
            </a:endParaRPr>
          </a:p>
          <a:p>
            <a:pPr fontAlgn="auto">
              <a:spcBef>
                <a:spcPts val="0"/>
              </a:spcBef>
              <a:spcAft>
                <a:spcPts val="0"/>
              </a:spcAft>
              <a:defRPr/>
            </a:pPr>
            <a:r>
              <a:rPr lang="en-US" sz="1200" dirty="0">
                <a:solidFill>
                  <a:schemeClr val="tx1"/>
                </a:solidFill>
                <a:latin typeface="Tahoma" panose="020B0604030504040204" pitchFamily="34" charset="0"/>
              </a:rPr>
              <a:t>The department hosts the regular research seminar </a:t>
            </a:r>
            <a:r>
              <a:rPr lang="ru-RU" sz="1200" dirty="0">
                <a:solidFill>
                  <a:schemeClr val="tx1"/>
                </a:solidFill>
                <a:latin typeface="Tahoma" panose="020B0604030504040204" pitchFamily="34" charset="0"/>
              </a:rPr>
              <a:t>«</a:t>
            </a:r>
            <a:r>
              <a:rPr lang="en-US" sz="1200" dirty="0">
                <a:solidFill>
                  <a:schemeClr val="tx1"/>
                </a:solidFill>
                <a:latin typeface="Tahoma" panose="020B0604030504040204" pitchFamily="34" charset="0"/>
              </a:rPr>
              <a:t>Boundaries of History</a:t>
            </a:r>
            <a:r>
              <a:rPr lang="ru-RU" sz="1200" dirty="0">
                <a:solidFill>
                  <a:schemeClr val="tx1"/>
                </a:solidFill>
                <a:latin typeface="Tahoma" panose="020B0604030504040204" pitchFamily="34" charset="0"/>
              </a:rPr>
              <a:t>»</a:t>
            </a:r>
            <a:r>
              <a:rPr lang="en-US" sz="1200" dirty="0">
                <a:solidFill>
                  <a:schemeClr val="tx1"/>
                </a:solidFill>
                <a:latin typeface="Tahoma" panose="020B0604030504040204" pitchFamily="34" charset="0"/>
              </a:rPr>
              <a:t> chaired by Professor Alexander </a:t>
            </a:r>
            <a:r>
              <a:rPr lang="en-US" sz="1200" dirty="0" err="1">
                <a:solidFill>
                  <a:schemeClr val="tx1"/>
                </a:solidFill>
                <a:latin typeface="Tahoma" panose="020B0604030504040204" pitchFamily="34" charset="0"/>
              </a:rPr>
              <a:t>Semyonov</a:t>
            </a:r>
            <a:r>
              <a:rPr lang="en-US" sz="1200" dirty="0">
                <a:solidFill>
                  <a:schemeClr val="tx1"/>
                </a:solidFill>
                <a:latin typeface="Tahoma" panose="020B0604030504040204" pitchFamily="34" charset="0"/>
              </a:rPr>
              <a:t>.  The potent metaphor of boundaries is deployed in the title of the seminar to highlight its permanent discussion threads: </a:t>
            </a:r>
          </a:p>
          <a:p>
            <a:pPr fontAlgn="auto">
              <a:spcBef>
                <a:spcPts val="0"/>
              </a:spcBef>
              <a:spcAft>
                <a:spcPts val="0"/>
              </a:spcAft>
              <a:defRPr/>
            </a:pPr>
            <a:endParaRPr lang="en-US" sz="1200" dirty="0">
              <a:solidFill>
                <a:schemeClr val="tx1"/>
              </a:solidFill>
              <a:latin typeface="Tahoma" panose="020B0604030504040204" pitchFamily="34" charset="0"/>
            </a:endParaRPr>
          </a:p>
          <a:p>
            <a:pPr fontAlgn="auto">
              <a:spcBef>
                <a:spcPts val="0"/>
              </a:spcBef>
              <a:spcAft>
                <a:spcPts val="0"/>
              </a:spcAft>
              <a:defRPr/>
            </a:pPr>
            <a:r>
              <a:rPr lang="en-US" sz="1200" dirty="0">
                <a:solidFill>
                  <a:schemeClr val="tx1"/>
                </a:solidFill>
                <a:latin typeface="Tahoma" panose="020B0604030504040204" pitchFamily="34" charset="0"/>
              </a:rPr>
              <a:t>1) Opportunities and potentialities of historical research across the boundaries of national history and beyond the research agenda of national </a:t>
            </a:r>
            <a:r>
              <a:rPr lang="en-US" sz="1200" dirty="0" err="1">
                <a:solidFill>
                  <a:schemeClr val="tx1"/>
                </a:solidFill>
                <a:latin typeface="Tahoma" panose="020B0604030504040204" pitchFamily="34" charset="0"/>
              </a:rPr>
              <a:t>historiographic</a:t>
            </a:r>
            <a:r>
              <a:rPr lang="en-US" sz="1200" dirty="0">
                <a:solidFill>
                  <a:schemeClr val="tx1"/>
                </a:solidFill>
                <a:latin typeface="Tahoma" panose="020B0604030504040204" pitchFamily="34" charset="0"/>
              </a:rPr>
              <a:t> canon; </a:t>
            </a:r>
          </a:p>
          <a:p>
            <a:pPr marL="342900" indent="-342900" fontAlgn="auto">
              <a:spcBef>
                <a:spcPts val="0"/>
              </a:spcBef>
              <a:spcAft>
                <a:spcPts val="0"/>
              </a:spcAft>
              <a:buFontTx/>
              <a:buAutoNum type="arabicParenR"/>
              <a:defRPr/>
            </a:pPr>
            <a:endParaRPr lang="en-US" sz="1200" dirty="0">
              <a:solidFill>
                <a:schemeClr val="tx1"/>
              </a:solidFill>
              <a:latin typeface="Tahoma" panose="020B0604030504040204" pitchFamily="34" charset="0"/>
            </a:endParaRPr>
          </a:p>
          <a:p>
            <a:pPr fontAlgn="auto">
              <a:spcBef>
                <a:spcPts val="0"/>
              </a:spcBef>
              <a:spcAft>
                <a:spcPts val="0"/>
              </a:spcAft>
              <a:defRPr/>
            </a:pPr>
            <a:r>
              <a:rPr lang="en-US" sz="1200" dirty="0">
                <a:solidFill>
                  <a:schemeClr val="tx1"/>
                </a:solidFill>
                <a:latin typeface="Tahoma" panose="020B0604030504040204" pitchFamily="34" charset="0"/>
              </a:rPr>
              <a:t>2) the porous boundaries between the discipline of history and    adjacent fields of social sciences and potentialities of the cross-disciplinary research agenda setting; </a:t>
            </a:r>
          </a:p>
          <a:p>
            <a:pPr fontAlgn="auto">
              <a:spcBef>
                <a:spcPts val="0"/>
              </a:spcBef>
              <a:spcAft>
                <a:spcPts val="0"/>
              </a:spcAft>
              <a:defRPr/>
            </a:pPr>
            <a:endParaRPr lang="en-US" sz="1200" dirty="0">
              <a:solidFill>
                <a:schemeClr val="tx1"/>
              </a:solidFill>
              <a:latin typeface="Tahoma" panose="020B0604030504040204" pitchFamily="34" charset="0"/>
            </a:endParaRPr>
          </a:p>
          <a:p>
            <a:pPr fontAlgn="auto">
              <a:spcBef>
                <a:spcPts val="0"/>
              </a:spcBef>
              <a:spcAft>
                <a:spcPts val="0"/>
              </a:spcAft>
              <a:defRPr/>
            </a:pPr>
            <a:r>
              <a:rPr lang="en-US" sz="1200" dirty="0">
                <a:solidFill>
                  <a:schemeClr val="tx1"/>
                </a:solidFill>
                <a:latin typeface="Tahoma" panose="020B0604030504040204" pitchFamily="34" charset="0"/>
              </a:rPr>
              <a:t>3) the imagined boundary between the past and the present and the relevance of historical knowledge for contemporary and future-oriented public and expert debate in modern societies;  </a:t>
            </a:r>
          </a:p>
          <a:p>
            <a:pPr fontAlgn="auto">
              <a:spcBef>
                <a:spcPts val="0"/>
              </a:spcBef>
              <a:spcAft>
                <a:spcPts val="0"/>
              </a:spcAft>
              <a:defRPr/>
            </a:pPr>
            <a:endParaRPr lang="en-US" sz="1200" dirty="0">
              <a:solidFill>
                <a:schemeClr val="tx1"/>
              </a:solidFill>
              <a:latin typeface="Tahoma" panose="020B0604030504040204" pitchFamily="34" charset="0"/>
            </a:endParaRPr>
          </a:p>
          <a:p>
            <a:pPr fontAlgn="auto">
              <a:spcBef>
                <a:spcPts val="0"/>
              </a:spcBef>
              <a:spcAft>
                <a:spcPts val="0"/>
              </a:spcAft>
              <a:defRPr/>
            </a:pPr>
            <a:r>
              <a:rPr lang="en-US" sz="1200" dirty="0">
                <a:solidFill>
                  <a:schemeClr val="tx1"/>
                </a:solidFill>
                <a:latin typeface="Tahoma" panose="020B0604030504040204" pitchFamily="34" charset="0"/>
              </a:rPr>
              <a:t>4) the boundary between professional history and lay and public history. This seminar series comprises sessions with pre-circulated research papers both in English and Russian as well as public lectures and debates.</a:t>
            </a: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4553" y="381000"/>
            <a:ext cx="2857500" cy="1905000"/>
          </a:xfrm>
          <a:prstGeom prst="rect">
            <a:avLst/>
          </a:prstGeom>
        </p:spPr>
      </p:pic>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53" y="2438400"/>
            <a:ext cx="2875643" cy="1917095"/>
          </a:xfrm>
          <a:prstGeom prst="rect">
            <a:avLst/>
          </a:prstGeom>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696" y="4575047"/>
            <a:ext cx="2857500" cy="1905000"/>
          </a:xfrm>
          <a:prstGeom prst="rect">
            <a:avLst/>
          </a:prstGeom>
        </p:spPr>
      </p:pic>
    </p:spTree>
    <p:extLst>
      <p:ext uri="{BB962C8B-B14F-4D97-AF65-F5344CB8AC3E}">
        <p14:creationId xmlns:p14="http://schemas.microsoft.com/office/powerpoint/2010/main" val="2518933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E89AC"/>
          </a:solidFill>
        </p:spPr>
        <p:txBody>
          <a:bodyPr wrap="square" lIns="0" tIns="0" rIns="0" bIns="0" rtlCol="0"/>
          <a:lstStyle/>
          <a:p>
            <a:endParaRPr/>
          </a:p>
        </p:txBody>
      </p:sp>
      <p:sp>
        <p:nvSpPr>
          <p:cNvPr id="3" name="object 3"/>
          <p:cNvSpPr txBox="1"/>
          <p:nvPr/>
        </p:nvSpPr>
        <p:spPr>
          <a:xfrm>
            <a:off x="504444" y="464819"/>
            <a:ext cx="7574280" cy="6132830"/>
          </a:xfrm>
          <a:prstGeom prst="rect">
            <a:avLst/>
          </a:prstGeom>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560705" algn="ctr">
              <a:lnSpc>
                <a:spcPct val="100000"/>
              </a:lnSpc>
              <a:spcBef>
                <a:spcPts val="1555"/>
              </a:spcBef>
            </a:pPr>
            <a:r>
              <a:rPr sz="1800" dirty="0">
                <a:solidFill>
                  <a:srgbClr val="FFFFFF"/>
                </a:solidFill>
                <a:latin typeface="Tahoma"/>
                <a:cs typeface="Tahoma"/>
              </a:rPr>
              <a:t>i</a:t>
            </a:r>
            <a:endParaRPr sz="1800">
              <a:latin typeface="Tahoma"/>
              <a:cs typeface="Tahoma"/>
            </a:endParaRPr>
          </a:p>
        </p:txBody>
      </p:sp>
      <p:sp>
        <p:nvSpPr>
          <p:cNvPr id="4" name="object 4"/>
          <p:cNvSpPr/>
          <p:nvPr/>
        </p:nvSpPr>
        <p:spPr>
          <a:xfrm>
            <a:off x="504444" y="464819"/>
            <a:ext cx="7574280" cy="61325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spc="5" dirty="0" smtClean="0">
                <a:solidFill>
                  <a:srgbClr val="FFFFFF"/>
                </a:solidFill>
                <a:latin typeface="Calibri"/>
                <a:cs typeface="Arial"/>
              </a:rPr>
              <a:t>21</a:t>
            </a:r>
            <a:endParaRPr sz="800" dirty="0">
              <a:latin typeface="Calibri"/>
              <a:cs typeface="Calibri"/>
            </a:endParaRPr>
          </a:p>
        </p:txBody>
      </p:sp>
      <p:sp>
        <p:nvSpPr>
          <p:cNvPr id="11" name="object 11"/>
          <p:cNvSpPr txBox="1"/>
          <p:nvPr/>
        </p:nvSpPr>
        <p:spPr>
          <a:xfrm>
            <a:off x="491744" y="592387"/>
            <a:ext cx="2075527" cy="861774"/>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Arial"/>
                <a:cs typeface="Arial"/>
              </a:rPr>
              <a:t>CENTER FOR HISTORICAL RESEARCH </a:t>
            </a:r>
            <a:endParaRPr lang="en-US" sz="1400" b="1" spc="-5" dirty="0">
              <a:solidFill>
                <a:srgbClr val="FFFFFF"/>
              </a:solidFill>
              <a:latin typeface="Arial"/>
              <a:cs typeface="Arial"/>
            </a:endParaRP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589663"/>
            <a:ext cx="4759065" cy="4575641"/>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latin typeface="Tahoma" panose="020B0604030504040204" pitchFamily="34" charset="0"/>
              </a:rPr>
              <a:t>Foci of research:</a:t>
            </a: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rPr>
              <a:t>Early Modern, Modern and Contemporary History </a:t>
            </a: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rPr>
              <a:t>Cross-disciplinary connections in historical research</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ndParaRPr>
          </a:p>
          <a:p>
            <a:pPr fontAlgn="auto">
              <a:spcBef>
                <a:spcPts val="0"/>
              </a:spcBef>
              <a:spcAft>
                <a:spcPts val="0"/>
              </a:spcAft>
              <a:defRPr/>
            </a:pPr>
            <a:endParaRPr lang="en-US" sz="1400" dirty="0">
              <a:solidFill>
                <a:schemeClr val="tx1"/>
              </a:solidFill>
              <a:latin typeface="Tahoma" panose="020B0604030504040204" pitchFamily="34" charset="0"/>
            </a:endParaRPr>
          </a:p>
          <a:p>
            <a:pPr fontAlgn="auto">
              <a:spcBef>
                <a:spcPts val="0"/>
              </a:spcBef>
              <a:spcAft>
                <a:spcPts val="0"/>
              </a:spcAft>
              <a:defRPr/>
            </a:pPr>
            <a:r>
              <a:rPr lang="en-US" sz="1400" b="1" dirty="0">
                <a:solidFill>
                  <a:schemeClr val="tx1"/>
                </a:solidFill>
                <a:latin typeface="Tahoma" panose="020B0604030504040204" pitchFamily="34" charset="0"/>
              </a:rPr>
              <a:t>Research projects are in the following fields:</a:t>
            </a:r>
          </a:p>
          <a:p>
            <a:pPr fontAlgn="auto">
              <a:spcBef>
                <a:spcPts val="0"/>
              </a:spcBef>
              <a:spcAft>
                <a:spcPts val="0"/>
              </a:spcAft>
              <a:defRPr/>
            </a:pPr>
            <a:endParaRPr lang="en-US" sz="1400"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rPr>
              <a:t>Comparative studies of Empire, Nationalism, and Colonialism;</a:t>
            </a: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rPr>
              <a:t>Environmental history and history of technology and mobility;</a:t>
            </a: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rPr>
              <a:t>History of Construction of Political Borders Boundaries, Cultural </a:t>
            </a:r>
            <a:r>
              <a:rPr lang="en-US" sz="1400" dirty="0" smtClean="0">
                <a:solidFill>
                  <a:schemeClr val="tx1"/>
                </a:solidFill>
                <a:latin typeface="Tahoma" panose="020B0604030504040204" pitchFamily="34" charset="0"/>
              </a:rPr>
              <a:t>Boundaries</a:t>
            </a:r>
            <a:r>
              <a:rPr lang="en-US" sz="1400" dirty="0">
                <a:solidFill>
                  <a:schemeClr val="tx1"/>
                </a:solidFill>
                <a:latin typeface="Tahoma" panose="020B0604030504040204" pitchFamily="34" charset="0"/>
              </a:rPr>
              <a:t>, and Contact Zones;</a:t>
            </a: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rPr>
              <a:t>Intellectual history and political theory.</a:t>
            </a:r>
          </a:p>
          <a:p>
            <a:pPr fontAlgn="auto">
              <a:spcBef>
                <a:spcPts val="0"/>
              </a:spcBef>
              <a:spcAft>
                <a:spcPts val="0"/>
              </a:spcAft>
              <a:defRPr/>
            </a:pPr>
            <a:endParaRPr lang="en-US" sz="1400" dirty="0">
              <a:solidFill>
                <a:schemeClr val="tx1"/>
              </a:solidFill>
              <a:latin typeface="Tahoma" panose="020B0604030504040204" pitchFamily="34" charset="0"/>
            </a:endParaRPr>
          </a:p>
          <a:p>
            <a:pPr fontAlgn="auto">
              <a:spcBef>
                <a:spcPts val="0"/>
              </a:spcBef>
              <a:spcAft>
                <a:spcPts val="0"/>
              </a:spcAft>
              <a:defRPr/>
            </a:pPr>
            <a:r>
              <a:rPr lang="en-US" sz="1400" dirty="0">
                <a:solidFill>
                  <a:schemeClr val="tx1"/>
                </a:solidFill>
                <a:latin typeface="Tahoma" panose="020B0604030504040204" pitchFamily="34" charset="0"/>
              </a:rPr>
              <a:t>The Center for provides a platform for bridging research and education in the department of history and for involvement of undergraduate, graduate and postgraduate students in historical research.</a:t>
            </a:r>
            <a:endParaRPr lang="ru-RU" sz="1400" dirty="0">
              <a:solidFill>
                <a:schemeClr val="tx1"/>
              </a:solidFill>
              <a:latin typeface="Tahoma" panose="020B0604030504040204" pitchFamily="34" charset="0"/>
            </a:endParaRPr>
          </a:p>
        </p:txBody>
      </p:sp>
      <p:pic>
        <p:nvPicPr>
          <p:cNvPr id="7170" name="Picture 2" descr="C:\Users\iazakharova\Pictures\ги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3" t="19768" r="1"/>
          <a:stretch/>
        </p:blipFill>
        <p:spPr bwMode="auto">
          <a:xfrm>
            <a:off x="5211929" y="3850421"/>
            <a:ext cx="3831641" cy="208902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iazakharova\Pictures\ги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929" y="1912640"/>
            <a:ext cx="3831641" cy="17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97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spc="5" dirty="0" smtClean="0">
                <a:solidFill>
                  <a:srgbClr val="FFFFFF"/>
                </a:solidFill>
                <a:latin typeface="Calibri"/>
                <a:cs typeface="Arial"/>
              </a:rPr>
              <a:t>22</a:t>
            </a:r>
            <a:endParaRPr sz="800" dirty="0">
              <a:latin typeface="Calibri"/>
              <a:cs typeface="Calibri"/>
            </a:endParaRPr>
          </a:p>
        </p:txBody>
      </p:sp>
      <p:sp>
        <p:nvSpPr>
          <p:cNvPr id="13" name="Прямоугольник 12"/>
          <p:cNvSpPr/>
          <p:nvPr/>
        </p:nvSpPr>
        <p:spPr>
          <a:xfrm>
            <a:off x="316991" y="1589663"/>
            <a:ext cx="8446009" cy="38967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dirty="0">
                <a:solidFill>
                  <a:schemeClr val="tx1"/>
                </a:solidFill>
                <a:latin typeface="Tahoma" pitchFamily="34" charset="0"/>
                <a:ea typeface="Tahoma" panose="020B0604030504040204" pitchFamily="34" charset="0"/>
                <a:cs typeface="Tahoma" panose="020B0604030504040204" pitchFamily="34" charset="0"/>
              </a:rPr>
              <a:t>Center for Historical Research and Department of History participate in the project </a:t>
            </a:r>
            <a:r>
              <a:rPr lang="ru-RU" sz="1400" b="1" dirty="0">
                <a:solidFill>
                  <a:schemeClr val="tx1"/>
                </a:solidFill>
                <a:latin typeface="Tahoma" pitchFamily="34" charset="0"/>
                <a:ea typeface="Tahoma" panose="020B0604030504040204" pitchFamily="34" charset="0"/>
                <a:cs typeface="Tahoma" panose="020B0604030504040204" pitchFamily="34" charset="0"/>
              </a:rPr>
              <a:t>«</a:t>
            </a:r>
            <a:r>
              <a:rPr lang="ru-RU" sz="1400" b="1" dirty="0" err="1">
                <a:solidFill>
                  <a:schemeClr val="tx1"/>
                </a:solidFill>
                <a:latin typeface="Tahoma" pitchFamily="34" charset="0"/>
                <a:ea typeface="Tahoma" panose="020B0604030504040204" pitchFamily="34" charset="0"/>
                <a:cs typeface="Tahoma" panose="020B0604030504040204" pitchFamily="34" charset="0"/>
              </a:rPr>
              <a:t>Exploring</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Russia's</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Environmental</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History</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and</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Natural</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Resources</a:t>
            </a:r>
            <a:r>
              <a:rPr lang="ru-RU" sz="1400" b="1" dirty="0">
                <a:solidFill>
                  <a:schemeClr val="tx1"/>
                </a:solidFill>
                <a:latin typeface="Tahoma" pitchFamily="34" charset="0"/>
                <a:ea typeface="Tahoma" panose="020B0604030504040204" pitchFamily="34" charset="0"/>
                <a:cs typeface="Tahoma" panose="020B0604030504040204" pitchFamily="34" charset="0"/>
              </a:rPr>
              <a:t>»</a:t>
            </a:r>
            <a:r>
              <a:rPr lang="en-US" sz="1400" b="1" dirty="0">
                <a:solidFill>
                  <a:schemeClr val="tx1"/>
                </a:solidFill>
                <a:latin typeface="Tahoma" pitchFamily="34" charset="0"/>
                <a:ea typeface="Tahoma" panose="020B0604030504040204" pitchFamily="34" charset="0"/>
                <a:cs typeface="Tahoma" panose="020B0604030504040204" pitchFamily="34" charset="0"/>
              </a:rPr>
              <a:t> (2013-2016), supported by the </a:t>
            </a:r>
            <a:r>
              <a:rPr lang="ru-RU" sz="1400" b="1" dirty="0" err="1">
                <a:solidFill>
                  <a:schemeClr val="tx1"/>
                </a:solidFill>
                <a:latin typeface="Tahoma" pitchFamily="34" charset="0"/>
                <a:ea typeface="Tahoma" panose="020B0604030504040204" pitchFamily="34" charset="0"/>
                <a:cs typeface="Tahoma" panose="020B0604030504040204" pitchFamily="34" charset="0"/>
              </a:rPr>
              <a:t>Leverhulme</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International</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Network</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ru-RU" sz="1400" b="1" dirty="0" err="1">
                <a:solidFill>
                  <a:schemeClr val="tx1"/>
                </a:solidFill>
                <a:latin typeface="Tahoma" pitchFamily="34" charset="0"/>
                <a:ea typeface="Tahoma" panose="020B0604030504040204" pitchFamily="34" charset="0"/>
                <a:cs typeface="Tahoma" panose="020B0604030504040204" pitchFamily="34" charset="0"/>
              </a:rPr>
              <a:t>grant</a:t>
            </a:r>
            <a:r>
              <a:rPr lang="ru-RU" sz="1400" b="1" dirty="0">
                <a:solidFill>
                  <a:schemeClr val="tx1"/>
                </a:solidFill>
                <a:latin typeface="Tahoma" pitchFamily="34" charset="0"/>
                <a:ea typeface="Tahoma" panose="020B0604030504040204" pitchFamily="34" charset="0"/>
                <a:cs typeface="Tahoma" panose="020B0604030504040204" pitchFamily="34" charset="0"/>
              </a:rPr>
              <a:t>.</a:t>
            </a:r>
            <a:br>
              <a:rPr lang="ru-RU" sz="1400" b="1" dirty="0">
                <a:solidFill>
                  <a:schemeClr val="tx1"/>
                </a:solidFill>
                <a:latin typeface="Tahoma" pitchFamily="34" charset="0"/>
                <a:ea typeface="Tahoma" panose="020B0604030504040204" pitchFamily="34" charset="0"/>
                <a:cs typeface="Tahoma" panose="020B0604030504040204" pitchFamily="34" charset="0"/>
              </a:rPr>
            </a:br>
            <a:endParaRPr lang="ru-RU" sz="1400" b="1" dirty="0">
              <a:solidFill>
                <a:schemeClr val="tx1"/>
              </a:solidFill>
              <a:latin typeface="Tahoma" pitchFamily="34" charset="0"/>
              <a:ea typeface="Tahoma" panose="020B0604030504040204" pitchFamily="34" charset="0"/>
              <a:cs typeface="Tahoma" panose="020B0604030504040204" pitchFamily="34" charset="0"/>
            </a:endParaRPr>
          </a:p>
          <a:p>
            <a:r>
              <a:rPr lang="en-US" sz="1400" dirty="0">
                <a:solidFill>
                  <a:schemeClr val="tx1"/>
                </a:solidFill>
                <a:latin typeface="Tahoma" pitchFamily="34" charset="0"/>
                <a:ea typeface="Tahoma" panose="020B0604030504040204" pitchFamily="34" charset="0"/>
                <a:cs typeface="Tahoma" panose="020B0604030504040204" pitchFamily="34" charset="0"/>
              </a:rPr>
              <a:t>This project unites the leading research centers of the UK, the USA and Russia, that focus on studying Russia’s environmental history (the York University, Georgetown University, University of Glasgow, the Ohio State University, European University at Saint-Petersburg and HSE – Saint-Petersburg). Head of the project – Professor David Moon</a:t>
            </a:r>
            <a:r>
              <a:rPr lang="ru-RU" sz="1400" dirty="0">
                <a:solidFill>
                  <a:schemeClr val="tx1"/>
                </a:solidFill>
                <a:latin typeface="Tahoma" pitchFamily="34" charset="0"/>
                <a:ea typeface="Tahoma" panose="020B0604030504040204" pitchFamily="34" charset="0"/>
                <a:cs typeface="Tahoma" panose="020B0604030504040204" pitchFamily="34" charset="0"/>
              </a:rPr>
              <a:t>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(the University of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York</a:t>
            </a:r>
            <a:r>
              <a:rPr lang="en-US" sz="1400" dirty="0">
                <a:solidFill>
                  <a:schemeClr val="tx1"/>
                </a:solidFill>
                <a:latin typeface="Tahoma" pitchFamily="34" charset="0"/>
                <a:ea typeface="Tahoma" panose="020B0604030504040204" pitchFamily="34" charset="0"/>
                <a:cs typeface="Tahoma" panose="020B0604030504040204" pitchFamily="34" charset="0"/>
              </a:rPr>
              <a:t>); </a:t>
            </a:r>
            <a:r>
              <a:rPr lang="ru-RU" sz="1400" dirty="0">
                <a:solidFill>
                  <a:schemeClr val="tx1"/>
                </a:solidFill>
                <a:latin typeface="Tahoma" pitchFamily="34" charset="0"/>
                <a:ea typeface="Tahoma" panose="020B0604030504040204" pitchFamily="34" charset="0"/>
                <a:cs typeface="Tahoma" panose="020B0604030504040204" pitchFamily="34" charset="0"/>
              </a:rPr>
              <a:t> </a:t>
            </a:r>
            <a:endParaRPr lang="en-US" sz="1400" dirty="0">
              <a:solidFill>
                <a:schemeClr val="tx1"/>
              </a:solidFill>
              <a:latin typeface="Tahoma" pitchFamily="34" charset="0"/>
              <a:ea typeface="Tahoma" panose="020B0604030504040204" pitchFamily="34" charset="0"/>
              <a:cs typeface="Tahoma" panose="020B0604030504040204" pitchFamily="34" charset="0"/>
            </a:endParaRPr>
          </a:p>
          <a:p>
            <a:endParaRPr lang="en-US" sz="1400" dirty="0">
              <a:solidFill>
                <a:schemeClr val="tx1"/>
              </a:solidFill>
              <a:latin typeface="Tahoma" pitchFamily="34" charset="0"/>
              <a:ea typeface="Tahoma" panose="020B0604030504040204" pitchFamily="34" charset="0"/>
              <a:cs typeface="Tahoma" panose="020B0604030504040204" pitchFamily="34" charset="0"/>
            </a:endParaRPr>
          </a:p>
          <a:p>
            <a:r>
              <a:rPr lang="en-US" sz="1400" dirty="0">
                <a:solidFill>
                  <a:schemeClr val="tx1"/>
                </a:solidFill>
                <a:latin typeface="Tahoma" pitchFamily="34" charset="0"/>
                <a:ea typeface="Tahoma" panose="020B0604030504040204" pitchFamily="34" charset="0"/>
                <a:cs typeface="Tahoma" panose="020B0604030504040204" pitchFamily="34" charset="0"/>
              </a:rPr>
              <a:t>Project </a:t>
            </a:r>
            <a:r>
              <a:rPr lang="ru-RU" sz="1400" b="1" dirty="0">
                <a:solidFill>
                  <a:schemeClr val="tx1"/>
                </a:solidFill>
                <a:latin typeface="Tahoma" pitchFamily="34" charset="0"/>
                <a:ea typeface="Tahoma" panose="020B0604030504040204" pitchFamily="34" charset="0"/>
                <a:cs typeface="Tahoma" panose="020B0604030504040204" pitchFamily="34" charset="0"/>
              </a:rPr>
              <a:t>«</a:t>
            </a:r>
            <a:r>
              <a:rPr lang="en-US" sz="1400" b="1" dirty="0">
                <a:solidFill>
                  <a:schemeClr val="tx1"/>
                </a:solidFill>
                <a:latin typeface="Tahoma" pitchFamily="34" charset="0"/>
                <a:ea typeface="Tahoma" panose="020B0604030504040204" pitchFamily="34" charset="0"/>
                <a:cs typeface="Tahoma" panose="020B0604030504040204" pitchFamily="34" charset="0"/>
              </a:rPr>
              <a:t>Environmental and Technological History of the Russian North and the Arctic within the framework of the international project</a:t>
            </a:r>
            <a:r>
              <a:rPr lang="ru-RU" sz="1400" b="1" dirty="0">
                <a:solidFill>
                  <a:schemeClr val="tx1"/>
                </a:solidFill>
                <a:latin typeface="Tahoma" pitchFamily="34" charset="0"/>
                <a:ea typeface="Tahoma" panose="020B0604030504040204" pitchFamily="34" charset="0"/>
                <a:cs typeface="Tahoma" panose="020B0604030504040204" pitchFamily="34" charset="0"/>
              </a:rPr>
              <a:t> «</a:t>
            </a:r>
            <a:r>
              <a:rPr lang="en-US" sz="1400" b="1" dirty="0">
                <a:solidFill>
                  <a:schemeClr val="tx1"/>
                </a:solidFill>
                <a:latin typeface="Tahoma" pitchFamily="34" charset="0"/>
                <a:ea typeface="Tahoma" panose="020B0604030504040204" pitchFamily="34" charset="0"/>
                <a:cs typeface="Tahoma" panose="020B0604030504040204" pitchFamily="34" charset="0"/>
              </a:rPr>
              <a:t>New governance for sustainable development in the European Arctic</a:t>
            </a:r>
            <a:r>
              <a:rPr lang="ru-RU" sz="1400" b="1" dirty="0" smtClean="0">
                <a:solidFill>
                  <a:schemeClr val="tx1"/>
                </a:solidFill>
                <a:latin typeface="Tahoma" pitchFamily="34" charset="0"/>
                <a:ea typeface="Tahoma" panose="020B0604030504040204" pitchFamily="34" charset="0"/>
                <a:cs typeface="Tahoma" panose="020B0604030504040204" pitchFamily="34" charset="0"/>
              </a:rPr>
              <a:t>»</a:t>
            </a:r>
            <a:r>
              <a:rPr lang="en-US" sz="1400" dirty="0" smtClean="0">
                <a:solidFill>
                  <a:schemeClr val="tx1"/>
                </a:solidFill>
                <a:latin typeface="Tahoma" pitchFamily="34" charset="0"/>
                <a:ea typeface="Tahoma" panose="020B0604030504040204" pitchFamily="34" charset="0"/>
                <a:cs typeface="Tahoma" panose="020B0604030504040204" pitchFamily="34" charset="0"/>
              </a:rPr>
              <a:t>.</a:t>
            </a:r>
            <a:endParaRPr lang="ru-RU" sz="1400" dirty="0">
              <a:solidFill>
                <a:schemeClr val="tx1"/>
              </a:solidFill>
              <a:latin typeface="Tahoma" pitchFamily="34" charset="0"/>
              <a:ea typeface="Tahoma" panose="020B0604030504040204" pitchFamily="34" charset="0"/>
              <a:cs typeface="Tahoma" panose="020B0604030504040204" pitchFamily="34" charset="0"/>
            </a:endParaRPr>
          </a:p>
        </p:txBody>
      </p:sp>
      <p:sp>
        <p:nvSpPr>
          <p:cNvPr id="7" name="object 11"/>
          <p:cNvSpPr txBox="1"/>
          <p:nvPr/>
        </p:nvSpPr>
        <p:spPr>
          <a:xfrm>
            <a:off x="491744" y="592387"/>
            <a:ext cx="2075527" cy="861774"/>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Arial"/>
                <a:cs typeface="Arial"/>
              </a:rPr>
              <a:t>CENTER FOR HISTORICAL RESEARCH </a:t>
            </a:r>
            <a:endParaRPr lang="en-US" sz="1400" b="1" spc="-5" dirty="0">
              <a:solidFill>
                <a:srgbClr val="FFFFFF"/>
              </a:solidFill>
              <a:latin typeface="Arial"/>
              <a:cs typeface="Arial"/>
            </a:endParaRPr>
          </a:p>
          <a:p>
            <a:pPr marL="12700" marR="5080">
              <a:lnSpc>
                <a:spcPct val="100000"/>
              </a:lnSpc>
            </a:pPr>
            <a:endParaRPr lang="en-US" sz="1400" b="1" spc="-5" dirty="0">
              <a:solidFill>
                <a:srgbClr val="FFFFFF"/>
              </a:solidFill>
              <a:latin typeface="Arial"/>
              <a:cs typeface="Arial"/>
            </a:endParaRPr>
          </a:p>
        </p:txBody>
      </p:sp>
    </p:spTree>
    <p:extLst>
      <p:ext uri="{BB962C8B-B14F-4D97-AF65-F5344CB8AC3E}">
        <p14:creationId xmlns:p14="http://schemas.microsoft.com/office/powerpoint/2010/main" val="115207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spc="5" dirty="0" smtClean="0">
                <a:solidFill>
                  <a:srgbClr val="FFFFFF"/>
                </a:solidFill>
                <a:latin typeface="Calibri"/>
                <a:cs typeface="Arial"/>
              </a:rPr>
              <a:t>23</a:t>
            </a:r>
            <a:endParaRPr sz="800" dirty="0">
              <a:latin typeface="Calibri"/>
              <a:cs typeface="Calibri"/>
            </a:endParaRPr>
          </a:p>
        </p:txBody>
      </p:sp>
      <p:sp>
        <p:nvSpPr>
          <p:cNvPr id="11" name="object 11"/>
          <p:cNvSpPr txBox="1"/>
          <p:nvPr/>
        </p:nvSpPr>
        <p:spPr>
          <a:xfrm>
            <a:off x="372062" y="170378"/>
            <a:ext cx="2075527" cy="1292662"/>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ASSOCIATE RESEARCH FELLOWS </a:t>
            </a:r>
          </a:p>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AT THE CENTER FOR HISTORICAL RESEARCH</a:t>
            </a: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589663"/>
            <a:ext cx="6617209" cy="44301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31775" fontAlgn="auto">
              <a:spcBef>
                <a:spcPts val="600"/>
              </a:spcBef>
              <a:spcAft>
                <a:spcPts val="0"/>
              </a:spcAft>
              <a:defRPr/>
            </a:pPr>
            <a:r>
              <a:rPr lang="en-US" sz="1400" dirty="0" err="1">
                <a:solidFill>
                  <a:prstClr val="black">
                    <a:lumMod val="85000"/>
                    <a:lumOff val="15000"/>
                  </a:prstClr>
                </a:solidFill>
                <a:latin typeface="Tahoma" pitchFamily="34" charset="0"/>
                <a:ea typeface="Tahoma" pitchFamily="34" charset="0"/>
                <a:cs typeface="Tahoma" pitchFamily="34" charset="0"/>
              </a:rPr>
              <a:t>Andriy</a:t>
            </a:r>
            <a:r>
              <a:rPr lang="en-US" sz="1400" dirty="0">
                <a:solidFill>
                  <a:prstClr val="black">
                    <a:lumMod val="85000"/>
                    <a:lumOff val="15000"/>
                  </a:prstClr>
                </a:solidFill>
                <a:latin typeface="Tahoma" pitchFamily="34" charset="0"/>
                <a:ea typeface="Tahoma" pitchFamily="34" charset="0"/>
                <a:cs typeface="Tahoma" pitchFamily="34" charset="0"/>
              </a:rPr>
              <a:t> </a:t>
            </a:r>
            <a:r>
              <a:rPr lang="en-US" sz="1400" dirty="0" err="1">
                <a:solidFill>
                  <a:prstClr val="black">
                    <a:lumMod val="85000"/>
                    <a:lumOff val="15000"/>
                  </a:prstClr>
                </a:solidFill>
                <a:latin typeface="Tahoma" pitchFamily="34" charset="0"/>
                <a:ea typeface="Tahoma" pitchFamily="34" charset="0"/>
                <a:cs typeface="Tahoma" pitchFamily="34" charset="0"/>
              </a:rPr>
              <a:t>Zayarnyuk</a:t>
            </a:r>
            <a:r>
              <a:rPr lang="en-US" sz="1400" dirty="0">
                <a:solidFill>
                  <a:prstClr val="black">
                    <a:lumMod val="85000"/>
                    <a:lumOff val="15000"/>
                  </a:prstClr>
                </a:solidFill>
                <a:latin typeface="Tahoma" pitchFamily="34" charset="0"/>
                <a:ea typeface="Tahoma" pitchFamily="34" charset="0"/>
                <a:cs typeface="Tahoma" pitchFamily="34" charset="0"/>
              </a:rPr>
              <a:t>, University of Winnipeg, Assistant Professor</a:t>
            </a:r>
            <a:br>
              <a:rPr lang="en-US" sz="1400" dirty="0">
                <a:solidFill>
                  <a:prstClr val="black">
                    <a:lumMod val="85000"/>
                    <a:lumOff val="15000"/>
                  </a:prstClr>
                </a:solidFill>
                <a:latin typeface="Tahoma" pitchFamily="34" charset="0"/>
                <a:ea typeface="Tahoma" pitchFamily="34" charset="0"/>
                <a:cs typeface="Tahoma" pitchFamily="34" charset="0"/>
              </a:rPr>
            </a:br>
            <a:r>
              <a:rPr lang="en-US" sz="1400" dirty="0">
                <a:solidFill>
                  <a:prstClr val="black">
                    <a:lumMod val="85000"/>
                    <a:lumOff val="15000"/>
                  </a:prstClr>
                </a:solidFill>
                <a:latin typeface="Tahoma" pitchFamily="34" charset="0"/>
                <a:ea typeface="Tahoma" pitchFamily="34" charset="0"/>
                <a:cs typeface="Tahoma" pitchFamily="34" charset="0"/>
              </a:rPr>
              <a:t>Research project: "</a:t>
            </a:r>
            <a:r>
              <a:rPr lang="en-US" sz="1400" dirty="0" err="1">
                <a:solidFill>
                  <a:prstClr val="black">
                    <a:lumMod val="85000"/>
                    <a:lumOff val="15000"/>
                  </a:prstClr>
                </a:solidFill>
                <a:latin typeface="Tahoma" pitchFamily="34" charset="0"/>
                <a:ea typeface="Tahoma" pitchFamily="34" charset="0"/>
                <a:cs typeface="Tahoma" pitchFamily="34" charset="0"/>
              </a:rPr>
              <a:t>Lviv</a:t>
            </a:r>
            <a:r>
              <a:rPr lang="en-US" sz="1400" dirty="0">
                <a:solidFill>
                  <a:prstClr val="black">
                    <a:lumMod val="85000"/>
                    <a:lumOff val="15000"/>
                  </a:prstClr>
                </a:solidFill>
                <a:latin typeface="Tahoma" pitchFamily="34" charset="0"/>
                <a:ea typeface="Tahoma" pitchFamily="34" charset="0"/>
                <a:cs typeface="Tahoma" pitchFamily="34" charset="0"/>
              </a:rPr>
              <a:t> Railway Station in the 20th Century: Social and Cultural History“ (April – March, 2014)					               </a:t>
            </a:r>
          </a:p>
          <a:p>
            <a:pPr marL="231775" fontAlgn="auto">
              <a:spcBef>
                <a:spcPts val="600"/>
              </a:spcBef>
              <a:spcAft>
                <a:spcPts val="0"/>
              </a:spcAft>
              <a:defRPr/>
            </a:pPr>
            <a:endParaRPr lang="en-US" sz="1400"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400" dirty="0" smtClean="0">
                <a:solidFill>
                  <a:prstClr val="black">
                    <a:lumMod val="85000"/>
                    <a:lumOff val="15000"/>
                  </a:prstClr>
                </a:solidFill>
                <a:latin typeface="Tahoma" pitchFamily="34" charset="0"/>
                <a:ea typeface="Tahoma" pitchFamily="34" charset="0"/>
                <a:cs typeface="Tahoma" pitchFamily="34" charset="0"/>
              </a:rPr>
              <a:t>Anna </a:t>
            </a:r>
            <a:r>
              <a:rPr lang="en-US" sz="1400" dirty="0" err="1">
                <a:solidFill>
                  <a:prstClr val="black">
                    <a:lumMod val="85000"/>
                    <a:lumOff val="15000"/>
                  </a:prstClr>
                </a:solidFill>
                <a:latin typeface="Tahoma" pitchFamily="34" charset="0"/>
                <a:ea typeface="Tahoma" pitchFamily="34" charset="0"/>
                <a:cs typeface="Tahoma" pitchFamily="34" charset="0"/>
              </a:rPr>
              <a:t>Åberg</a:t>
            </a:r>
            <a:r>
              <a:rPr lang="en-US" sz="1400" dirty="0">
                <a:solidFill>
                  <a:prstClr val="black">
                    <a:lumMod val="85000"/>
                    <a:lumOff val="15000"/>
                  </a:prstClr>
                </a:solidFill>
                <a:latin typeface="Tahoma" pitchFamily="34" charset="0"/>
                <a:ea typeface="Tahoma" pitchFamily="34" charset="0"/>
                <a:cs typeface="Tahoma" pitchFamily="34" charset="0"/>
              </a:rPr>
              <a:t>, Royal Institute of Technology, Research Fellow</a:t>
            </a:r>
            <a:br>
              <a:rPr lang="en-US" sz="1400" dirty="0">
                <a:solidFill>
                  <a:prstClr val="black">
                    <a:lumMod val="85000"/>
                    <a:lumOff val="15000"/>
                  </a:prstClr>
                </a:solidFill>
                <a:latin typeface="Tahoma" pitchFamily="34" charset="0"/>
                <a:ea typeface="Tahoma" pitchFamily="34" charset="0"/>
                <a:cs typeface="Tahoma" pitchFamily="34" charset="0"/>
              </a:rPr>
            </a:br>
            <a:r>
              <a:rPr lang="en-US" sz="1400" dirty="0">
                <a:solidFill>
                  <a:prstClr val="black">
                    <a:lumMod val="85000"/>
                    <a:lumOff val="15000"/>
                  </a:prstClr>
                </a:solidFill>
                <a:latin typeface="Tahoma" pitchFamily="34" charset="0"/>
                <a:ea typeface="Tahoma" pitchFamily="34" charset="0"/>
                <a:cs typeface="Tahoma" pitchFamily="34" charset="0"/>
              </a:rPr>
              <a:t>Research project: "A gap in the Grid: Attempts to establish a Nordic gas grid 1967-1991“ (May – June, 2014) 					            </a:t>
            </a:r>
          </a:p>
          <a:p>
            <a:pPr marL="231775" fontAlgn="auto">
              <a:spcBef>
                <a:spcPts val="600"/>
              </a:spcBef>
              <a:spcAft>
                <a:spcPts val="0"/>
              </a:spcAft>
              <a:defRPr/>
            </a:pPr>
            <a:r>
              <a:rPr lang="en-US" sz="1400" dirty="0" smtClean="0">
                <a:solidFill>
                  <a:prstClr val="black">
                    <a:lumMod val="85000"/>
                    <a:lumOff val="15000"/>
                  </a:prstClr>
                </a:solidFill>
                <a:latin typeface="Tahoma" pitchFamily="34" charset="0"/>
                <a:ea typeface="Tahoma" pitchFamily="34" charset="0"/>
                <a:cs typeface="Tahoma" pitchFamily="34" charset="0"/>
              </a:rPr>
              <a:t>Stephen </a:t>
            </a:r>
            <a:r>
              <a:rPr lang="en-US" sz="1400" dirty="0" err="1">
                <a:solidFill>
                  <a:prstClr val="black">
                    <a:lumMod val="85000"/>
                    <a:lumOff val="15000"/>
                  </a:prstClr>
                </a:solidFill>
                <a:latin typeface="Tahoma" pitchFamily="34" charset="0"/>
                <a:ea typeface="Tahoma" pitchFamily="34" charset="0"/>
                <a:cs typeface="Tahoma" pitchFamily="34" charset="0"/>
              </a:rPr>
              <a:t>Riegg</a:t>
            </a:r>
            <a:r>
              <a:rPr lang="en-US" sz="1400" dirty="0">
                <a:solidFill>
                  <a:prstClr val="black">
                    <a:lumMod val="85000"/>
                    <a:lumOff val="15000"/>
                  </a:prstClr>
                </a:solidFill>
                <a:latin typeface="Tahoma" pitchFamily="34" charset="0"/>
                <a:ea typeface="Tahoma" pitchFamily="34" charset="0"/>
                <a:cs typeface="Tahoma" pitchFamily="34" charset="0"/>
              </a:rPr>
              <a:t>, University of North Carolina, Ph.D. Candidate</a:t>
            </a:r>
            <a:br>
              <a:rPr lang="en-US" sz="1400" dirty="0">
                <a:solidFill>
                  <a:prstClr val="black">
                    <a:lumMod val="85000"/>
                    <a:lumOff val="15000"/>
                  </a:prstClr>
                </a:solidFill>
                <a:latin typeface="Tahoma" pitchFamily="34" charset="0"/>
                <a:ea typeface="Tahoma" pitchFamily="34" charset="0"/>
                <a:cs typeface="Tahoma" pitchFamily="34" charset="0"/>
              </a:rPr>
            </a:br>
            <a:r>
              <a:rPr lang="en-US" sz="1400" dirty="0">
                <a:solidFill>
                  <a:prstClr val="black">
                    <a:lumMod val="85000"/>
                    <a:lumOff val="15000"/>
                  </a:prstClr>
                </a:solidFill>
                <a:latin typeface="Tahoma" pitchFamily="34" charset="0"/>
                <a:ea typeface="Tahoma" pitchFamily="34" charset="0"/>
                <a:cs typeface="Tahoma" pitchFamily="34" charset="0"/>
              </a:rPr>
              <a:t>Research project: "Claiming the Caucasus: The Evolution of Russian Imperialism in Armenia, 1801-1894“ (July – December, 2014) 			        						        </a:t>
            </a:r>
            <a:endParaRPr lang="en-US" sz="1400"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400" dirty="0" smtClean="0">
                <a:solidFill>
                  <a:prstClr val="black">
                    <a:lumMod val="85000"/>
                    <a:lumOff val="15000"/>
                  </a:prstClr>
                </a:solidFill>
                <a:latin typeface="Tahoma" pitchFamily="34" charset="0"/>
                <a:ea typeface="Tahoma" pitchFamily="34" charset="0"/>
                <a:cs typeface="Tahoma" pitchFamily="34" charset="0"/>
              </a:rPr>
              <a:t>Sandrine </a:t>
            </a:r>
            <a:r>
              <a:rPr lang="en-US" sz="1400" dirty="0" err="1">
                <a:solidFill>
                  <a:prstClr val="black">
                    <a:lumMod val="85000"/>
                    <a:lumOff val="15000"/>
                  </a:prstClr>
                </a:solidFill>
                <a:latin typeface="Tahoma" pitchFamily="34" charset="0"/>
                <a:ea typeface="Tahoma" pitchFamily="34" charset="0"/>
                <a:cs typeface="Tahoma" pitchFamily="34" charset="0"/>
              </a:rPr>
              <a:t>Mayoraz</a:t>
            </a:r>
            <a:r>
              <a:rPr lang="en-US" sz="1400" dirty="0">
                <a:solidFill>
                  <a:prstClr val="black">
                    <a:lumMod val="85000"/>
                    <a:lumOff val="15000"/>
                  </a:prstClr>
                </a:solidFill>
                <a:latin typeface="Tahoma" pitchFamily="34" charset="0"/>
                <a:ea typeface="Tahoma" pitchFamily="34" charset="0"/>
                <a:cs typeface="Tahoma" pitchFamily="34" charset="0"/>
              </a:rPr>
              <a:t>, University of Basel, Ph.D. Candidate</a:t>
            </a:r>
            <a:br>
              <a:rPr lang="en-US" sz="1400" dirty="0">
                <a:solidFill>
                  <a:prstClr val="black">
                    <a:lumMod val="85000"/>
                    <a:lumOff val="15000"/>
                  </a:prstClr>
                </a:solidFill>
                <a:latin typeface="Tahoma" pitchFamily="34" charset="0"/>
                <a:ea typeface="Tahoma" pitchFamily="34" charset="0"/>
                <a:cs typeface="Tahoma" pitchFamily="34" charset="0"/>
              </a:rPr>
            </a:br>
            <a:r>
              <a:rPr lang="en-US" sz="1400" dirty="0">
                <a:solidFill>
                  <a:prstClr val="black">
                    <a:lumMod val="85000"/>
                    <a:lumOff val="15000"/>
                  </a:prstClr>
                </a:solidFill>
                <a:latin typeface="Tahoma" pitchFamily="34" charset="0"/>
                <a:ea typeface="Tahoma" pitchFamily="34" charset="0"/>
                <a:cs typeface="Tahoma" pitchFamily="34" charset="0"/>
              </a:rPr>
              <a:t>Research project: "Jewish workers' riots in the north-western part of the Pale of Settlement between 1881 and 1907“ (July 2014 – January 2015) </a:t>
            </a:r>
          </a:p>
          <a:p>
            <a:pPr marL="231775" fontAlgn="auto">
              <a:spcBef>
                <a:spcPts val="600"/>
              </a:spcBef>
              <a:spcAft>
                <a:spcPts val="0"/>
              </a:spcAft>
              <a:defRPr/>
            </a:pPr>
            <a:endParaRPr lang="en-US" sz="1400"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400" dirty="0">
              <a:solidFill>
                <a:prstClr val="black">
                  <a:lumMod val="85000"/>
                  <a:lumOff val="15000"/>
                </a:prstClr>
              </a:solidFill>
              <a:latin typeface="Tahoma" pitchFamily="34" charset="0"/>
              <a:ea typeface="Tahoma" pitchFamily="34" charset="0"/>
              <a:cs typeface="Tahoma"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04800"/>
            <a:ext cx="1447801" cy="14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932665"/>
            <a:ext cx="1447800" cy="142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3513137"/>
            <a:ext cx="14652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5140325"/>
            <a:ext cx="14652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690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spc="5" dirty="0" smtClean="0">
                <a:solidFill>
                  <a:srgbClr val="FFFFFF"/>
                </a:solidFill>
                <a:latin typeface="Calibri"/>
                <a:cs typeface="Arial"/>
              </a:rPr>
              <a:t>24</a:t>
            </a:r>
            <a:endParaRPr sz="800" dirty="0">
              <a:latin typeface="Calibri"/>
              <a:cs typeface="Calibri"/>
            </a:endParaRPr>
          </a:p>
        </p:txBody>
      </p:sp>
      <p:sp>
        <p:nvSpPr>
          <p:cNvPr id="11" name="object 11"/>
          <p:cNvSpPr txBox="1"/>
          <p:nvPr/>
        </p:nvSpPr>
        <p:spPr>
          <a:xfrm>
            <a:off x="372062" y="170378"/>
            <a:ext cx="2075527" cy="1292662"/>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ASSOCIATE RESEARCH FELLOWS </a:t>
            </a:r>
          </a:p>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AT THE CENTER FOR HISTORICAL RESEARCH</a:t>
            </a: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589663"/>
            <a:ext cx="6617209" cy="44301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Andrei</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Cusco</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Al</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I .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Cuza</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Iasi</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Fellow</a:t>
            </a:r>
            <a:endParaRPr lang="ru-RU" altLang="ru-RU" sz="1400" dirty="0">
              <a:latin typeface="Tahoma" panose="020B0604030504040204" pitchFamily="34" charset="0"/>
              <a:ea typeface="Tahoma" panose="020B0604030504040204" pitchFamily="34" charset="0"/>
              <a:cs typeface="Tahoma" panose="020B0604030504040204" pitchFamily="34" charset="0"/>
            </a:endParaRPr>
          </a:p>
          <a:p>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Visions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Perceptions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Romania</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Russian</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Imperial</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Discourse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Public</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Sphere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Late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19th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Early</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20th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Century</a:t>
            </a:r>
            <a:r>
              <a:rPr lang="en-US"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endParaRPr lang="ru-RU" altLang="ru-RU" sz="1400" dirty="0">
              <a:latin typeface="Tahoma" panose="020B0604030504040204" pitchFamily="34" charset="0"/>
              <a:ea typeface="Tahoma" panose="020B0604030504040204" pitchFamily="34" charset="0"/>
              <a:cs typeface="Tahoma" panose="020B0604030504040204" pitchFamily="34" charset="0"/>
            </a:endParaRPr>
          </a:p>
          <a:p>
            <a:endParaRPr lang="ru-RU" altLang="ru-RU" sz="1400" dirty="0">
              <a:latin typeface="Tahoma" panose="020B0604030504040204" pitchFamily="34" charset="0"/>
              <a:ea typeface="Tahoma" panose="020B0604030504040204" pitchFamily="34" charset="0"/>
              <a:cs typeface="Tahoma" panose="020B0604030504040204" pitchFamily="34" charset="0"/>
            </a:endParaRPr>
          </a:p>
          <a:p>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Kimberly</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Powers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postgraduate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student</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from</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Michigan</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ru-RU" altLang="ru-RU" sz="1400" dirty="0">
              <a:latin typeface="Tahoma" panose="020B0604030504040204" pitchFamily="34" charset="0"/>
              <a:ea typeface="Tahoma" panose="020B0604030504040204" pitchFamily="34" charset="0"/>
              <a:cs typeface="Tahoma" panose="020B0604030504040204" pitchFamily="34" charset="0"/>
            </a:endParaRPr>
          </a:p>
          <a:p>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Mullahs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by</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Appointment</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Legitimate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Marriages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Birth</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Record</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Books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Russian</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Empire</a:t>
            </a:r>
            <a:r>
              <a:rPr lang="en-US" altLang="ru-RU"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ru-RU" altLang="ru-RU" sz="1400" dirty="0">
              <a:latin typeface="Tahoma" panose="020B0604030504040204" pitchFamily="34" charset="0"/>
              <a:ea typeface="Tahoma" panose="020B0604030504040204" pitchFamily="34" charset="0"/>
              <a:cs typeface="Tahoma" panose="020B0604030504040204" pitchFamily="34" charset="0"/>
            </a:endParaRPr>
          </a:p>
          <a:p>
            <a:endParaRPr lang="en-US" altLang="ru-RU" sz="1400" dirty="0">
              <a:latin typeface="Tahoma" panose="020B0604030504040204" pitchFamily="34" charset="0"/>
              <a:ea typeface="Tahoma" panose="020B0604030504040204" pitchFamily="34" charset="0"/>
              <a:cs typeface="Tahoma" panose="020B0604030504040204" pitchFamily="34" charset="0"/>
            </a:endParaRPr>
          </a:p>
          <a:p>
            <a:endParaRPr lang="ru-RU" altLang="ru-RU" sz="1400" dirty="0">
              <a:latin typeface="Tahoma" panose="020B0604030504040204" pitchFamily="34" charset="0"/>
              <a:ea typeface="Tahoma" panose="020B0604030504040204" pitchFamily="34" charset="0"/>
              <a:cs typeface="Tahoma" panose="020B0604030504040204" pitchFamily="34" charset="0"/>
            </a:endParaRPr>
          </a:p>
          <a:p>
            <a:endParaRPr lang="en-US" altLang="ru-RU"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Brandon</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Schechter</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California</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Berkeley</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Graduate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Student</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ru-RU" altLang="ru-RU" sz="1400" dirty="0">
              <a:latin typeface="Tahoma" panose="020B0604030504040204" pitchFamily="34" charset="0"/>
              <a:ea typeface="Tahoma" panose="020B0604030504040204" pitchFamily="34" charset="0"/>
              <a:cs typeface="Tahoma" panose="020B0604030504040204" pitchFamily="34" charset="0"/>
            </a:endParaRPr>
          </a:p>
          <a:p>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People’s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Instructions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Indigenizing</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Great</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Patriotic</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War</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Among</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400" dirty="0" err="1">
                <a:solidFill>
                  <a:srgbClr val="000000"/>
                </a:solidFill>
                <a:latin typeface="Tahoma" panose="020B0604030504040204" pitchFamily="34" charset="0"/>
                <a:ea typeface="Tahoma" panose="020B0604030504040204" pitchFamily="34" charset="0"/>
                <a:cs typeface="Tahoma" panose="020B0604030504040204" pitchFamily="34" charset="0"/>
              </a:rPr>
              <a:t>Non-Russians</a:t>
            </a:r>
            <a:r>
              <a:rPr lang="ru-RU" altLang="ru-RU" sz="1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ru-RU"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98294"/>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777621"/>
            <a:ext cx="15827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751899"/>
            <a:ext cx="169386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09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800" spc="5" dirty="0" smtClean="0">
                <a:solidFill>
                  <a:srgbClr val="FFFFFF"/>
                </a:solidFill>
                <a:latin typeface="Calibri"/>
                <a:cs typeface="Arial"/>
              </a:rPr>
              <a:t>25</a:t>
            </a:r>
            <a:endParaRPr sz="800" dirty="0">
              <a:latin typeface="Calibri"/>
              <a:cs typeface="Calibri"/>
            </a:endParaRPr>
          </a:p>
        </p:txBody>
      </p:sp>
      <p:sp>
        <p:nvSpPr>
          <p:cNvPr id="11" name="object 11"/>
          <p:cNvSpPr txBox="1"/>
          <p:nvPr/>
        </p:nvSpPr>
        <p:spPr>
          <a:xfrm>
            <a:off x="427134" y="914390"/>
            <a:ext cx="2075527" cy="430887"/>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CONFERENCES</a:t>
            </a:r>
            <a:endPar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589663"/>
            <a:ext cx="5550409" cy="4781698"/>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itchFamily="2" charset="2"/>
              <a:buChar char="ü"/>
            </a:pPr>
            <a:r>
              <a:rPr lang="en-US" sz="1050" dirty="0" smtClean="0">
                <a:solidFill>
                  <a:schemeClr val="tx1"/>
                </a:solidFill>
                <a:latin typeface="Tahoma" pitchFamily="34" charset="0"/>
                <a:cs typeface="Tahoma" pitchFamily="34" charset="0"/>
              </a:rPr>
              <a:t>June, 4-6, 2015                                                                                                                      </a:t>
            </a:r>
            <a:r>
              <a:rPr lang="en-US" sz="1050" b="1" dirty="0" smtClean="0">
                <a:solidFill>
                  <a:schemeClr val="tx1"/>
                </a:solidFill>
                <a:latin typeface="Tahoma" pitchFamily="34" charset="0"/>
                <a:cs typeface="Tahoma" pitchFamily="34" charset="0"/>
              </a:rPr>
              <a:t>International conference "Federalism, Regionalism, and </a:t>
            </a:r>
            <a:r>
              <a:rPr lang="en-US" sz="1050" b="1" dirty="0" err="1" smtClean="0">
                <a:solidFill>
                  <a:schemeClr val="tx1"/>
                </a:solidFill>
                <a:latin typeface="Tahoma" pitchFamily="34" charset="0"/>
                <a:cs typeface="Tahoma" pitchFamily="34" charset="0"/>
              </a:rPr>
              <a:t>Autonomism</a:t>
            </a:r>
            <a:r>
              <a:rPr lang="en-US" sz="1050" b="1" dirty="0" smtClean="0">
                <a:solidFill>
                  <a:schemeClr val="tx1"/>
                </a:solidFill>
                <a:latin typeface="Tahoma" pitchFamily="34" charset="0"/>
                <a:cs typeface="Tahoma" pitchFamily="34" charset="0"/>
              </a:rPr>
              <a:t> as Alternative Political Imaginaries of Post-Imperial Political Order“</a:t>
            </a:r>
            <a:r>
              <a:rPr lang="en-US" sz="1050" dirty="0" smtClean="0">
                <a:solidFill>
                  <a:schemeClr val="tx1"/>
                </a:solidFill>
                <a:latin typeface="Tahoma" pitchFamily="34" charset="0"/>
                <a:cs typeface="Tahoma" pitchFamily="34" charset="0"/>
              </a:rPr>
              <a:t> (</a:t>
            </a:r>
            <a:r>
              <a:rPr lang="en-US" sz="1050" dirty="0" smtClean="0">
                <a:solidFill>
                  <a:srgbClr val="262626"/>
                </a:solidFill>
                <a:latin typeface="Tahoma" pitchFamily="34" charset="0"/>
                <a:cs typeface="Tahoma" pitchFamily="34" charset="0"/>
              </a:rPr>
              <a:t>International Research Project "Comparative Historical Studies of Empire and Nationalism”)</a:t>
            </a:r>
            <a:endParaRPr lang="en-US" sz="1050" dirty="0" smtClean="0">
              <a:solidFill>
                <a:schemeClr val="tx1"/>
              </a:solidFill>
              <a:latin typeface="Tahoma" pitchFamily="34" charset="0"/>
              <a:cs typeface="Tahoma" pitchFamily="34" charset="0"/>
            </a:endParaRPr>
          </a:p>
          <a:p>
            <a:pPr marL="342900" indent="-342900">
              <a:buFont typeface="Wingdings" pitchFamily="2" charset="2"/>
              <a:buChar char="ü"/>
            </a:pPr>
            <a:endParaRPr lang="en-US" sz="1050" dirty="0">
              <a:solidFill>
                <a:schemeClr val="tx1"/>
              </a:solidFill>
              <a:latin typeface="Tahoma" pitchFamily="34" charset="0"/>
              <a:cs typeface="Tahoma" pitchFamily="34" charset="0"/>
            </a:endParaRPr>
          </a:p>
          <a:p>
            <a:pPr marL="342900" indent="-342900">
              <a:buFont typeface="Wingdings" pitchFamily="2" charset="2"/>
              <a:buChar char="ü"/>
            </a:pPr>
            <a:r>
              <a:rPr lang="en-US" sz="1050" dirty="0" smtClean="0">
                <a:solidFill>
                  <a:schemeClr val="tx1"/>
                </a:solidFill>
                <a:latin typeface="Tahoma" pitchFamily="34" charset="0"/>
                <a:cs typeface="Tahoma" pitchFamily="34" charset="0"/>
              </a:rPr>
              <a:t>October, 1- 4, 2014</a:t>
            </a:r>
            <a:br>
              <a:rPr lang="en-US" sz="1050" dirty="0" smtClean="0">
                <a:solidFill>
                  <a:schemeClr val="tx1"/>
                </a:solidFill>
                <a:latin typeface="Tahoma" pitchFamily="34" charset="0"/>
                <a:cs typeface="Tahoma" pitchFamily="34" charset="0"/>
              </a:rPr>
            </a:br>
            <a:r>
              <a:rPr lang="en-US" sz="1050" dirty="0" smtClean="0">
                <a:solidFill>
                  <a:schemeClr val="tx1"/>
                </a:solidFill>
                <a:latin typeface="Tahoma" pitchFamily="34" charset="0"/>
                <a:cs typeface="Tahoma" pitchFamily="34" charset="0"/>
              </a:rPr>
              <a:t>The first HSE tri-campus history majors conference </a:t>
            </a:r>
            <a:r>
              <a:rPr lang="en-US" sz="1050" b="1" dirty="0" smtClean="0">
                <a:solidFill>
                  <a:schemeClr val="tx1"/>
                </a:solidFill>
                <a:latin typeface="Tahoma" pitchFamily="34" charset="0"/>
                <a:cs typeface="Tahoma" pitchFamily="34" charset="0"/>
              </a:rPr>
              <a:t>"From Huge Comparisons to Thick Descriptions: Historical Research and Interpretation"</a:t>
            </a:r>
            <a:r>
              <a:rPr lang="en-US" sz="1050" dirty="0" smtClean="0">
                <a:solidFill>
                  <a:schemeClr val="tx1"/>
                </a:solidFill>
                <a:latin typeface="Tahoma" pitchFamily="34" charset="0"/>
                <a:cs typeface="Tahoma" pitchFamily="34" charset="0"/>
              </a:rPr>
              <a:t> </a:t>
            </a:r>
          </a:p>
          <a:p>
            <a:pPr marL="342900" indent="-342900"/>
            <a:endParaRPr lang="en-US" sz="1050" dirty="0" smtClean="0">
              <a:solidFill>
                <a:schemeClr val="tx1"/>
              </a:solidFill>
              <a:latin typeface="Tahoma" pitchFamily="34" charset="0"/>
              <a:cs typeface="Tahoma" pitchFamily="34" charset="0"/>
            </a:endParaRPr>
          </a:p>
          <a:p>
            <a:pPr marL="342900" indent="-342900">
              <a:buFont typeface="Wingdings" pitchFamily="2" charset="2"/>
              <a:buChar char="ü"/>
            </a:pPr>
            <a:r>
              <a:rPr lang="en-US" sz="1050" dirty="0" smtClean="0">
                <a:solidFill>
                  <a:schemeClr val="tx1"/>
                </a:solidFill>
                <a:latin typeface="Tahoma" pitchFamily="34" charset="0"/>
                <a:cs typeface="Tahoma" pitchFamily="34" charset="0"/>
              </a:rPr>
              <a:t>March</a:t>
            </a:r>
            <a:r>
              <a:rPr lang="en-US" sz="1050" dirty="0">
                <a:solidFill>
                  <a:schemeClr val="tx1"/>
                </a:solidFill>
                <a:latin typeface="Tahoma" pitchFamily="34" charset="0"/>
                <a:cs typeface="Tahoma" pitchFamily="34" charset="0"/>
              </a:rPr>
              <a:t>, 28−29, 2014 </a:t>
            </a:r>
            <a:endParaRPr lang="en-US" sz="1050" dirty="0" smtClean="0">
              <a:solidFill>
                <a:schemeClr val="tx1"/>
              </a:solidFill>
              <a:latin typeface="Tahoma" pitchFamily="34" charset="0"/>
              <a:cs typeface="Tahoma" pitchFamily="34" charset="0"/>
            </a:endParaRPr>
          </a:p>
          <a:p>
            <a:r>
              <a:rPr lang="en-US" sz="1050" dirty="0">
                <a:solidFill>
                  <a:schemeClr val="tx1"/>
                </a:solidFill>
                <a:latin typeface="Tahoma" pitchFamily="34" charset="0"/>
                <a:cs typeface="Tahoma" pitchFamily="34" charset="0"/>
              </a:rPr>
              <a:t> </a:t>
            </a:r>
            <a:r>
              <a:rPr lang="en-US" sz="1050" dirty="0" smtClean="0">
                <a:solidFill>
                  <a:schemeClr val="tx1"/>
                </a:solidFill>
                <a:latin typeface="Tahoma" pitchFamily="34" charset="0"/>
                <a:cs typeface="Tahoma" pitchFamily="34" charset="0"/>
              </a:rPr>
              <a:t>       International </a:t>
            </a:r>
            <a:r>
              <a:rPr lang="en-US" sz="1050" dirty="0">
                <a:solidFill>
                  <a:schemeClr val="tx1"/>
                </a:solidFill>
                <a:latin typeface="Tahoma" pitchFamily="34" charset="0"/>
                <a:cs typeface="Tahoma" pitchFamily="34" charset="0"/>
              </a:rPr>
              <a:t>conference </a:t>
            </a:r>
            <a:r>
              <a:rPr lang="en-US" sz="1050" b="1" dirty="0">
                <a:solidFill>
                  <a:schemeClr val="tx1"/>
                </a:solidFill>
                <a:latin typeface="Tahoma" pitchFamily="34" charset="0"/>
                <a:cs typeface="Tahoma" pitchFamily="34" charset="0"/>
              </a:rPr>
              <a:t>"A Usable Past: Applied and </a:t>
            </a:r>
            <a:r>
              <a:rPr lang="en-US" sz="1050" b="1" dirty="0" smtClean="0">
                <a:solidFill>
                  <a:schemeClr val="tx1"/>
                </a:solidFill>
                <a:latin typeface="Tahoma" pitchFamily="34" charset="0"/>
                <a:cs typeface="Tahoma" pitchFamily="34" charset="0"/>
              </a:rPr>
              <a:t>Interdisciplinary</a:t>
            </a:r>
          </a:p>
          <a:p>
            <a:r>
              <a:rPr lang="en-US" sz="1050" b="1" dirty="0">
                <a:solidFill>
                  <a:schemeClr val="tx1"/>
                </a:solidFill>
                <a:latin typeface="Tahoma" pitchFamily="34" charset="0"/>
                <a:cs typeface="Tahoma" pitchFamily="34" charset="0"/>
              </a:rPr>
              <a:t> </a:t>
            </a:r>
            <a:r>
              <a:rPr lang="en-US" sz="1050" b="1" dirty="0" smtClean="0">
                <a:solidFill>
                  <a:schemeClr val="tx1"/>
                </a:solidFill>
                <a:latin typeface="Tahoma" pitchFamily="34" charset="0"/>
                <a:cs typeface="Tahoma" pitchFamily="34" charset="0"/>
              </a:rPr>
              <a:t>       History”</a:t>
            </a:r>
          </a:p>
          <a:p>
            <a:endParaRPr lang="en-US" sz="1050" b="1" dirty="0" smtClean="0">
              <a:solidFill>
                <a:schemeClr val="tx1"/>
              </a:solidFill>
              <a:latin typeface="Tahoma" pitchFamily="34" charset="0"/>
              <a:cs typeface="Tahoma" pitchFamily="34" charset="0"/>
            </a:endParaRPr>
          </a:p>
          <a:p>
            <a:pPr marL="342900" indent="-342900">
              <a:buFont typeface="Wingdings" pitchFamily="2" charset="2"/>
              <a:buChar char="ü"/>
            </a:pPr>
            <a:r>
              <a:rPr lang="en-US" sz="1050" dirty="0">
                <a:solidFill>
                  <a:schemeClr val="tx1"/>
                </a:solidFill>
                <a:latin typeface="Tahoma" pitchFamily="34" charset="0"/>
                <a:cs typeface="Tahoma" pitchFamily="34" charset="0"/>
              </a:rPr>
              <a:t>October, 24−25, 2013  </a:t>
            </a:r>
          </a:p>
          <a:p>
            <a:pPr marL="342900" indent="-342900"/>
            <a:r>
              <a:rPr lang="en-US" sz="1050" dirty="0">
                <a:solidFill>
                  <a:schemeClr val="tx1"/>
                </a:solidFill>
                <a:latin typeface="Tahoma" pitchFamily="34" charset="0"/>
                <a:cs typeface="Tahoma" pitchFamily="34" charset="0"/>
              </a:rPr>
              <a:t>        International Research Seminar</a:t>
            </a:r>
            <a:r>
              <a:rPr lang="en-US" sz="1050" b="1" dirty="0">
                <a:solidFill>
                  <a:schemeClr val="tx1"/>
                </a:solidFill>
                <a:latin typeface="Tahoma" pitchFamily="34" charset="0"/>
                <a:cs typeface="Tahoma" pitchFamily="34" charset="0"/>
              </a:rPr>
              <a:t> “Historical Biographies in the context of  Regional and Imperial borders of Northern Europe”</a:t>
            </a:r>
          </a:p>
          <a:p>
            <a:endParaRPr lang="en-US" sz="1050" b="1" dirty="0" smtClean="0">
              <a:solidFill>
                <a:schemeClr val="tx1"/>
              </a:solidFill>
              <a:latin typeface="Tahoma" pitchFamily="34" charset="0"/>
              <a:cs typeface="Tahoma" pitchFamily="34" charset="0"/>
            </a:endParaRPr>
          </a:p>
          <a:p>
            <a:pPr marL="342900" indent="-342900">
              <a:buFont typeface="Wingdings" pitchFamily="2" charset="2"/>
              <a:buChar char="ü"/>
            </a:pPr>
            <a:r>
              <a:rPr lang="en-US" sz="1050" dirty="0" smtClean="0">
                <a:solidFill>
                  <a:schemeClr val="tx1"/>
                </a:solidFill>
                <a:latin typeface="Tahoma" pitchFamily="34" charset="0"/>
                <a:cs typeface="Tahoma" pitchFamily="34" charset="0"/>
              </a:rPr>
              <a:t>May</a:t>
            </a:r>
            <a:r>
              <a:rPr lang="en-US" sz="1050" dirty="0">
                <a:solidFill>
                  <a:schemeClr val="tx1"/>
                </a:solidFill>
                <a:latin typeface="Tahoma" pitchFamily="34" charset="0"/>
                <a:cs typeface="Tahoma" pitchFamily="34" charset="0"/>
              </a:rPr>
              <a:t>, 27−28, 2013</a:t>
            </a:r>
          </a:p>
          <a:p>
            <a:pPr marL="342900" indent="-342900"/>
            <a:r>
              <a:rPr lang="en-US" sz="1050" dirty="0">
                <a:solidFill>
                  <a:schemeClr val="tx1"/>
                </a:solidFill>
                <a:latin typeface="Tahoma" pitchFamily="34" charset="0"/>
                <a:cs typeface="Tahoma" pitchFamily="34" charset="0"/>
              </a:rPr>
              <a:t>        International workshop </a:t>
            </a:r>
            <a:r>
              <a:rPr lang="en-US" sz="1050" b="1" dirty="0">
                <a:solidFill>
                  <a:schemeClr val="tx1"/>
                </a:solidFill>
                <a:latin typeface="Tahoma" pitchFamily="34" charset="0"/>
                <a:cs typeface="Tahoma" pitchFamily="34" charset="0"/>
              </a:rPr>
              <a:t> "When Postcolonial Meets </a:t>
            </a:r>
            <a:r>
              <a:rPr lang="en-US" sz="1050" b="1" dirty="0" err="1">
                <a:solidFill>
                  <a:schemeClr val="tx1"/>
                </a:solidFill>
                <a:latin typeface="Tahoma" pitchFamily="34" charset="0"/>
                <a:cs typeface="Tahoma" pitchFamily="34" charset="0"/>
              </a:rPr>
              <a:t>Postimperial</a:t>
            </a:r>
            <a:r>
              <a:rPr lang="en-US" sz="1050" b="1" dirty="0">
                <a:solidFill>
                  <a:schemeClr val="tx1"/>
                </a:solidFill>
                <a:latin typeface="Tahoma" pitchFamily="34" charset="0"/>
                <a:cs typeface="Tahoma" pitchFamily="34" charset="0"/>
              </a:rPr>
              <a:t>: Sovereignty,                                                            Politics of Difference, and Composite Society in Comparative Perspectives"</a:t>
            </a:r>
            <a:r>
              <a:rPr lang="en-US" sz="1050" dirty="0">
                <a:solidFill>
                  <a:schemeClr val="tx1"/>
                </a:solidFill>
                <a:latin typeface="Tahoma" pitchFamily="34" charset="0"/>
                <a:cs typeface="Tahoma" pitchFamily="34" charset="0"/>
              </a:rPr>
              <a:t>  - (International research journal “</a:t>
            </a:r>
            <a:r>
              <a:rPr lang="en-US" sz="1050" dirty="0" err="1">
                <a:solidFill>
                  <a:schemeClr val="tx1"/>
                </a:solidFill>
                <a:latin typeface="Tahoma" pitchFamily="34" charset="0"/>
                <a:cs typeface="Tahoma" pitchFamily="34" charset="0"/>
              </a:rPr>
              <a:t>Ab</a:t>
            </a:r>
            <a:r>
              <a:rPr lang="en-US" sz="1050" dirty="0">
                <a:solidFill>
                  <a:schemeClr val="tx1"/>
                </a:solidFill>
                <a:latin typeface="Tahoma" pitchFamily="34" charset="0"/>
                <a:cs typeface="Tahoma" pitchFamily="34" charset="0"/>
              </a:rPr>
              <a:t> </a:t>
            </a:r>
            <a:r>
              <a:rPr lang="en-US" sz="1050" dirty="0" err="1">
                <a:solidFill>
                  <a:schemeClr val="tx1"/>
                </a:solidFill>
                <a:latin typeface="Tahoma" pitchFamily="34" charset="0"/>
                <a:cs typeface="Tahoma" pitchFamily="34" charset="0"/>
              </a:rPr>
              <a:t>Imperio</a:t>
            </a:r>
            <a:r>
              <a:rPr lang="en-US" sz="1050" dirty="0">
                <a:solidFill>
                  <a:schemeClr val="tx1"/>
                </a:solidFill>
                <a:latin typeface="Tahoma" pitchFamily="34" charset="0"/>
                <a:cs typeface="Tahoma" pitchFamily="34" charset="0"/>
              </a:rPr>
              <a:t>)</a:t>
            </a:r>
          </a:p>
          <a:p>
            <a:pPr marL="342900" indent="-342900"/>
            <a:endParaRPr lang="en-US" sz="1050" dirty="0">
              <a:solidFill>
                <a:schemeClr val="tx1"/>
              </a:solidFill>
              <a:latin typeface="Tahoma" pitchFamily="34" charset="0"/>
              <a:cs typeface="Tahoma" pitchFamily="34" charset="0"/>
            </a:endParaRPr>
          </a:p>
          <a:p>
            <a:pPr marL="342900" indent="-342900">
              <a:buFont typeface="Wingdings" pitchFamily="2" charset="2"/>
              <a:buChar char="ü"/>
            </a:pPr>
            <a:r>
              <a:rPr lang="en-US" sz="1050" dirty="0" smtClean="0">
                <a:solidFill>
                  <a:schemeClr val="tx1"/>
                </a:solidFill>
                <a:latin typeface="Tahoma" pitchFamily="34" charset="0"/>
                <a:cs typeface="Tahoma" pitchFamily="34" charset="0"/>
              </a:rPr>
              <a:t>November</a:t>
            </a:r>
            <a:r>
              <a:rPr lang="en-US" sz="1050" dirty="0">
                <a:solidFill>
                  <a:schemeClr val="tx1"/>
                </a:solidFill>
                <a:latin typeface="Tahoma" pitchFamily="34" charset="0"/>
                <a:cs typeface="Tahoma" pitchFamily="34" charset="0"/>
              </a:rPr>
              <a:t>, 21−22, 2012</a:t>
            </a:r>
          </a:p>
          <a:p>
            <a:pPr marL="342900" indent="-342900"/>
            <a:r>
              <a:rPr lang="en-US" sz="1050" dirty="0">
                <a:solidFill>
                  <a:schemeClr val="tx1"/>
                </a:solidFill>
                <a:latin typeface="Tahoma" pitchFamily="34" charset="0"/>
                <a:cs typeface="Tahoma" pitchFamily="34" charset="0"/>
              </a:rPr>
              <a:t>       </a:t>
            </a:r>
            <a:r>
              <a:rPr lang="en-US" sz="1050" dirty="0" smtClean="0">
                <a:solidFill>
                  <a:schemeClr val="tx1"/>
                </a:solidFill>
                <a:latin typeface="Tahoma" pitchFamily="34" charset="0"/>
                <a:cs typeface="Tahoma" pitchFamily="34" charset="0"/>
              </a:rPr>
              <a:t> International </a:t>
            </a:r>
            <a:r>
              <a:rPr lang="en-US" sz="1050" dirty="0">
                <a:solidFill>
                  <a:schemeClr val="tx1"/>
                </a:solidFill>
                <a:latin typeface="Tahoma" pitchFamily="34" charset="0"/>
                <a:cs typeface="Tahoma" pitchFamily="34" charset="0"/>
              </a:rPr>
              <a:t>round table </a:t>
            </a:r>
            <a:r>
              <a:rPr lang="en-US" sz="1050" b="1" dirty="0">
                <a:solidFill>
                  <a:schemeClr val="tx1"/>
                </a:solidFill>
                <a:latin typeface="Tahoma" pitchFamily="34" charset="0"/>
                <a:cs typeface="Tahoma" pitchFamily="34" charset="0"/>
              </a:rPr>
              <a:t>"The borders, cross-border communication and mobility in the Baltic region of Europe. Past and Present</a:t>
            </a:r>
            <a:r>
              <a:rPr lang="en-US" sz="1050" b="1" dirty="0" smtClean="0">
                <a:solidFill>
                  <a:schemeClr val="tx1"/>
                </a:solidFill>
                <a:latin typeface="Tahoma" pitchFamily="34" charset="0"/>
                <a:cs typeface="Tahoma" pitchFamily="34" charset="0"/>
              </a:rPr>
              <a:t>”</a:t>
            </a:r>
            <a:endParaRPr lang="en-US" sz="1050" dirty="0">
              <a:solidFill>
                <a:schemeClr val="tx1"/>
              </a:solidFill>
              <a:latin typeface="Tahoma" pitchFamily="34" charset="0"/>
              <a:cs typeface="Tahoma" pitchFamily="34" charset="0"/>
            </a:endParaRPr>
          </a:p>
          <a:p>
            <a:pPr marL="342900" indent="-342900"/>
            <a:endParaRPr lang="en-US" sz="1050" dirty="0">
              <a:solidFill>
                <a:schemeClr val="tx1"/>
              </a:solidFill>
              <a:latin typeface="Tahoma" pitchFamily="34" charset="0"/>
              <a:cs typeface="Tahoma" pitchFamily="34" charset="0"/>
            </a:endParaRPr>
          </a:p>
          <a:p>
            <a:pPr marL="342900" indent="-342900"/>
            <a:endParaRPr lang="en-US" sz="1050" dirty="0">
              <a:solidFill>
                <a:schemeClr val="tx1"/>
              </a:solidFill>
              <a:latin typeface="Tahoma" pitchFamily="34" charset="0"/>
              <a:cs typeface="Tahoma" pitchFamily="34" charset="0"/>
            </a:endParaRPr>
          </a:p>
          <a:p>
            <a:pPr marL="342900" indent="-342900"/>
            <a:endParaRPr lang="en-US" sz="1050" dirty="0">
              <a:solidFill>
                <a:schemeClr val="tx1"/>
              </a:solidFill>
              <a:latin typeface="Tahoma" pitchFamily="34" charset="0"/>
              <a:cs typeface="Tahoma" pitchFamily="34"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4760"/>
          <a:stretch/>
        </p:blipFill>
        <p:spPr>
          <a:xfrm>
            <a:off x="5942098" y="1937831"/>
            <a:ext cx="3049502" cy="4085361"/>
          </a:xfrm>
          <a:prstGeom prst="rect">
            <a:avLst/>
          </a:prstGeom>
        </p:spPr>
      </p:pic>
    </p:spTree>
    <p:extLst>
      <p:ext uri="{BB962C8B-B14F-4D97-AF65-F5344CB8AC3E}">
        <p14:creationId xmlns:p14="http://schemas.microsoft.com/office/powerpoint/2010/main" val="296398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07722"/>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lang="en-US" sz="700" spc="5" dirty="0" smtClean="0">
                <a:solidFill>
                  <a:srgbClr val="FFFFFF"/>
                </a:solidFill>
                <a:latin typeface="Arial"/>
                <a:cs typeface="Arial"/>
              </a:rPr>
              <a:t>26</a:t>
            </a:r>
            <a:endParaRPr sz="800" dirty="0">
              <a:latin typeface="Calibri"/>
              <a:cs typeface="Calibri"/>
            </a:endParaRPr>
          </a:p>
        </p:txBody>
      </p:sp>
      <p:sp>
        <p:nvSpPr>
          <p:cNvPr id="11" name="object 11"/>
          <p:cNvSpPr txBox="1"/>
          <p:nvPr/>
        </p:nvSpPr>
        <p:spPr>
          <a:xfrm>
            <a:off x="457200" y="881429"/>
            <a:ext cx="2075527" cy="430887"/>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SUMMER SCHOOLS</a:t>
            </a:r>
            <a:endPar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592479"/>
            <a:ext cx="2350009" cy="4503521"/>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Wingdings" panose="05000000000000000000" pitchFamily="2" charset="2"/>
              <a:buChar char="ü"/>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September 8–29,  2015 </a:t>
            </a:r>
          </a:p>
          <a:p>
            <a:pPr fontAlgn="auto">
              <a:spcBef>
                <a:spcPts val="0"/>
              </a:spcBef>
              <a:spcAft>
                <a:spcPts val="0"/>
              </a:spcAft>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International Summer School </a:t>
            </a: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'The Topography of Imperial Power: The Political Space of St. Petersburg'</a:t>
            </a:r>
          </a:p>
          <a:p>
            <a:pPr fontAlgn="auto">
              <a:spcBef>
                <a:spcPts val="0"/>
              </a:spcBef>
              <a:spcAft>
                <a:spcPts val="0"/>
              </a:spcAft>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The curriculum includes Russian language courses for foreign students, presentations, workshops, partially held in Saint </a:t>
            </a:r>
            <a:r>
              <a:rPr lang="en-US" sz="900" dirty="0" err="1">
                <a:solidFill>
                  <a:schemeClr val="tx1"/>
                </a:solidFill>
                <a:latin typeface="Tahoma" panose="020B0604030504040204" pitchFamily="34" charset="0"/>
                <a:ea typeface="Tahoma" panose="020B0604030504040204" pitchFamily="34" charset="0"/>
                <a:cs typeface="Tahoma" panose="020B0604030504040204" pitchFamily="34" charset="0"/>
              </a:rPr>
              <a:t>Peterburg’s</a:t>
            </a: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 public space, and master classes, as well as a special cultural program in the city. </a:t>
            </a:r>
          </a:p>
          <a:p>
            <a:pPr fontAlgn="auto">
              <a:spcBef>
                <a:spcPts val="0"/>
              </a:spcBef>
              <a:spcAft>
                <a:spcPts val="0"/>
              </a:spcAft>
              <a:defRPr/>
            </a:pPr>
            <a:endParaRPr lang="en-U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June 5-11, 2015</a:t>
            </a:r>
          </a:p>
          <a:p>
            <a:pPr fontAlgn="auto">
              <a:spcBef>
                <a:spcPts val="0"/>
              </a:spcBef>
              <a:spcAft>
                <a:spcPts val="0"/>
              </a:spcAft>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Summer school </a:t>
            </a: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“Comparative Studies of Power and Diversity in Historic Empires” </a:t>
            </a: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 within the </a:t>
            </a:r>
            <a:r>
              <a:rPr lang="en-US" sz="900" dirty="0">
                <a:solidFill>
                  <a:prstClr val="black">
                    <a:lumMod val="85000"/>
                    <a:lumOff val="15000"/>
                  </a:prstClr>
                </a:solidFill>
                <a:latin typeface="Tahoma" pitchFamily="34" charset="0"/>
                <a:ea typeface="Tahoma" pitchFamily="34" charset="0"/>
                <a:cs typeface="Tahoma" pitchFamily="34" charset="0"/>
              </a:rPr>
              <a:t>International Research Project "Comparative Historical Studies of Empire and Nationalism”.</a:t>
            </a:r>
            <a:endParaRPr lang="en-U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The program was focused on new methodologies of imperial history and studies of colonialism, new approaches to studies of politics and political imaginaries of diversity in the Russian Empire and Soviet Union in comparative perspective.</a:t>
            </a:r>
          </a:p>
          <a:p>
            <a:pPr fontAlgn="auto">
              <a:spcBef>
                <a:spcPts val="0"/>
              </a:spcBef>
              <a:spcAft>
                <a:spcPts val="0"/>
              </a:spcAft>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285" y="1828800"/>
            <a:ext cx="6195316" cy="4114800"/>
          </a:xfrm>
          <a:prstGeom prst="rect">
            <a:avLst/>
          </a:prstGeom>
        </p:spPr>
      </p:pic>
    </p:spTree>
    <p:extLst>
      <p:ext uri="{BB962C8B-B14F-4D97-AF65-F5344CB8AC3E}">
        <p14:creationId xmlns:p14="http://schemas.microsoft.com/office/powerpoint/2010/main" val="1833244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smtClean="0">
                <a:solidFill>
                  <a:srgbClr val="FFFFFF"/>
                </a:solidFill>
                <a:latin typeface="Calibri"/>
                <a:cs typeface="Calibri"/>
              </a:rPr>
              <a:t>2</a:t>
            </a:r>
            <a:r>
              <a:rPr lang="en-US" sz="800" dirty="0" smtClean="0">
                <a:solidFill>
                  <a:srgbClr val="FFFFFF"/>
                </a:solidFill>
                <a:latin typeface="Calibri"/>
                <a:cs typeface="Calibri"/>
              </a:rPr>
              <a:t>7</a:t>
            </a:r>
            <a:endParaRPr sz="800" dirty="0">
              <a:latin typeface="Calibri"/>
              <a:cs typeface="Calibri"/>
            </a:endParaRPr>
          </a:p>
        </p:txBody>
      </p:sp>
      <p:sp>
        <p:nvSpPr>
          <p:cNvPr id="11" name="object 11"/>
          <p:cNvSpPr txBox="1"/>
          <p:nvPr/>
        </p:nvSpPr>
        <p:spPr>
          <a:xfrm>
            <a:off x="457200" y="881429"/>
            <a:ext cx="2075527" cy="430887"/>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SUMMER SCHOOLS</a:t>
            </a:r>
            <a:endPar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592479"/>
            <a:ext cx="2350009" cy="4503521"/>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9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July, 2–12, 2013</a:t>
            </a:r>
          </a:p>
          <a:p>
            <a:pPr fontAlgn="auto">
              <a:spcBef>
                <a:spcPts val="0"/>
              </a:spcBef>
              <a:spcAft>
                <a:spcPts val="0"/>
              </a:spcAft>
              <a:defRPr/>
            </a:pP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 'Russia between Past and Present: Russian Politics, History and Culture in Comparative Perspective'</a:t>
            </a: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 University of Pittsburgh and National Research University - Higher School of Economics-St. Petersburg held International Summer School in St. Petersburg. </a:t>
            </a:r>
          </a:p>
          <a:p>
            <a:pPr fontAlgn="auto">
              <a:spcBef>
                <a:spcPts val="0"/>
              </a:spcBef>
              <a:spcAft>
                <a:spcPts val="0"/>
              </a:spcAft>
              <a:defRPr/>
            </a:pPr>
            <a:endParaRPr lang="en-U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August, 28 - 31, 2012</a:t>
            </a:r>
          </a:p>
          <a:p>
            <a:pPr fontAlgn="auto">
              <a:spcBef>
                <a:spcPts val="0"/>
              </a:spcBef>
              <a:spcAft>
                <a:spcPts val="0"/>
              </a:spcAft>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Third annual Summer School of the European Society for Environmental History </a:t>
            </a: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"Natural resources: historical ideas, exploration, and exploitation" </a:t>
            </a: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fontAlgn="auto">
              <a:spcBef>
                <a:spcPts val="0"/>
              </a:spcBef>
              <a:spcAft>
                <a:spcPts val="0"/>
              </a:spcAft>
              <a:defRPr/>
            </a:pPr>
            <a:endParaRPr lang="en-U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June, 3 - 11, 2012</a:t>
            </a:r>
          </a:p>
          <a:p>
            <a:pPr fontAlgn="auto">
              <a:spcBef>
                <a:spcPts val="0"/>
              </a:spcBef>
              <a:spcAft>
                <a:spcPts val="0"/>
              </a:spcAft>
              <a:defRPr/>
            </a:pP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"Saint Petersburg – the Capital of the Russian Empire"</a:t>
            </a: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 Joint Summer School of the Higher School of Economics, Faculty of History (St. Petersburg) and the  University of Basel (Department of History, Chair of Russian and Eastern European History).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310" y="1845476"/>
            <a:ext cx="6171290" cy="4098123"/>
          </a:xfrm>
          <a:prstGeom prst="rect">
            <a:avLst/>
          </a:prstGeom>
        </p:spPr>
      </p:pic>
    </p:spTree>
    <p:extLst>
      <p:ext uri="{BB962C8B-B14F-4D97-AF65-F5344CB8AC3E}">
        <p14:creationId xmlns:p14="http://schemas.microsoft.com/office/powerpoint/2010/main" val="1641160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smtClean="0">
                <a:solidFill>
                  <a:srgbClr val="FFFFFF"/>
                </a:solidFill>
                <a:latin typeface="Calibri"/>
                <a:cs typeface="Calibri"/>
              </a:rPr>
              <a:t>2</a:t>
            </a:r>
            <a:r>
              <a:rPr lang="en-US" sz="800" dirty="0" smtClean="0">
                <a:solidFill>
                  <a:srgbClr val="FFFFFF"/>
                </a:solidFill>
                <a:latin typeface="Calibri"/>
                <a:cs typeface="Calibri"/>
              </a:rPr>
              <a:t>8</a:t>
            </a:r>
            <a:endParaRPr sz="800" dirty="0">
              <a:latin typeface="Calibri"/>
              <a:cs typeface="Calibri"/>
            </a:endParaRPr>
          </a:p>
        </p:txBody>
      </p:sp>
      <p:sp>
        <p:nvSpPr>
          <p:cNvPr id="11" name="object 11"/>
          <p:cNvSpPr txBox="1"/>
          <p:nvPr/>
        </p:nvSpPr>
        <p:spPr>
          <a:xfrm>
            <a:off x="372062" y="817602"/>
            <a:ext cx="2075527" cy="553998"/>
          </a:xfrm>
          <a:prstGeom prst="rect">
            <a:avLst/>
          </a:prstGeom>
        </p:spPr>
        <p:txBody>
          <a:bodyPr vert="horz" wrap="square" lIns="0" tIns="0" rIns="0" bIns="0" rtlCol="0">
            <a:spAutoFit/>
          </a:bodyPr>
          <a:lstStyle/>
          <a:p>
            <a:pPr marL="12700" marR="5080">
              <a:lnSpc>
                <a:spcPct val="100000"/>
              </a:lnSpc>
            </a:pPr>
            <a:r>
              <a:rPr lang="en-US" sz="1200" b="1" spc="-5" dirty="0">
                <a:solidFill>
                  <a:srgbClr val="FFFFFF"/>
                </a:solidFill>
                <a:latin typeface="Tahoma" panose="020B0604030504040204" pitchFamily="34" charset="0"/>
                <a:ea typeface="Tahoma" panose="020B0604030504040204" pitchFamily="34" charset="0"/>
                <a:cs typeface="Tahoma" panose="020B0604030504040204" pitchFamily="34" charset="0"/>
              </a:rPr>
              <a:t>COMPREHENSIVE INTERNATIONALIZATION</a:t>
            </a:r>
          </a:p>
          <a:p>
            <a:pPr marL="12700" marR="5080">
              <a:lnSpc>
                <a:spcPct val="100000"/>
              </a:lnSpc>
            </a:pPr>
            <a:endParaRPr lang="en-US" sz="1200" b="1" spc="-5" dirty="0">
              <a:solidFill>
                <a:srgbClr val="FFFFFF"/>
              </a:solidFill>
              <a:latin typeface="Arial"/>
              <a:cs typeface="Arial"/>
            </a:endParaRPr>
          </a:p>
        </p:txBody>
      </p:sp>
      <p:sp>
        <p:nvSpPr>
          <p:cNvPr id="13" name="Прямоугольник 12"/>
          <p:cNvSpPr/>
          <p:nvPr/>
        </p:nvSpPr>
        <p:spPr>
          <a:xfrm>
            <a:off x="316991" y="1592479"/>
            <a:ext cx="4102609" cy="4503521"/>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«We’re trying to develop a new generation of historians who are working on what we can call the world level. Not the Western level, not the Russian level, but the world level. That is the highest possible scientific standard of writing good history». </a:t>
            </a:r>
          </a:p>
          <a:p>
            <a:pPr marL="285750" indent="-285750" fontAlgn="auto">
              <a:spcBef>
                <a:spcPts val="0"/>
              </a:spcBef>
              <a:spcAft>
                <a:spcPts val="0"/>
              </a:spcAft>
              <a:buFont typeface="Wingdings" panose="05000000000000000000" pitchFamily="2" charset="2"/>
              <a:buChar char="ü"/>
              <a:defRP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Prof. Ronald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Grigor</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Suny</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Academic Director of the International Research Project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Comprative</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Historical Studies of Empire and Nationalism”, HSE - St. Petersburg, University of Michigan (Ann Arbor, USA)</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0" y="2829518"/>
            <a:ext cx="4419600" cy="2199682"/>
          </a:xfrm>
          <a:prstGeom prst="rect">
            <a:avLst/>
          </a:prstGeom>
        </p:spPr>
      </p:pic>
    </p:spTree>
    <p:extLst>
      <p:ext uri="{BB962C8B-B14F-4D97-AF65-F5344CB8AC3E}">
        <p14:creationId xmlns:p14="http://schemas.microsoft.com/office/powerpoint/2010/main" val="3359443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340768"/>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smtClean="0">
                <a:solidFill>
                  <a:srgbClr val="FFFFFF"/>
                </a:solidFill>
                <a:latin typeface="Calibri"/>
                <a:cs typeface="Calibri"/>
              </a:rPr>
              <a:t>2</a:t>
            </a:r>
            <a:r>
              <a:rPr lang="en-US" sz="800" dirty="0" smtClean="0">
                <a:solidFill>
                  <a:srgbClr val="FFFFFF"/>
                </a:solidFill>
                <a:latin typeface="Calibri"/>
                <a:cs typeface="Calibri"/>
              </a:rPr>
              <a:t>9</a:t>
            </a:r>
            <a:endParaRPr sz="800" dirty="0">
              <a:latin typeface="Calibri"/>
              <a:cs typeface="Calibri"/>
            </a:endParaRPr>
          </a:p>
        </p:txBody>
      </p:sp>
      <p:sp>
        <p:nvSpPr>
          <p:cNvPr id="11" name="object 11"/>
          <p:cNvSpPr txBox="1"/>
          <p:nvPr/>
        </p:nvSpPr>
        <p:spPr>
          <a:xfrm>
            <a:off x="439073" y="801469"/>
            <a:ext cx="2075527" cy="430887"/>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SUMMER SCHOOL</a:t>
            </a:r>
            <a:endPar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447801"/>
            <a:ext cx="2670833" cy="4933528"/>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300"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300" b="1" dirty="0">
                <a:solidFill>
                  <a:schemeClr val="tx1"/>
                </a:solidFill>
                <a:latin typeface="Tahoma" panose="020B0604030504040204" pitchFamily="34" charset="0"/>
              </a:rPr>
              <a:t>Joint Summer Schools </a:t>
            </a:r>
            <a:r>
              <a:rPr lang="en-US" sz="1300" dirty="0">
                <a:solidFill>
                  <a:schemeClr val="tx1"/>
                </a:solidFill>
                <a:latin typeface="Tahoma" panose="020B0604030504040204" pitchFamily="34" charset="0"/>
              </a:rPr>
              <a:t>of the Department of History </a:t>
            </a:r>
            <a:r>
              <a:rPr lang="en-US" sz="1300" dirty="0" smtClean="0">
                <a:solidFill>
                  <a:schemeClr val="tx1"/>
                </a:solidFill>
                <a:latin typeface="Tahoma" panose="020B0604030504040204" pitchFamily="34" charset="0"/>
              </a:rPr>
              <a:t>supported by the DAAD:</a:t>
            </a:r>
            <a:endParaRPr lang="en-US" sz="1300" dirty="0">
              <a:solidFill>
                <a:schemeClr val="tx1"/>
              </a:solidFill>
              <a:latin typeface="Tahoma" panose="020B0604030504040204" pitchFamily="34" charset="0"/>
            </a:endParaRPr>
          </a:p>
          <a:p>
            <a:pPr fontAlgn="auto">
              <a:spcBef>
                <a:spcPts val="0"/>
              </a:spcBef>
              <a:spcAft>
                <a:spcPts val="0"/>
              </a:spcAft>
              <a:defRPr/>
            </a:pPr>
            <a:endParaRPr lang="en-US" sz="1300" dirty="0">
              <a:solidFill>
                <a:schemeClr val="tx1"/>
              </a:solidFill>
              <a:latin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300" dirty="0">
                <a:solidFill>
                  <a:schemeClr val="tx1"/>
                </a:solidFill>
                <a:latin typeface="Tahoma" panose="020B0604030504040204" pitchFamily="34" charset="0"/>
              </a:rPr>
              <a:t>«The topography of imperial power: the political space of </a:t>
            </a:r>
            <a:r>
              <a:rPr lang="en-US" sz="1300" dirty="0" smtClean="0">
                <a:solidFill>
                  <a:schemeClr val="tx1"/>
                </a:solidFill>
                <a:latin typeface="Tahoma" panose="020B0604030504040204" pitchFamily="34" charset="0"/>
              </a:rPr>
              <a:t>Saint-Petersburg</a:t>
            </a:r>
            <a:r>
              <a:rPr lang="ru-RU" sz="1300" dirty="0" smtClean="0">
                <a:solidFill>
                  <a:schemeClr val="tx1"/>
                </a:solidFill>
                <a:latin typeface="Tahoma" panose="020B0604030504040204" pitchFamily="34" charset="0"/>
              </a:rPr>
              <a:t>»:</a:t>
            </a:r>
          </a:p>
          <a:p>
            <a:pPr marL="285750" indent="-285750" fontAlgn="auto">
              <a:spcBef>
                <a:spcPts val="0"/>
              </a:spcBef>
              <a:spcAft>
                <a:spcPts val="0"/>
              </a:spcAft>
              <a:buFont typeface="Arial" panose="020B0604020202020204" pitchFamily="34" charset="0"/>
              <a:buChar char="•"/>
              <a:defRPr/>
            </a:pPr>
            <a:endParaRPr lang="ru-RU" sz="1300" dirty="0" smtClean="0">
              <a:solidFill>
                <a:schemeClr val="tx1"/>
              </a:solidFill>
              <a:latin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300" dirty="0" smtClean="0">
                <a:solidFill>
                  <a:schemeClr val="tx1"/>
                </a:solidFill>
                <a:latin typeface="Tahoma" panose="020B0604030504040204" pitchFamily="34" charset="0"/>
              </a:rPr>
              <a:t>September </a:t>
            </a:r>
            <a:r>
              <a:rPr lang="en-US" sz="1300" dirty="0">
                <a:solidFill>
                  <a:schemeClr val="tx1"/>
                </a:solidFill>
                <a:latin typeface="Tahoma" panose="020B0604030504040204" pitchFamily="34" charset="0"/>
              </a:rPr>
              <a:t>2015 – </a:t>
            </a:r>
            <a:r>
              <a:rPr lang="en-US" sz="1300" dirty="0" smtClean="0">
                <a:solidFill>
                  <a:schemeClr val="tx1"/>
                </a:solidFill>
                <a:latin typeface="Tahoma" panose="020B0604030504040204" pitchFamily="34" charset="0"/>
              </a:rPr>
              <a:t>                      22 </a:t>
            </a:r>
            <a:r>
              <a:rPr lang="en-US" sz="1300" dirty="0">
                <a:solidFill>
                  <a:schemeClr val="tx1"/>
                </a:solidFill>
                <a:latin typeface="Tahoma" panose="020B0604030504040204" pitchFamily="34" charset="0"/>
              </a:rPr>
              <a:t>German </a:t>
            </a:r>
            <a:r>
              <a:rPr lang="en-US" sz="1300" dirty="0" smtClean="0">
                <a:solidFill>
                  <a:schemeClr val="tx1"/>
                </a:solidFill>
                <a:latin typeface="Tahoma" panose="020B0604030504040204" pitchFamily="34" charset="0"/>
              </a:rPr>
              <a:t>and international students </a:t>
            </a:r>
            <a:r>
              <a:rPr lang="en-US" sz="1300" dirty="0">
                <a:solidFill>
                  <a:schemeClr val="tx1"/>
                </a:solidFill>
                <a:latin typeface="Tahoma" panose="020B0604030504040204" pitchFamily="34" charset="0"/>
              </a:rPr>
              <a:t>took part in </a:t>
            </a:r>
            <a:r>
              <a:rPr lang="en-US" sz="1300" dirty="0" smtClean="0">
                <a:solidFill>
                  <a:schemeClr val="tx1"/>
                </a:solidFill>
                <a:latin typeface="Tahoma" panose="020B0604030504040204" pitchFamily="34" charset="0"/>
              </a:rPr>
              <a:t>the </a:t>
            </a:r>
            <a:r>
              <a:rPr lang="en-US" sz="1300" b="1" dirty="0" smtClean="0">
                <a:solidFill>
                  <a:schemeClr val="tx1"/>
                </a:solidFill>
                <a:latin typeface="Tahoma" panose="020B0604030504040204" pitchFamily="34" charset="0"/>
              </a:rPr>
              <a:t>first</a:t>
            </a:r>
            <a:r>
              <a:rPr lang="en-US" sz="1300" dirty="0" smtClean="0">
                <a:solidFill>
                  <a:schemeClr val="tx1"/>
                </a:solidFill>
                <a:latin typeface="Tahoma" panose="020B0604030504040204" pitchFamily="34" charset="0"/>
              </a:rPr>
              <a:t> Summer School; </a:t>
            </a:r>
            <a:endParaRPr lang="en-US" sz="1300" dirty="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endParaRPr lang="en-US" sz="1300" dirty="0" smtClean="0">
              <a:solidFill>
                <a:schemeClr val="tx1"/>
              </a:solidFill>
              <a:latin typeface="Tahoma" panose="020B0604030504040204" pitchFamily="34" charset="0"/>
            </a:endParaRPr>
          </a:p>
          <a:p>
            <a:pPr marL="285750" indent="-285750">
              <a:buFont typeface="Wingdings" pitchFamily="2" charset="2"/>
              <a:buChar char="ü"/>
              <a:defRPr/>
            </a:pPr>
            <a:r>
              <a:rPr lang="en-US" sz="1300" dirty="0">
                <a:solidFill>
                  <a:schemeClr val="tx1"/>
                </a:solidFill>
                <a:latin typeface="Tahoma" panose="020B0604030504040204" pitchFamily="34" charset="0"/>
              </a:rPr>
              <a:t>September </a:t>
            </a:r>
            <a:r>
              <a:rPr lang="en-US" sz="1300" dirty="0" smtClean="0">
                <a:solidFill>
                  <a:schemeClr val="tx1"/>
                </a:solidFill>
                <a:latin typeface="Tahoma" panose="020B0604030504040204" pitchFamily="34" charset="0"/>
              </a:rPr>
              <a:t>2016 – </a:t>
            </a:r>
            <a:r>
              <a:rPr lang="en-US" sz="1300" dirty="0">
                <a:solidFill>
                  <a:schemeClr val="tx1"/>
                </a:solidFill>
                <a:latin typeface="Tahoma" panose="020B0604030504040204" pitchFamily="34" charset="0"/>
              </a:rPr>
              <a:t> </a:t>
            </a:r>
            <a:r>
              <a:rPr lang="en-US" sz="1300" dirty="0" smtClean="0">
                <a:solidFill>
                  <a:schemeClr val="tx1"/>
                </a:solidFill>
                <a:latin typeface="Tahoma" panose="020B0604030504040204" pitchFamily="34" charset="0"/>
              </a:rPr>
              <a:t>                   32 German and international students </a:t>
            </a:r>
            <a:r>
              <a:rPr lang="en-US" sz="1300" dirty="0">
                <a:solidFill>
                  <a:schemeClr val="tx1"/>
                </a:solidFill>
                <a:latin typeface="Tahoma" panose="020B0604030504040204" pitchFamily="34" charset="0"/>
              </a:rPr>
              <a:t>took part in </a:t>
            </a:r>
            <a:r>
              <a:rPr lang="en-US" sz="1300" dirty="0" smtClean="0">
                <a:solidFill>
                  <a:schemeClr val="tx1"/>
                </a:solidFill>
                <a:latin typeface="Tahoma" panose="020B0604030504040204" pitchFamily="34" charset="0"/>
              </a:rPr>
              <a:t>the </a:t>
            </a:r>
            <a:r>
              <a:rPr lang="en-US" sz="1300" b="1" dirty="0" smtClean="0">
                <a:solidFill>
                  <a:schemeClr val="tx1"/>
                </a:solidFill>
                <a:latin typeface="Tahoma" panose="020B0604030504040204" pitchFamily="34" charset="0"/>
              </a:rPr>
              <a:t>second</a:t>
            </a:r>
            <a:r>
              <a:rPr lang="en-US" sz="1300" dirty="0" smtClean="0">
                <a:solidFill>
                  <a:schemeClr val="tx1"/>
                </a:solidFill>
                <a:latin typeface="Tahoma" panose="020B0604030504040204" pitchFamily="34" charset="0"/>
              </a:rPr>
              <a:t> Summer School; </a:t>
            </a:r>
          </a:p>
          <a:p>
            <a:pPr marL="285750" indent="-285750">
              <a:buFont typeface="Arial" panose="020B0604020202020204" pitchFamily="34" charset="0"/>
              <a:buChar char="•"/>
              <a:defRPr/>
            </a:pPr>
            <a:endParaRPr lang="en-US" sz="1300" dirty="0">
              <a:solidFill>
                <a:schemeClr val="tx1"/>
              </a:solidFill>
              <a:latin typeface="Tahoma" panose="020B0604030504040204" pitchFamily="34" charset="0"/>
            </a:endParaRPr>
          </a:p>
          <a:p>
            <a:pPr marL="285750" indent="-285750">
              <a:buFont typeface="Wingdings" pitchFamily="2" charset="2"/>
              <a:buChar char="ü"/>
              <a:defRPr/>
            </a:pPr>
            <a:r>
              <a:rPr lang="en-US" sz="1300" dirty="0" smtClean="0">
                <a:solidFill>
                  <a:schemeClr val="tx1"/>
                </a:solidFill>
                <a:latin typeface="Tahoma" panose="020B0604030504040204" pitchFamily="34" charset="0"/>
              </a:rPr>
              <a:t>The </a:t>
            </a:r>
            <a:r>
              <a:rPr lang="en-US" sz="1300" b="1" dirty="0" smtClean="0">
                <a:solidFill>
                  <a:schemeClr val="tx1"/>
                </a:solidFill>
                <a:latin typeface="Tahoma" panose="020B0604030504040204" pitchFamily="34" charset="0"/>
              </a:rPr>
              <a:t>third</a:t>
            </a:r>
            <a:r>
              <a:rPr lang="en-US" sz="1300" dirty="0" smtClean="0">
                <a:solidFill>
                  <a:schemeClr val="tx1"/>
                </a:solidFill>
                <a:latin typeface="Tahoma" panose="020B0604030504040204" pitchFamily="34" charset="0"/>
              </a:rPr>
              <a:t> Summer School will take place in September 2017</a:t>
            </a:r>
            <a:endParaRPr lang="en-US" sz="1300" dirty="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endParaRPr lang="en-US" sz="1300" dirty="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endParaRPr lang="en-US" sz="1300" dirty="0">
              <a:solidFill>
                <a:schemeClr val="tx1"/>
              </a:solidFill>
              <a:latin typeface="Tahoma" panose="020B0604030504040204"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3733"/>
            <a:ext cx="3376246" cy="1463040"/>
          </a:xfrm>
          <a:prstGeom prst="rect">
            <a:avLst/>
          </a:prstGeom>
        </p:spPr>
      </p:pic>
      <p:pic>
        <p:nvPicPr>
          <p:cNvPr id="1026" name="Picture 2" descr="C:\Users\isodnomova\Desktop\IMG_31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636" y="1924050"/>
            <a:ext cx="5734010" cy="382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30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  </a:t>
            </a:r>
            <a:r>
              <a:rPr sz="700" spc="5" dirty="0">
                <a:solidFill>
                  <a:srgbClr val="FFFFFF"/>
                </a:solidFill>
                <a:latin typeface="Arial"/>
                <a:cs typeface="Arial"/>
              </a:rPr>
              <a:t> </a:t>
            </a:r>
            <a:r>
              <a:rPr sz="800" dirty="0" smtClean="0">
                <a:solidFill>
                  <a:srgbClr val="FFFFFF"/>
                </a:solidFill>
                <a:latin typeface="Calibri"/>
                <a:cs typeface="Calibri"/>
              </a:rPr>
              <a:t>2</a:t>
            </a:r>
            <a:r>
              <a:rPr lang="en-US" sz="800" dirty="0" smtClean="0">
                <a:solidFill>
                  <a:srgbClr val="FFFFFF"/>
                </a:solidFill>
                <a:latin typeface="Calibri"/>
                <a:cs typeface="Calibri"/>
              </a:rPr>
              <a:t>9</a:t>
            </a:r>
            <a:endParaRPr sz="800" dirty="0">
              <a:latin typeface="Calibri"/>
              <a:cs typeface="Calibri"/>
            </a:endParaRPr>
          </a:p>
        </p:txBody>
      </p:sp>
      <p:sp>
        <p:nvSpPr>
          <p:cNvPr id="11" name="object 11"/>
          <p:cNvSpPr txBox="1"/>
          <p:nvPr/>
        </p:nvSpPr>
        <p:spPr>
          <a:xfrm>
            <a:off x="439073" y="801469"/>
            <a:ext cx="2075527" cy="646331"/>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PARTNERSHIP WITH DAAD</a:t>
            </a:r>
          </a:p>
          <a:p>
            <a:pPr marL="12700" marR="5080">
              <a:lnSpc>
                <a:spcPct val="100000"/>
              </a:lnSpc>
            </a:pPr>
            <a:endParaRPr lang="en-US" sz="1400" b="1" spc="-5" dirty="0">
              <a:solidFill>
                <a:srgbClr val="FFFFFF"/>
              </a:solidFill>
              <a:latin typeface="Arial"/>
              <a:cs typeface="Arial"/>
            </a:endParaRPr>
          </a:p>
        </p:txBody>
      </p:sp>
      <p:sp>
        <p:nvSpPr>
          <p:cNvPr id="13" name="Прямоугольник 12"/>
          <p:cNvSpPr/>
          <p:nvPr/>
        </p:nvSpPr>
        <p:spPr>
          <a:xfrm>
            <a:off x="316991" y="1592479"/>
            <a:ext cx="3606937" cy="4788849"/>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b="1"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200" dirty="0">
                <a:solidFill>
                  <a:schemeClr val="tx1"/>
                </a:solidFill>
                <a:latin typeface="Tahoma" panose="020B0604030504040204" pitchFamily="34" charset="0"/>
              </a:rPr>
              <a:t>A long-term </a:t>
            </a:r>
            <a:r>
              <a:rPr lang="en-US" sz="1200" b="1" dirty="0">
                <a:solidFill>
                  <a:schemeClr val="tx1"/>
                </a:solidFill>
                <a:latin typeface="Tahoma" panose="020B0604030504040204" pitchFamily="34" charset="0"/>
              </a:rPr>
              <a:t>associate professorship </a:t>
            </a:r>
            <a:r>
              <a:rPr lang="en-US" sz="1200" dirty="0">
                <a:solidFill>
                  <a:schemeClr val="tx1"/>
                </a:solidFill>
                <a:latin typeface="Tahoma" panose="020B0604030504040204" pitchFamily="34" charset="0"/>
              </a:rPr>
              <a:t>at the HSE Department of History in St. Petersburg in May 2014. Dr. Dietmar </a:t>
            </a:r>
            <a:r>
              <a:rPr lang="en-US" sz="1200" dirty="0" err="1">
                <a:solidFill>
                  <a:schemeClr val="tx1"/>
                </a:solidFill>
                <a:latin typeface="Tahoma" panose="020B0604030504040204" pitchFamily="34" charset="0"/>
              </a:rPr>
              <a:t>Wulff</a:t>
            </a:r>
            <a:r>
              <a:rPr lang="en-US" sz="1200" dirty="0">
                <a:solidFill>
                  <a:schemeClr val="tx1"/>
                </a:solidFill>
                <a:latin typeface="Tahoma" panose="020B0604030504040204" pitchFamily="34" charset="0"/>
              </a:rPr>
              <a:t> (Bielefeld University, Voronezh State University in Russia, HSE-Saint-Petersburg</a:t>
            </a:r>
            <a:r>
              <a:rPr lang="en-US" sz="1200" dirty="0" smtClean="0">
                <a:solidFill>
                  <a:schemeClr val="tx1"/>
                </a:solidFill>
                <a:latin typeface="Tahoma" panose="020B0604030504040204" pitchFamily="34" charset="0"/>
              </a:rPr>
              <a:t>).</a:t>
            </a:r>
          </a:p>
          <a:p>
            <a:pPr marL="285750" indent="-285750" fontAlgn="auto">
              <a:spcBef>
                <a:spcPts val="0"/>
              </a:spcBef>
              <a:spcAft>
                <a:spcPts val="0"/>
              </a:spcAft>
              <a:buFont typeface="Wingdings" panose="05000000000000000000" pitchFamily="2" charset="2"/>
              <a:buChar char="ü"/>
              <a:defRPr/>
            </a:pPr>
            <a:endParaRPr lang="en-US" sz="1200"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200" b="1" dirty="0" smtClean="0">
                <a:solidFill>
                  <a:schemeClr val="tx1"/>
                </a:solidFill>
                <a:latin typeface="Tahoma" panose="020B0604030504040204" pitchFamily="34" charset="0"/>
              </a:rPr>
              <a:t>Joint seminars </a:t>
            </a:r>
            <a:r>
              <a:rPr lang="en-US" sz="1200" dirty="0" smtClean="0">
                <a:solidFill>
                  <a:schemeClr val="tx1"/>
                </a:solidFill>
                <a:latin typeface="Tahoma" panose="020B0604030504040204" pitchFamily="34" charset="0"/>
              </a:rPr>
              <a:t>with German Universities:</a:t>
            </a:r>
          </a:p>
          <a:p>
            <a:pPr fontAlgn="auto">
              <a:spcBef>
                <a:spcPts val="0"/>
              </a:spcBef>
              <a:spcAft>
                <a:spcPts val="0"/>
              </a:spcAft>
              <a:defRPr/>
            </a:pPr>
            <a:endParaRPr lang="en-US" sz="1200" dirty="0" smtClean="0">
              <a:solidFill>
                <a:schemeClr val="tx1"/>
              </a:solidFill>
              <a:latin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200" dirty="0">
                <a:solidFill>
                  <a:schemeClr val="tx1"/>
                </a:solidFill>
                <a:latin typeface="Tahoma" panose="020B0604030504040204" pitchFamily="34" charset="0"/>
              </a:rPr>
              <a:t>July 2015 – 14 Russian students received a grant from DAAD to take part in a joint seminar with students from Humboldt University in Berlin and Bielefeld University;</a:t>
            </a:r>
          </a:p>
          <a:p>
            <a:pPr marL="285750" indent="-285750" fontAlgn="auto">
              <a:spcBef>
                <a:spcPts val="0"/>
              </a:spcBef>
              <a:spcAft>
                <a:spcPts val="0"/>
              </a:spcAft>
              <a:buFont typeface="Arial" panose="020B0604020202020204" pitchFamily="34" charset="0"/>
              <a:buChar char="•"/>
              <a:defRPr/>
            </a:pPr>
            <a:endParaRPr lang="en-US" sz="1200" dirty="0">
              <a:solidFill>
                <a:schemeClr val="tx1"/>
              </a:solidFill>
              <a:latin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200" dirty="0">
                <a:solidFill>
                  <a:schemeClr val="tx1"/>
                </a:solidFill>
                <a:latin typeface="Tahoma" panose="020B0604030504040204" pitchFamily="34" charset="0"/>
              </a:rPr>
              <a:t>July 2015 – seminars at HSE Saint-Petersburg for 11 postgraduate students from Humboldt University in Berlin.</a:t>
            </a:r>
          </a:p>
          <a:p>
            <a:pPr marL="285750" indent="-285750" fontAlgn="auto">
              <a:spcBef>
                <a:spcPts val="0"/>
              </a:spcBef>
              <a:spcAft>
                <a:spcPts val="0"/>
              </a:spcAft>
              <a:buFont typeface="Arial" panose="020B0604020202020204" pitchFamily="34" charset="0"/>
              <a:buChar char="•"/>
              <a:defRPr/>
            </a:pPr>
            <a:endParaRPr lang="en-US" sz="1200" dirty="0">
              <a:solidFill>
                <a:schemeClr val="tx1"/>
              </a:solidFill>
              <a:latin typeface="Tahoma" panose="020B0604030504040204" pitchFamily="34" charset="0"/>
            </a:endParaRPr>
          </a:p>
          <a:p>
            <a:pPr marL="285750" indent="-285750">
              <a:buFont typeface="Wingdings" pitchFamily="2" charset="2"/>
              <a:buChar char="ü"/>
              <a:defRPr/>
            </a:pPr>
            <a:r>
              <a:rPr lang="en-US" sz="1200" dirty="0">
                <a:solidFill>
                  <a:schemeClr val="tx1"/>
                </a:solidFill>
                <a:latin typeface="Tahoma" panose="020B0604030504040204" pitchFamily="34" charset="0"/>
              </a:rPr>
              <a:t>May-June 2016 –a joint </a:t>
            </a:r>
            <a:r>
              <a:rPr lang="en-US" sz="1200" dirty="0" smtClean="0">
                <a:solidFill>
                  <a:schemeClr val="tx1"/>
                </a:solidFill>
                <a:latin typeface="Tahoma" panose="020B0604030504040204" pitchFamily="34" charset="0"/>
              </a:rPr>
              <a:t>seminar between </a:t>
            </a:r>
            <a:r>
              <a:rPr lang="en-US" sz="1200" dirty="0">
                <a:solidFill>
                  <a:schemeClr val="tx1"/>
                </a:solidFill>
                <a:latin typeface="Tahoma" panose="020B0604030504040204" pitchFamily="34" charset="0"/>
              </a:rPr>
              <a:t>students of the History programme </a:t>
            </a:r>
            <a:r>
              <a:rPr lang="en-US" sz="1200" dirty="0" smtClean="0">
                <a:solidFill>
                  <a:schemeClr val="tx1"/>
                </a:solidFill>
                <a:latin typeface="Tahoma" panose="020B0604030504040204" pitchFamily="34" charset="0"/>
              </a:rPr>
              <a:t>and students </a:t>
            </a:r>
            <a:r>
              <a:rPr lang="en-US" sz="1200" dirty="0">
                <a:solidFill>
                  <a:schemeClr val="tx1"/>
                </a:solidFill>
                <a:latin typeface="Tahoma" panose="020B0604030504040204" pitchFamily="34" charset="0"/>
              </a:rPr>
              <a:t>from Humboldt University in </a:t>
            </a:r>
            <a:r>
              <a:rPr lang="en-US" sz="1200" dirty="0" smtClean="0">
                <a:solidFill>
                  <a:schemeClr val="tx1"/>
                </a:solidFill>
                <a:latin typeface="Tahoma" panose="020B0604030504040204" pitchFamily="34" charset="0"/>
              </a:rPr>
              <a:t>Berlin; the seminar was called “Turning times: Germany an</a:t>
            </a:r>
            <a:r>
              <a:rPr lang="ru-RU" sz="1200" dirty="0" smtClean="0">
                <a:solidFill>
                  <a:schemeClr val="tx1"/>
                </a:solidFill>
                <a:latin typeface="Tahoma" panose="020B0604030504040204" pitchFamily="34" charset="0"/>
              </a:rPr>
              <a:t>в </a:t>
            </a:r>
            <a:r>
              <a:rPr lang="en-US" sz="1200" dirty="0" smtClean="0">
                <a:solidFill>
                  <a:schemeClr val="tx1"/>
                </a:solidFill>
                <a:latin typeface="Tahoma" panose="020B0604030504040204" pitchFamily="34" charset="0"/>
              </a:rPr>
              <a:t>Russia</a:t>
            </a:r>
            <a:r>
              <a:rPr lang="ru-RU" sz="1200" dirty="0" smtClean="0">
                <a:solidFill>
                  <a:schemeClr val="tx1"/>
                </a:solidFill>
                <a:latin typeface="Tahoma" panose="020B0604030504040204" pitchFamily="34" charset="0"/>
              </a:rPr>
              <a:t> </a:t>
            </a:r>
            <a:r>
              <a:rPr lang="en-US" sz="1200" dirty="0" smtClean="0">
                <a:solidFill>
                  <a:schemeClr val="tx1"/>
                </a:solidFill>
                <a:latin typeface="Tahoma" panose="020B0604030504040204" pitchFamily="34" charset="0"/>
              </a:rPr>
              <a:t>in 1980-2000”.</a:t>
            </a:r>
            <a:endParaRPr lang="en-US" sz="1200"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endParaRPr lang="en-US" sz="1200" dirty="0" smtClean="0">
              <a:solidFill>
                <a:schemeClr val="tx1"/>
              </a:solidFill>
              <a:latin typeface="Tahoma" panose="020B0604030504040204" pitchFamily="34" charset="0"/>
            </a:endParaRPr>
          </a:p>
          <a:p>
            <a:pPr fontAlgn="auto">
              <a:spcBef>
                <a:spcPts val="0"/>
              </a:spcBef>
              <a:spcAft>
                <a:spcPts val="0"/>
              </a:spcAft>
              <a:defRPr/>
            </a:pPr>
            <a:endParaRPr lang="en-US" sz="1200" dirty="0">
              <a:solidFill>
                <a:schemeClr val="tx1"/>
              </a:solidFill>
              <a:latin typeface="Tahoma" panose="020B0604030504040204"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3733"/>
            <a:ext cx="3376246" cy="1463040"/>
          </a:xfrm>
          <a:prstGeom prst="rect">
            <a:avLst/>
          </a:prstGeom>
        </p:spPr>
      </p:pic>
      <p:pic>
        <p:nvPicPr>
          <p:cNvPr id="3074" name="Picture 2" descr="C:\Users\iazakharova\Pictures\вульфф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3012" y="1476773"/>
            <a:ext cx="3791671" cy="25275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isodnomova\Desktop\IMG_73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0156" y="4043067"/>
            <a:ext cx="4044252" cy="269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5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Прямоугольник 20"/>
          <p:cNvSpPr/>
          <p:nvPr/>
        </p:nvSpPr>
        <p:spPr>
          <a:xfrm>
            <a:off x="2571736" y="357166"/>
            <a:ext cx="4800600" cy="1438275"/>
          </a:xfrm>
          <a:prstGeom prst="rect">
            <a:avLst/>
          </a:prstGeom>
          <a:solidFill>
            <a:schemeClr val="tx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6641592"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6742938"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800" spc="5" dirty="0" smtClean="0">
                <a:solidFill>
                  <a:srgbClr val="FFFFFF"/>
                </a:solidFill>
                <a:latin typeface="Calibri"/>
                <a:cs typeface="Arial"/>
              </a:rPr>
              <a:t>4</a:t>
            </a:r>
            <a:endParaRPr sz="800">
              <a:latin typeface="Calibri"/>
              <a:cs typeface="Calibri"/>
            </a:endParaRPr>
          </a:p>
        </p:txBody>
      </p:sp>
      <p:sp>
        <p:nvSpPr>
          <p:cNvPr id="6" name="object 6"/>
          <p:cNvSpPr txBox="1"/>
          <p:nvPr/>
        </p:nvSpPr>
        <p:spPr>
          <a:xfrm>
            <a:off x="495096" y="685800"/>
            <a:ext cx="1657985" cy="646331"/>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CLUSTERS OF TOP RUSSIAN UNIVERSITIES</a:t>
            </a:r>
          </a:p>
        </p:txBody>
      </p:sp>
      <p:sp>
        <p:nvSpPr>
          <p:cNvPr id="10" name="object 10"/>
          <p:cNvSpPr/>
          <p:nvPr/>
        </p:nvSpPr>
        <p:spPr>
          <a:xfrm>
            <a:off x="316991" y="1626107"/>
            <a:ext cx="2185416" cy="5231890"/>
          </a:xfrm>
          <a:prstGeom prst="rect">
            <a:avLst/>
          </a:prstGeom>
          <a:blipFill>
            <a:blip r:embed="rId2" cstate="print"/>
            <a:stretch>
              <a:fillRect/>
            </a:stretch>
          </a:blipFill>
        </p:spPr>
        <p:txBody>
          <a:bodyPr wrap="square" lIns="0" tIns="0" rIns="0" bIns="0" rtlCol="0"/>
          <a:lstStyle/>
          <a:p>
            <a:endParaRPr/>
          </a:p>
        </p:txBody>
      </p:sp>
      <p:sp>
        <p:nvSpPr>
          <p:cNvPr id="13" name="Прямоугольник 12"/>
          <p:cNvSpPr/>
          <p:nvPr/>
        </p:nvSpPr>
        <p:spPr>
          <a:xfrm>
            <a:off x="2590800" y="3429000"/>
            <a:ext cx="4800598" cy="1600200"/>
          </a:xfrm>
          <a:prstGeom prst="rect">
            <a:avLst/>
          </a:prstGeom>
          <a:solidFill>
            <a:schemeClr val="tx2">
              <a:lumMod val="40000"/>
              <a:lumOff val="6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14" name="Прямоугольник 13"/>
          <p:cNvSpPr>
            <a:spLocks noChangeArrowheads="1"/>
          </p:cNvSpPr>
          <p:nvPr/>
        </p:nvSpPr>
        <p:spPr bwMode="auto">
          <a:xfrm>
            <a:off x="2552700" y="5257799"/>
            <a:ext cx="6274562" cy="738664"/>
          </a:xfrm>
          <a:prstGeom prst="rect">
            <a:avLst/>
          </a:prstGeom>
          <a:noFill/>
          <a:ln w="9525">
            <a:noFill/>
            <a:miter lim="800000"/>
            <a:headEnd/>
            <a:tailEnd/>
          </a:ln>
        </p:spPr>
        <p:txBody>
          <a:bodyPr wrap="square">
            <a:spAutoFit/>
          </a:bodyPr>
          <a:lstStyle/>
          <a:p>
            <a:r>
              <a:rPr lang="en-US" sz="1400" b="1" dirty="0">
                <a:latin typeface="Tahoma" pitchFamily="34" charset="0"/>
                <a:cs typeface="Tahoma" pitchFamily="34" charset="0"/>
              </a:rPr>
              <a:t>HIGHER SCHOOL OF ECONOMICS is the only university in the fields of Social </a:t>
            </a:r>
            <a:r>
              <a:rPr lang="en-US" sz="1400" b="1" dirty="0" smtClean="0">
                <a:latin typeface="Tahoma" pitchFamily="34" charset="0"/>
                <a:cs typeface="Tahoma" pitchFamily="34" charset="0"/>
              </a:rPr>
              <a:t>Sciences </a:t>
            </a:r>
            <a:r>
              <a:rPr lang="en-US" sz="1400" b="1" dirty="0">
                <a:latin typeface="Tahoma" pitchFamily="34" charset="0"/>
                <a:cs typeface="Tahoma" pitchFamily="34" charset="0"/>
              </a:rPr>
              <a:t>and Humanities which is both a National Research University and </a:t>
            </a:r>
            <a:r>
              <a:rPr lang="en-US" sz="1400" b="1" dirty="0" smtClean="0">
                <a:latin typeface="Tahoma" pitchFamily="34" charset="0"/>
                <a:cs typeface="Tahoma" pitchFamily="34" charset="0"/>
              </a:rPr>
              <a:t>a </a:t>
            </a:r>
            <a:r>
              <a:rPr lang="en-US" sz="1400" b="1" dirty="0">
                <a:latin typeface="Tahoma" pitchFamily="34" charset="0"/>
                <a:cs typeface="Tahoma" pitchFamily="34" charset="0"/>
              </a:rPr>
              <a:t>university within the 5-100 Project  </a:t>
            </a:r>
          </a:p>
        </p:txBody>
      </p:sp>
      <p:sp>
        <p:nvSpPr>
          <p:cNvPr id="16" name="Прямоугольник 15"/>
          <p:cNvSpPr/>
          <p:nvPr/>
        </p:nvSpPr>
        <p:spPr>
          <a:xfrm>
            <a:off x="2590800" y="1905000"/>
            <a:ext cx="4800600" cy="1438275"/>
          </a:xfrm>
          <a:prstGeom prst="rect">
            <a:avLst/>
          </a:prstGeom>
          <a:solidFill>
            <a:schemeClr val="tx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17" name="Прямоугольник 6"/>
          <p:cNvSpPr>
            <a:spLocks noChangeArrowheads="1"/>
          </p:cNvSpPr>
          <p:nvPr/>
        </p:nvSpPr>
        <p:spPr bwMode="auto">
          <a:xfrm>
            <a:off x="2743200" y="1939925"/>
            <a:ext cx="4648200" cy="1446550"/>
          </a:xfrm>
          <a:prstGeom prst="rect">
            <a:avLst/>
          </a:prstGeom>
          <a:noFill/>
          <a:ln w="9525">
            <a:noFill/>
            <a:miter lim="800000"/>
            <a:headEnd/>
            <a:tailEnd/>
          </a:ln>
        </p:spPr>
        <p:txBody>
          <a:bodyPr wrap="square">
            <a:spAutoFit/>
          </a:bodyPr>
          <a:lstStyle/>
          <a:p>
            <a:r>
              <a:rPr lang="en-US" sz="1600" b="1" dirty="0">
                <a:latin typeface="Tahoma" pitchFamily="34" charset="0"/>
                <a:cs typeface="Tahoma" pitchFamily="34" charset="0"/>
              </a:rPr>
              <a:t>National Research Universities</a:t>
            </a:r>
          </a:p>
          <a:p>
            <a:r>
              <a:rPr lang="en-US" sz="1600" dirty="0">
                <a:latin typeface="Tahoma" pitchFamily="34" charset="0"/>
                <a:cs typeface="Tahoma" pitchFamily="34" charset="0"/>
              </a:rPr>
              <a:t>Since 2009</a:t>
            </a:r>
          </a:p>
          <a:p>
            <a:r>
              <a:rPr lang="en-US" sz="1400" dirty="0">
                <a:latin typeface="Tahoma" pitchFamily="34" charset="0"/>
                <a:cs typeface="Tahoma" pitchFamily="34" charset="0"/>
              </a:rPr>
              <a:t>Mission: enhance learning process through adoption of research lead teaching</a:t>
            </a:r>
          </a:p>
          <a:p>
            <a:r>
              <a:rPr lang="en-US" sz="1400" dirty="0">
                <a:latin typeface="Tahoma" pitchFamily="34" charset="0"/>
                <a:cs typeface="Tahoma" pitchFamily="34" charset="0"/>
              </a:rPr>
              <a:t>(29 Universities, including HSE)</a:t>
            </a:r>
          </a:p>
          <a:p>
            <a:endParaRPr lang="en-US" sz="1400" dirty="0">
              <a:latin typeface="Tahoma" pitchFamily="34" charset="0"/>
              <a:cs typeface="Tahoma" pitchFamily="34" charset="0"/>
            </a:endParaRPr>
          </a:p>
        </p:txBody>
      </p:sp>
      <p:sp>
        <p:nvSpPr>
          <p:cNvPr id="18" name="Прямоугольник 9"/>
          <p:cNvSpPr>
            <a:spLocks noChangeArrowheads="1"/>
          </p:cNvSpPr>
          <p:nvPr/>
        </p:nvSpPr>
        <p:spPr bwMode="auto">
          <a:xfrm>
            <a:off x="2643174" y="350388"/>
            <a:ext cx="4546599" cy="1292662"/>
          </a:xfrm>
          <a:prstGeom prst="rect">
            <a:avLst/>
          </a:prstGeom>
          <a:noFill/>
          <a:ln w="9525">
            <a:noFill/>
            <a:miter lim="800000"/>
            <a:headEnd/>
            <a:tailEnd/>
          </a:ln>
        </p:spPr>
        <p:txBody>
          <a:bodyPr wrap="square">
            <a:spAutoFit/>
          </a:bodyPr>
          <a:lstStyle/>
          <a:p>
            <a:r>
              <a:rPr lang="en-US" b="1" dirty="0">
                <a:latin typeface="Tahoma" pitchFamily="34" charset="0"/>
                <a:cs typeface="Tahoma" pitchFamily="34" charset="0"/>
              </a:rPr>
              <a:t>Federal Universities</a:t>
            </a:r>
          </a:p>
          <a:p>
            <a:r>
              <a:rPr lang="en-US" dirty="0">
                <a:latin typeface="Tahoma" pitchFamily="34" charset="0"/>
                <a:cs typeface="Tahoma" pitchFamily="34" charset="0"/>
              </a:rPr>
              <a:t>Since 2006</a:t>
            </a:r>
          </a:p>
          <a:p>
            <a:r>
              <a:rPr lang="en-US" sz="1400" dirty="0">
                <a:latin typeface="Tahoma" pitchFamily="34" charset="0"/>
                <a:cs typeface="Tahoma" pitchFamily="34" charset="0"/>
              </a:rPr>
              <a:t>Mission: enhancement of regional education and development of</a:t>
            </a:r>
            <a:r>
              <a:rPr lang="ru-RU" sz="1400" dirty="0">
                <a:latin typeface="Tahoma" pitchFamily="34" charset="0"/>
                <a:cs typeface="Tahoma" pitchFamily="34" charset="0"/>
              </a:rPr>
              <a:t> </a:t>
            </a:r>
            <a:r>
              <a:rPr lang="en-US" sz="1400" dirty="0">
                <a:latin typeface="Tahoma" pitchFamily="34" charset="0"/>
                <a:cs typeface="Tahoma" pitchFamily="34" charset="0"/>
              </a:rPr>
              <a:t>professional links with economics and social sphere of the Federal Districts (10 Universities)  </a:t>
            </a:r>
          </a:p>
        </p:txBody>
      </p:sp>
      <p:sp>
        <p:nvSpPr>
          <p:cNvPr id="19" name="Прямоугольник 14"/>
          <p:cNvSpPr>
            <a:spLocks noChangeArrowheads="1"/>
          </p:cNvSpPr>
          <p:nvPr/>
        </p:nvSpPr>
        <p:spPr bwMode="auto">
          <a:xfrm>
            <a:off x="2743200" y="3432218"/>
            <a:ext cx="4572000" cy="1446212"/>
          </a:xfrm>
          <a:prstGeom prst="rect">
            <a:avLst/>
          </a:prstGeom>
          <a:noFill/>
          <a:ln w="9525">
            <a:noFill/>
            <a:miter lim="800000"/>
            <a:headEnd/>
            <a:tailEnd/>
          </a:ln>
        </p:spPr>
        <p:txBody>
          <a:bodyPr>
            <a:spAutoFit/>
          </a:bodyPr>
          <a:lstStyle/>
          <a:p>
            <a:r>
              <a:rPr lang="en-US" sz="1600" dirty="0">
                <a:latin typeface="Tahoma" pitchFamily="34" charset="0"/>
                <a:cs typeface="Tahoma" pitchFamily="34" charset="0"/>
              </a:rPr>
              <a:t>Since 2012</a:t>
            </a:r>
          </a:p>
          <a:p>
            <a:r>
              <a:rPr lang="en-US" sz="1600" b="1" dirty="0">
                <a:latin typeface="Tahoma" pitchFamily="34" charset="0"/>
                <a:cs typeface="Tahoma" pitchFamily="34" charset="0"/>
              </a:rPr>
              <a:t>Russian Academic Excellence Project</a:t>
            </a:r>
          </a:p>
          <a:p>
            <a:r>
              <a:rPr lang="en-US" sz="1400" dirty="0">
                <a:latin typeface="Tahoma" pitchFamily="34" charset="0"/>
                <a:cs typeface="Tahoma" pitchFamily="34" charset="0"/>
              </a:rPr>
              <a:t>Mission: to maximize the competitive position of a group of leading Russian universities in the global research and education market. The ‘5-100’ project </a:t>
            </a:r>
          </a:p>
          <a:p>
            <a:r>
              <a:rPr lang="en-US" sz="1400" dirty="0">
                <a:latin typeface="Tahoma" pitchFamily="34" charset="0"/>
                <a:cs typeface="Tahoma" pitchFamily="34" charset="0"/>
              </a:rPr>
              <a:t>(15 universities, including HSE</a:t>
            </a:r>
            <a:r>
              <a:rPr lang="ru-RU" sz="1400" dirty="0">
                <a:latin typeface="Tahoma" pitchFamily="34" charset="0"/>
                <a:cs typeface="Tahoma" pitchFamily="34" charset="0"/>
              </a:rPr>
              <a:t>)</a:t>
            </a:r>
          </a:p>
        </p:txBody>
      </p:sp>
      <p:pic>
        <p:nvPicPr>
          <p:cNvPr id="20" name="Изображение 2"/>
          <p:cNvPicPr>
            <a:picLocks noChangeAspect="1"/>
          </p:cNvPicPr>
          <p:nvPr/>
        </p:nvPicPr>
        <p:blipFill>
          <a:blip r:embed="rId3"/>
          <a:srcRect/>
          <a:stretch>
            <a:fillRect/>
          </a:stretch>
        </p:blipFill>
        <p:spPr bwMode="auto">
          <a:xfrm>
            <a:off x="7523670" y="3429000"/>
            <a:ext cx="1058863"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L:\history\студенты+фото\Фрешмены 1 сентября 2016\IMG_09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8" t="5618" r="12857" b="4607"/>
          <a:stretch/>
        </p:blipFill>
        <p:spPr bwMode="auto">
          <a:xfrm>
            <a:off x="0" y="-27384"/>
            <a:ext cx="8702475" cy="6122837"/>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p:nvPr/>
        </p:nvSpPr>
        <p:spPr>
          <a:xfrm>
            <a:off x="4932040" y="4941168"/>
            <a:ext cx="4211960" cy="1916832"/>
          </a:xfrm>
          <a:custGeom>
            <a:avLst/>
            <a:gdLst/>
            <a:ahLst/>
            <a:cxnLst/>
            <a:rect l="l" t="t" r="r" b="b"/>
            <a:pathLst>
              <a:path w="4410709" h="1866900">
                <a:moveTo>
                  <a:pt x="0" y="1866900"/>
                </a:moveTo>
                <a:lnTo>
                  <a:pt x="4410455" y="1866900"/>
                </a:lnTo>
                <a:lnTo>
                  <a:pt x="4410455" y="0"/>
                </a:lnTo>
                <a:lnTo>
                  <a:pt x="0" y="0"/>
                </a:lnTo>
                <a:lnTo>
                  <a:pt x="0" y="1866900"/>
                </a:lnTo>
                <a:close/>
              </a:path>
            </a:pathLst>
          </a:custGeom>
          <a:solidFill>
            <a:srgbClr val="206BAB">
              <a:alpha val="87057"/>
            </a:srgbClr>
          </a:solidFill>
        </p:spPr>
        <p:txBody>
          <a:bodyPr wrap="square" lIns="0" tIns="0" rIns="0" bIns="0" rtlCol="0"/>
          <a:lstStyle/>
          <a:p>
            <a:endParaRPr/>
          </a:p>
        </p:txBody>
      </p:sp>
      <p:sp>
        <p:nvSpPr>
          <p:cNvPr id="4" name="object 4"/>
          <p:cNvSpPr txBox="1"/>
          <p:nvPr/>
        </p:nvSpPr>
        <p:spPr>
          <a:xfrm>
            <a:off x="5403409" y="5001026"/>
            <a:ext cx="3561079" cy="2172390"/>
          </a:xfrm>
          <a:prstGeom prst="rect">
            <a:avLst/>
          </a:prstGeom>
        </p:spPr>
        <p:txBody>
          <a:bodyPr vert="horz" wrap="square" lIns="0" tIns="0" rIns="0" bIns="0" rtlCol="0">
            <a:spAutoFit/>
          </a:bodyPr>
          <a:lstStyle/>
          <a:p>
            <a:pPr marL="12700">
              <a:lnSpc>
                <a:spcPct val="100000"/>
              </a:lnSpc>
            </a:pPr>
            <a:r>
              <a:rPr sz="1100" b="1" spc="-5" dirty="0">
                <a:solidFill>
                  <a:srgbClr val="FFFFFF"/>
                </a:solidFill>
                <a:latin typeface="Arial"/>
                <a:cs typeface="Arial"/>
              </a:rPr>
              <a:t>Official </a:t>
            </a:r>
            <a:r>
              <a:rPr sz="1100" b="1" dirty="0">
                <a:solidFill>
                  <a:srgbClr val="FFFFFF"/>
                </a:solidFill>
                <a:latin typeface="Arial"/>
                <a:cs typeface="Arial"/>
              </a:rPr>
              <a:t>Web </a:t>
            </a:r>
            <a:r>
              <a:rPr sz="1100" b="1" spc="-5" dirty="0">
                <a:solidFill>
                  <a:srgbClr val="FFFFFF"/>
                </a:solidFill>
                <a:latin typeface="Arial"/>
                <a:cs typeface="Arial"/>
              </a:rPr>
              <a:t>Page </a:t>
            </a:r>
            <a:r>
              <a:rPr sz="1100" b="1" dirty="0">
                <a:solidFill>
                  <a:srgbClr val="FFFFFF"/>
                </a:solidFill>
                <a:latin typeface="Arial"/>
                <a:cs typeface="Arial"/>
              </a:rPr>
              <a:t>of </a:t>
            </a:r>
            <a:r>
              <a:rPr sz="1100" b="1" spc="-5" dirty="0">
                <a:solidFill>
                  <a:srgbClr val="FFFFFF"/>
                </a:solidFill>
                <a:latin typeface="Arial"/>
                <a:cs typeface="Arial"/>
              </a:rPr>
              <a:t>HSE  University </a:t>
            </a:r>
            <a:r>
              <a:rPr sz="1100" b="1" dirty="0">
                <a:solidFill>
                  <a:srgbClr val="FFFFFF"/>
                </a:solidFill>
                <a:latin typeface="Arial"/>
                <a:cs typeface="Arial"/>
              </a:rPr>
              <a:t>St.</a:t>
            </a:r>
            <a:r>
              <a:rPr sz="1100" b="1" spc="-55" dirty="0">
                <a:solidFill>
                  <a:srgbClr val="FFFFFF"/>
                </a:solidFill>
                <a:latin typeface="Arial"/>
                <a:cs typeface="Arial"/>
              </a:rPr>
              <a:t> </a:t>
            </a:r>
            <a:r>
              <a:rPr sz="1100" b="1" dirty="0">
                <a:solidFill>
                  <a:srgbClr val="FFFFFF"/>
                </a:solidFill>
                <a:latin typeface="Arial"/>
                <a:cs typeface="Arial"/>
              </a:rPr>
              <a:t>Petersburg:</a:t>
            </a:r>
            <a:endParaRPr sz="1100" dirty="0">
              <a:latin typeface="Arial"/>
              <a:cs typeface="Arial"/>
            </a:endParaRPr>
          </a:p>
          <a:p>
            <a:pPr marL="12700">
              <a:lnSpc>
                <a:spcPct val="100000"/>
              </a:lnSpc>
              <a:spcBef>
                <a:spcPts val="260"/>
              </a:spcBef>
            </a:pPr>
            <a:r>
              <a:rPr lang="en-US" sz="1100" spc="-5" dirty="0">
                <a:solidFill>
                  <a:srgbClr val="FFFFFF"/>
                </a:solidFill>
                <a:latin typeface="Arial"/>
                <a:cs typeface="Arial"/>
                <a:hlinkClick r:id="rId3"/>
              </a:rPr>
              <a:t>http://sh.spb.hse.ru/en/history</a:t>
            </a:r>
            <a:r>
              <a:rPr lang="en-US" sz="1100" spc="-5" dirty="0" smtClean="0">
                <a:solidFill>
                  <a:srgbClr val="FFFFFF"/>
                </a:solidFill>
                <a:latin typeface="Arial"/>
                <a:cs typeface="Arial"/>
                <a:hlinkClick r:id="rId3"/>
              </a:rPr>
              <a:t>/</a:t>
            </a:r>
            <a:endParaRPr lang="en-US" sz="1100" spc="-5" dirty="0" smtClean="0">
              <a:solidFill>
                <a:srgbClr val="FFFFFF"/>
              </a:solidFill>
              <a:latin typeface="Arial"/>
              <a:cs typeface="Arial"/>
            </a:endParaRPr>
          </a:p>
          <a:p>
            <a:pPr marL="12700">
              <a:lnSpc>
                <a:spcPct val="100000"/>
              </a:lnSpc>
              <a:spcBef>
                <a:spcPts val="260"/>
              </a:spcBef>
            </a:pPr>
            <a:r>
              <a:rPr sz="1100" b="1" dirty="0" smtClean="0">
                <a:solidFill>
                  <a:srgbClr val="FFFFFF"/>
                </a:solidFill>
                <a:latin typeface="Arial"/>
                <a:cs typeface="Arial"/>
              </a:rPr>
              <a:t>More information </a:t>
            </a:r>
            <a:r>
              <a:rPr sz="1100" b="1" spc="-5" dirty="0" smtClean="0">
                <a:solidFill>
                  <a:srgbClr val="FFFFFF"/>
                </a:solidFill>
                <a:latin typeface="Arial"/>
                <a:cs typeface="Arial"/>
              </a:rPr>
              <a:t>about </a:t>
            </a:r>
            <a:r>
              <a:rPr sz="1100" b="1" dirty="0" smtClean="0">
                <a:solidFill>
                  <a:srgbClr val="FFFFFF"/>
                </a:solidFill>
                <a:latin typeface="Arial"/>
                <a:cs typeface="Arial"/>
              </a:rPr>
              <a:t>research </a:t>
            </a:r>
            <a:r>
              <a:rPr sz="1100" b="1" spc="-5" dirty="0" smtClean="0">
                <a:solidFill>
                  <a:srgbClr val="FFFFFF"/>
                </a:solidFill>
                <a:latin typeface="Arial"/>
                <a:cs typeface="Arial"/>
              </a:rPr>
              <a:t>events </a:t>
            </a:r>
            <a:r>
              <a:rPr sz="1100" b="1" dirty="0" smtClean="0">
                <a:solidFill>
                  <a:srgbClr val="FFFFFF"/>
                </a:solidFill>
                <a:latin typeface="Arial"/>
                <a:cs typeface="Arial"/>
              </a:rPr>
              <a:t>and</a:t>
            </a:r>
            <a:r>
              <a:rPr sz="1100" b="1" spc="-85" dirty="0" smtClean="0">
                <a:solidFill>
                  <a:srgbClr val="FFFFFF"/>
                </a:solidFill>
                <a:latin typeface="Arial"/>
                <a:cs typeface="Arial"/>
              </a:rPr>
              <a:t> </a:t>
            </a:r>
            <a:r>
              <a:rPr sz="1100" b="1" spc="-5" dirty="0" smtClean="0">
                <a:solidFill>
                  <a:srgbClr val="FFFFFF"/>
                </a:solidFill>
                <a:latin typeface="Arial"/>
                <a:cs typeface="Arial"/>
              </a:rPr>
              <a:t>ongoing  projects:</a:t>
            </a:r>
            <a:endParaRPr sz="1100" dirty="0" smtClean="0">
              <a:latin typeface="Arial"/>
              <a:cs typeface="Arial"/>
            </a:endParaRPr>
          </a:p>
          <a:p>
            <a:pPr marL="12700">
              <a:lnSpc>
                <a:spcPct val="100000"/>
              </a:lnSpc>
              <a:spcBef>
                <a:spcPts val="525"/>
              </a:spcBef>
            </a:pPr>
            <a:r>
              <a:rPr lang="en-US" sz="1100" spc="-5" dirty="0">
                <a:solidFill>
                  <a:srgbClr val="FFFFFF"/>
                </a:solidFill>
                <a:latin typeface="Arial"/>
                <a:cs typeface="Arial"/>
                <a:hlinkClick r:id="rId4"/>
              </a:rPr>
              <a:t>https://</a:t>
            </a:r>
            <a:r>
              <a:rPr lang="en-US" sz="1100" spc="-5" dirty="0" smtClean="0">
                <a:solidFill>
                  <a:srgbClr val="FFFFFF"/>
                </a:solidFill>
                <a:latin typeface="Arial"/>
                <a:cs typeface="Arial"/>
                <a:hlinkClick r:id="rId4"/>
              </a:rPr>
              <a:t>spb.hse.ru/en/62317322/socschl/history/seminar</a:t>
            </a:r>
            <a:endParaRPr lang="en-US" sz="1100" spc="-5" dirty="0" smtClean="0">
              <a:solidFill>
                <a:srgbClr val="FFFFFF"/>
              </a:solidFill>
              <a:latin typeface="Arial"/>
              <a:cs typeface="Arial"/>
            </a:endParaRPr>
          </a:p>
          <a:p>
            <a:pPr>
              <a:lnSpc>
                <a:spcPct val="100000"/>
              </a:lnSpc>
              <a:spcBef>
                <a:spcPts val="15"/>
              </a:spcBef>
            </a:pPr>
            <a:r>
              <a:rPr lang="en-US" sz="1100" b="1" dirty="0" smtClean="0">
                <a:solidFill>
                  <a:schemeClr val="bg1"/>
                </a:solidFill>
                <a:latin typeface="Arial" pitchFamily="34" charset="0"/>
                <a:cs typeface="Arial" pitchFamily="34" charset="0"/>
              </a:rPr>
              <a:t>Center for historical research:</a:t>
            </a:r>
          </a:p>
          <a:p>
            <a:pPr>
              <a:lnSpc>
                <a:spcPct val="100000"/>
              </a:lnSpc>
              <a:spcBef>
                <a:spcPts val="15"/>
              </a:spcBef>
            </a:pPr>
            <a:r>
              <a:rPr lang="en-US" sz="1100" dirty="0">
                <a:latin typeface="Arial" pitchFamily="34" charset="0"/>
                <a:cs typeface="Arial" pitchFamily="34" charset="0"/>
                <a:hlinkClick r:id="rId5"/>
              </a:rPr>
              <a:t>http://sh.spb.hse.ru/en/chr</a:t>
            </a:r>
            <a:r>
              <a:rPr lang="en-US" sz="1100" dirty="0" smtClean="0">
                <a:latin typeface="Arial" pitchFamily="34" charset="0"/>
                <a:cs typeface="Arial" pitchFamily="34" charset="0"/>
                <a:hlinkClick r:id="rId5"/>
              </a:rPr>
              <a:t>/</a:t>
            </a:r>
            <a:r>
              <a:rPr lang="en-US" sz="1100" dirty="0" smtClean="0">
                <a:latin typeface="Arial" pitchFamily="34" charset="0"/>
                <a:cs typeface="Arial" pitchFamily="34" charset="0"/>
              </a:rPr>
              <a:t> </a:t>
            </a:r>
          </a:p>
          <a:p>
            <a:pPr>
              <a:lnSpc>
                <a:spcPct val="100000"/>
              </a:lnSpc>
              <a:spcBef>
                <a:spcPts val="15"/>
              </a:spcBef>
            </a:pPr>
            <a:endParaRPr sz="1100" dirty="0">
              <a:latin typeface="Arial" pitchFamily="34" charset="0"/>
              <a:cs typeface="Arial" pitchFamily="34" charset="0"/>
            </a:endParaRPr>
          </a:p>
          <a:p>
            <a:pPr marL="12700">
              <a:lnSpc>
                <a:spcPct val="100000"/>
              </a:lnSpc>
            </a:pPr>
            <a:r>
              <a:rPr sz="1100" spc="-5" dirty="0">
                <a:solidFill>
                  <a:srgbClr val="FFFFFF"/>
                </a:solidFill>
                <a:latin typeface="Arial"/>
                <a:cs typeface="Arial"/>
                <a:hlinkClick r:id="rId6"/>
              </a:rPr>
              <a:t>https</a:t>
            </a:r>
            <a:r>
              <a:rPr sz="1100" spc="-5" dirty="0" smtClean="0">
                <a:solidFill>
                  <a:srgbClr val="FFFFFF"/>
                </a:solidFill>
                <a:latin typeface="Arial"/>
                <a:cs typeface="Arial"/>
                <a:hlinkClick r:id="rId6"/>
              </a:rPr>
              <a:t>://</a:t>
            </a:r>
            <a:r>
              <a:rPr lang="en-US" sz="1100" spc="-5" dirty="0">
                <a:solidFill>
                  <a:srgbClr val="FFFFFF"/>
                </a:solidFill>
                <a:latin typeface="Arial"/>
                <a:cs typeface="Arial"/>
                <a:hlinkClick r:id="rId6"/>
              </a:rPr>
              <a:t>https://</a:t>
            </a:r>
            <a:r>
              <a:rPr lang="en-US" sz="1100" spc="-5" dirty="0" smtClean="0">
                <a:solidFill>
                  <a:srgbClr val="FFFFFF"/>
                </a:solidFill>
                <a:latin typeface="Arial"/>
                <a:cs typeface="Arial"/>
                <a:hlinkClick r:id="rId6"/>
              </a:rPr>
              <a:t>www.facebook.com/istoria.sanktpeterburg</a:t>
            </a:r>
            <a:endParaRPr lang="en-US" sz="1100" spc="-5" dirty="0" smtClean="0">
              <a:solidFill>
                <a:srgbClr val="FFFFFF"/>
              </a:solidFill>
              <a:latin typeface="Arial"/>
              <a:cs typeface="Arial"/>
            </a:endParaRPr>
          </a:p>
          <a:p>
            <a:pPr marL="12700">
              <a:lnSpc>
                <a:spcPct val="100000"/>
              </a:lnSpc>
            </a:pPr>
            <a:r>
              <a:rPr sz="1100" spc="-5" dirty="0" smtClean="0">
                <a:solidFill>
                  <a:srgbClr val="FFFFFF"/>
                </a:solidFill>
                <a:latin typeface="Arial"/>
                <a:cs typeface="Arial"/>
              </a:rPr>
              <a:t>@</a:t>
            </a:r>
            <a:r>
              <a:rPr lang="en-US" sz="1100" spc="-5" dirty="0" smtClean="0">
                <a:solidFill>
                  <a:srgbClr val="FFFFFF"/>
                </a:solidFill>
                <a:latin typeface="Arial"/>
                <a:cs typeface="Arial"/>
              </a:rPr>
              <a:t>History in St. Petersburg </a:t>
            </a:r>
            <a:r>
              <a:rPr lang="ru-RU" sz="1100" spc="-5" dirty="0" smtClean="0">
                <a:solidFill>
                  <a:srgbClr val="FFFFFF"/>
                </a:solidFill>
                <a:latin typeface="Arial"/>
                <a:cs typeface="Arial"/>
              </a:rPr>
              <a:t>(История Санкт-Петербург)</a:t>
            </a:r>
            <a:endParaRPr lang="en-US" sz="1100" spc="-5" dirty="0" smtClean="0">
              <a:solidFill>
                <a:srgbClr val="FFFFFF"/>
              </a:solidFill>
              <a:latin typeface="Arial"/>
              <a:cs typeface="Arial"/>
            </a:endParaRPr>
          </a:p>
          <a:p>
            <a:pPr marL="12700"/>
            <a:endParaRPr lang="en-US" sz="1100" spc="-5" dirty="0">
              <a:solidFill>
                <a:srgbClr val="FFFFFF"/>
              </a:solidFill>
              <a:latin typeface="Arial"/>
              <a:cs typeface="Arial"/>
            </a:endParaRPr>
          </a:p>
          <a:p>
            <a:pPr marL="12700">
              <a:lnSpc>
                <a:spcPct val="100000"/>
              </a:lnSpc>
            </a:pPr>
            <a:endParaRPr sz="1100" dirty="0">
              <a:latin typeface="Arial"/>
              <a:cs typeface="Arial"/>
            </a:endParaRPr>
          </a:p>
        </p:txBody>
      </p:sp>
      <p:sp>
        <p:nvSpPr>
          <p:cNvPr id="5" name="object 5"/>
          <p:cNvSpPr/>
          <p:nvPr/>
        </p:nvSpPr>
        <p:spPr>
          <a:xfrm>
            <a:off x="5029156" y="6436189"/>
            <a:ext cx="234696" cy="23317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07722"/>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700" spc="5" dirty="0" smtClean="0">
                <a:solidFill>
                  <a:srgbClr val="FFFFFF"/>
                </a:solidFill>
                <a:latin typeface="Arial"/>
                <a:cs typeface="Arial"/>
              </a:rPr>
              <a:t>5</a:t>
            </a:r>
            <a:endParaRPr sz="800">
              <a:latin typeface="Calibri"/>
              <a:cs typeface="Calibri"/>
            </a:endParaRPr>
          </a:p>
        </p:txBody>
      </p:sp>
      <p:sp>
        <p:nvSpPr>
          <p:cNvPr id="11" name="object 11"/>
          <p:cNvSpPr txBox="1"/>
          <p:nvPr/>
        </p:nvSpPr>
        <p:spPr>
          <a:xfrm>
            <a:off x="495096" y="457200"/>
            <a:ext cx="1657985" cy="861774"/>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DEPARTMENT OF HISTORY</a:t>
            </a: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p>
          <a:p>
            <a:pPr marL="12700" marR="5080">
              <a:lnSpc>
                <a:spcPct val="100000"/>
              </a:lnSpc>
            </a:pPr>
            <a:r>
              <a:rPr lang="en-US" sz="1400" b="1" spc="-5" dirty="0" smtClean="0">
                <a:solidFill>
                  <a:srgbClr val="FFFFFF"/>
                </a:solidFill>
                <a:latin typeface="Tahoma" panose="020B0604030504040204" pitchFamily="34" charset="0"/>
                <a:ea typeface="Tahoma" panose="020B0604030504040204" pitchFamily="34" charset="0"/>
                <a:cs typeface="Tahoma" panose="020B0604030504040204" pitchFamily="34" charset="0"/>
              </a:rPr>
              <a:t>FACTS AND FIGURES</a:t>
            </a:r>
            <a:endPar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589663"/>
            <a:ext cx="8674609" cy="47349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Created in 2012</a:t>
            </a:r>
            <a:endParaRPr lang="ru-RU" dirty="0" smtClean="0">
              <a:solidFill>
                <a:schemeClr val="tx1"/>
              </a:solidFill>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Bachelor of Arts in History degree program c</a:t>
            </a:r>
            <a:r>
              <a:rPr lang="ru-RU" dirty="0" smtClean="0">
                <a:solidFill>
                  <a:schemeClr val="tx1"/>
                </a:solidFill>
                <a:latin typeface="Tahoma" pitchFamily="34" charset="0"/>
                <a:ea typeface="Tahoma" pitchFamily="34" charset="0"/>
                <a:cs typeface="Tahoma" pitchFamily="34" charset="0"/>
              </a:rPr>
              <a:t>а</a:t>
            </a:r>
            <a:r>
              <a:rPr lang="en-US" dirty="0" smtClean="0">
                <a:solidFill>
                  <a:schemeClr val="tx1"/>
                </a:solidFill>
                <a:latin typeface="Tahoma" pitchFamily="34" charset="0"/>
                <a:ea typeface="Tahoma" pitchFamily="34" charset="0"/>
                <a:cs typeface="Tahoma" pitchFamily="34" charset="0"/>
              </a:rPr>
              <a:t>. 176 students</a:t>
            </a:r>
          </a:p>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International Master Program in Applied and Interdisciplinary History “Usable Pasts” ca. 40 students</a:t>
            </a:r>
          </a:p>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Ph.D. program: 3 places each year</a:t>
            </a:r>
          </a:p>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Center for Historical Research (projects include faculty and students)</a:t>
            </a:r>
          </a:p>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International Research Project “Comparative Historical Studies of Empire and Nationalism” co-directed by Professor Ronald </a:t>
            </a:r>
            <a:r>
              <a:rPr lang="en-US" dirty="0" err="1" smtClean="0">
                <a:solidFill>
                  <a:schemeClr val="tx1"/>
                </a:solidFill>
                <a:latin typeface="Tahoma" pitchFamily="34" charset="0"/>
                <a:ea typeface="Tahoma" pitchFamily="34" charset="0"/>
                <a:cs typeface="Tahoma" pitchFamily="34" charset="0"/>
              </a:rPr>
              <a:t>Suny</a:t>
            </a:r>
            <a:r>
              <a:rPr lang="en-US" dirty="0" smtClean="0">
                <a:solidFill>
                  <a:schemeClr val="tx1"/>
                </a:solidFill>
                <a:latin typeface="Tahoma" pitchFamily="34" charset="0"/>
                <a:ea typeface="Tahoma" pitchFamily="34" charset="0"/>
                <a:cs typeface="Tahoma" pitchFamily="34" charset="0"/>
              </a:rPr>
              <a:t> (University of Michigan, USA; HSE – Saint-Petersburg) and Professor Alexander </a:t>
            </a:r>
            <a:r>
              <a:rPr lang="en-US" dirty="0" err="1" smtClean="0">
                <a:solidFill>
                  <a:schemeClr val="tx1"/>
                </a:solidFill>
                <a:latin typeface="Tahoma" pitchFamily="34" charset="0"/>
                <a:ea typeface="Tahoma" pitchFamily="34" charset="0"/>
                <a:cs typeface="Tahoma" pitchFamily="34" charset="0"/>
              </a:rPr>
              <a:t>Semyonov</a:t>
            </a:r>
            <a:r>
              <a:rPr lang="en-US" dirty="0" smtClean="0">
                <a:solidFill>
                  <a:schemeClr val="tx1"/>
                </a:solidFill>
                <a:latin typeface="Tahoma" pitchFamily="34" charset="0"/>
                <a:ea typeface="Tahoma" pitchFamily="34" charset="0"/>
                <a:cs typeface="Tahoma" pitchFamily="34" charset="0"/>
              </a:rPr>
              <a:t> (HSE – Saint-Petersburg) </a:t>
            </a:r>
          </a:p>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Partnership with DAAD</a:t>
            </a:r>
          </a:p>
          <a:p>
            <a:pPr marL="342900" indent="-342900" fontAlgn="auto">
              <a:lnSpc>
                <a:spcPts val="2520"/>
              </a:lnSpc>
              <a:spcBef>
                <a:spcPts val="600"/>
              </a:spcBef>
              <a:spcAft>
                <a:spcPts val="0"/>
              </a:spcAft>
              <a:buFont typeface="Wingdings" pitchFamily="2" charset="2"/>
              <a:buChar char="ü"/>
              <a:defRPr/>
            </a:pPr>
            <a:r>
              <a:rPr lang="en-US" dirty="0" smtClean="0">
                <a:solidFill>
                  <a:schemeClr val="tx1"/>
                </a:solidFill>
                <a:latin typeface="Tahoma" pitchFamily="34" charset="0"/>
                <a:ea typeface="Tahoma" pitchFamily="34" charset="0"/>
                <a:cs typeface="Tahoma" pitchFamily="34" charset="0"/>
              </a:rPr>
              <a:t>International regular research seminar “Boundaries of History”</a:t>
            </a:r>
            <a:endParaRPr lang="en-US"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07722"/>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700" spc="5" dirty="0" smtClean="0">
                <a:solidFill>
                  <a:srgbClr val="FFFFFF"/>
                </a:solidFill>
                <a:latin typeface="Arial"/>
                <a:cs typeface="Arial"/>
              </a:rPr>
              <a:t>6</a:t>
            </a:r>
            <a:endParaRPr sz="800">
              <a:latin typeface="Calibri"/>
              <a:cs typeface="Calibri"/>
            </a:endParaRPr>
          </a:p>
        </p:txBody>
      </p:sp>
      <p:sp>
        <p:nvSpPr>
          <p:cNvPr id="11" name="object 11"/>
          <p:cNvSpPr txBox="1"/>
          <p:nvPr/>
        </p:nvSpPr>
        <p:spPr>
          <a:xfrm>
            <a:off x="495096" y="457200"/>
            <a:ext cx="1657985" cy="430887"/>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MISSION OF THE DEPARTMENT</a:t>
            </a: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508600"/>
            <a:ext cx="3721609" cy="4872728"/>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lnSpc>
                <a:spcPts val="2520"/>
              </a:lnSpc>
              <a:spcBef>
                <a:spcPts val="600"/>
              </a:spcBef>
              <a:spcAft>
                <a:spcPts val="0"/>
              </a:spcAft>
              <a:buFont typeface="Wingdings" pitchFamily="2" charset="2"/>
              <a:buChar char="ü"/>
              <a:defRPr/>
            </a:pPr>
            <a:r>
              <a:rPr lang="en-US" sz="1050" dirty="0">
                <a:solidFill>
                  <a:prstClr val="black">
                    <a:lumMod val="85000"/>
                    <a:lumOff val="15000"/>
                  </a:prstClr>
                </a:solidFill>
                <a:latin typeface="Tahoma" pitchFamily="34" charset="0"/>
                <a:ea typeface="Tahoma" pitchFamily="34" charset="0"/>
                <a:cs typeface="Tahoma" pitchFamily="34" charset="0"/>
              </a:rPr>
              <a:t>Systematic development of the field of global, comparative, and transnational history as a potent tool of overcoming the limitations of national history canon;</a:t>
            </a:r>
          </a:p>
          <a:p>
            <a:pPr marL="342900" indent="-342900" fontAlgn="auto">
              <a:lnSpc>
                <a:spcPts val="2520"/>
              </a:lnSpc>
              <a:spcBef>
                <a:spcPts val="600"/>
              </a:spcBef>
              <a:spcAft>
                <a:spcPts val="0"/>
              </a:spcAft>
              <a:buFont typeface="Wingdings" pitchFamily="2" charset="2"/>
              <a:buChar char="ü"/>
              <a:defRPr/>
            </a:pPr>
            <a:r>
              <a:rPr lang="en-US" sz="1050" dirty="0">
                <a:solidFill>
                  <a:prstClr val="black">
                    <a:lumMod val="85000"/>
                    <a:lumOff val="15000"/>
                  </a:prstClr>
                </a:solidFill>
                <a:latin typeface="Tahoma" pitchFamily="34" charset="0"/>
                <a:ea typeface="Tahoma" pitchFamily="34" charset="0"/>
                <a:cs typeface="Tahoma" pitchFamily="34" charset="0"/>
              </a:rPr>
              <a:t>Fostering interdisciplinary dialogue in the field of social sciences and humanities;</a:t>
            </a:r>
          </a:p>
          <a:p>
            <a:pPr marL="342900" indent="-342900" fontAlgn="auto">
              <a:lnSpc>
                <a:spcPts val="2520"/>
              </a:lnSpc>
              <a:spcBef>
                <a:spcPts val="600"/>
              </a:spcBef>
              <a:spcAft>
                <a:spcPts val="0"/>
              </a:spcAft>
              <a:buFont typeface="Wingdings" pitchFamily="2" charset="2"/>
              <a:buChar char="ü"/>
              <a:defRPr/>
            </a:pPr>
            <a:r>
              <a:rPr lang="en-US" sz="1050" dirty="0">
                <a:solidFill>
                  <a:prstClr val="black">
                    <a:lumMod val="85000"/>
                    <a:lumOff val="15000"/>
                  </a:prstClr>
                </a:solidFill>
                <a:latin typeface="Tahoma" pitchFamily="34" charset="0"/>
                <a:ea typeface="Tahoma" pitchFamily="34" charset="0"/>
                <a:cs typeface="Tahoma" pitchFamily="34" charset="0"/>
              </a:rPr>
              <a:t>Brining new public relevance to historical knowledge;</a:t>
            </a:r>
          </a:p>
          <a:p>
            <a:pPr marL="342900" indent="-342900" fontAlgn="auto">
              <a:lnSpc>
                <a:spcPts val="2520"/>
              </a:lnSpc>
              <a:spcBef>
                <a:spcPts val="600"/>
              </a:spcBef>
              <a:spcAft>
                <a:spcPts val="0"/>
              </a:spcAft>
              <a:buFont typeface="Wingdings" pitchFamily="2" charset="2"/>
              <a:buChar char="ü"/>
              <a:defRPr/>
            </a:pPr>
            <a:r>
              <a:rPr lang="en-US" sz="1050" dirty="0">
                <a:solidFill>
                  <a:prstClr val="black">
                    <a:lumMod val="85000"/>
                    <a:lumOff val="15000"/>
                  </a:prstClr>
                </a:solidFill>
                <a:latin typeface="Tahoma" pitchFamily="34" charset="0"/>
                <a:ea typeface="Tahoma" pitchFamily="34" charset="0"/>
                <a:cs typeface="Tahoma" pitchFamily="34" charset="0"/>
              </a:rPr>
              <a:t>Developing new type of historical undergraduate and graduate education in Russia;</a:t>
            </a:r>
          </a:p>
          <a:p>
            <a:pPr marL="342900" indent="-342900" fontAlgn="auto">
              <a:lnSpc>
                <a:spcPts val="2520"/>
              </a:lnSpc>
              <a:spcBef>
                <a:spcPts val="600"/>
              </a:spcBef>
              <a:spcAft>
                <a:spcPts val="0"/>
              </a:spcAft>
              <a:buFont typeface="Wingdings" pitchFamily="2" charset="2"/>
              <a:buChar char="ü"/>
              <a:defRPr/>
            </a:pPr>
            <a:r>
              <a:rPr lang="en-US" sz="1050" dirty="0">
                <a:solidFill>
                  <a:prstClr val="black">
                    <a:lumMod val="85000"/>
                    <a:lumOff val="15000"/>
                  </a:prstClr>
                </a:solidFill>
                <a:latin typeface="Tahoma" pitchFamily="34" charset="0"/>
                <a:ea typeface="Tahoma" pitchFamily="34" charset="0"/>
                <a:cs typeface="Tahoma" pitchFamily="34" charset="0"/>
              </a:rPr>
              <a:t>Pioneering new research fields in Russian historiography in dialogue with the global historical </a:t>
            </a:r>
            <a:r>
              <a:rPr lang="en-US" sz="1050" dirty="0" smtClean="0">
                <a:solidFill>
                  <a:prstClr val="black">
                    <a:lumMod val="85000"/>
                    <a:lumOff val="15000"/>
                  </a:prstClr>
                </a:solidFill>
                <a:latin typeface="Tahoma" pitchFamily="34" charset="0"/>
                <a:ea typeface="Tahoma" pitchFamily="34" charset="0"/>
                <a:cs typeface="Tahoma" pitchFamily="34" charset="0"/>
              </a:rPr>
              <a:t>scholarship; </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r="20488"/>
          <a:stretch/>
        </p:blipFill>
        <p:spPr>
          <a:xfrm>
            <a:off x="4114800" y="1508600"/>
            <a:ext cx="4876800" cy="4079936"/>
          </a:xfrm>
          <a:prstGeom prst="rect">
            <a:avLst/>
          </a:prstGeom>
        </p:spPr>
      </p:pic>
    </p:spTree>
    <p:extLst>
      <p:ext uri="{BB962C8B-B14F-4D97-AF65-F5344CB8AC3E}">
        <p14:creationId xmlns:p14="http://schemas.microsoft.com/office/powerpoint/2010/main" val="2370026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07722"/>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700" spc="5" dirty="0" smtClean="0">
                <a:solidFill>
                  <a:srgbClr val="FFFFFF"/>
                </a:solidFill>
                <a:latin typeface="Arial"/>
                <a:cs typeface="Arial"/>
              </a:rPr>
              <a:t>7</a:t>
            </a:r>
            <a:endParaRPr sz="800">
              <a:latin typeface="Calibri"/>
              <a:cs typeface="Calibri"/>
            </a:endParaRPr>
          </a:p>
        </p:txBody>
      </p:sp>
      <p:sp>
        <p:nvSpPr>
          <p:cNvPr id="11" name="object 11"/>
          <p:cNvSpPr txBox="1"/>
          <p:nvPr/>
        </p:nvSpPr>
        <p:spPr>
          <a:xfrm>
            <a:off x="495096" y="457200"/>
            <a:ext cx="1657985" cy="861774"/>
          </a:xfrm>
          <a:prstGeom prst="rect">
            <a:avLst/>
          </a:prstGeom>
        </p:spPr>
        <p:txBody>
          <a:bodyPr vert="horz" wrap="square" lIns="0" tIns="0" rIns="0" bIns="0" rtlCol="0">
            <a:spAutoFit/>
          </a:bodyPr>
          <a:lstStyle/>
          <a:p>
            <a:pPr marL="12700" marR="5080">
              <a:lnSpc>
                <a:spcPct val="100000"/>
              </a:lnSpc>
            </a:pPr>
            <a:r>
              <a:rPr lang="en-US" sz="1400" b="1" spc="-5" dirty="0">
                <a:solidFill>
                  <a:srgbClr val="FFFFFF"/>
                </a:solidFill>
                <a:latin typeface="Tahoma" panose="020B0604030504040204" pitchFamily="34" charset="0"/>
                <a:ea typeface="Tahoma" panose="020B0604030504040204" pitchFamily="34" charset="0"/>
                <a:cs typeface="Tahoma" panose="020B0604030504040204" pitchFamily="34" charset="0"/>
              </a:rPr>
              <a:t>AREAS OF EXCELLENCE IN RESEARCH AND TEACHING</a:t>
            </a: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35682" y="1589662"/>
            <a:ext cx="3855318" cy="47349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520"/>
              </a:lnSpc>
              <a:spcBef>
                <a:spcPts val="600"/>
              </a:spcBef>
              <a:spcAft>
                <a:spcPts val="0"/>
              </a:spcAft>
              <a:defRPr/>
            </a:pPr>
            <a:r>
              <a:rPr lang="en-US" sz="1100" b="1" dirty="0">
                <a:solidFill>
                  <a:prstClr val="black">
                    <a:lumMod val="85000"/>
                    <a:lumOff val="15000"/>
                  </a:prstClr>
                </a:solidFill>
                <a:latin typeface="Tahoma" pitchFamily="34" charset="0"/>
                <a:ea typeface="Tahoma" pitchFamily="34" charset="0"/>
                <a:cs typeface="Tahoma" pitchFamily="34" charset="0"/>
              </a:rPr>
              <a:t>AREAS OF EXCELLENCE IN RESEARCH AND </a:t>
            </a:r>
            <a:r>
              <a:rPr lang="en-US" sz="1100" b="1" dirty="0" smtClean="0">
                <a:solidFill>
                  <a:prstClr val="black">
                    <a:lumMod val="85000"/>
                    <a:lumOff val="15000"/>
                  </a:prstClr>
                </a:solidFill>
                <a:latin typeface="Tahoma" pitchFamily="34" charset="0"/>
                <a:ea typeface="Tahoma" pitchFamily="34" charset="0"/>
                <a:cs typeface="Tahoma" pitchFamily="34" charset="0"/>
              </a:rPr>
              <a:t>TEACHING</a:t>
            </a:r>
            <a:endParaRPr lang="ru-RU" sz="1100" b="1" dirty="0" smtClean="0">
              <a:solidFill>
                <a:prstClr val="black">
                  <a:lumMod val="85000"/>
                  <a:lumOff val="15000"/>
                </a:prstClr>
              </a:solidFill>
              <a:latin typeface="Tahoma" pitchFamily="34" charset="0"/>
              <a:ea typeface="Tahoma" pitchFamily="34" charset="0"/>
              <a:cs typeface="Tahoma" pitchFamily="34" charset="0"/>
            </a:endParaRPr>
          </a:p>
          <a:p>
            <a:pPr algn="ctr" fontAlgn="auto">
              <a:lnSpc>
                <a:spcPts val="2520"/>
              </a:lnSpc>
              <a:spcBef>
                <a:spcPts val="600"/>
              </a:spcBef>
              <a:spcAft>
                <a:spcPts val="0"/>
              </a:spcAft>
              <a:defRPr/>
            </a:pPr>
            <a:endParaRPr lang="en-US" sz="1100" dirty="0">
              <a:solidFill>
                <a:prstClr val="black">
                  <a:lumMod val="85000"/>
                  <a:lumOff val="15000"/>
                </a:prstClr>
              </a:solidFill>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sz="1100" dirty="0" smtClean="0">
                <a:solidFill>
                  <a:prstClr val="black">
                    <a:lumMod val="85000"/>
                    <a:lumOff val="15000"/>
                  </a:prstClr>
                </a:solidFill>
                <a:latin typeface="Tahoma" pitchFamily="34" charset="0"/>
                <a:ea typeface="Tahoma" pitchFamily="34" charset="0"/>
                <a:cs typeface="Tahoma" pitchFamily="34" charset="0"/>
              </a:rPr>
              <a:t>Comparative history of empire, colonialism, and nationalism;</a:t>
            </a:r>
          </a:p>
          <a:p>
            <a:pPr marL="342900" indent="-342900" fontAlgn="auto">
              <a:lnSpc>
                <a:spcPts val="2520"/>
              </a:lnSpc>
              <a:spcBef>
                <a:spcPts val="600"/>
              </a:spcBef>
              <a:spcAft>
                <a:spcPts val="0"/>
              </a:spcAft>
              <a:buFont typeface="Wingdings" pitchFamily="2" charset="2"/>
              <a:buChar char="ü"/>
              <a:defRPr/>
            </a:pPr>
            <a:r>
              <a:rPr lang="en-US" sz="1100" dirty="0" smtClean="0">
                <a:solidFill>
                  <a:prstClr val="black">
                    <a:lumMod val="85000"/>
                    <a:lumOff val="15000"/>
                  </a:prstClr>
                </a:solidFill>
                <a:latin typeface="Tahoma" pitchFamily="34" charset="0"/>
                <a:ea typeface="Tahoma" pitchFamily="34" charset="0"/>
                <a:cs typeface="Tahoma" pitchFamily="34" charset="0"/>
              </a:rPr>
              <a:t>Environmental and technological history; </a:t>
            </a:r>
          </a:p>
          <a:p>
            <a:pPr marL="342900" indent="-342900" fontAlgn="auto">
              <a:lnSpc>
                <a:spcPts val="2520"/>
              </a:lnSpc>
              <a:spcBef>
                <a:spcPts val="600"/>
              </a:spcBef>
              <a:spcAft>
                <a:spcPts val="0"/>
              </a:spcAft>
              <a:buFont typeface="Wingdings" pitchFamily="2" charset="2"/>
              <a:buChar char="ü"/>
              <a:defRPr/>
            </a:pPr>
            <a:r>
              <a:rPr lang="en-US" sz="1100" dirty="0" smtClean="0">
                <a:solidFill>
                  <a:prstClr val="black">
                    <a:lumMod val="85000"/>
                    <a:lumOff val="15000"/>
                  </a:prstClr>
                </a:solidFill>
                <a:latin typeface="Tahoma" pitchFamily="34" charset="0"/>
                <a:ea typeface="Tahoma" pitchFamily="34" charset="0"/>
                <a:cs typeface="Tahoma" pitchFamily="34" charset="0"/>
              </a:rPr>
              <a:t>Social and cultural history of borders and borderlands;</a:t>
            </a:r>
          </a:p>
          <a:p>
            <a:pPr marL="342900" indent="-342900" fontAlgn="auto">
              <a:lnSpc>
                <a:spcPts val="2520"/>
              </a:lnSpc>
              <a:spcBef>
                <a:spcPts val="600"/>
              </a:spcBef>
              <a:spcAft>
                <a:spcPts val="0"/>
              </a:spcAft>
              <a:buFont typeface="Wingdings" pitchFamily="2" charset="2"/>
              <a:buChar char="ü"/>
              <a:defRPr/>
            </a:pPr>
            <a:r>
              <a:rPr lang="en-US" sz="1100" dirty="0" smtClean="0">
                <a:solidFill>
                  <a:prstClr val="black">
                    <a:lumMod val="85000"/>
                    <a:lumOff val="15000"/>
                  </a:prstClr>
                </a:solidFill>
                <a:latin typeface="Tahoma" pitchFamily="34" charset="0"/>
                <a:ea typeface="Tahoma" pitchFamily="34" charset="0"/>
                <a:cs typeface="Tahoma" pitchFamily="34" charset="0"/>
              </a:rPr>
              <a:t>Intellectual history and history of science; </a:t>
            </a:r>
          </a:p>
          <a:p>
            <a:pPr marL="342900" indent="-342900" fontAlgn="auto">
              <a:lnSpc>
                <a:spcPts val="2520"/>
              </a:lnSpc>
              <a:spcBef>
                <a:spcPts val="600"/>
              </a:spcBef>
              <a:spcAft>
                <a:spcPts val="0"/>
              </a:spcAft>
              <a:buFont typeface="Wingdings" pitchFamily="2" charset="2"/>
              <a:buChar char="ü"/>
              <a:defRPr/>
            </a:pPr>
            <a:r>
              <a:rPr lang="en-US" sz="1100" dirty="0" smtClean="0">
                <a:solidFill>
                  <a:prstClr val="black">
                    <a:lumMod val="85000"/>
                    <a:lumOff val="15000"/>
                  </a:prstClr>
                </a:solidFill>
                <a:latin typeface="Tahoma" pitchFamily="34" charset="0"/>
                <a:ea typeface="Tahoma" pitchFamily="34" charset="0"/>
                <a:cs typeface="Tahoma" pitchFamily="34" charset="0"/>
              </a:rPr>
              <a:t>History and anthropology of religion; </a:t>
            </a:r>
          </a:p>
          <a:p>
            <a:pPr marL="342900" indent="-342900" fontAlgn="auto">
              <a:lnSpc>
                <a:spcPts val="2520"/>
              </a:lnSpc>
              <a:spcBef>
                <a:spcPts val="600"/>
              </a:spcBef>
              <a:spcAft>
                <a:spcPts val="0"/>
              </a:spcAft>
              <a:buFont typeface="Wingdings" pitchFamily="2" charset="2"/>
              <a:buChar char="ü"/>
              <a:defRPr/>
            </a:pPr>
            <a:r>
              <a:rPr lang="en-US" sz="1100" dirty="0" smtClean="0">
                <a:solidFill>
                  <a:prstClr val="black">
                    <a:lumMod val="85000"/>
                    <a:lumOff val="15000"/>
                  </a:prstClr>
                </a:solidFill>
                <a:latin typeface="Tahoma" pitchFamily="34" charset="0"/>
                <a:ea typeface="Tahoma" pitchFamily="34" charset="0"/>
                <a:cs typeface="Tahoma" pitchFamily="34" charset="0"/>
              </a:rPr>
              <a:t>Historical Geography, digital humanities, and GIS.</a:t>
            </a:r>
            <a:endParaRPr lang="en-US" sz="1100" dirty="0">
              <a:solidFill>
                <a:prstClr val="black">
                  <a:lumMod val="85000"/>
                  <a:lumOff val="15000"/>
                </a:prstClr>
              </a:solidFill>
              <a:latin typeface="Tahoma" pitchFamily="34" charset="0"/>
              <a:ea typeface="Tahoma" pitchFamily="34" charset="0"/>
              <a:cs typeface="Tahoma" pitchFamily="34" charset="0"/>
            </a:endParaRPr>
          </a:p>
        </p:txBody>
      </p:sp>
      <p:sp>
        <p:nvSpPr>
          <p:cNvPr id="10" name="Прямоугольник 9"/>
          <p:cNvSpPr/>
          <p:nvPr/>
        </p:nvSpPr>
        <p:spPr>
          <a:xfrm>
            <a:off x="4876800" y="1589662"/>
            <a:ext cx="4026409" cy="47349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520"/>
              </a:lnSpc>
              <a:spcBef>
                <a:spcPts val="600"/>
              </a:spcBef>
              <a:spcAft>
                <a:spcPts val="0"/>
              </a:spcAft>
              <a:defRPr/>
            </a:pPr>
            <a:r>
              <a:rPr lang="en-US" sz="1100" b="1" dirty="0">
                <a:solidFill>
                  <a:prstClr val="black">
                    <a:lumMod val="85000"/>
                    <a:lumOff val="15000"/>
                  </a:prstClr>
                </a:solidFill>
                <a:latin typeface="Tahoma" pitchFamily="34" charset="0"/>
                <a:ea typeface="Tahoma" pitchFamily="34" charset="0"/>
                <a:cs typeface="Tahoma" pitchFamily="34" charset="0"/>
              </a:rPr>
              <a:t>REGIONS OF STRONG </a:t>
            </a:r>
            <a:r>
              <a:rPr lang="en-US" sz="1100" b="1" dirty="0" smtClean="0">
                <a:solidFill>
                  <a:prstClr val="black">
                    <a:lumMod val="85000"/>
                    <a:lumOff val="15000"/>
                  </a:prstClr>
                </a:solidFill>
                <a:latin typeface="Tahoma" pitchFamily="34" charset="0"/>
                <a:ea typeface="Tahoma" pitchFamily="34" charset="0"/>
                <a:cs typeface="Tahoma" pitchFamily="34" charset="0"/>
              </a:rPr>
              <a:t>EXPERTISE</a:t>
            </a:r>
            <a:endParaRPr lang="ru-RU" sz="1100" b="1" dirty="0" smtClean="0">
              <a:solidFill>
                <a:prstClr val="black">
                  <a:lumMod val="85000"/>
                  <a:lumOff val="15000"/>
                </a:prstClr>
              </a:solidFill>
              <a:latin typeface="Tahoma" pitchFamily="34" charset="0"/>
              <a:ea typeface="Tahoma" pitchFamily="34" charset="0"/>
              <a:cs typeface="Tahoma" pitchFamily="34" charset="0"/>
            </a:endParaRPr>
          </a:p>
          <a:p>
            <a:pPr algn="ctr" fontAlgn="auto">
              <a:lnSpc>
                <a:spcPts val="2520"/>
              </a:lnSpc>
              <a:spcBef>
                <a:spcPts val="600"/>
              </a:spcBef>
              <a:spcAft>
                <a:spcPts val="0"/>
              </a:spcAft>
              <a:defRPr/>
            </a:pPr>
            <a:endParaRPr lang="ru-RU" sz="1100" dirty="0">
              <a:solidFill>
                <a:prstClr val="black">
                  <a:lumMod val="85000"/>
                  <a:lumOff val="15000"/>
                </a:prstClr>
              </a:solidFill>
              <a:latin typeface="Tahoma" pitchFamily="34" charset="0"/>
              <a:ea typeface="Tahoma" pitchFamily="34" charset="0"/>
              <a:cs typeface="Tahoma" pitchFamily="34" charset="0"/>
            </a:endParaRPr>
          </a:p>
          <a:p>
            <a:pPr algn="ctr" fontAlgn="auto">
              <a:lnSpc>
                <a:spcPts val="2520"/>
              </a:lnSpc>
              <a:spcBef>
                <a:spcPts val="600"/>
              </a:spcBef>
              <a:spcAft>
                <a:spcPts val="0"/>
              </a:spcAft>
              <a:defRPr/>
            </a:pPr>
            <a:endParaRPr lang="en-US" sz="1100" dirty="0">
              <a:solidFill>
                <a:prstClr val="black">
                  <a:lumMod val="85000"/>
                  <a:lumOff val="15000"/>
                </a:prstClr>
              </a:solidFill>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sz="1100" dirty="0">
                <a:solidFill>
                  <a:prstClr val="black">
                    <a:lumMod val="85000"/>
                    <a:lumOff val="15000"/>
                  </a:prstClr>
                </a:solidFill>
                <a:latin typeface="Tahoma" pitchFamily="34" charset="0"/>
                <a:ea typeface="Tahoma" pitchFamily="34" charset="0"/>
                <a:cs typeface="Tahoma" pitchFamily="34" charset="0"/>
              </a:rPr>
              <a:t>Northern Europe, Baltics</a:t>
            </a:r>
          </a:p>
          <a:p>
            <a:pPr marL="342900" indent="-342900" fontAlgn="auto">
              <a:lnSpc>
                <a:spcPts val="2520"/>
              </a:lnSpc>
              <a:spcBef>
                <a:spcPts val="600"/>
              </a:spcBef>
              <a:spcAft>
                <a:spcPts val="0"/>
              </a:spcAft>
              <a:buFont typeface="Wingdings" pitchFamily="2" charset="2"/>
              <a:buChar char="ü"/>
              <a:defRPr/>
            </a:pPr>
            <a:r>
              <a:rPr lang="en-US" sz="1100" dirty="0">
                <a:solidFill>
                  <a:prstClr val="black">
                    <a:lumMod val="85000"/>
                    <a:lumOff val="15000"/>
                  </a:prstClr>
                </a:solidFill>
                <a:latin typeface="Tahoma" pitchFamily="34" charset="0"/>
                <a:ea typeface="Tahoma" pitchFamily="34" charset="0"/>
                <a:cs typeface="Tahoma" pitchFamily="34" charset="0"/>
              </a:rPr>
              <a:t>Siberia and the Circumpolar North</a:t>
            </a:r>
          </a:p>
          <a:p>
            <a:pPr marL="342900" indent="-342900" fontAlgn="auto">
              <a:lnSpc>
                <a:spcPts val="2520"/>
              </a:lnSpc>
              <a:spcBef>
                <a:spcPts val="600"/>
              </a:spcBef>
              <a:spcAft>
                <a:spcPts val="0"/>
              </a:spcAft>
              <a:buFont typeface="Wingdings" pitchFamily="2" charset="2"/>
              <a:buChar char="ü"/>
              <a:defRPr/>
            </a:pPr>
            <a:r>
              <a:rPr lang="en-US" sz="1100" dirty="0">
                <a:solidFill>
                  <a:prstClr val="black">
                    <a:lumMod val="85000"/>
                    <a:lumOff val="15000"/>
                  </a:prstClr>
                </a:solidFill>
                <a:latin typeface="Tahoma" pitchFamily="34" charset="0"/>
                <a:ea typeface="Tahoma" pitchFamily="34" charset="0"/>
                <a:cs typeface="Tahoma" pitchFamily="34" charset="0"/>
              </a:rPr>
              <a:t>Germany and Central Europe</a:t>
            </a:r>
          </a:p>
          <a:p>
            <a:pPr marL="342900" indent="-342900" fontAlgn="auto">
              <a:lnSpc>
                <a:spcPts val="2520"/>
              </a:lnSpc>
              <a:spcBef>
                <a:spcPts val="600"/>
              </a:spcBef>
              <a:spcAft>
                <a:spcPts val="0"/>
              </a:spcAft>
              <a:buFont typeface="Wingdings" pitchFamily="2" charset="2"/>
              <a:buChar char="ü"/>
              <a:defRPr/>
            </a:pPr>
            <a:r>
              <a:rPr lang="en-US" sz="1100" dirty="0">
                <a:solidFill>
                  <a:prstClr val="black">
                    <a:lumMod val="85000"/>
                    <a:lumOff val="15000"/>
                  </a:prstClr>
                </a:solidFill>
                <a:latin typeface="Tahoma" pitchFamily="34" charset="0"/>
                <a:ea typeface="Tahoma" pitchFamily="34" charset="0"/>
                <a:cs typeface="Tahoma" pitchFamily="34" charset="0"/>
              </a:rPr>
              <a:t>Eastern Europe, Russia/Eurasia </a:t>
            </a:r>
          </a:p>
          <a:p>
            <a:pPr marL="342900" indent="-342900" fontAlgn="auto">
              <a:lnSpc>
                <a:spcPts val="2520"/>
              </a:lnSpc>
              <a:spcBef>
                <a:spcPts val="600"/>
              </a:spcBef>
              <a:spcAft>
                <a:spcPts val="0"/>
              </a:spcAft>
              <a:buFont typeface="Wingdings" pitchFamily="2" charset="2"/>
              <a:buChar char="ü"/>
              <a:defRPr/>
            </a:pPr>
            <a:r>
              <a:rPr lang="en-US" sz="1100" dirty="0">
                <a:solidFill>
                  <a:prstClr val="black">
                    <a:lumMod val="85000"/>
                    <a:lumOff val="15000"/>
                  </a:prstClr>
                </a:solidFill>
                <a:latin typeface="Tahoma" pitchFamily="34" charset="0"/>
                <a:ea typeface="Tahoma" pitchFamily="34" charset="0"/>
                <a:cs typeface="Tahoma" pitchFamily="34" charset="0"/>
              </a:rPr>
              <a:t>Far East, East Asia, and the Pacific</a:t>
            </a:r>
          </a:p>
        </p:txBody>
      </p:sp>
    </p:spTree>
    <p:extLst>
      <p:ext uri="{BB962C8B-B14F-4D97-AF65-F5344CB8AC3E}">
        <p14:creationId xmlns:p14="http://schemas.microsoft.com/office/powerpoint/2010/main" val="1655907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07722"/>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700" spc="5" dirty="0" smtClean="0">
                <a:solidFill>
                  <a:srgbClr val="FFFFFF"/>
                </a:solidFill>
                <a:latin typeface="Arial"/>
                <a:cs typeface="Arial"/>
              </a:rPr>
              <a:t>8</a:t>
            </a:r>
            <a:endParaRPr sz="800">
              <a:latin typeface="Calibri"/>
              <a:cs typeface="Calibri"/>
            </a:endParaRPr>
          </a:p>
        </p:txBody>
      </p:sp>
      <p:sp>
        <p:nvSpPr>
          <p:cNvPr id="11" name="object 11"/>
          <p:cNvSpPr txBox="1"/>
          <p:nvPr/>
        </p:nvSpPr>
        <p:spPr>
          <a:xfrm>
            <a:off x="427134" y="99066"/>
            <a:ext cx="1657985" cy="1292662"/>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itchFamily="34" charset="0"/>
                <a:ea typeface="Tahoma" pitchFamily="34" charset="0"/>
                <a:cs typeface="Tahoma" pitchFamily="34" charset="0"/>
              </a:rPr>
              <a:t>COMPARATIVE HISTORY OF EMPIRE, COLONIALISM, AND NATIONALISM </a:t>
            </a:r>
            <a:endParaRPr lang="en-US" sz="1400" b="1" spc="-5" dirty="0">
              <a:solidFill>
                <a:srgbClr val="FFFFFF"/>
              </a:solidFill>
              <a:latin typeface="Tahoma" pitchFamily="34" charset="0"/>
              <a:ea typeface="Tahoma" pitchFamily="34" charset="0"/>
              <a:cs typeface="Tahoma" pitchFamily="34" charset="0"/>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745110"/>
            <a:ext cx="8674609" cy="4602069"/>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Research projects:</a:t>
            </a:r>
          </a:p>
          <a:p>
            <a:pPr marL="285750" indent="-285750" fontAlgn="auto">
              <a:spcBef>
                <a:spcPts val="0"/>
              </a:spcBef>
              <a:spcAft>
                <a:spcPts val="0"/>
              </a:spcAft>
              <a:buFont typeface="Wingdings" panose="05000000000000000000" pitchFamily="2" charset="2"/>
              <a:buChar char="ü"/>
              <a:defRPr/>
            </a:pPr>
            <a:r>
              <a:rPr lang="ru-RU"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Comparative Historical Studies of Empire and Nationalism</a:t>
            </a:r>
            <a:r>
              <a:rPr lang="ru-RU" sz="16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ru-RU" sz="1600" dirty="0">
                <a:solidFill>
                  <a:srgbClr val="262626"/>
                </a:solidFill>
                <a:latin typeface="Tahoma" pitchFamily="34" charset="0"/>
                <a:cs typeface="Tahoma" pitchFamily="34" charset="0"/>
              </a:rPr>
              <a:t>«</a:t>
            </a:r>
            <a:r>
              <a:rPr lang="en-US" sz="1600" dirty="0" err="1">
                <a:solidFill>
                  <a:srgbClr val="262626"/>
                </a:solidFill>
                <a:latin typeface="Tahoma" pitchFamily="34" charset="0"/>
                <a:cs typeface="Tahoma" pitchFamily="34" charset="0"/>
              </a:rPr>
              <a:t>Territorialization</a:t>
            </a:r>
            <a:r>
              <a:rPr lang="en-US" sz="1600" dirty="0">
                <a:solidFill>
                  <a:srgbClr val="262626"/>
                </a:solidFill>
                <a:latin typeface="Tahoma" pitchFamily="34" charset="0"/>
                <a:cs typeface="Tahoma" pitchFamily="34" charset="0"/>
              </a:rPr>
              <a:t> of ruling regimes of diversity: inner and outer borders in the Russian history</a:t>
            </a:r>
            <a:r>
              <a:rPr lang="ru-RU" sz="1600" dirty="0">
                <a:solidFill>
                  <a:srgbClr val="262626"/>
                </a:solidFill>
                <a:latin typeface="Tahoma" pitchFamily="34" charset="0"/>
                <a:cs typeface="Tahoma" pitchFamily="34" charset="0"/>
              </a:rPr>
              <a:t>» </a:t>
            </a:r>
            <a:endParaRPr lang="en-US" sz="1600" dirty="0">
              <a:solidFill>
                <a:srgbClr val="262626"/>
              </a:solidFill>
              <a:latin typeface="Tahoma" pitchFamily="34" charset="0"/>
              <a:cs typeface="Tahoma" pitchFamily="34" charset="0"/>
            </a:endParaRPr>
          </a:p>
          <a:p>
            <a:pPr marL="285750" indent="-285750" fontAlgn="auto">
              <a:spcBef>
                <a:spcPts val="0"/>
              </a:spcBef>
              <a:spcAft>
                <a:spcPts val="0"/>
              </a:spcAft>
              <a:buFont typeface="Wingdings" panose="05000000000000000000" pitchFamily="2" charset="2"/>
              <a:buChar char="ü"/>
              <a:defRPr/>
            </a:pPr>
            <a:r>
              <a:rPr lang="ru-RU" sz="1600" dirty="0">
                <a:solidFill>
                  <a:srgbClr val="262626"/>
                </a:solidFill>
                <a:latin typeface="Tahoma" pitchFamily="34" charset="0"/>
                <a:cs typeface="Tahoma" pitchFamily="34" charset="0"/>
              </a:rPr>
              <a:t>«</a:t>
            </a:r>
            <a:r>
              <a:rPr lang="en-US" sz="1600" dirty="0">
                <a:solidFill>
                  <a:srgbClr val="262626"/>
                </a:solidFill>
                <a:latin typeface="Tahoma" pitchFamily="34" charset="0"/>
                <a:cs typeface="Tahoma" pitchFamily="34" charset="0"/>
              </a:rPr>
              <a:t>Construction of political space in historical empires: comparative historical analysis</a:t>
            </a:r>
            <a:r>
              <a:rPr lang="ru-RU" sz="1600" dirty="0">
                <a:solidFill>
                  <a:srgbClr val="262626"/>
                </a:solidFill>
                <a:latin typeface="Tahoma" pitchFamily="34" charset="0"/>
                <a:cs typeface="Tahoma" pitchFamily="34" charset="0"/>
              </a:rPr>
              <a: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Foci of research:</a:t>
            </a:r>
          </a:p>
          <a:p>
            <a:pPr marL="342900" indent="-342900" fontAlgn="auto">
              <a:spcBef>
                <a:spcPts val="0"/>
              </a:spcBef>
              <a:spcAft>
                <a:spcPts val="0"/>
              </a:spcAft>
              <a:buFont typeface="Wingdings" panose="05000000000000000000" pitchFamily="2" charset="2"/>
              <a:buChar char="ü"/>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nationalism as a political force emanating from imperial context;</a:t>
            </a:r>
          </a:p>
          <a:p>
            <a:pPr marL="342900" indent="-342900" fontAlgn="auto">
              <a:spcBef>
                <a:spcPts val="0"/>
              </a:spcBef>
              <a:spcAft>
                <a:spcPts val="0"/>
              </a:spcAft>
              <a:buFont typeface="Wingdings" panose="05000000000000000000" pitchFamily="2" charset="2"/>
              <a:buChar char="ü"/>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ideological foundations of imperial rule and nationalist politics in comparative perspective;</a:t>
            </a:r>
          </a:p>
          <a:p>
            <a:pPr marL="342900" indent="-342900" fontAlgn="auto">
              <a:spcBef>
                <a:spcPts val="0"/>
              </a:spcBef>
              <a:spcAft>
                <a:spcPts val="0"/>
              </a:spcAft>
              <a:buFont typeface="Wingdings" panose="05000000000000000000" pitchFamily="2" charset="2"/>
              <a:buChar char="ü"/>
              <a:defRPr/>
            </a:pPr>
            <a:r>
              <a:rPr lang="en-US" sz="1600" dirty="0" err="1">
                <a:solidFill>
                  <a:schemeClr val="tx1"/>
                </a:solidFill>
                <a:latin typeface="Tahoma" panose="020B0604030504040204" pitchFamily="34" charset="0"/>
                <a:ea typeface="Tahoma" panose="020B0604030504040204" pitchFamily="34" charset="0"/>
                <a:cs typeface="Tahoma" panose="020B0604030504040204" pitchFamily="34" charset="0"/>
              </a:rPr>
              <a:t>territorialization</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of imperial governance in the Russian Empire and Soviet Union;</a:t>
            </a:r>
          </a:p>
          <a:p>
            <a:pPr marL="342900" indent="-342900" fontAlgn="auto">
              <a:spcBef>
                <a:spcPts val="0"/>
              </a:spcBef>
              <a:spcAft>
                <a:spcPts val="0"/>
              </a:spcAft>
              <a:buFont typeface="Wingdings" panose="05000000000000000000" pitchFamily="2" charset="2"/>
              <a:buChar char="ü"/>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constitutionalism, </a:t>
            </a:r>
            <a:r>
              <a:rPr lang="en-US" sz="1600" dirty="0" err="1">
                <a:solidFill>
                  <a:schemeClr val="tx1"/>
                </a:solidFill>
                <a:latin typeface="Tahoma" panose="020B0604030504040204" pitchFamily="34" charset="0"/>
                <a:ea typeface="Tahoma" panose="020B0604030504040204" pitchFamily="34" charset="0"/>
                <a:cs typeface="Tahoma" panose="020B0604030504040204" pitchFamily="34" charset="0"/>
              </a:rPr>
              <a:t>autonomism</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federalism, and the minority rights in empire and nation-states.</a:t>
            </a:r>
            <a:endParaRPr lang="ru-RU"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Publication Highlight: </a:t>
            </a:r>
          </a:p>
          <a:p>
            <a:pPr marL="342900" indent="-342900" fontAlgn="auto">
              <a:spcBef>
                <a:spcPts val="0"/>
              </a:spcBef>
              <a:spcAft>
                <a:spcPts val="0"/>
              </a:spcAft>
              <a:buFont typeface="Wingdings" panose="05000000000000000000" pitchFamily="2" charset="2"/>
              <a:buChar char="ü"/>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2016 - Book series with </a:t>
            </a:r>
            <a:r>
              <a:rPr lang="en-US" sz="1600" dirty="0" err="1">
                <a:solidFill>
                  <a:schemeClr val="tx1"/>
                </a:solidFill>
                <a:latin typeface="Tahoma" panose="020B0604030504040204" pitchFamily="34" charset="0"/>
                <a:ea typeface="Tahoma" panose="020B0604030504040204" pitchFamily="34" charset="0"/>
                <a:cs typeface="Tahoma" panose="020B0604030504040204" pitchFamily="34" charset="0"/>
              </a:rPr>
              <a:t>Routledge</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(category B by SENSE ranking of scientific publishers) </a:t>
            </a:r>
            <a:r>
              <a:rPr lang="ru-RU"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Imperial Transformations: Russian, Soviet and Post-Soviet History</a:t>
            </a:r>
            <a:r>
              <a:rPr lang="ru-RU"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5" name="object 11"/>
          <p:cNvSpPr txBox="1"/>
          <p:nvPr/>
        </p:nvSpPr>
        <p:spPr>
          <a:xfrm>
            <a:off x="2590800" y="115967"/>
            <a:ext cx="6629400" cy="738664"/>
          </a:xfrm>
          <a:prstGeom prst="rect">
            <a:avLst/>
          </a:prstGeom>
        </p:spPr>
        <p:txBody>
          <a:bodyPr vert="horz" wrap="square" lIns="0" tIns="0" rIns="0" bIns="0" rtlCol="0">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Ronald G. </a:t>
            </a:r>
            <a:r>
              <a:rPr lang="en-US" sz="1600" dirty="0" err="1">
                <a:latin typeface="Tahoma" pitchFamily="34" charset="0"/>
                <a:ea typeface="Tahoma" pitchFamily="34" charset="0"/>
                <a:cs typeface="Tahoma" pitchFamily="34" charset="0"/>
              </a:rPr>
              <a:t>Suny</a:t>
            </a:r>
            <a:r>
              <a:rPr lang="en-US" sz="1600" dirty="0">
                <a:latin typeface="Tahoma" pitchFamily="34" charset="0"/>
                <a:ea typeface="Tahoma" pitchFamily="34" charset="0"/>
                <a:cs typeface="Tahoma" pitchFamily="34" charset="0"/>
              </a:rPr>
              <a:t> (University of </a:t>
            </a:r>
            <a:r>
              <a:rPr lang="en-US" sz="1600" dirty="0" smtClean="0">
                <a:latin typeface="Tahoma" pitchFamily="34" charset="0"/>
                <a:ea typeface="Tahoma" pitchFamily="34" charset="0"/>
                <a:cs typeface="Tahoma" pitchFamily="34" charset="0"/>
              </a:rPr>
              <a:t>Michigan), Alexander </a:t>
            </a:r>
            <a:r>
              <a:rPr lang="en-US" sz="1600" dirty="0" err="1" smtClean="0">
                <a:latin typeface="Tahoma" pitchFamily="34" charset="0"/>
                <a:ea typeface="Tahoma" pitchFamily="34" charset="0"/>
                <a:cs typeface="Tahoma" pitchFamily="34" charset="0"/>
              </a:rPr>
              <a:t>Semyonov</a:t>
            </a:r>
            <a:r>
              <a:rPr lang="en-US" sz="1600" dirty="0" smtClean="0">
                <a:latin typeface="Tahoma" pitchFamily="34" charset="0"/>
                <a:ea typeface="Tahoma" pitchFamily="34" charset="0"/>
                <a:cs typeface="Tahoma" pitchFamily="34" charset="0"/>
              </a:rPr>
              <a:t>,</a:t>
            </a:r>
            <a:endParaRPr lang="en-US" sz="1600" dirty="0">
              <a:latin typeface="Tahoma" pitchFamily="34" charset="0"/>
              <a:ea typeface="Tahoma" pitchFamily="34" charset="0"/>
              <a:cs typeface="Tahoma" pitchFamily="34" charset="0"/>
            </a:endParaRPr>
          </a:p>
          <a:p>
            <a:pPr fontAlgn="auto">
              <a:spcBef>
                <a:spcPts val="0"/>
              </a:spcBef>
              <a:spcAft>
                <a:spcPts val="0"/>
              </a:spcAft>
              <a:defRPr/>
            </a:pPr>
            <a:r>
              <a:rPr lang="en-US" sz="1600" dirty="0" smtClean="0">
                <a:latin typeface="Tahoma" pitchFamily="34" charset="0"/>
                <a:ea typeface="Tahoma" pitchFamily="34" charset="0"/>
                <a:cs typeface="Tahoma" pitchFamily="34" charset="0"/>
              </a:rPr>
              <a:t>Ivan </a:t>
            </a:r>
            <a:r>
              <a:rPr lang="en-US" sz="1600" dirty="0" err="1">
                <a:latin typeface="Tahoma" pitchFamily="34" charset="0"/>
                <a:ea typeface="Tahoma" pitchFamily="34" charset="0"/>
                <a:cs typeface="Tahoma" pitchFamily="34" charset="0"/>
              </a:rPr>
              <a:t>Sablin</a:t>
            </a:r>
            <a:r>
              <a:rPr lang="en-US" sz="1600" dirty="0">
                <a:latin typeface="Tahoma" pitchFamily="34" charset="0"/>
                <a:ea typeface="Tahoma" pitchFamily="34" charset="0"/>
                <a:cs typeface="Tahoma" pitchFamily="34" charset="0"/>
              </a:rPr>
              <a:t>, Anton </a:t>
            </a:r>
            <a:r>
              <a:rPr lang="en-US" sz="1600" dirty="0" err="1">
                <a:latin typeface="Tahoma" pitchFamily="34" charset="0"/>
                <a:ea typeface="Tahoma" pitchFamily="34" charset="0"/>
                <a:cs typeface="Tahoma" pitchFamily="34" charset="0"/>
              </a:rPr>
              <a:t>Kotenko</a:t>
            </a:r>
            <a:r>
              <a:rPr lang="en-US" sz="1600" dirty="0">
                <a:latin typeface="Tahoma" pitchFamily="34" charset="0"/>
                <a:ea typeface="Tahoma" pitchFamily="34" charset="0"/>
                <a:cs typeface="Tahoma" pitchFamily="34" charset="0"/>
              </a:rPr>
              <a:t>, Jeremy Smith</a:t>
            </a:r>
            <a:r>
              <a:rPr lang="ru-RU" sz="1600"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University of Eastern Finland) Sergey </a:t>
            </a:r>
            <a:r>
              <a:rPr lang="en-US" sz="1600" dirty="0" err="1">
                <a:latin typeface="Tahoma" panose="020B0604030504040204" pitchFamily="34" charset="0"/>
                <a:ea typeface="Tahoma" panose="020B0604030504040204" pitchFamily="34" charset="0"/>
                <a:cs typeface="Tahoma" panose="020B0604030504040204" pitchFamily="34" charset="0"/>
              </a:rPr>
              <a:t>Glebov</a:t>
            </a:r>
            <a:r>
              <a:rPr lang="en-US" sz="1600" dirty="0">
                <a:latin typeface="Tahoma" panose="020B0604030504040204" pitchFamily="34" charset="0"/>
                <a:ea typeface="Tahoma" panose="020B0604030504040204" pitchFamily="34" charset="0"/>
                <a:cs typeface="Tahoma" panose="020B0604030504040204" pitchFamily="34" charset="0"/>
              </a:rPr>
              <a:t> (Amherst College)</a:t>
            </a:r>
          </a:p>
        </p:txBody>
      </p:sp>
    </p:spTree>
    <p:extLst>
      <p:ext uri="{BB962C8B-B14F-4D97-AF65-F5344CB8AC3E}">
        <p14:creationId xmlns:p14="http://schemas.microsoft.com/office/powerpoint/2010/main" val="1684776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sz="1400"/>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800" spc="5" dirty="0" smtClean="0">
                <a:solidFill>
                  <a:srgbClr val="FFFFFF"/>
                </a:solidFill>
                <a:latin typeface="Calibri"/>
                <a:cs typeface="Arial"/>
              </a:rPr>
              <a:t>9</a:t>
            </a:r>
            <a:endParaRPr sz="800">
              <a:latin typeface="Calibri"/>
              <a:cs typeface="Calibri"/>
            </a:endParaRPr>
          </a:p>
        </p:txBody>
      </p:sp>
      <p:sp>
        <p:nvSpPr>
          <p:cNvPr id="11" name="object 11"/>
          <p:cNvSpPr txBox="1"/>
          <p:nvPr/>
        </p:nvSpPr>
        <p:spPr>
          <a:xfrm>
            <a:off x="427134" y="99066"/>
            <a:ext cx="2075527" cy="861774"/>
          </a:xfrm>
          <a:prstGeom prst="rect">
            <a:avLst/>
          </a:prstGeom>
        </p:spPr>
        <p:txBody>
          <a:bodyPr vert="horz" wrap="square" lIns="0" tIns="0" rIns="0" bIns="0" rtlCol="0">
            <a:spAutoFit/>
          </a:bodyPr>
          <a:lstStyle/>
          <a:p>
            <a:pPr marL="12700" marR="5080">
              <a:lnSpc>
                <a:spcPct val="100000"/>
              </a:lnSpc>
            </a:pPr>
            <a:r>
              <a:rPr lang="en-US" sz="1400" b="1" spc="-5" dirty="0" smtClean="0">
                <a:solidFill>
                  <a:srgbClr val="FFFFFF"/>
                </a:solidFill>
                <a:latin typeface="Tahoma" pitchFamily="34" charset="0"/>
                <a:ea typeface="Tahoma" pitchFamily="34" charset="0"/>
                <a:cs typeface="Tahoma" pitchFamily="34" charset="0"/>
              </a:rPr>
              <a:t>ENVIRONMENTAL AND TECHNOLOGICAL HISTORY, AND </a:t>
            </a:r>
          </a:p>
          <a:p>
            <a:pPr marL="12700" marR="5080">
              <a:lnSpc>
                <a:spcPct val="100000"/>
              </a:lnSpc>
            </a:pPr>
            <a:r>
              <a:rPr lang="en-US" sz="1400" b="1" spc="-5" dirty="0" smtClean="0">
                <a:solidFill>
                  <a:srgbClr val="FFFFFF"/>
                </a:solidFill>
                <a:latin typeface="Tahoma" pitchFamily="34" charset="0"/>
                <a:ea typeface="Tahoma" pitchFamily="34" charset="0"/>
                <a:cs typeface="Tahoma" pitchFamily="34" charset="0"/>
              </a:rPr>
              <a:t>HISTORY OF SCIENCE </a:t>
            </a:r>
            <a:endParaRPr lang="en-US" sz="1400" b="1" spc="-5" dirty="0">
              <a:solidFill>
                <a:srgbClr val="FFFFFF"/>
              </a:solidFill>
              <a:latin typeface="Tahoma" pitchFamily="34" charset="0"/>
              <a:ea typeface="Tahoma" pitchFamily="34" charset="0"/>
              <a:cs typeface="Tahoma" pitchFamily="34" charset="0"/>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655115"/>
            <a:ext cx="8674609" cy="47349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Research projects: </a:t>
            </a:r>
          </a:p>
          <a:p>
            <a:pPr marL="285750" indent="-285750">
              <a:buFont typeface="Wingdings" charset="2"/>
              <a:buChar char="ü"/>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New governance for sustainable development of the European Arctic” and “Between Science and Politics: How Arctic Research Survived and Thrived in the Cold War – and Beyond” – in cooperation with Royal Institute of Technology, Stockholm, Sweden, 2014 – 2017. </a:t>
            </a:r>
          </a:p>
          <a:p>
            <a:pPr marL="285750" indent="-285750">
              <a:buFont typeface="Wingdings"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Exploring Russia’s Environmental History”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Leverhulme</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Trust, UK, 2013 – 2016.</a:t>
            </a:r>
          </a:p>
          <a:p>
            <a:pPr marL="285750" indent="-285750">
              <a:buFont typeface="Wingdings"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History of Oceans, COST project 2014 – 2018. </a:t>
            </a:r>
            <a:endParaRPr lang="ru-RU"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ü"/>
            </a:pPr>
            <a:r>
              <a:rPr lang="ru-RU"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“Moving of the material in history: the role of natural resource, materials and goods in institutional and infrastructural development (HSE funded project)</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Research areas and foci – history of</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resource use, mainly marine, mineral and forest resources;</a:t>
            </a:r>
          </a:p>
          <a:p>
            <a:pPr marL="285750" indent="-285750">
              <a:buFont typeface="Wingdings"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transportation, urban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mobilities</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and tourism;</a:t>
            </a:r>
          </a:p>
          <a:p>
            <a:pPr marL="285750" indent="-285750">
              <a:buFont typeface="Wingdings"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field sciences, especially in the Arctic;</a:t>
            </a:r>
          </a:p>
          <a:p>
            <a:pPr marL="285750" indent="-285750">
              <a:buFont typeface="Wingdings"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history of water; </a:t>
            </a:r>
          </a:p>
          <a:p>
            <a:pPr marL="285750" indent="-285750">
              <a:buFont typeface="Wingdings"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Soviet technological projects in the Third World, mainly Africa.</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Publications: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special issues of Journal of Historical Geography, SEER, forthcoming papers in Technology and History, Journal of Tourism Studies, book projects with Oxford University Press and other leading publishers (chapters in books –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env</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history of BRICS countries, Arctic history), volume on history of science and technology during the  First World War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J.Lajus</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co-editor), two books on Russian environmental history (</a:t>
            </a: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Leverhulme</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funded project)  </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11"/>
          <p:cNvSpPr txBox="1"/>
          <p:nvPr/>
        </p:nvSpPr>
        <p:spPr>
          <a:xfrm>
            <a:off x="2590800" y="115967"/>
            <a:ext cx="6629400" cy="492443"/>
          </a:xfrm>
          <a:prstGeom prst="rect">
            <a:avLst/>
          </a:prstGeom>
        </p:spPr>
        <p:txBody>
          <a:bodyPr vert="horz" wrap="square" lIns="0" tIns="0" rIns="0" bIns="0" rtlCol="0">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Julia </a:t>
            </a:r>
            <a:r>
              <a:rPr lang="en-US" sz="1600" dirty="0" err="1">
                <a:latin typeface="Tahoma" pitchFamily="34" charset="0"/>
                <a:ea typeface="Tahoma" pitchFamily="34" charset="0"/>
                <a:cs typeface="Tahoma" pitchFamily="34" charset="0"/>
              </a:rPr>
              <a:t>Lajus</a:t>
            </a:r>
            <a:r>
              <a:rPr lang="en-US" sz="1600" dirty="0">
                <a:latin typeface="Tahoma" pitchFamily="34" charset="0"/>
                <a:ea typeface="Tahoma" pitchFamily="34" charset="0"/>
                <a:cs typeface="Tahoma" pitchFamily="34" charset="0"/>
              </a:rPr>
              <a:t>,  Alexandra </a:t>
            </a:r>
            <a:r>
              <a:rPr lang="en-US" sz="1600" dirty="0" err="1">
                <a:latin typeface="Tahoma" pitchFamily="34" charset="0"/>
                <a:ea typeface="Tahoma" pitchFamily="34" charset="0"/>
                <a:cs typeface="Tahoma" pitchFamily="34" charset="0"/>
              </a:rPr>
              <a:t>Bekasova</a:t>
            </a:r>
            <a:r>
              <a:rPr lang="en-US" sz="1600" dirty="0">
                <a:latin typeface="Tahoma" pitchFamily="34" charset="0"/>
                <a:ea typeface="Tahoma" pitchFamily="34" charset="0"/>
                <a:cs typeface="Tahoma" pitchFamily="34" charset="0"/>
              </a:rPr>
              <a:t>, Margarita </a:t>
            </a:r>
            <a:r>
              <a:rPr lang="en-US" sz="1600" dirty="0" err="1">
                <a:latin typeface="Tahoma" pitchFamily="34" charset="0"/>
                <a:ea typeface="Tahoma" pitchFamily="34" charset="0"/>
                <a:cs typeface="Tahoma" pitchFamily="34" charset="0"/>
              </a:rPr>
              <a:t>Dadykina</a:t>
            </a:r>
            <a:r>
              <a:rPr lang="en-US" sz="1600" dirty="0">
                <a:latin typeface="Tahoma" pitchFamily="34" charset="0"/>
                <a:ea typeface="Tahoma" pitchFamily="34" charset="0"/>
                <a:cs typeface="Tahoma" pitchFamily="34" charset="0"/>
              </a:rPr>
              <a:t>, Marina </a:t>
            </a:r>
            <a:r>
              <a:rPr lang="en-US" sz="1600" dirty="0" err="1">
                <a:latin typeface="Tahoma" pitchFamily="34" charset="0"/>
                <a:ea typeface="Tahoma" pitchFamily="34" charset="0"/>
                <a:cs typeface="Tahoma" pitchFamily="34" charset="0"/>
              </a:rPr>
              <a:t>Loskutova</a:t>
            </a:r>
            <a:r>
              <a:rPr lang="en-US" sz="1600" dirty="0">
                <a:latin typeface="Tahoma" pitchFamily="34" charset="0"/>
                <a:ea typeface="Tahoma" pitchFamily="34" charset="0"/>
                <a:cs typeface="Tahoma" pitchFamily="34" charset="0"/>
              </a:rPr>
              <a:t> , Elena </a:t>
            </a:r>
            <a:r>
              <a:rPr lang="en-US" sz="1600" dirty="0" err="1">
                <a:latin typeface="Tahoma" pitchFamily="34" charset="0"/>
                <a:ea typeface="Tahoma" pitchFamily="34" charset="0"/>
                <a:cs typeface="Tahoma" pitchFamily="34" charset="0"/>
              </a:rPr>
              <a:t>Kochetkova</a:t>
            </a:r>
            <a:endParaRPr lang="en-US"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59980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0"/>
            <a:ext cx="2185670" cy="1463040"/>
          </a:xfrm>
          <a:custGeom>
            <a:avLst/>
            <a:gdLst/>
            <a:ahLst/>
            <a:cxnLst/>
            <a:rect l="l" t="t" r="r" b="b"/>
            <a:pathLst>
              <a:path w="2185670" h="1463040">
                <a:moveTo>
                  <a:pt x="0" y="1463039"/>
                </a:moveTo>
                <a:lnTo>
                  <a:pt x="2185416" y="1463039"/>
                </a:lnTo>
                <a:lnTo>
                  <a:pt x="2185416" y="0"/>
                </a:lnTo>
                <a:lnTo>
                  <a:pt x="0" y="0"/>
                </a:lnTo>
                <a:lnTo>
                  <a:pt x="0" y="1463039"/>
                </a:lnTo>
                <a:close/>
              </a:path>
            </a:pathLst>
          </a:custGeom>
          <a:solidFill>
            <a:srgbClr val="206BAB"/>
          </a:solidFill>
        </p:spPr>
        <p:txBody>
          <a:bodyPr wrap="square" lIns="0" tIns="0" rIns="0" bIns="0" rtlCol="0"/>
          <a:lstStyle/>
          <a:p>
            <a:endParaRPr/>
          </a:p>
        </p:txBody>
      </p:sp>
      <p:sp>
        <p:nvSpPr>
          <p:cNvPr id="3" name="object 3"/>
          <p:cNvSpPr/>
          <p:nvPr/>
        </p:nvSpPr>
        <p:spPr>
          <a:xfrm>
            <a:off x="316991" y="6480047"/>
            <a:ext cx="2185670" cy="378460"/>
          </a:xfrm>
          <a:custGeom>
            <a:avLst/>
            <a:gdLst/>
            <a:ahLst/>
            <a:cxnLst/>
            <a:rect l="l" t="t" r="r" b="b"/>
            <a:pathLst>
              <a:path w="2185670" h="378459">
                <a:moveTo>
                  <a:pt x="2185416" y="377950"/>
                </a:moveTo>
                <a:lnTo>
                  <a:pt x="2185416" y="0"/>
                </a:lnTo>
                <a:lnTo>
                  <a:pt x="0" y="0"/>
                </a:lnTo>
                <a:lnTo>
                  <a:pt x="0" y="377950"/>
                </a:lnTo>
                <a:lnTo>
                  <a:pt x="2185416" y="377950"/>
                </a:lnTo>
                <a:close/>
              </a:path>
            </a:pathLst>
          </a:custGeom>
          <a:solidFill>
            <a:srgbClr val="206BAB"/>
          </a:solidFill>
        </p:spPr>
        <p:txBody>
          <a:bodyPr wrap="square" lIns="0" tIns="0" rIns="0" bIns="0" rtlCol="0"/>
          <a:lstStyle/>
          <a:p>
            <a:endParaRPr/>
          </a:p>
        </p:txBody>
      </p:sp>
      <p:sp>
        <p:nvSpPr>
          <p:cNvPr id="4" name="object 4"/>
          <p:cNvSpPr txBox="1"/>
          <p:nvPr/>
        </p:nvSpPr>
        <p:spPr>
          <a:xfrm>
            <a:off x="491744" y="6609486"/>
            <a:ext cx="1839595" cy="123111"/>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Arial"/>
                <a:cs typeface="Arial"/>
              </a:rPr>
              <a:t>HSE UNIVERSITY ST. PETERSBURG   </a:t>
            </a:r>
            <a:r>
              <a:rPr sz="700" spc="-5">
                <a:solidFill>
                  <a:srgbClr val="FFFFFF"/>
                </a:solidFill>
                <a:latin typeface="Arial"/>
                <a:cs typeface="Arial"/>
              </a:rPr>
              <a:t>|  </a:t>
            </a:r>
            <a:r>
              <a:rPr sz="700" spc="5">
                <a:solidFill>
                  <a:srgbClr val="FFFFFF"/>
                </a:solidFill>
                <a:latin typeface="Arial"/>
                <a:cs typeface="Arial"/>
              </a:rPr>
              <a:t> </a:t>
            </a:r>
            <a:r>
              <a:rPr lang="en-US" sz="800" spc="5" dirty="0" smtClean="0">
                <a:solidFill>
                  <a:srgbClr val="FFFFFF"/>
                </a:solidFill>
                <a:latin typeface="Calibri"/>
                <a:cs typeface="Arial"/>
              </a:rPr>
              <a:t>10</a:t>
            </a:r>
            <a:endParaRPr sz="800">
              <a:latin typeface="Calibri"/>
              <a:cs typeface="Calibri"/>
            </a:endParaRPr>
          </a:p>
        </p:txBody>
      </p:sp>
      <p:sp>
        <p:nvSpPr>
          <p:cNvPr id="11" name="object 11"/>
          <p:cNvSpPr txBox="1"/>
          <p:nvPr/>
        </p:nvSpPr>
        <p:spPr>
          <a:xfrm>
            <a:off x="427134" y="99066"/>
            <a:ext cx="2075527" cy="1077218"/>
          </a:xfrm>
          <a:prstGeom prst="rect">
            <a:avLst/>
          </a:prstGeom>
        </p:spPr>
        <p:txBody>
          <a:bodyPr vert="horz" wrap="square" lIns="0" tIns="0" rIns="0" bIns="0" rtlCol="0">
            <a:spAutoFit/>
          </a:bodyPr>
          <a:lstStyle/>
          <a:p>
            <a:pPr marL="12700" marR="5080">
              <a:lnSpc>
                <a:spcPct val="100000"/>
              </a:lnSpc>
            </a:pPr>
            <a:r>
              <a:rPr lang="en-US" sz="1400" b="1" spc="-5" dirty="0" smtClean="0">
                <a:solidFill>
                  <a:schemeClr val="bg1"/>
                </a:solidFill>
                <a:latin typeface="Tahoma" panose="020B0604030504040204" pitchFamily="34" charset="0"/>
                <a:ea typeface="Tahoma" panose="020B0604030504040204" pitchFamily="34" charset="0"/>
                <a:cs typeface="Tahoma" panose="020B0604030504040204" pitchFamily="34" charset="0"/>
              </a:rPr>
              <a:t>SOCIAL AND CULTURAL HISTORY/HISTORY </a:t>
            </a:r>
          </a:p>
          <a:p>
            <a:pPr marL="12700" marR="5080">
              <a:lnSpc>
                <a:spcPct val="100000"/>
              </a:lnSpc>
            </a:pPr>
            <a:r>
              <a:rPr lang="en-US" sz="1400" b="1" spc="-5" dirty="0" smtClean="0">
                <a:solidFill>
                  <a:schemeClr val="bg1"/>
                </a:solidFill>
                <a:latin typeface="Tahoma" panose="020B0604030504040204" pitchFamily="34" charset="0"/>
                <a:ea typeface="Tahoma" panose="020B0604030504040204" pitchFamily="34" charset="0"/>
                <a:cs typeface="Tahoma" panose="020B0604030504040204" pitchFamily="34" charset="0"/>
              </a:rPr>
              <a:t>OF BORDERS AND BOREDRLANDS </a:t>
            </a:r>
            <a:endParaRPr lang="en-US" sz="1400" b="1" spc="-5"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txBox="1"/>
          <p:nvPr/>
        </p:nvSpPr>
        <p:spPr>
          <a:xfrm>
            <a:off x="6654545" y="2346197"/>
            <a:ext cx="1657985" cy="742315"/>
          </a:xfrm>
          <a:prstGeom prst="rect">
            <a:avLst/>
          </a:prstGeom>
        </p:spPr>
        <p:txBody>
          <a:bodyPr vert="horz" wrap="square" lIns="0" tIns="0" rIns="0" bIns="0" rtlCol="0">
            <a:spAutoFit/>
          </a:bodyPr>
          <a:lstStyle/>
          <a:p>
            <a:pPr marL="12700" marR="5080" algn="ctr">
              <a:lnSpc>
                <a:spcPct val="100000"/>
              </a:lnSpc>
            </a:pPr>
            <a:r>
              <a:rPr sz="1600" b="1" spc="-5" dirty="0">
                <a:solidFill>
                  <a:srgbClr val="FFFFFF"/>
                </a:solidFill>
                <a:latin typeface="Arial"/>
                <a:cs typeface="Arial"/>
              </a:rPr>
              <a:t>INTERN</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dirty="0">
                <a:solidFill>
                  <a:srgbClr val="FFFFFF"/>
                </a:solidFill>
                <a:latin typeface="Arial"/>
                <a:cs typeface="Arial"/>
              </a:rPr>
              <a:t>N</a:t>
            </a:r>
            <a:r>
              <a:rPr sz="1600" b="1" spc="-30" dirty="0">
                <a:solidFill>
                  <a:srgbClr val="FFFFFF"/>
                </a:solidFill>
                <a:latin typeface="Arial"/>
                <a:cs typeface="Arial"/>
              </a:rPr>
              <a:t>A</a:t>
            </a:r>
            <a:r>
              <a:rPr sz="1600" b="1" spc="-5" dirty="0">
                <a:solidFill>
                  <a:srgbClr val="FFFFFF"/>
                </a:solidFill>
                <a:latin typeface="Arial"/>
                <a:cs typeface="Arial"/>
              </a:rPr>
              <a:t>L  SUMMER  SCHOOLS</a:t>
            </a:r>
            <a:endParaRPr sz="1600">
              <a:latin typeface="Arial"/>
              <a:cs typeface="Arial"/>
            </a:endParaRPr>
          </a:p>
        </p:txBody>
      </p:sp>
      <p:sp>
        <p:nvSpPr>
          <p:cNvPr id="13" name="Прямоугольник 12"/>
          <p:cNvSpPr/>
          <p:nvPr/>
        </p:nvSpPr>
        <p:spPr>
          <a:xfrm>
            <a:off x="316991" y="1589663"/>
            <a:ext cx="8674609" cy="2525137"/>
          </a:xfrm>
          <a:prstGeom prst="rect">
            <a:avLst/>
          </a:prstGeom>
          <a:solidFill>
            <a:schemeClr val="tx2">
              <a:lumMod val="40000"/>
              <a:lumOff val="6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Research project supported by the Russian Humanities Foundation.</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Foci of research:</a:t>
            </a:r>
          </a:p>
          <a:p>
            <a:pPr lvl="0"/>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Borders and borderlands as complex phenomena;</a:t>
            </a:r>
          </a:p>
          <a:p>
            <a:pPr marL="342900" lvl="0" indent="-342900">
              <a:buFont typeface="Wingdings" panose="05000000000000000000" pitchFamily="2" charset="2"/>
              <a:buChar char="ü"/>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Social and cultural history;</a:t>
            </a:r>
          </a:p>
          <a:p>
            <a:pPr lvl="0"/>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transboundary</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entanglements and imagined borders </a:t>
            </a:r>
            <a:endParaRPr lang="ru-RU"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case study: </a:t>
            </a:r>
            <a:r>
              <a:rPr lang="nl-NL" sz="1400" dirty="0">
                <a:solidFill>
                  <a:schemeClr val="tx1"/>
                </a:solidFill>
                <a:latin typeface="Tahoma" panose="020B0604030504040204" pitchFamily="34" charset="0"/>
                <a:ea typeface="Tahoma" panose="020B0604030504040204" pitchFamily="34" charset="0"/>
                <a:cs typeface="Tahoma" panose="020B0604030504040204" pitchFamily="34" charset="0"/>
              </a:rPr>
              <a:t>Russian-Swedish border in Ingria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(incorporating BA    students research project on GIS)</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11"/>
          <p:cNvSpPr txBox="1"/>
          <p:nvPr/>
        </p:nvSpPr>
        <p:spPr>
          <a:xfrm>
            <a:off x="2590800" y="115967"/>
            <a:ext cx="6629400" cy="492443"/>
          </a:xfrm>
          <a:prstGeom prst="rect">
            <a:avLst/>
          </a:prstGeom>
        </p:spPr>
        <p:txBody>
          <a:bodyPr vert="horz" wrap="square" lIns="0" tIns="0" rIns="0" bIns="0" rtlCol="0">
            <a:spAutoFit/>
          </a:bodyPr>
          <a:lstStyle/>
          <a:p>
            <a:pPr fontAlgn="auto">
              <a:spcBef>
                <a:spcPts val="0"/>
              </a:spcBef>
              <a:spcAft>
                <a:spcPts val="0"/>
              </a:spcAft>
              <a:defRPr/>
            </a:pPr>
            <a:r>
              <a:rPr lang="en-US" sz="1600" dirty="0">
                <a:latin typeface="Tahoma" pitchFamily="34" charset="0"/>
                <a:ea typeface="Tahoma" pitchFamily="34" charset="0"/>
                <a:cs typeface="Tahoma" pitchFamily="34" charset="0"/>
              </a:rPr>
              <a:t>Adrian </a:t>
            </a:r>
            <a:r>
              <a:rPr lang="en-US" sz="1600" dirty="0" err="1">
                <a:latin typeface="Tahoma" pitchFamily="34" charset="0"/>
                <a:ea typeface="Tahoma" pitchFamily="34" charset="0"/>
                <a:cs typeface="Tahoma" pitchFamily="34" charset="0"/>
              </a:rPr>
              <a:t>Selin</a:t>
            </a:r>
            <a:r>
              <a:rPr lang="en-US" sz="1600" dirty="0">
                <a:latin typeface="Tahoma" pitchFamily="34" charset="0"/>
                <a:ea typeface="Tahoma" pitchFamily="34" charset="0"/>
                <a:cs typeface="Tahoma" pitchFamily="34" charset="0"/>
              </a:rPr>
              <a:t>, Ivan Sablin, </a:t>
            </a:r>
            <a:r>
              <a:rPr lang="en-US" sz="1600" dirty="0" err="1" smtClean="0">
                <a:latin typeface="Tahoma" pitchFamily="34" charset="0"/>
                <a:ea typeface="Tahoma" pitchFamily="34" charset="0"/>
                <a:cs typeface="Tahoma" pitchFamily="34" charset="0"/>
              </a:rPr>
              <a:t>Evgenii</a:t>
            </a:r>
            <a:r>
              <a:rPr lang="en-US" sz="1600" dirty="0" smtClean="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Anisimov</a:t>
            </a:r>
            <a:r>
              <a:rPr lang="en-US" sz="1600" dirty="0">
                <a:latin typeface="Tahoma" pitchFamily="34" charset="0"/>
                <a:ea typeface="Tahoma" pitchFamily="34" charset="0"/>
                <a:cs typeface="Tahoma" pitchFamily="34" charset="0"/>
              </a:rPr>
              <a:t> (award of the Russian government in the field of </a:t>
            </a:r>
            <a:r>
              <a:rPr lang="en-US" sz="1600" dirty="0" smtClean="0">
                <a:latin typeface="Tahoma" pitchFamily="34" charset="0"/>
                <a:ea typeface="Tahoma" pitchFamily="34" charset="0"/>
                <a:cs typeface="Tahoma" pitchFamily="34" charset="0"/>
              </a:rPr>
              <a:t>cultural studies)</a:t>
            </a:r>
            <a:endParaRPr lang="en-US" sz="1600" dirty="0">
              <a:latin typeface="Tahoma" pitchFamily="34" charset="0"/>
              <a:ea typeface="Tahoma" pitchFamily="34" charset="0"/>
              <a:cs typeface="Tahoma"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200687"/>
            <a:ext cx="2200114" cy="220011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303" y="4191000"/>
            <a:ext cx="3301881" cy="2183368"/>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200686"/>
            <a:ext cx="1929924" cy="2200113"/>
          </a:xfrm>
          <a:prstGeom prst="rect">
            <a:avLst/>
          </a:prstGeom>
        </p:spPr>
      </p:pic>
    </p:spTree>
    <p:extLst>
      <p:ext uri="{BB962C8B-B14F-4D97-AF65-F5344CB8AC3E}">
        <p14:creationId xmlns:p14="http://schemas.microsoft.com/office/powerpoint/2010/main" val="98714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TotalTime>
  <Words>2742</Words>
  <Application>Microsoft Office PowerPoint</Application>
  <PresentationFormat>Экран (4:3)</PresentationFormat>
  <Paragraphs>369</Paragraphs>
  <Slides>30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Wahyu</dc:creator>
  <cp:lastModifiedBy>iazakharova</cp:lastModifiedBy>
  <cp:revision>69</cp:revision>
  <cp:lastPrinted>2016-09-01T09:33:25Z</cp:lastPrinted>
  <dcterms:created xsi:type="dcterms:W3CDTF">2016-06-06T07:22:43Z</dcterms:created>
  <dcterms:modified xsi:type="dcterms:W3CDTF">2017-04-18T11:23:37Z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2016-01-03T00:00:00Z</vt:filetime>
  </property>
  <property fmtid="{D5CDD505-2E9C-101B-9397-08002B2CF9AE}" pid="3" name="Creator">
    <vt:lpwstr>Microsoft® PowerPoint® 2013</vt:lpwstr>
  </property>
  <property fmtid="{D5CDD505-2E9C-101B-9397-08002B2CF9AE}" pid="4" name="LastSaved">
    <vt:filetime>2016-06-06T00:00:00Z</vt:filetime>
  </property>
</Properties>
</file>