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87" r:id="rId1"/>
  </p:sldMasterIdLst>
  <p:sldIdLst>
    <p:sldId id="256" r:id="rId2"/>
    <p:sldId id="258" r:id="rId3"/>
    <p:sldId id="259" r:id="rId4"/>
    <p:sldId id="261" r:id="rId5"/>
    <p:sldId id="262" r:id="rId6"/>
    <p:sldId id="264" r:id="rId7"/>
    <p:sldId id="266" r:id="rId8"/>
    <p:sldId id="26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Ваш</a:t>
            </a:r>
            <a:r>
              <a:rPr lang="ru-RU" baseline="0" dirty="0" smtClean="0"/>
              <a:t> уровень финансовой грамотности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3"/>
                <c:pt idx="0">
                  <c:v>Вопрос 1</c:v>
                </c:pt>
                <c:pt idx="1">
                  <c:v>Вопрос 2</c:v>
                </c:pt>
                <c:pt idx="2">
                  <c:v>Вопрос 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37.5</c:v>
                </c:pt>
                <c:pt idx="1">
                  <c:v>50</c:v>
                </c:pt>
                <c:pt idx="2">
                  <c:v>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3"/>
                <c:pt idx="0">
                  <c:v>Вопрос 1</c:v>
                </c:pt>
                <c:pt idx="1">
                  <c:v>Вопрос 2</c:v>
                </c:pt>
                <c:pt idx="2">
                  <c:v>Вопрос 3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37.5</c:v>
                </c:pt>
                <c:pt idx="1">
                  <c:v>20</c:v>
                </c:pt>
                <c:pt idx="2">
                  <c:v>50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3"/>
                <c:pt idx="0">
                  <c:v>Вопрос 1</c:v>
                </c:pt>
                <c:pt idx="1">
                  <c:v>Вопрос 2</c:v>
                </c:pt>
                <c:pt idx="2">
                  <c:v>Вопрос 3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25</c:v>
                </c:pt>
                <c:pt idx="1">
                  <c:v>30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7542784"/>
        <c:axId val="75159744"/>
        <c:axId val="0"/>
      </c:bar3DChart>
      <c:catAx>
        <c:axId val="87542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5159744"/>
        <c:crosses val="autoZero"/>
        <c:auto val="1"/>
        <c:lblAlgn val="ctr"/>
        <c:lblOffset val="100"/>
        <c:noMultiLvlLbl val="0"/>
      </c:catAx>
      <c:valAx>
        <c:axId val="75159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7542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Ваш уровень финансовой грамотности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Нулевой</c:v>
                </c:pt>
                <c:pt idx="1">
                  <c:v>Начальный</c:v>
                </c:pt>
                <c:pt idx="2">
                  <c:v>Базовый</c:v>
                </c:pt>
                <c:pt idx="3">
                  <c:v>Продвинутый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16.7</c:v>
                </c:pt>
                <c:pt idx="1">
                  <c:v>33.299999999999997</c:v>
                </c:pt>
                <c:pt idx="2">
                  <c:v>41.7</c:v>
                </c:pt>
                <c:pt idx="3">
                  <c:v>8.3000000000000007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FBBA7A-EE78-42D0-B7D0-F678583AF0B2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F40055-85C9-4D38-8E35-7E52BF7377DE}">
      <dgm:prSet phldrT="[Текст]"/>
      <dgm:spPr/>
      <dgm:t>
        <a:bodyPr/>
        <a:lstStyle/>
        <a:p>
          <a:r>
            <a:rPr lang="ru-RU" dirty="0" smtClean="0"/>
            <a:t>БАНК</a:t>
          </a:r>
          <a:endParaRPr lang="ru-RU" dirty="0"/>
        </a:p>
      </dgm:t>
    </dgm:pt>
    <dgm:pt modelId="{0636C068-55DA-4503-BA90-4474A8F9B73C}" type="parTrans" cxnId="{CB0600DA-D383-49C0-B8A5-F1549FF6315C}">
      <dgm:prSet/>
      <dgm:spPr/>
      <dgm:t>
        <a:bodyPr/>
        <a:lstStyle/>
        <a:p>
          <a:endParaRPr lang="ru-RU"/>
        </a:p>
      </dgm:t>
    </dgm:pt>
    <dgm:pt modelId="{D1BD3832-4BF0-46EA-B975-94EF22F7B4D7}" type="sibTrans" cxnId="{CB0600DA-D383-49C0-B8A5-F1549FF6315C}">
      <dgm:prSet/>
      <dgm:spPr/>
      <dgm:t>
        <a:bodyPr/>
        <a:lstStyle/>
        <a:p>
          <a:endParaRPr lang="ru-RU"/>
        </a:p>
      </dgm:t>
    </dgm:pt>
    <dgm:pt modelId="{581843CF-C5E6-4BF8-9F3E-1F22232F5BAC}">
      <dgm:prSet phldrT="[Текст]"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BC83EBBA-83B4-4C59-9187-31C761CEA416}" type="parTrans" cxnId="{3163EB62-C045-431C-A78D-ADE8C6E6BF53}">
      <dgm:prSet/>
      <dgm:spPr/>
      <dgm:t>
        <a:bodyPr/>
        <a:lstStyle/>
        <a:p>
          <a:endParaRPr lang="ru-RU"/>
        </a:p>
      </dgm:t>
    </dgm:pt>
    <dgm:pt modelId="{1447D012-B716-4965-B8A7-31A2A6B5E4C9}" type="sibTrans" cxnId="{3163EB62-C045-431C-A78D-ADE8C6E6BF53}">
      <dgm:prSet/>
      <dgm:spPr/>
      <dgm:t>
        <a:bodyPr/>
        <a:lstStyle/>
        <a:p>
          <a:endParaRPr lang="ru-RU"/>
        </a:p>
      </dgm:t>
    </dgm:pt>
    <dgm:pt modelId="{AE87CC47-3F55-4DBD-975A-FF1ADAA61DAE}">
      <dgm:prSet phldrT="[Текст]"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54869C4A-4586-4F2B-B017-D5D30F5462B8}" type="parTrans" cxnId="{040579D8-3FDF-470A-9125-74371D714A79}">
      <dgm:prSet/>
      <dgm:spPr/>
      <dgm:t>
        <a:bodyPr/>
        <a:lstStyle/>
        <a:p>
          <a:endParaRPr lang="ru-RU"/>
        </a:p>
      </dgm:t>
    </dgm:pt>
    <dgm:pt modelId="{190A7703-B9D1-42C1-AB94-491DAB7798DA}" type="sibTrans" cxnId="{040579D8-3FDF-470A-9125-74371D714A79}">
      <dgm:prSet/>
      <dgm:spPr/>
      <dgm:t>
        <a:bodyPr/>
        <a:lstStyle/>
        <a:p>
          <a:endParaRPr lang="ru-RU"/>
        </a:p>
      </dgm:t>
    </dgm:pt>
    <dgm:pt modelId="{670C338E-F771-46E6-BA87-B591B28EB57F}">
      <dgm:prSet phldrT="[Текст]"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87473DBD-7A5C-421C-BDF9-CFC88DC55051}" type="parTrans" cxnId="{DEBE64D3-438F-4F7D-BC84-BBA9C6FEB475}">
      <dgm:prSet/>
      <dgm:spPr/>
      <dgm:t>
        <a:bodyPr/>
        <a:lstStyle/>
        <a:p>
          <a:endParaRPr lang="ru-RU"/>
        </a:p>
      </dgm:t>
    </dgm:pt>
    <dgm:pt modelId="{7A2D14C2-C707-4C49-9114-FC6E798BE924}" type="sibTrans" cxnId="{DEBE64D3-438F-4F7D-BC84-BBA9C6FEB475}">
      <dgm:prSet/>
      <dgm:spPr/>
      <dgm:t>
        <a:bodyPr/>
        <a:lstStyle/>
        <a:p>
          <a:endParaRPr lang="ru-RU"/>
        </a:p>
      </dgm:t>
    </dgm:pt>
    <dgm:pt modelId="{B5B0916B-EE6D-4697-8CF5-FC3FFCD930AE}">
      <dgm:prSet phldrT="[Текст]"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FCE04A75-A275-4316-A2F7-6A32B2083718}" type="parTrans" cxnId="{3C229119-483D-47C7-A15A-FCFBFD13D359}">
      <dgm:prSet/>
      <dgm:spPr/>
      <dgm:t>
        <a:bodyPr/>
        <a:lstStyle/>
        <a:p>
          <a:endParaRPr lang="ru-RU"/>
        </a:p>
      </dgm:t>
    </dgm:pt>
    <dgm:pt modelId="{BA5841F1-D193-4748-AAA7-A6CF3C07471D}" type="sibTrans" cxnId="{3C229119-483D-47C7-A15A-FCFBFD13D359}">
      <dgm:prSet/>
      <dgm:spPr/>
      <dgm:t>
        <a:bodyPr/>
        <a:lstStyle/>
        <a:p>
          <a:endParaRPr lang="ru-RU"/>
        </a:p>
      </dgm:t>
    </dgm:pt>
    <dgm:pt modelId="{75085867-9FA7-43AB-9802-A0CC7C3ED54B}" type="pres">
      <dgm:prSet presAssocID="{93FBBA7A-EE78-42D0-B7D0-F678583AF0B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067A57-F45C-40EC-8BAD-EE6371F52304}" type="pres">
      <dgm:prSet presAssocID="{93FBBA7A-EE78-42D0-B7D0-F678583AF0B2}" presName="matrix" presStyleCnt="0"/>
      <dgm:spPr/>
    </dgm:pt>
    <dgm:pt modelId="{5F1035FF-3068-4813-B5A7-BACB5AD20479}" type="pres">
      <dgm:prSet presAssocID="{93FBBA7A-EE78-42D0-B7D0-F678583AF0B2}" presName="tile1" presStyleLbl="node1" presStyleIdx="0" presStyleCnt="4"/>
      <dgm:spPr/>
      <dgm:t>
        <a:bodyPr/>
        <a:lstStyle/>
        <a:p>
          <a:endParaRPr lang="ru-RU"/>
        </a:p>
      </dgm:t>
    </dgm:pt>
    <dgm:pt modelId="{2F2ED4A9-3F04-4AFA-A618-80EEDA970977}" type="pres">
      <dgm:prSet presAssocID="{93FBBA7A-EE78-42D0-B7D0-F678583AF0B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E39120-3426-4CB8-8FAB-F54A85CEF4B0}" type="pres">
      <dgm:prSet presAssocID="{93FBBA7A-EE78-42D0-B7D0-F678583AF0B2}" presName="tile2" presStyleLbl="node1" presStyleIdx="1" presStyleCnt="4"/>
      <dgm:spPr/>
      <dgm:t>
        <a:bodyPr/>
        <a:lstStyle/>
        <a:p>
          <a:endParaRPr lang="ru-RU"/>
        </a:p>
      </dgm:t>
    </dgm:pt>
    <dgm:pt modelId="{F515C0B9-BD08-4199-918C-ED3D398B9C82}" type="pres">
      <dgm:prSet presAssocID="{93FBBA7A-EE78-42D0-B7D0-F678583AF0B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07C15A-44E0-490D-B461-FE6237030A21}" type="pres">
      <dgm:prSet presAssocID="{93FBBA7A-EE78-42D0-B7D0-F678583AF0B2}" presName="tile3" presStyleLbl="node1" presStyleIdx="2" presStyleCnt="4"/>
      <dgm:spPr/>
      <dgm:t>
        <a:bodyPr/>
        <a:lstStyle/>
        <a:p>
          <a:endParaRPr lang="ru-RU"/>
        </a:p>
      </dgm:t>
    </dgm:pt>
    <dgm:pt modelId="{2BB9B44A-CF51-413A-BB1E-7647FC859E25}" type="pres">
      <dgm:prSet presAssocID="{93FBBA7A-EE78-42D0-B7D0-F678583AF0B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022D0E-D842-4062-8E72-3F72A7A44A70}" type="pres">
      <dgm:prSet presAssocID="{93FBBA7A-EE78-42D0-B7D0-F678583AF0B2}" presName="tile4" presStyleLbl="node1" presStyleIdx="3" presStyleCnt="4" custLinFactNeighborY="-939"/>
      <dgm:spPr/>
      <dgm:t>
        <a:bodyPr/>
        <a:lstStyle/>
        <a:p>
          <a:endParaRPr lang="ru-RU"/>
        </a:p>
      </dgm:t>
    </dgm:pt>
    <dgm:pt modelId="{763404A5-3B72-492A-83F9-12FF83F9C31B}" type="pres">
      <dgm:prSet presAssocID="{93FBBA7A-EE78-42D0-B7D0-F678583AF0B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EC93FF-6A3D-4498-83CE-F6A0EF58C9D5}" type="pres">
      <dgm:prSet presAssocID="{93FBBA7A-EE78-42D0-B7D0-F678583AF0B2}" presName="centerTile" presStyleLbl="fgShp" presStyleIdx="0" presStyleCnt="1" custScaleX="135820" custScaleY="20845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040579D8-3FDF-470A-9125-74371D714A79}" srcId="{2EF40055-85C9-4D38-8E35-7E52BF7377DE}" destId="{AE87CC47-3F55-4DBD-975A-FF1ADAA61DAE}" srcOrd="1" destOrd="0" parTransId="{54869C4A-4586-4F2B-B017-D5D30F5462B8}" sibTransId="{190A7703-B9D1-42C1-AB94-491DAB7798DA}"/>
    <dgm:cxn modelId="{1B46E5E4-F6E6-485B-AD24-F0608A9C67E7}" type="presOf" srcId="{2EF40055-85C9-4D38-8E35-7E52BF7377DE}" destId="{E9EC93FF-6A3D-4498-83CE-F6A0EF58C9D5}" srcOrd="0" destOrd="0" presId="urn:microsoft.com/office/officeart/2005/8/layout/matrix1"/>
    <dgm:cxn modelId="{C078E66A-E616-48E1-BC03-2DBE789AFBFC}" type="presOf" srcId="{670C338E-F771-46E6-BA87-B591B28EB57F}" destId="{3807C15A-44E0-490D-B461-FE6237030A21}" srcOrd="0" destOrd="0" presId="urn:microsoft.com/office/officeart/2005/8/layout/matrix1"/>
    <dgm:cxn modelId="{2C51FD49-0F03-491D-85B9-582D87520E41}" type="presOf" srcId="{581843CF-C5E6-4BF8-9F3E-1F22232F5BAC}" destId="{5F1035FF-3068-4813-B5A7-BACB5AD20479}" srcOrd="0" destOrd="0" presId="urn:microsoft.com/office/officeart/2005/8/layout/matrix1"/>
    <dgm:cxn modelId="{3163EB62-C045-431C-A78D-ADE8C6E6BF53}" srcId="{2EF40055-85C9-4D38-8E35-7E52BF7377DE}" destId="{581843CF-C5E6-4BF8-9F3E-1F22232F5BAC}" srcOrd="0" destOrd="0" parTransId="{BC83EBBA-83B4-4C59-9187-31C761CEA416}" sibTransId="{1447D012-B716-4965-B8A7-31A2A6B5E4C9}"/>
    <dgm:cxn modelId="{39649CD8-370C-4F62-93C5-6DF9762C0C4E}" type="presOf" srcId="{B5B0916B-EE6D-4697-8CF5-FC3FFCD930AE}" destId="{763404A5-3B72-492A-83F9-12FF83F9C31B}" srcOrd="1" destOrd="0" presId="urn:microsoft.com/office/officeart/2005/8/layout/matrix1"/>
    <dgm:cxn modelId="{D34C6C4A-7445-4BC8-8DDC-6BB62E1F930A}" type="presOf" srcId="{AE87CC47-3F55-4DBD-975A-FF1ADAA61DAE}" destId="{BCE39120-3426-4CB8-8FAB-F54A85CEF4B0}" srcOrd="0" destOrd="0" presId="urn:microsoft.com/office/officeart/2005/8/layout/matrix1"/>
    <dgm:cxn modelId="{33B8343A-A185-4584-B7BE-6BE6BD479331}" type="presOf" srcId="{93FBBA7A-EE78-42D0-B7D0-F678583AF0B2}" destId="{75085867-9FA7-43AB-9802-A0CC7C3ED54B}" srcOrd="0" destOrd="0" presId="urn:microsoft.com/office/officeart/2005/8/layout/matrix1"/>
    <dgm:cxn modelId="{0A99CE4F-08C9-4D24-A93A-33B97B4DA39E}" type="presOf" srcId="{581843CF-C5E6-4BF8-9F3E-1F22232F5BAC}" destId="{2F2ED4A9-3F04-4AFA-A618-80EEDA970977}" srcOrd="1" destOrd="0" presId="urn:microsoft.com/office/officeart/2005/8/layout/matrix1"/>
    <dgm:cxn modelId="{DEBE64D3-438F-4F7D-BC84-BBA9C6FEB475}" srcId="{2EF40055-85C9-4D38-8E35-7E52BF7377DE}" destId="{670C338E-F771-46E6-BA87-B591B28EB57F}" srcOrd="2" destOrd="0" parTransId="{87473DBD-7A5C-421C-BDF9-CFC88DC55051}" sibTransId="{7A2D14C2-C707-4C49-9114-FC6E798BE924}"/>
    <dgm:cxn modelId="{D49D17CB-F55E-4538-BE3A-CCD7DCFB11EF}" type="presOf" srcId="{AE87CC47-3F55-4DBD-975A-FF1ADAA61DAE}" destId="{F515C0B9-BD08-4199-918C-ED3D398B9C82}" srcOrd="1" destOrd="0" presId="urn:microsoft.com/office/officeart/2005/8/layout/matrix1"/>
    <dgm:cxn modelId="{3C229119-483D-47C7-A15A-FCFBFD13D359}" srcId="{2EF40055-85C9-4D38-8E35-7E52BF7377DE}" destId="{B5B0916B-EE6D-4697-8CF5-FC3FFCD930AE}" srcOrd="3" destOrd="0" parTransId="{FCE04A75-A275-4316-A2F7-6A32B2083718}" sibTransId="{BA5841F1-D193-4748-AAA7-A6CF3C07471D}"/>
    <dgm:cxn modelId="{CB0600DA-D383-49C0-B8A5-F1549FF6315C}" srcId="{93FBBA7A-EE78-42D0-B7D0-F678583AF0B2}" destId="{2EF40055-85C9-4D38-8E35-7E52BF7377DE}" srcOrd="0" destOrd="0" parTransId="{0636C068-55DA-4503-BA90-4474A8F9B73C}" sibTransId="{D1BD3832-4BF0-46EA-B975-94EF22F7B4D7}"/>
    <dgm:cxn modelId="{3719E08A-9FBB-40AD-839C-12EE94997F38}" type="presOf" srcId="{670C338E-F771-46E6-BA87-B591B28EB57F}" destId="{2BB9B44A-CF51-413A-BB1E-7647FC859E25}" srcOrd="1" destOrd="0" presId="urn:microsoft.com/office/officeart/2005/8/layout/matrix1"/>
    <dgm:cxn modelId="{2E0B7781-0DD9-4FAD-983B-D6151D7E98DA}" type="presOf" srcId="{B5B0916B-EE6D-4697-8CF5-FC3FFCD930AE}" destId="{A6022D0E-D842-4062-8E72-3F72A7A44A70}" srcOrd="0" destOrd="0" presId="urn:microsoft.com/office/officeart/2005/8/layout/matrix1"/>
    <dgm:cxn modelId="{BB9BDAE6-4BC3-4CCF-AF67-9F654AE1FABD}" type="presParOf" srcId="{75085867-9FA7-43AB-9802-A0CC7C3ED54B}" destId="{42067A57-F45C-40EC-8BAD-EE6371F52304}" srcOrd="0" destOrd="0" presId="urn:microsoft.com/office/officeart/2005/8/layout/matrix1"/>
    <dgm:cxn modelId="{D4282ED6-F0B3-4D80-B61C-F430C98FB242}" type="presParOf" srcId="{42067A57-F45C-40EC-8BAD-EE6371F52304}" destId="{5F1035FF-3068-4813-B5A7-BACB5AD20479}" srcOrd="0" destOrd="0" presId="urn:microsoft.com/office/officeart/2005/8/layout/matrix1"/>
    <dgm:cxn modelId="{A711BE5C-1160-4845-9818-822BCD6D37D3}" type="presParOf" srcId="{42067A57-F45C-40EC-8BAD-EE6371F52304}" destId="{2F2ED4A9-3F04-4AFA-A618-80EEDA970977}" srcOrd="1" destOrd="0" presId="urn:microsoft.com/office/officeart/2005/8/layout/matrix1"/>
    <dgm:cxn modelId="{5DCDA30A-A911-4F4E-8C6A-2206D9ADDA82}" type="presParOf" srcId="{42067A57-F45C-40EC-8BAD-EE6371F52304}" destId="{BCE39120-3426-4CB8-8FAB-F54A85CEF4B0}" srcOrd="2" destOrd="0" presId="urn:microsoft.com/office/officeart/2005/8/layout/matrix1"/>
    <dgm:cxn modelId="{37007A76-AC75-4AE1-944F-83253D359A94}" type="presParOf" srcId="{42067A57-F45C-40EC-8BAD-EE6371F52304}" destId="{F515C0B9-BD08-4199-918C-ED3D398B9C82}" srcOrd="3" destOrd="0" presId="urn:microsoft.com/office/officeart/2005/8/layout/matrix1"/>
    <dgm:cxn modelId="{3CE84347-7D8D-4B99-9DE5-6504E414BAC8}" type="presParOf" srcId="{42067A57-F45C-40EC-8BAD-EE6371F52304}" destId="{3807C15A-44E0-490D-B461-FE6237030A21}" srcOrd="4" destOrd="0" presId="urn:microsoft.com/office/officeart/2005/8/layout/matrix1"/>
    <dgm:cxn modelId="{954A8E0E-DE5B-49C6-8379-567164B41693}" type="presParOf" srcId="{42067A57-F45C-40EC-8BAD-EE6371F52304}" destId="{2BB9B44A-CF51-413A-BB1E-7647FC859E25}" srcOrd="5" destOrd="0" presId="urn:microsoft.com/office/officeart/2005/8/layout/matrix1"/>
    <dgm:cxn modelId="{08A856FE-9077-473A-8D40-3F6A2754C159}" type="presParOf" srcId="{42067A57-F45C-40EC-8BAD-EE6371F52304}" destId="{A6022D0E-D842-4062-8E72-3F72A7A44A70}" srcOrd="6" destOrd="0" presId="urn:microsoft.com/office/officeart/2005/8/layout/matrix1"/>
    <dgm:cxn modelId="{A3D3AF3D-F193-4E06-BB83-1FE75F3FE64E}" type="presParOf" srcId="{42067A57-F45C-40EC-8BAD-EE6371F52304}" destId="{763404A5-3B72-492A-83F9-12FF83F9C31B}" srcOrd="7" destOrd="0" presId="urn:microsoft.com/office/officeart/2005/8/layout/matrix1"/>
    <dgm:cxn modelId="{21544414-D47D-40C3-BB86-A7EA04EB3CD9}" type="presParOf" srcId="{75085867-9FA7-43AB-9802-A0CC7C3ED54B}" destId="{E9EC93FF-6A3D-4498-83CE-F6A0EF58C9D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1035FF-3068-4813-B5A7-BACB5AD20479}">
      <dsp:nvSpPr>
        <dsp:cNvPr id="0" name=""/>
        <dsp:cNvSpPr/>
      </dsp:nvSpPr>
      <dsp:spPr>
        <a:xfrm rot="16200000">
          <a:off x="1149007" y="-1149007"/>
          <a:ext cx="2668043" cy="4966058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168" tIns="455168" rIns="455168" bIns="455168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400" kern="1200" dirty="0" smtClean="0"/>
            <a:t>?</a:t>
          </a:r>
          <a:endParaRPr lang="ru-RU" sz="6400" kern="1200" dirty="0"/>
        </a:p>
      </dsp:txBody>
      <dsp:txXfrm rot="5400000">
        <a:off x="0" y="0"/>
        <a:ext cx="4966058" cy="2001032"/>
      </dsp:txXfrm>
    </dsp:sp>
    <dsp:sp modelId="{BCE39120-3426-4CB8-8FAB-F54A85CEF4B0}">
      <dsp:nvSpPr>
        <dsp:cNvPr id="0" name=""/>
        <dsp:cNvSpPr/>
      </dsp:nvSpPr>
      <dsp:spPr>
        <a:xfrm>
          <a:off x="4966058" y="0"/>
          <a:ext cx="4966058" cy="266804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168" tIns="455168" rIns="455168" bIns="455168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400" kern="1200" dirty="0" smtClean="0"/>
            <a:t>?</a:t>
          </a:r>
          <a:endParaRPr lang="ru-RU" sz="6400" kern="1200" dirty="0"/>
        </a:p>
      </dsp:txBody>
      <dsp:txXfrm>
        <a:off x="4966058" y="0"/>
        <a:ext cx="4966058" cy="2001032"/>
      </dsp:txXfrm>
    </dsp:sp>
    <dsp:sp modelId="{3807C15A-44E0-490D-B461-FE6237030A21}">
      <dsp:nvSpPr>
        <dsp:cNvPr id="0" name=""/>
        <dsp:cNvSpPr/>
      </dsp:nvSpPr>
      <dsp:spPr>
        <a:xfrm rot="10800000">
          <a:off x="0" y="2668043"/>
          <a:ext cx="4966058" cy="266804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168" tIns="455168" rIns="455168" bIns="455168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400" kern="1200" dirty="0" smtClean="0"/>
            <a:t>?</a:t>
          </a:r>
          <a:endParaRPr lang="ru-RU" sz="6400" kern="1200" dirty="0"/>
        </a:p>
      </dsp:txBody>
      <dsp:txXfrm rot="10800000">
        <a:off x="0" y="3335053"/>
        <a:ext cx="4966058" cy="2001032"/>
      </dsp:txXfrm>
    </dsp:sp>
    <dsp:sp modelId="{A6022D0E-D842-4062-8E72-3F72A7A44A70}">
      <dsp:nvSpPr>
        <dsp:cNvPr id="0" name=""/>
        <dsp:cNvSpPr/>
      </dsp:nvSpPr>
      <dsp:spPr>
        <a:xfrm rot="5400000">
          <a:off x="6115066" y="1493982"/>
          <a:ext cx="2668043" cy="4966058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168" tIns="455168" rIns="455168" bIns="455168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400" kern="1200" dirty="0" smtClean="0"/>
            <a:t>?</a:t>
          </a:r>
          <a:endParaRPr lang="ru-RU" sz="6400" kern="1200" dirty="0"/>
        </a:p>
      </dsp:txBody>
      <dsp:txXfrm rot="-5400000">
        <a:off x="4966059" y="3310000"/>
        <a:ext cx="4966058" cy="2001032"/>
      </dsp:txXfrm>
    </dsp:sp>
    <dsp:sp modelId="{E9EC93FF-6A3D-4498-83CE-F6A0EF58C9D5}">
      <dsp:nvSpPr>
        <dsp:cNvPr id="0" name=""/>
        <dsp:cNvSpPr/>
      </dsp:nvSpPr>
      <dsp:spPr>
        <a:xfrm>
          <a:off x="2942588" y="1277652"/>
          <a:ext cx="4046940" cy="2780781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400" kern="1200" dirty="0" smtClean="0"/>
            <a:t>БАНК</a:t>
          </a:r>
          <a:endParaRPr lang="ru-RU" sz="6400" kern="1200" dirty="0"/>
        </a:p>
      </dsp:txBody>
      <dsp:txXfrm>
        <a:off x="3078335" y="1413399"/>
        <a:ext cx="3775446" cy="25092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753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46918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76486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547570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56670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3/23/2017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77348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3/23/2017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12415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892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159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405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075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328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933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3/23/2017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053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3/23/2017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047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3/23/2017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15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52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3/23/2017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2588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  <p:sldLayoutId id="2147483900" r:id="rId13"/>
    <p:sldLayoutId id="2147483901" r:id="rId14"/>
    <p:sldLayoutId id="2147483902" r:id="rId15"/>
    <p:sldLayoutId id="2147483903" r:id="rId16"/>
    <p:sldLayoutId id="2147483904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8203" y="193184"/>
            <a:ext cx="11386158" cy="5808372"/>
          </a:xfrm>
        </p:spPr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</a:pPr>
            <a:r>
              <a:rPr lang="ru-RU" sz="4000" b="1" dirty="0" smtClean="0">
                <a:latin typeface="Times New Roman"/>
                <a:ea typeface="Times New Roman"/>
              </a:rPr>
              <a:t/>
            </a:r>
            <a:br>
              <a:rPr lang="ru-RU" sz="4000" b="1" dirty="0" smtClean="0">
                <a:latin typeface="Times New Roman"/>
                <a:ea typeface="Times New Roman"/>
              </a:rPr>
            </a:br>
            <a:r>
              <a:rPr lang="ru-RU" sz="4000" b="1" dirty="0">
                <a:latin typeface="Times New Roman"/>
                <a:ea typeface="Times New Roman"/>
              </a:rPr>
              <a:t/>
            </a:r>
            <a:br>
              <a:rPr lang="ru-RU" sz="4000" b="1" dirty="0">
                <a:latin typeface="Times New Roman"/>
                <a:ea typeface="Times New Roman"/>
              </a:rPr>
            </a:br>
            <a:r>
              <a:rPr lang="ru-RU" sz="4000" b="1" dirty="0" smtClean="0">
                <a:latin typeface="Times New Roman"/>
                <a:ea typeface="Times New Roman"/>
              </a:rPr>
              <a:t/>
            </a:r>
            <a:br>
              <a:rPr lang="ru-RU" sz="4000" b="1" dirty="0" smtClean="0">
                <a:latin typeface="Times New Roman"/>
                <a:ea typeface="Times New Roman"/>
              </a:rPr>
            </a:br>
            <a:r>
              <a:rPr lang="ru-RU" sz="4000" b="1" dirty="0">
                <a:latin typeface="Times New Roman"/>
                <a:ea typeface="Times New Roman"/>
              </a:rPr>
              <a:t/>
            </a:r>
            <a:br>
              <a:rPr lang="ru-RU" sz="4000" b="1" dirty="0">
                <a:latin typeface="Times New Roman"/>
                <a:ea typeface="Times New Roman"/>
              </a:rPr>
            </a:br>
            <a:r>
              <a:rPr lang="ru-RU" sz="4000" b="1" dirty="0" smtClean="0">
                <a:latin typeface="Times New Roman"/>
                <a:ea typeface="Times New Roman"/>
              </a:rPr>
              <a:t/>
            </a:r>
            <a:br>
              <a:rPr lang="ru-RU" sz="4000" b="1" dirty="0" smtClean="0">
                <a:latin typeface="Times New Roman"/>
                <a:ea typeface="Times New Roman"/>
              </a:rPr>
            </a:br>
            <a:r>
              <a:rPr lang="ru-RU" sz="4000" b="1" dirty="0">
                <a:latin typeface="Times New Roman"/>
                <a:ea typeface="Times New Roman"/>
              </a:rPr>
              <a:t/>
            </a:r>
            <a:br>
              <a:rPr lang="ru-RU" sz="4000" b="1" dirty="0">
                <a:latin typeface="Times New Roman"/>
                <a:ea typeface="Times New Roman"/>
              </a:rPr>
            </a:br>
            <a:r>
              <a:rPr lang="ru-RU" sz="4800" b="1" dirty="0" smtClean="0">
                <a:latin typeface="Times New Roman"/>
                <a:ea typeface="Times New Roman"/>
              </a:rPr>
              <a:t>Методическая </a:t>
            </a:r>
            <a:r>
              <a:rPr lang="ru-RU" sz="4800" b="1" dirty="0">
                <a:latin typeface="Times New Roman"/>
                <a:ea typeface="Times New Roman"/>
              </a:rPr>
              <a:t>разработка факультативного занятия на тему « Банковские услуги»</a:t>
            </a:r>
            <a:r>
              <a:rPr lang="ru-RU" sz="4800" b="1" dirty="0">
                <a:latin typeface="Times New Roman"/>
                <a:ea typeface="Calibri"/>
              </a:rPr>
              <a:t> (факультатив «Финансовая грамотность» для учеников 8 и 9 классов)</a:t>
            </a:r>
            <a:r>
              <a:rPr lang="ru-RU" sz="4800" b="1" dirty="0">
                <a:latin typeface="Times New Roman"/>
                <a:ea typeface="Times New Roman"/>
              </a:rPr>
              <a:t>.</a:t>
            </a:r>
            <a:r>
              <a:rPr lang="ru-RU" sz="3200" dirty="0">
                <a:latin typeface="Times New Roman"/>
                <a:ea typeface="Times New Roman"/>
              </a:rPr>
              <a:t/>
            </a:r>
            <a:br>
              <a:rPr lang="ru-RU" sz="3200" dirty="0">
                <a:latin typeface="Times New Roman"/>
                <a:ea typeface="Times New Roman"/>
              </a:rPr>
            </a:br>
            <a:r>
              <a:rPr lang="ru-RU" sz="3200" dirty="0">
                <a:latin typeface="Times New Roman"/>
                <a:ea typeface="Times New Roman"/>
              </a:rPr>
              <a:t/>
            </a:r>
            <a:br>
              <a:rPr lang="ru-RU" sz="3200" dirty="0">
                <a:latin typeface="Times New Roman"/>
                <a:ea typeface="Times New Roman"/>
              </a:rPr>
            </a:br>
            <a:r>
              <a:rPr lang="ru-RU" sz="3200" dirty="0">
                <a:latin typeface="Times New Roman"/>
                <a:ea typeface="Times New Roman"/>
              </a:rPr>
              <a:t/>
            </a:r>
            <a:br>
              <a:rPr lang="ru-RU" sz="3200" dirty="0">
                <a:latin typeface="Times New Roman"/>
                <a:ea typeface="Times New Roman"/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8202" y="5173248"/>
            <a:ext cx="11386159" cy="157828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Автор: </a:t>
            </a:r>
            <a:r>
              <a:rPr lang="ru-RU" dirty="0" err="1" smtClean="0"/>
              <a:t>Печерная</a:t>
            </a:r>
            <a:r>
              <a:rPr lang="ru-RU" dirty="0" smtClean="0"/>
              <a:t> Ольга Юрьевна, учитель истории и обществознания МОУ «</a:t>
            </a:r>
            <a:r>
              <a:rPr lang="ru-RU" dirty="0" err="1" smtClean="0"/>
              <a:t>Рыбачьевская</a:t>
            </a:r>
            <a:r>
              <a:rPr lang="ru-RU" dirty="0" smtClean="0"/>
              <a:t> школа» г. Алушта, Республика Крым</a:t>
            </a:r>
          </a:p>
          <a:p>
            <a:pPr algn="ctr"/>
            <a:r>
              <a:rPr lang="ru-RU" dirty="0" smtClean="0"/>
              <a:t>2016 год.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8949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041" y="250521"/>
            <a:ext cx="9549793" cy="146554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Вы обладатель 1 миллиона рублей!</a:t>
            </a:r>
            <a:br>
              <a:rPr lang="ru-RU" dirty="0" smtClean="0"/>
            </a:br>
            <a:r>
              <a:rPr lang="ru-RU" dirty="0" smtClean="0"/>
              <a:t>Как вы потратите эти деньги?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1041" y="2052918"/>
            <a:ext cx="7127310" cy="46234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«Богатство </a:t>
            </a: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приносят не те деньги, которые вы зарабатываете, а те, которые </a:t>
            </a:r>
            <a:r>
              <a:rPr lang="ru-RU" sz="4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сохраняете».</a:t>
            </a:r>
          </a:p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Бодо </a:t>
            </a:r>
            <a:r>
              <a:rPr lang="ru-RU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Шефер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(финансовый консультант)       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4340" y="1213039"/>
            <a:ext cx="3895594" cy="535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60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250522"/>
            <a:ext cx="11278667" cy="977030"/>
          </a:xfrm>
        </p:spPr>
        <p:txBody>
          <a:bodyPr/>
          <a:lstStyle/>
          <a:p>
            <a:pPr algn="ctr"/>
            <a:r>
              <a:rPr lang="ru-RU" dirty="0" smtClean="0"/>
              <a:t>Упражнение «Ассоциации»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028638"/>
              </p:ext>
            </p:extLst>
          </p:nvPr>
        </p:nvGraphicFramePr>
        <p:xfrm>
          <a:off x="1103312" y="1227552"/>
          <a:ext cx="9932118" cy="5336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8269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200416"/>
            <a:ext cx="10827730" cy="1365337"/>
          </a:xfrm>
        </p:spPr>
        <p:txBody>
          <a:bodyPr/>
          <a:lstStyle/>
          <a:p>
            <a:pPr algn="ctr"/>
            <a:r>
              <a:rPr lang="ru-RU" dirty="0" smtClean="0"/>
              <a:t>Интернет-опрос</a:t>
            </a:r>
            <a:br>
              <a:rPr lang="ru-RU" dirty="0" smtClean="0"/>
            </a:br>
            <a:r>
              <a:rPr lang="ru-RU" dirty="0" smtClean="0"/>
              <a:t>«Финансовая грамотность»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5469" y="1565753"/>
            <a:ext cx="4872624" cy="5160724"/>
          </a:xfrm>
        </p:spPr>
        <p:txBody>
          <a:bodyPr/>
          <a:lstStyle/>
          <a:p>
            <a:pPr marL="0" lv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Вопрос 1. </a:t>
            </a:r>
          </a:p>
          <a:p>
            <a:pPr marL="0" lv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Вы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можете дать определение термину «депозитарий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»? (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 – 37,5%, нет 37,5% - 2, затрудняюсь ответить  - 25%) 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Вопрос 2.</a:t>
            </a:r>
          </a:p>
          <a:p>
            <a:pPr marL="0" lv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Вы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можете дать определение термину «инфляция» (да – 50%, нет – 20%, затрудняюсь ответить -  30%)</a:t>
            </a:r>
          </a:p>
          <a:p>
            <a:pPr marL="0" lv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Вопрос 3.</a:t>
            </a:r>
          </a:p>
          <a:p>
            <a:pPr marL="0" lv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Вы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можете дать определение термину «Доверительное управление» (да – 50%, нет – 50% опрошенных).</a:t>
            </a:r>
          </a:p>
          <a:p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17185521"/>
              </p:ext>
            </p:extLst>
          </p:nvPr>
        </p:nvGraphicFramePr>
        <p:xfrm>
          <a:off x="5067300" y="1565275"/>
          <a:ext cx="6827838" cy="5160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6897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125260"/>
            <a:ext cx="10840256" cy="1390389"/>
          </a:xfrm>
        </p:spPr>
        <p:txBody>
          <a:bodyPr/>
          <a:lstStyle/>
          <a:p>
            <a:pPr algn="ctr"/>
            <a:r>
              <a:rPr lang="ru-RU" dirty="0" smtClean="0"/>
              <a:t>Интернет – опрос </a:t>
            </a:r>
            <a:br>
              <a:rPr lang="ru-RU" dirty="0" smtClean="0"/>
            </a:br>
            <a:r>
              <a:rPr lang="ru-RU" dirty="0" smtClean="0"/>
              <a:t>«Финансовая грамотность»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12942" y="1665963"/>
            <a:ext cx="4922729" cy="49728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Считаете ли вы себя финансово грамотным человеком? Оцените свой уровень финансовой грамотности.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Варианты ответов:</a:t>
            </a:r>
          </a:p>
          <a:p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Нулевой – 16,7%</a:t>
            </a:r>
          </a:p>
          <a:p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Начальный –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33,3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%</a:t>
            </a:r>
          </a:p>
          <a:p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Базовый –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41,7%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Продвинутый – 8,3%</a:t>
            </a:r>
          </a:p>
          <a:p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Наставник – 0%</a:t>
            </a:r>
          </a:p>
          <a:p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63228297"/>
              </p:ext>
            </p:extLst>
          </p:nvPr>
        </p:nvGraphicFramePr>
        <p:xfrm>
          <a:off x="4634630" y="1665158"/>
          <a:ext cx="7177413" cy="4973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23415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ezgrusti.ru/images/article/7045/%D1%81%D0%B5%D0%BC%D0%B5%D0%B9%D0%BD%D1%8B%D0%B9%20%D0%BE%D0%BF%D1%8B%D1%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61" y="43841"/>
            <a:ext cx="5067778" cy="309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firestock.ru/wp-content/uploads/2014/03/Fotolia_10430859_Subscription_XXL-700x4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586" y="43841"/>
            <a:ext cx="5085568" cy="309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dvoye-detey.ru/images/otnosh/large/psikhologiya-semi-s-dvumya-detmi-lar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62" y="3294344"/>
            <a:ext cx="5067778" cy="346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lovegif.narod.ru/vlublennie/vlublennost7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586" y="3294344"/>
            <a:ext cx="5085568" cy="346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352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677" y="452718"/>
            <a:ext cx="11073008" cy="6749748"/>
          </a:xfrm>
        </p:spPr>
        <p:txBody>
          <a:bodyPr/>
          <a:lstStyle/>
          <a:p>
            <a:pPr marL="47625" marR="47625">
              <a:spcAft>
                <a:spcPts val="0"/>
              </a:spcAft>
            </a:pPr>
            <a:r>
              <a:rPr lang="ru-RU" sz="4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Этапы создания Кейса: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1. Определение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потребностей 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мини- группы.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2. Определение метода решения проблемы.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3. Сбор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необходимой информации (работа с перечнем банковских услуг и словарем терминов)</a:t>
            </a:r>
            <a:b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4. Подготовка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первичного варианта информативного сообщения.</a:t>
            </a:r>
            <a:b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5. Получение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экспертной оценки (общее </a:t>
            </a: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обсуждение в классе)</a:t>
            </a:r>
            <a:b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3646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2176530"/>
            <a:ext cx="10197900" cy="3915176"/>
          </a:xfrm>
        </p:spPr>
        <p:txBody>
          <a:bodyPr/>
          <a:lstStyle/>
          <a:p>
            <a:pPr algn="ctr"/>
            <a:r>
              <a:rPr lang="ru-RU" sz="7200" dirty="0" smtClean="0"/>
              <a:t>Спасибо за внимание!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3901217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</TotalTime>
  <Words>196</Words>
  <Application>Microsoft Office PowerPoint</Application>
  <PresentationFormat>Произвольный</PresentationFormat>
  <Paragraphs>32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Ион</vt:lpstr>
      <vt:lpstr>      Методическая разработка факультативного занятия на тему « Банковские услуги» (факультатив «Финансовая грамотность» для учеников 8 и 9 классов).    </vt:lpstr>
      <vt:lpstr>Вы обладатель 1 миллиона рублей! Как вы потратите эти деньги?</vt:lpstr>
      <vt:lpstr>Упражнение «Ассоциации»</vt:lpstr>
      <vt:lpstr>Интернет-опрос «Финансовая грамотность»</vt:lpstr>
      <vt:lpstr>Интернет – опрос  «Финансовая грамотность»</vt:lpstr>
      <vt:lpstr>Презентация PowerPoint</vt:lpstr>
      <vt:lpstr>Этапы создания Кейса: 1. Определение потребностей мини- группы. 2. Определение метода решения проблемы. 3. Сбор необходимой информации (работа с перечнем банковских услуг и словарем терминов) 4. Подготовка первичного варианта информативного сообщения. 5. Получение экспертной оценки (общее обсуждение в классе) 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1</cp:lastModifiedBy>
  <cp:revision>30</cp:revision>
  <dcterms:created xsi:type="dcterms:W3CDTF">2016-01-14T12:04:36Z</dcterms:created>
  <dcterms:modified xsi:type="dcterms:W3CDTF">2017-03-23T13:49:21Z</dcterms:modified>
</cp:coreProperties>
</file>