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6" r:id="rId3"/>
    <p:sldId id="276" r:id="rId4"/>
    <p:sldId id="277" r:id="rId5"/>
    <p:sldId id="278" r:id="rId6"/>
    <p:sldId id="279" r:id="rId7"/>
    <p:sldId id="287" r:id="rId8"/>
    <p:sldId id="281" r:id="rId9"/>
    <p:sldId id="282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8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5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0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6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0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4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8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9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9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9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E72D-5A3A-41FE-B62B-CAFC84B76BB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2F0A-C67C-469B-A405-12C162D7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1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16991" y="0"/>
            <a:ext cx="2185670" cy="1463040"/>
          </a:xfrm>
          <a:custGeom>
            <a:avLst/>
            <a:gdLst/>
            <a:ahLst/>
            <a:cxnLst/>
            <a:rect l="l" t="t" r="r" b="b"/>
            <a:pathLst>
              <a:path w="2185670" h="1463040">
                <a:moveTo>
                  <a:pt x="0" y="1463039"/>
                </a:moveTo>
                <a:lnTo>
                  <a:pt x="2185416" y="1463039"/>
                </a:lnTo>
                <a:lnTo>
                  <a:pt x="2185416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804" y="0"/>
            <a:ext cx="2251141" cy="1463040"/>
          </a:xfrm>
        </p:spPr>
        <p:txBody>
          <a:bodyPr anchor="t">
            <a:norm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РЕЗУЛЬТАТЫ УХОДЯЩЕГО </a:t>
            </a:r>
            <a:br>
              <a:rPr 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ГОДА 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5292080" cy="432048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5-й набор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студентов на программу </a:t>
            </a:r>
            <a:endParaRPr lang="ru-RU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Первый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выпуск </a:t>
            </a:r>
            <a:r>
              <a:rPr lang="ru-RU" sz="2000" dirty="0" smtClean="0">
                <a:solidFill>
                  <a:schemeClr val="tx1"/>
                </a:solidFill>
              </a:rPr>
              <a:t>бакалавров </a:t>
            </a:r>
            <a:r>
              <a:rPr lang="ru-RU" sz="2000" dirty="0">
                <a:solidFill>
                  <a:schemeClr val="tx1"/>
                </a:solidFill>
              </a:rPr>
              <a:t>образовательной программы «</a:t>
            </a:r>
            <a:r>
              <a:rPr lang="ru-RU" sz="2000" dirty="0" smtClean="0">
                <a:solidFill>
                  <a:schemeClr val="tx1"/>
                </a:solidFill>
              </a:rPr>
              <a:t>История», </a:t>
            </a:r>
            <a:r>
              <a:rPr lang="ru-RU" sz="2000" dirty="0">
                <a:solidFill>
                  <a:schemeClr val="tx1"/>
                </a:solidFill>
              </a:rPr>
              <a:t>многие из которых успешно поступили в </a:t>
            </a:r>
            <a:r>
              <a:rPr lang="ru-RU" sz="2000" dirty="0" smtClean="0">
                <a:solidFill>
                  <a:schemeClr val="tx1"/>
                </a:solidFill>
              </a:rPr>
              <a:t>магистратуры </a:t>
            </a:r>
            <a:r>
              <a:rPr lang="ru-RU" sz="2000" dirty="0">
                <a:solidFill>
                  <a:schemeClr val="tx1"/>
                </a:solidFill>
              </a:rPr>
              <a:t>ведущих университетов России и </a:t>
            </a:r>
            <a:r>
              <a:rPr lang="ru-RU" sz="2000" dirty="0" smtClean="0">
                <a:solidFill>
                  <a:schemeClr val="tx1"/>
                </a:solidFill>
              </a:rPr>
              <a:t>Европы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Лучший выпускник - 2016» - выпускница нашей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программы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К.Литвиненко</a:t>
            </a:r>
            <a:endParaRPr lang="ru-RU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2-й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набор на международную магистерскую программу по истории «Прикладная и междисциплинарная история»</a:t>
            </a:r>
            <a:r>
              <a:rPr lang="ru-RU" dirty="0" smtClean="0">
                <a:cs typeface="Times New Roman" panose="02020603050405020304" pitchFamily="18" charset="0"/>
              </a:rPr>
              <a:t/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/>
            </a:r>
            <a:br>
              <a:rPr lang="ru-RU" dirty="0" smtClean="0">
                <a:cs typeface="Times New Roman" panose="02020603050405020304" pitchFamily="18" charset="0"/>
              </a:rPr>
            </a:b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6641592" y="6480047"/>
            <a:ext cx="2185670" cy="378460"/>
          </a:xfrm>
          <a:custGeom>
            <a:avLst/>
            <a:gdLst/>
            <a:ahLst/>
            <a:cxnLst/>
            <a:rect l="l" t="t" r="r" b="b"/>
            <a:pathLst>
              <a:path w="2185670" h="378459">
                <a:moveTo>
                  <a:pt x="2185416" y="377950"/>
                </a:moveTo>
                <a:lnTo>
                  <a:pt x="2185416" y="0"/>
                </a:lnTo>
                <a:lnTo>
                  <a:pt x="0" y="0"/>
                </a:lnTo>
                <a:lnTo>
                  <a:pt x="0" y="377950"/>
                </a:lnTo>
                <a:lnTo>
                  <a:pt x="2185416" y="377950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6742938" y="6609486"/>
            <a:ext cx="18395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HSE UNIVERSITY ST. PETERSBURG   |  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700" spc="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7" name="Picture 6" descr="C:\Users\iazakharova\Pictures\Литвинен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2394465" cy="1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:\history\IMG_09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5" b="2029"/>
          <a:stretch/>
        </p:blipFill>
        <p:spPr bwMode="auto">
          <a:xfrm>
            <a:off x="5724128" y="4808344"/>
            <a:ext cx="3348372" cy="15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history\IMG_09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4337" r="10446" b="7897"/>
          <a:stretch/>
        </p:blipFill>
        <p:spPr bwMode="auto">
          <a:xfrm>
            <a:off x="5508104" y="2420888"/>
            <a:ext cx="3348372" cy="2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:\history\магистранты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/>
          <a:stretch/>
        </p:blipFill>
        <p:spPr bwMode="auto">
          <a:xfrm>
            <a:off x="5886766" y="641268"/>
            <a:ext cx="2952328" cy="16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316991" y="0"/>
            <a:ext cx="2185670" cy="1463040"/>
          </a:xfrm>
          <a:custGeom>
            <a:avLst/>
            <a:gdLst/>
            <a:ahLst/>
            <a:cxnLst/>
            <a:rect l="l" t="t" r="r" b="b"/>
            <a:pathLst>
              <a:path w="2185670" h="1463040">
                <a:moveTo>
                  <a:pt x="0" y="1463039"/>
                </a:moveTo>
                <a:lnTo>
                  <a:pt x="2185416" y="1463039"/>
                </a:lnTo>
                <a:lnTo>
                  <a:pt x="2185416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67" y="0"/>
            <a:ext cx="2169294" cy="1463040"/>
          </a:xfrm>
        </p:spPr>
        <p:txBody>
          <a:bodyPr>
            <a:noAutofit/>
          </a:bodyPr>
          <a:lstStyle/>
          <a:p>
            <a:pPr lvl="0" algn="l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ПРИГЛАШЕННЫЕ ПРОФЕССОРА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004048" cy="5257800"/>
          </a:xfrm>
        </p:spPr>
        <p:txBody>
          <a:bodyPr>
            <a:normAutofit fontScale="32500" lnSpcReduction="20000"/>
          </a:bodyPr>
          <a:lstStyle/>
          <a:p>
            <a:r>
              <a:rPr lang="ru-RU" sz="3700" b="1" dirty="0"/>
              <a:t>Л</a:t>
            </a:r>
            <a:r>
              <a:rPr lang="ru-RU" sz="3700" b="1" dirty="0" smtClean="0"/>
              <a:t>екции </a:t>
            </a:r>
            <a:r>
              <a:rPr lang="ru-RU" sz="3700" b="1" dirty="0"/>
              <a:t>и </a:t>
            </a:r>
            <a:r>
              <a:rPr lang="ru-RU" sz="3700" b="1" dirty="0" smtClean="0"/>
              <a:t>семинары профессора Рональда Суни (НИУ ВШЭ-Санкт-Петербург) </a:t>
            </a:r>
          </a:p>
          <a:p>
            <a:pPr lvl="1"/>
            <a:r>
              <a:rPr lang="ru-RU" sz="3400" dirty="0" smtClean="0"/>
              <a:t>Курсы </a:t>
            </a:r>
            <a:r>
              <a:rPr lang="ru-RU" sz="3400" dirty="0"/>
              <a:t>“</a:t>
            </a:r>
            <a:r>
              <a:rPr lang="ru-RU" sz="3400" dirty="0" err="1"/>
              <a:t>Political</a:t>
            </a:r>
            <a:r>
              <a:rPr lang="ru-RU" sz="3400" dirty="0"/>
              <a:t> </a:t>
            </a:r>
            <a:r>
              <a:rPr lang="ru-RU" sz="3400" dirty="0" err="1"/>
              <a:t>projects</a:t>
            </a:r>
            <a:r>
              <a:rPr lang="ru-RU" sz="3400" dirty="0"/>
              <a:t> </a:t>
            </a:r>
            <a:r>
              <a:rPr lang="ru-RU" sz="3400" dirty="0" err="1"/>
              <a:t>of</a:t>
            </a:r>
            <a:r>
              <a:rPr lang="ru-RU" sz="3400" dirty="0"/>
              <a:t> </a:t>
            </a:r>
            <a:r>
              <a:rPr lang="ru-RU" sz="3400" dirty="0" err="1"/>
              <a:t>the</a:t>
            </a:r>
            <a:r>
              <a:rPr lang="ru-RU" sz="3400" dirty="0"/>
              <a:t> </a:t>
            </a:r>
            <a:r>
              <a:rPr lang="ru-RU" sz="3400" dirty="0" err="1"/>
              <a:t>XXth</a:t>
            </a:r>
            <a:r>
              <a:rPr lang="ru-RU" sz="3400" dirty="0"/>
              <a:t> </a:t>
            </a:r>
            <a:r>
              <a:rPr lang="ru-RU" sz="3400" dirty="0" err="1"/>
              <a:t>century</a:t>
            </a:r>
            <a:r>
              <a:rPr lang="ru-RU" sz="3400" dirty="0"/>
              <a:t>” для студентов ОП «История» программы бакалавриата (01.09.2016-21.10.2016</a:t>
            </a:r>
            <a:r>
              <a:rPr lang="ru-RU" sz="3400" dirty="0" smtClean="0"/>
              <a:t>)</a:t>
            </a:r>
          </a:p>
          <a:p>
            <a:pPr lvl="1"/>
            <a:r>
              <a:rPr lang="ru-RU" sz="3400" dirty="0" smtClean="0"/>
              <a:t>“</a:t>
            </a:r>
            <a:r>
              <a:rPr lang="ru-RU" sz="3400" dirty="0" err="1" smtClean="0"/>
              <a:t>Ideology</a:t>
            </a:r>
            <a:r>
              <a:rPr lang="ru-RU" sz="3400" dirty="0" smtClean="0"/>
              <a:t> </a:t>
            </a:r>
            <a:r>
              <a:rPr lang="ru-RU" sz="3400" dirty="0" err="1"/>
              <a:t>and</a:t>
            </a:r>
            <a:r>
              <a:rPr lang="ru-RU" sz="3400" dirty="0"/>
              <a:t> </a:t>
            </a:r>
            <a:r>
              <a:rPr lang="ru-RU" sz="3400" dirty="0" err="1"/>
              <a:t>Political</a:t>
            </a:r>
            <a:r>
              <a:rPr lang="ru-RU" sz="3400" dirty="0"/>
              <a:t> </a:t>
            </a:r>
            <a:r>
              <a:rPr lang="ru-RU" sz="3400" dirty="0" err="1"/>
              <a:t>Imagination</a:t>
            </a:r>
            <a:r>
              <a:rPr lang="ru-RU" sz="3400" dirty="0"/>
              <a:t> </a:t>
            </a:r>
            <a:r>
              <a:rPr lang="ru-RU" sz="3400" dirty="0" err="1"/>
              <a:t>of</a:t>
            </a:r>
            <a:r>
              <a:rPr lang="ru-RU" sz="3400" dirty="0"/>
              <a:t> </a:t>
            </a:r>
            <a:r>
              <a:rPr lang="ru-RU" sz="3400" dirty="0" err="1"/>
              <a:t>Imperialism</a:t>
            </a:r>
            <a:r>
              <a:rPr lang="ru-RU" sz="3400" dirty="0"/>
              <a:t>” для студентов </a:t>
            </a:r>
            <a:r>
              <a:rPr lang="ru-RU" sz="3400" dirty="0" smtClean="0"/>
              <a:t>программы </a:t>
            </a:r>
            <a:r>
              <a:rPr lang="ru-RU" sz="3400" dirty="0"/>
              <a:t>магистратуры (01.09.2016-21.10.2016) вместе с пост-доком Антоном </a:t>
            </a:r>
            <a:r>
              <a:rPr lang="ru-RU" sz="3400" dirty="0" err="1" smtClean="0"/>
              <a:t>Котекно</a:t>
            </a:r>
            <a:endParaRPr lang="ru-RU" sz="3400" dirty="0" smtClean="0"/>
          </a:p>
          <a:p>
            <a:pPr lvl="1"/>
            <a:r>
              <a:rPr lang="ru-RU" sz="3400" dirty="0" smtClean="0"/>
              <a:t>Открытые </a:t>
            </a:r>
            <a:r>
              <a:rPr lang="ru-RU" sz="3400" dirty="0"/>
              <a:t>лекции, мастер-классы для студентов магистратуры и аспирантуры, индивидуальные консультации со </a:t>
            </a:r>
            <a:r>
              <a:rPr lang="ru-RU" sz="3400" dirty="0" smtClean="0"/>
              <a:t>студентами</a:t>
            </a:r>
            <a:endParaRPr lang="ru-RU" sz="3400" dirty="0"/>
          </a:p>
          <a:p>
            <a:r>
              <a:rPr lang="ru-RU" sz="3700" b="1" dirty="0" smtClean="0"/>
              <a:t>Цикл </a:t>
            </a:r>
            <a:r>
              <a:rPr lang="ru-RU" sz="3700" b="1" dirty="0"/>
              <a:t>лекций по русскому </a:t>
            </a:r>
            <a:r>
              <a:rPr lang="ru-RU" sz="3700" b="1" dirty="0" smtClean="0"/>
              <a:t>ориентализму, профессор Дэвид </a:t>
            </a:r>
            <a:r>
              <a:rPr lang="ru-RU" sz="3700" b="1" dirty="0" err="1"/>
              <a:t>Схиммельпеннинк</a:t>
            </a:r>
            <a:r>
              <a:rPr lang="ru-RU" sz="3700" b="1" dirty="0"/>
              <a:t> </a:t>
            </a:r>
            <a:r>
              <a:rPr lang="ru-RU" sz="3700" b="1" dirty="0" err="1"/>
              <a:t>ван</a:t>
            </a:r>
            <a:r>
              <a:rPr lang="ru-RU" sz="3700" b="1" dirty="0"/>
              <a:t> дер </a:t>
            </a:r>
            <a:r>
              <a:rPr lang="ru-RU" sz="3700" b="1" dirty="0" err="1"/>
              <a:t>Ойе</a:t>
            </a:r>
            <a:r>
              <a:rPr lang="ru-RU" sz="3700" b="1" dirty="0"/>
              <a:t> (Университет </a:t>
            </a:r>
            <a:r>
              <a:rPr lang="ru-RU" sz="3700" b="1" dirty="0" err="1"/>
              <a:t>Брока</a:t>
            </a:r>
            <a:r>
              <a:rPr lang="ru-RU" sz="3700" b="1" dirty="0"/>
              <a:t>, Канада</a:t>
            </a:r>
            <a:r>
              <a:rPr lang="ru-RU" sz="3700" b="1" dirty="0" smtClean="0"/>
              <a:t>) </a:t>
            </a:r>
          </a:p>
          <a:p>
            <a:pPr lvl="1"/>
            <a:r>
              <a:rPr lang="ru-RU" sz="3400" dirty="0" smtClean="0"/>
              <a:t>В цикле лекций были рассмотрены различные вопросы, касающиеся российского ориентализма, начиная с допетровских времен до 1917 г. </a:t>
            </a:r>
            <a:r>
              <a:rPr lang="ru-RU" sz="3400" dirty="0" err="1" smtClean="0"/>
              <a:t>Great</a:t>
            </a:r>
            <a:r>
              <a:rPr lang="ru-RU" sz="3400" dirty="0" smtClean="0"/>
              <a:t> </a:t>
            </a:r>
            <a:r>
              <a:rPr lang="ru-RU" sz="3400" dirty="0" err="1"/>
              <a:t>to</a:t>
            </a:r>
            <a:r>
              <a:rPr lang="ru-RU" sz="3400" dirty="0"/>
              <a:t> </a:t>
            </a:r>
            <a:r>
              <a:rPr lang="ru-RU" sz="3400" dirty="0" err="1"/>
              <a:t>the</a:t>
            </a:r>
            <a:r>
              <a:rPr lang="ru-RU" sz="3400" dirty="0"/>
              <a:t> </a:t>
            </a:r>
            <a:r>
              <a:rPr lang="ru-RU" sz="3400" dirty="0" err="1"/>
              <a:t>Emigration</a:t>
            </a:r>
            <a:r>
              <a:rPr lang="ru-RU" sz="3400" dirty="0"/>
              <a:t> (</a:t>
            </a:r>
            <a:r>
              <a:rPr lang="ru-RU" sz="3400" dirty="0" err="1"/>
              <a:t>New</a:t>
            </a:r>
            <a:r>
              <a:rPr lang="ru-RU" sz="3400" dirty="0"/>
              <a:t> </a:t>
            </a:r>
            <a:r>
              <a:rPr lang="ru-RU" sz="3400" dirty="0" err="1"/>
              <a:t>Haven</a:t>
            </a:r>
            <a:r>
              <a:rPr lang="ru-RU" sz="3400" dirty="0"/>
              <a:t>: </a:t>
            </a:r>
            <a:r>
              <a:rPr lang="ru-RU" sz="3400" dirty="0" err="1"/>
              <a:t>Yale</a:t>
            </a:r>
            <a:r>
              <a:rPr lang="ru-RU" sz="3400" dirty="0"/>
              <a:t> </a:t>
            </a:r>
            <a:r>
              <a:rPr lang="ru-RU" sz="3400" dirty="0" err="1"/>
              <a:t>University</a:t>
            </a:r>
            <a:r>
              <a:rPr lang="ru-RU" sz="3400" dirty="0"/>
              <a:t> </a:t>
            </a:r>
            <a:r>
              <a:rPr lang="ru-RU" sz="3400" dirty="0" err="1"/>
              <a:t>Press</a:t>
            </a:r>
            <a:r>
              <a:rPr lang="ru-RU" sz="3400" dirty="0"/>
              <a:t>, 2010</a:t>
            </a:r>
            <a:r>
              <a:rPr lang="ru-RU" sz="3400" dirty="0" smtClean="0"/>
              <a:t>)»</a:t>
            </a:r>
            <a:endParaRPr lang="ru-RU" sz="3400" dirty="0"/>
          </a:p>
          <a:p>
            <a:r>
              <a:rPr lang="ru-RU" sz="3700" b="1" dirty="0" smtClean="0"/>
              <a:t>Курс </a:t>
            </a:r>
            <a:r>
              <a:rPr lang="ru-RU" sz="3700" b="1" dirty="0"/>
              <a:t>лекций профессора </a:t>
            </a:r>
            <a:r>
              <a:rPr lang="ru-RU" sz="3700" b="1" dirty="0" smtClean="0"/>
              <a:t>Сергея Глебова </a:t>
            </a:r>
            <a:r>
              <a:rPr lang="ru-RU" sz="3700" b="1" dirty="0"/>
              <a:t>(</a:t>
            </a:r>
            <a:r>
              <a:rPr lang="en-US" sz="3700" b="1" dirty="0"/>
              <a:t>Smith</a:t>
            </a:r>
            <a:r>
              <a:rPr lang="ru-RU" sz="3700" b="1" dirty="0"/>
              <a:t>, </a:t>
            </a:r>
            <a:r>
              <a:rPr lang="en-US" sz="3700" b="1" dirty="0"/>
              <a:t>Amherst College</a:t>
            </a:r>
            <a:r>
              <a:rPr lang="ru-RU" sz="3700" b="1" dirty="0" smtClean="0"/>
              <a:t>)</a:t>
            </a:r>
          </a:p>
          <a:p>
            <a:pPr lvl="1"/>
            <a:r>
              <a:rPr lang="ru-RU" sz="3400" dirty="0" smtClean="0"/>
              <a:t>"</a:t>
            </a:r>
            <a:r>
              <a:rPr lang="ru-RU" sz="3400" dirty="0"/>
              <a:t>Colonization </a:t>
            </a:r>
            <a:r>
              <a:rPr lang="ru-RU" sz="3400" dirty="0" err="1"/>
              <a:t>in</a:t>
            </a:r>
            <a:r>
              <a:rPr lang="ru-RU" sz="3400" dirty="0"/>
              <a:t> </a:t>
            </a:r>
            <a:r>
              <a:rPr lang="ru-RU" sz="3400" dirty="0" err="1"/>
              <a:t>Russian</a:t>
            </a:r>
            <a:r>
              <a:rPr lang="ru-RU" sz="3400" dirty="0"/>
              <a:t> </a:t>
            </a:r>
            <a:r>
              <a:rPr lang="ru-RU" sz="3400" dirty="0" err="1"/>
              <a:t>and</a:t>
            </a:r>
            <a:r>
              <a:rPr lang="ru-RU" sz="3400" dirty="0"/>
              <a:t> </a:t>
            </a:r>
            <a:r>
              <a:rPr lang="ru-RU" sz="3400" dirty="0" err="1"/>
              <a:t>American</a:t>
            </a:r>
            <a:r>
              <a:rPr lang="ru-RU" sz="3400" dirty="0"/>
              <a:t> </a:t>
            </a:r>
            <a:r>
              <a:rPr lang="ru-RU" sz="3400" dirty="0" err="1"/>
              <a:t>History</a:t>
            </a:r>
            <a:r>
              <a:rPr lang="ru-RU" sz="3400" dirty="0"/>
              <a:t>: A </a:t>
            </a:r>
            <a:r>
              <a:rPr lang="ru-RU" sz="3400" dirty="0" err="1"/>
              <a:t>comparative</a:t>
            </a:r>
            <a:r>
              <a:rPr lang="ru-RU" sz="3400" dirty="0"/>
              <a:t> </a:t>
            </a:r>
            <a:r>
              <a:rPr lang="ru-RU" sz="3400" dirty="0" err="1"/>
              <a:t>Perspective</a:t>
            </a:r>
            <a:r>
              <a:rPr lang="ru-RU" sz="3400" dirty="0"/>
              <a:t>"  для студентов бакалавриата 2 и 3 курсов департамента истории. Лекции сначала проходили в формате занятий с использованием </a:t>
            </a:r>
            <a:r>
              <a:rPr lang="ru-RU" sz="3400" dirty="0" err="1"/>
              <a:t>Skype</a:t>
            </a:r>
            <a:r>
              <a:rPr lang="ru-RU" sz="3400" dirty="0"/>
              <a:t>, а затем </a:t>
            </a:r>
            <a:r>
              <a:rPr lang="ru-RU" sz="3400" dirty="0" err="1"/>
              <a:t>С.В.Глебов</a:t>
            </a:r>
            <a:r>
              <a:rPr lang="ru-RU" sz="3400" dirty="0"/>
              <a:t> приехал в Санкт-Петербург для проведения проверочных работ и приема экзамена. Данный цикл лекций прошел при поддержке Генерального консульства США в </a:t>
            </a:r>
            <a:r>
              <a:rPr lang="ru-RU" sz="3400" dirty="0" smtClean="0"/>
              <a:t>Санкт-Петербурге</a:t>
            </a:r>
          </a:p>
          <a:p>
            <a:r>
              <a:rPr lang="ru-RU" sz="3700" b="1" dirty="0" smtClean="0"/>
              <a:t>Лекции профессора Дэвида </a:t>
            </a:r>
            <a:r>
              <a:rPr lang="ru-RU" sz="3700" b="1" dirty="0" err="1" smtClean="0"/>
              <a:t>Армитаджа</a:t>
            </a:r>
            <a:r>
              <a:rPr lang="ru-RU" sz="3700" b="1" dirty="0" smtClean="0"/>
              <a:t> (</a:t>
            </a:r>
            <a:r>
              <a:rPr lang="en-US" sz="3700" b="1" dirty="0" smtClean="0"/>
              <a:t>Harvard University)</a:t>
            </a:r>
          </a:p>
          <a:p>
            <a:pPr lvl="1"/>
            <a:r>
              <a:rPr lang="en-US" sz="3400" dirty="0" smtClean="0"/>
              <a:t>“Civil </a:t>
            </a:r>
            <a:r>
              <a:rPr lang="en-US" sz="3400" dirty="0"/>
              <a:t>War: A History in </a:t>
            </a:r>
            <a:r>
              <a:rPr lang="en-US" sz="3400" dirty="0" smtClean="0"/>
              <a:t>Ideas”</a:t>
            </a:r>
            <a:r>
              <a:rPr lang="ru-RU" sz="3400" dirty="0" smtClean="0"/>
              <a:t> и</a:t>
            </a:r>
            <a:r>
              <a:rPr lang="en-US" sz="3400" dirty="0" smtClean="0"/>
              <a:t> “Horizons of History: Time, Space and the Future of the Past” </a:t>
            </a:r>
          </a:p>
          <a:p>
            <a:pPr lvl="1"/>
            <a:r>
              <a:rPr lang="ru-RU" sz="3400" dirty="0" smtClean="0"/>
              <a:t>Мастер-класс для аспирантов </a:t>
            </a:r>
            <a:r>
              <a:rPr lang="en-US" sz="3400" dirty="0" smtClean="0"/>
              <a:t>“Approaches to Global History”</a:t>
            </a:r>
            <a:endParaRPr lang="ru-RU" sz="3400" dirty="0"/>
          </a:p>
          <a:p>
            <a:r>
              <a:rPr lang="ru-RU" sz="3700" b="1" dirty="0" smtClean="0"/>
              <a:t>Лекции и семинары профессора Себастьяна Конрада (</a:t>
            </a:r>
            <a:r>
              <a:rPr lang="en-US" sz="3700" b="1" dirty="0" err="1" smtClean="0"/>
              <a:t>Freiere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Universitaet</a:t>
            </a:r>
            <a:r>
              <a:rPr lang="en-US" sz="3700" b="1" dirty="0" smtClean="0"/>
              <a:t>, Berlin)</a:t>
            </a:r>
          </a:p>
          <a:p>
            <a:pPr lvl="1"/>
            <a:r>
              <a:rPr lang="ru-RU" sz="3400" dirty="0" smtClean="0"/>
              <a:t>Мастер класс для аспирантов </a:t>
            </a:r>
            <a:r>
              <a:rPr lang="en-US" sz="3400" dirty="0" smtClean="0"/>
              <a:t>“Global History as a Distinct Approach”</a:t>
            </a:r>
          </a:p>
          <a:p>
            <a:pPr lvl="1"/>
            <a:r>
              <a:rPr lang="ru-RU" sz="3400" dirty="0" smtClean="0"/>
              <a:t>Семинар на тему </a:t>
            </a:r>
            <a:r>
              <a:rPr lang="en-US" sz="3400" dirty="0" smtClean="0"/>
              <a:t>“Global Transformations of the Time in the 19 Century”</a:t>
            </a:r>
            <a:endParaRPr lang="ru-RU" sz="3400" dirty="0"/>
          </a:p>
        </p:txBody>
      </p:sp>
      <p:sp>
        <p:nvSpPr>
          <p:cNvPr id="4" name="object 3"/>
          <p:cNvSpPr/>
          <p:nvPr/>
        </p:nvSpPr>
        <p:spPr>
          <a:xfrm>
            <a:off x="6641592" y="6480047"/>
            <a:ext cx="2185670" cy="378460"/>
          </a:xfrm>
          <a:custGeom>
            <a:avLst/>
            <a:gdLst/>
            <a:ahLst/>
            <a:cxnLst/>
            <a:rect l="l" t="t" r="r" b="b"/>
            <a:pathLst>
              <a:path w="2185670" h="378459">
                <a:moveTo>
                  <a:pt x="2185416" y="377950"/>
                </a:moveTo>
                <a:lnTo>
                  <a:pt x="2185416" y="0"/>
                </a:lnTo>
                <a:lnTo>
                  <a:pt x="0" y="0"/>
                </a:lnTo>
                <a:lnTo>
                  <a:pt x="0" y="377950"/>
                </a:lnTo>
                <a:lnTo>
                  <a:pt x="2185416" y="377950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742938" y="6609486"/>
            <a:ext cx="18395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HSE UNIVERSITY ST. PETERSBURG   |  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700" spc="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2050" name="Picture 2" descr="C:\Users\isodnomova\Desktop\IMAG3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94688"/>
            <a:ext cx="4125416" cy="17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odnomova\Desktop\fmiLkN3RP2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33685"/>
            <a:ext cx="4125416" cy="23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316991" y="0"/>
            <a:ext cx="2185670" cy="1463040"/>
          </a:xfrm>
          <a:custGeom>
            <a:avLst/>
            <a:gdLst/>
            <a:ahLst/>
            <a:cxnLst/>
            <a:rect l="l" t="t" r="r" b="b"/>
            <a:pathLst>
              <a:path w="2185670" h="1463040">
                <a:moveTo>
                  <a:pt x="0" y="1463039"/>
                </a:moveTo>
                <a:lnTo>
                  <a:pt x="2185416" y="1463039"/>
                </a:lnTo>
                <a:lnTo>
                  <a:pt x="2185416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98" y="274638"/>
            <a:ext cx="2185670" cy="1143000"/>
          </a:xfrm>
        </p:spPr>
        <p:txBody>
          <a:bodyPr>
            <a:noAutofit/>
          </a:bodyPr>
          <a:lstStyle/>
          <a:p>
            <a:pPr lvl="0" algn="l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МЕЖУНИВЕРСИТЕТСКОЕ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СОТРУДНИЧЕСТВО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28800"/>
            <a:ext cx="9108504" cy="4752528"/>
          </a:xfrm>
        </p:spPr>
        <p:txBody>
          <a:bodyPr>
            <a:noAutofit/>
          </a:bodyPr>
          <a:lstStyle/>
          <a:p>
            <a:r>
              <a:rPr lang="ru-RU" sz="1500" b="1" dirty="0"/>
              <a:t>Университет </a:t>
            </a:r>
            <a:r>
              <a:rPr lang="ru-RU" sz="1500" b="1" dirty="0" err="1"/>
              <a:t>Йювяскюля</a:t>
            </a:r>
            <a:r>
              <a:rPr lang="ru-RU" sz="1500" dirty="0"/>
              <a:t> </a:t>
            </a:r>
            <a:r>
              <a:rPr lang="ru-RU" sz="1500" dirty="0" smtClean="0"/>
              <a:t> </a:t>
            </a:r>
          </a:p>
          <a:p>
            <a:pPr lvl="1"/>
            <a:r>
              <a:rPr lang="ru-RU" sz="1100" dirty="0" smtClean="0"/>
              <a:t>В </a:t>
            </a:r>
            <a:r>
              <a:rPr lang="ru-RU" sz="1100" dirty="0"/>
              <a:t>рамках программы магистратуры</a:t>
            </a:r>
            <a:r>
              <a:rPr lang="en-US" sz="1100" dirty="0"/>
              <a:t> - One semester abroad +Intensive course + Teacher’s exchange Supported by FIRST program (SIMO </a:t>
            </a:r>
            <a:r>
              <a:rPr lang="en-US" sz="1100" dirty="0" smtClean="0"/>
              <a:t>Foundation</a:t>
            </a:r>
            <a:r>
              <a:rPr lang="ru-RU" sz="1100" dirty="0" smtClean="0"/>
              <a:t>)</a:t>
            </a:r>
            <a:endParaRPr lang="ru-RU" sz="1500" b="1" dirty="0" smtClean="0"/>
          </a:p>
          <a:p>
            <a:r>
              <a:rPr lang="ru-RU" sz="1500" b="1" dirty="0"/>
              <a:t>Мюнхенский университет </a:t>
            </a:r>
            <a:r>
              <a:rPr lang="ru-RU" sz="1500" b="1" dirty="0" smtClean="0"/>
              <a:t>Людвига-Максимилиана</a:t>
            </a:r>
          </a:p>
          <a:p>
            <a:pPr lvl="1"/>
            <a:r>
              <a:rPr lang="ru-RU" sz="1100" dirty="0"/>
              <a:t>разработка программы двойного диплома между магистратурами </a:t>
            </a:r>
            <a:r>
              <a:rPr lang="ru-RU" sz="1100" dirty="0" smtClean="0"/>
              <a:t>НИУ ВШЭ </a:t>
            </a:r>
            <a:r>
              <a:rPr lang="ru-RU" sz="1100" dirty="0"/>
              <a:t>и LMU </a:t>
            </a:r>
            <a:endParaRPr lang="ru-RU" sz="1100" b="1" dirty="0" smtClean="0"/>
          </a:p>
          <a:p>
            <a:r>
              <a:rPr lang="ru-RU" sz="1500" b="1" dirty="0" smtClean="0"/>
              <a:t>Университет </a:t>
            </a:r>
            <a:r>
              <a:rPr lang="ru-RU" sz="1500" b="1" dirty="0"/>
              <a:t>Осло </a:t>
            </a:r>
            <a:r>
              <a:rPr lang="ru-RU" sz="1500" b="1" dirty="0" smtClean="0"/>
              <a:t> </a:t>
            </a:r>
            <a:endParaRPr lang="ru-RU" sz="1500" dirty="0"/>
          </a:p>
          <a:p>
            <a:pPr lvl="1"/>
            <a:r>
              <a:rPr lang="ru-RU" sz="1100" dirty="0"/>
              <a:t>Проведение совместного семинара  - в Норвежском Университетском Центре (Представительство в Санкт-Петербурге) состоялся круглый стол по транснациональной и междисциплинарной истории "</a:t>
            </a:r>
            <a:r>
              <a:rPr lang="ru-RU" sz="1100" dirty="0" err="1"/>
              <a:t>Religions</a:t>
            </a:r>
            <a:r>
              <a:rPr lang="ru-RU" sz="1100" dirty="0"/>
              <a:t>, </a:t>
            </a:r>
            <a:r>
              <a:rPr lang="ru-RU" sz="1100" dirty="0" err="1"/>
              <a:t>Secularisms</a:t>
            </a:r>
            <a:r>
              <a:rPr lang="ru-RU" sz="1100" dirty="0"/>
              <a:t>, </a:t>
            </a:r>
            <a:r>
              <a:rPr lang="ru-RU" sz="1100" dirty="0" err="1"/>
              <a:t>and</a:t>
            </a:r>
            <a:r>
              <a:rPr lang="ru-RU" sz="1100" dirty="0"/>
              <a:t> </a:t>
            </a:r>
            <a:r>
              <a:rPr lang="ru-RU" sz="1100" dirty="0" err="1"/>
              <a:t>Memory</a:t>
            </a:r>
            <a:r>
              <a:rPr lang="ru-RU" sz="1100" dirty="0"/>
              <a:t> </a:t>
            </a:r>
            <a:r>
              <a:rPr lang="ru-RU" sz="1100" dirty="0" err="1"/>
              <a:t>Landscapes</a:t>
            </a:r>
            <a:r>
              <a:rPr lang="ru-RU" sz="1100" dirty="0" smtClean="0"/>
              <a:t>"</a:t>
            </a:r>
            <a:endParaRPr lang="ru-RU" sz="1100" dirty="0"/>
          </a:p>
          <a:p>
            <a:pPr lvl="1"/>
            <a:r>
              <a:rPr lang="ru-RU" sz="1100" dirty="0" err="1"/>
              <a:t>А.М.Семенов</a:t>
            </a:r>
            <a:r>
              <a:rPr lang="ru-RU" sz="1100" dirty="0"/>
              <a:t> и Ю.А.Лайус приняли участие </a:t>
            </a:r>
            <a:r>
              <a:rPr lang="ru-RU" sz="1100" dirty="0" smtClean="0"/>
              <a:t>в обмене преподавателей </a:t>
            </a:r>
          </a:p>
          <a:p>
            <a:pPr lvl="1"/>
            <a:r>
              <a:rPr lang="ru-RU" sz="1100" dirty="0" smtClean="0"/>
              <a:t>В </a:t>
            </a:r>
            <a:r>
              <a:rPr lang="ru-RU" sz="1100" dirty="0"/>
              <a:t>разработке находится  </a:t>
            </a:r>
            <a:r>
              <a:rPr lang="ru-RU" sz="1100" dirty="0" smtClean="0"/>
              <a:t>программа студенческих </a:t>
            </a:r>
            <a:r>
              <a:rPr lang="ru-RU" sz="1100" dirty="0" smtClean="0"/>
              <a:t>обменов</a:t>
            </a:r>
            <a:endParaRPr lang="ru-RU" sz="1500" dirty="0"/>
          </a:p>
          <a:p>
            <a:r>
              <a:rPr lang="ru-RU" sz="1500" b="1" dirty="0"/>
              <a:t>Дальневосточный федеральный университет (ДВФУ)</a:t>
            </a:r>
            <a:endParaRPr lang="ru-RU" sz="1500" dirty="0"/>
          </a:p>
          <a:p>
            <a:pPr lvl="1"/>
            <a:r>
              <a:rPr lang="ru-RU" sz="1100" dirty="0"/>
              <a:t>Проведение совместной летней школы на базе ДВФУ «</a:t>
            </a:r>
            <a:r>
              <a:rPr lang="en-US" sz="1100" dirty="0"/>
              <a:t>The Problem and Politics of Diversity</a:t>
            </a:r>
            <a:r>
              <a:rPr lang="ru-RU" sz="1100" dirty="0"/>
              <a:t>: </a:t>
            </a:r>
            <a:r>
              <a:rPr lang="en-US" sz="1100" dirty="0"/>
              <a:t>The Russian Empire and Soviet Union in Comparative Perspective</a:t>
            </a:r>
            <a:r>
              <a:rPr lang="ru-RU" sz="1100" dirty="0"/>
              <a:t>» (</a:t>
            </a:r>
            <a:r>
              <a:rPr lang="en-US" sz="1100" dirty="0" smtClean="0"/>
              <a:t>August</a:t>
            </a:r>
            <a:r>
              <a:rPr lang="ru-RU" sz="1100" dirty="0" smtClean="0"/>
              <a:t> </a:t>
            </a:r>
            <a:r>
              <a:rPr lang="ru-RU" sz="1100" dirty="0"/>
              <a:t>21-28, 2016</a:t>
            </a:r>
            <a:r>
              <a:rPr lang="ru-RU" sz="1100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500" b="1" dirty="0"/>
              <a:t>Royal Institute of Technology </a:t>
            </a:r>
            <a:r>
              <a:rPr lang="ru-RU" sz="1500" b="1" dirty="0"/>
              <a:t>(Стокгольм, Швеция) </a:t>
            </a:r>
          </a:p>
          <a:p>
            <a:pPr lvl="1"/>
            <a:r>
              <a:rPr lang="ru-RU" sz="1100" dirty="0" smtClean="0"/>
              <a:t>Совместный проект </a:t>
            </a:r>
            <a:r>
              <a:rPr lang="en-US" sz="1100" dirty="0" smtClean="0"/>
              <a:t>“New </a:t>
            </a:r>
            <a:r>
              <a:rPr lang="en-US" sz="1100" dirty="0"/>
              <a:t>Governance for Sustainable Development of the European Arctic</a:t>
            </a:r>
            <a:r>
              <a:rPr lang="en-US" sz="1100" dirty="0" smtClean="0"/>
              <a:t>” </a:t>
            </a:r>
            <a:endParaRPr lang="ru-RU" sz="11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500" b="1" dirty="0"/>
              <a:t>University of Turin </a:t>
            </a:r>
            <a:r>
              <a:rPr lang="ru-RU" sz="1500" b="1" dirty="0"/>
              <a:t>(Турин, Италия) </a:t>
            </a:r>
            <a:r>
              <a:rPr lang="en-US" sz="1500" b="1" dirty="0"/>
              <a:t> </a:t>
            </a:r>
          </a:p>
          <a:p>
            <a:pPr lvl="1"/>
            <a:r>
              <a:rPr lang="ru-RU" sz="1100" dirty="0" smtClean="0"/>
              <a:t>Совместный проект </a:t>
            </a:r>
            <a:r>
              <a:rPr lang="en-US" sz="1100" dirty="0" smtClean="0"/>
              <a:t>“Global </a:t>
            </a:r>
            <a:r>
              <a:rPr lang="en-US" sz="1100" dirty="0"/>
              <a:t>Histories of Empire</a:t>
            </a:r>
            <a:r>
              <a:rPr lang="en-US" sz="1100" dirty="0" smtClean="0"/>
              <a:t>”</a:t>
            </a:r>
            <a:endParaRPr lang="ru-RU" sz="1100" dirty="0"/>
          </a:p>
        </p:txBody>
      </p:sp>
      <p:sp>
        <p:nvSpPr>
          <p:cNvPr id="4" name="object 3"/>
          <p:cNvSpPr/>
          <p:nvPr/>
        </p:nvSpPr>
        <p:spPr>
          <a:xfrm>
            <a:off x="6641592" y="6480047"/>
            <a:ext cx="2185670" cy="378460"/>
          </a:xfrm>
          <a:custGeom>
            <a:avLst/>
            <a:gdLst/>
            <a:ahLst/>
            <a:cxnLst/>
            <a:rect l="l" t="t" r="r" b="b"/>
            <a:pathLst>
              <a:path w="2185670" h="378459">
                <a:moveTo>
                  <a:pt x="2185416" y="377950"/>
                </a:moveTo>
                <a:lnTo>
                  <a:pt x="2185416" y="0"/>
                </a:lnTo>
                <a:lnTo>
                  <a:pt x="0" y="0"/>
                </a:lnTo>
                <a:lnTo>
                  <a:pt x="0" y="377950"/>
                </a:lnTo>
                <a:lnTo>
                  <a:pt x="2185416" y="377950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742938" y="6609486"/>
            <a:ext cx="18395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HSE UNIVERSITY ST. PETERSBURG   |  </a:t>
            </a:r>
            <a:r>
              <a:rPr lang="ru-RU" sz="700" spc="-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50" y="287318"/>
            <a:ext cx="1839126" cy="785460"/>
          </a:xfrm>
          <a:prstGeom prst="rect">
            <a:avLst/>
          </a:prstGeom>
        </p:spPr>
      </p:pic>
      <p:pic>
        <p:nvPicPr>
          <p:cNvPr id="2051" name="Picture 3" descr="C:\Users\iazakharova\Pictures\LOGO_r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3091"/>
            <a:ext cx="1412478" cy="8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azakharova\Pictures\University_of_Oslo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21" y="342645"/>
            <a:ext cx="1000777" cy="10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azakharova\Pictures\Без названия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8140"/>
            <a:ext cx="1857300" cy="8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316991" y="0"/>
            <a:ext cx="2185670" cy="1463040"/>
          </a:xfrm>
          <a:custGeom>
            <a:avLst/>
            <a:gdLst/>
            <a:ahLst/>
            <a:cxnLst/>
            <a:rect l="l" t="t" r="r" b="b"/>
            <a:pathLst>
              <a:path w="2185670" h="1463040">
                <a:moveTo>
                  <a:pt x="0" y="1463039"/>
                </a:moveTo>
                <a:lnTo>
                  <a:pt x="2185416" y="1463039"/>
                </a:lnTo>
                <a:lnTo>
                  <a:pt x="2185416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1" y="274638"/>
            <a:ext cx="2238785" cy="1188402"/>
          </a:xfrm>
        </p:spPr>
        <p:txBody>
          <a:bodyPr>
            <a:noAutofit/>
          </a:bodyPr>
          <a:lstStyle/>
          <a:p>
            <a:pPr lvl="0" algn="l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СОТРУДНИЧЕСТВО С ГЕРМАНСКИМИ АКАДЕМИЧЕСКИМИ ОРГАНИЗАЦИЯМИ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381642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700" b="1" dirty="0"/>
              <a:t>Германский исторический институт в Москве (</a:t>
            </a:r>
            <a:r>
              <a:rPr lang="en-US" sz="2700" b="1" dirty="0"/>
              <a:t>DHI</a:t>
            </a:r>
            <a:r>
              <a:rPr lang="ru-RU" sz="2700" b="1" dirty="0"/>
              <a:t>) </a:t>
            </a:r>
            <a:endParaRPr lang="ru-RU" sz="2700" dirty="0"/>
          </a:p>
          <a:p>
            <a:r>
              <a:rPr lang="ru-RU" sz="2700" dirty="0" smtClean="0"/>
              <a:t>Лекция профессора Себастьяна Конрада, руководителя </a:t>
            </a:r>
            <a:r>
              <a:rPr lang="ru-RU" sz="2700" dirty="0"/>
              <a:t>магистерской программы «Глобальная история</a:t>
            </a:r>
            <a:r>
              <a:rPr lang="ru-RU" sz="2700" dirty="0" smtClean="0"/>
              <a:t>» (</a:t>
            </a:r>
            <a:r>
              <a:rPr lang="en-US" sz="2700" dirty="0" err="1"/>
              <a:t>Freie</a:t>
            </a:r>
            <a:r>
              <a:rPr lang="en-US" sz="2700" dirty="0"/>
              <a:t> </a:t>
            </a:r>
            <a:r>
              <a:rPr lang="en-US" sz="2700" dirty="0" err="1"/>
              <a:t>Universit</a:t>
            </a:r>
            <a:r>
              <a:rPr lang="ru-RU" sz="2700" dirty="0"/>
              <a:t>ä</a:t>
            </a:r>
            <a:r>
              <a:rPr lang="en-US" sz="2700" dirty="0"/>
              <a:t>t</a:t>
            </a:r>
            <a:r>
              <a:rPr lang="ru-RU" sz="2700" dirty="0"/>
              <a:t> в Берлине, </a:t>
            </a:r>
            <a:r>
              <a:rPr lang="ru-RU" sz="2700" dirty="0" smtClean="0"/>
              <a:t>Германия)</a:t>
            </a:r>
          </a:p>
          <a:p>
            <a:r>
              <a:rPr lang="ru-RU" sz="2700" dirty="0" smtClean="0"/>
              <a:t>Расширена </a:t>
            </a:r>
            <a:r>
              <a:rPr lang="ru-RU" sz="2700" dirty="0"/>
              <a:t>историческая библиотека книг на немецком </a:t>
            </a:r>
            <a:r>
              <a:rPr lang="ru-RU" sz="2700" dirty="0" smtClean="0"/>
              <a:t>языке</a:t>
            </a:r>
          </a:p>
          <a:p>
            <a:pPr marL="0" indent="0" algn="ctr">
              <a:buNone/>
            </a:pPr>
            <a:r>
              <a:rPr lang="ru-RU" sz="2700" b="1" dirty="0" smtClean="0"/>
              <a:t>Германская служба </a:t>
            </a:r>
            <a:r>
              <a:rPr lang="ru-RU" sz="2700" b="1" dirty="0"/>
              <a:t>академических обменов </a:t>
            </a:r>
            <a:r>
              <a:rPr lang="ru-RU" sz="2700" b="1" dirty="0" smtClean="0"/>
              <a:t>(DAAD)</a:t>
            </a:r>
            <a:endParaRPr lang="ru-RU" sz="2700" dirty="0"/>
          </a:p>
          <a:p>
            <a:r>
              <a:rPr lang="ru-RU" sz="2700" dirty="0" smtClean="0"/>
              <a:t>Развитие </a:t>
            </a:r>
            <a:r>
              <a:rPr lang="ru-RU" sz="2700" dirty="0"/>
              <a:t>интернационализации на </a:t>
            </a:r>
            <a:r>
              <a:rPr lang="ru-RU" sz="2700" dirty="0" smtClean="0"/>
              <a:t>департаменте</a:t>
            </a:r>
          </a:p>
          <a:p>
            <a:pPr lvl="1"/>
            <a:r>
              <a:rPr lang="ru-RU" sz="2700" dirty="0" smtClean="0"/>
              <a:t>организована </a:t>
            </a:r>
            <a:r>
              <a:rPr lang="ru-RU" sz="2700" dirty="0"/>
              <a:t>поездка 14 студентов департамента истории  в ВУЗы Германии (в Берлине и </a:t>
            </a:r>
            <a:r>
              <a:rPr lang="ru-RU" sz="2700" dirty="0" err="1"/>
              <a:t>Билефельде</a:t>
            </a:r>
            <a:r>
              <a:rPr lang="ru-RU" sz="2700" dirty="0"/>
              <a:t>) для участия в семинарах на тему «Поворотное время: Россия и Германия, 1980-2000». Курс был организован </a:t>
            </a:r>
            <a:r>
              <a:rPr lang="ru-RU" sz="2700" dirty="0" err="1"/>
              <a:t>Керстин</a:t>
            </a:r>
            <a:r>
              <a:rPr lang="ru-RU" sz="2700" dirty="0"/>
              <a:t> </a:t>
            </a:r>
            <a:r>
              <a:rPr lang="ru-RU" sz="2700" dirty="0" err="1"/>
              <a:t>Бишль</a:t>
            </a:r>
            <a:r>
              <a:rPr lang="ru-RU" sz="2700" dirty="0"/>
              <a:t> (HU </a:t>
            </a:r>
            <a:r>
              <a:rPr lang="ru-RU" sz="2700" dirty="0" err="1"/>
              <a:t>zu</a:t>
            </a:r>
            <a:r>
              <a:rPr lang="ru-RU" sz="2700" dirty="0"/>
              <a:t> </a:t>
            </a:r>
            <a:r>
              <a:rPr lang="ru-RU" sz="2700" dirty="0" err="1"/>
              <a:t>Berlin</a:t>
            </a:r>
            <a:r>
              <a:rPr lang="ru-RU" sz="2700" dirty="0"/>
              <a:t>) и Екатериной </a:t>
            </a:r>
            <a:r>
              <a:rPr lang="ru-RU" sz="2700" dirty="0" err="1"/>
              <a:t>Калеменевой</a:t>
            </a:r>
            <a:r>
              <a:rPr lang="ru-RU" sz="2700" dirty="0"/>
              <a:t> (НИУ ВШЭ СПб), при поддержке профессора Дитмара </a:t>
            </a:r>
            <a:r>
              <a:rPr lang="ru-RU" sz="2700" dirty="0" smtClean="0"/>
              <a:t>Вульфа</a:t>
            </a:r>
          </a:p>
          <a:p>
            <a:pPr lvl="1"/>
            <a:r>
              <a:rPr lang="ru-RU" sz="2700" dirty="0" smtClean="0"/>
              <a:t>Студенты </a:t>
            </a:r>
            <a:r>
              <a:rPr lang="ru-RU" sz="2700" dirty="0"/>
              <a:t>этих немецких ВУЗов прибыли в Санкт-Петербург с ответным визитом в июне для участия в семинаре на базе НИУ </a:t>
            </a:r>
            <a:r>
              <a:rPr lang="ru-RU" sz="2700" dirty="0" smtClean="0"/>
              <a:t>ВШЭ</a:t>
            </a:r>
            <a:endParaRPr lang="ru-RU" sz="2700" dirty="0"/>
          </a:p>
          <a:p>
            <a:r>
              <a:rPr lang="ru-RU" sz="2700" dirty="0" smtClean="0"/>
              <a:t>Организована вторая летняя </a:t>
            </a:r>
            <a:r>
              <a:rPr lang="ru-RU" sz="2700" dirty="0"/>
              <a:t>школа при поддержке службы DAAD  </a:t>
            </a:r>
            <a:endParaRPr lang="ru-RU" sz="2700" dirty="0" smtClean="0"/>
          </a:p>
          <a:p>
            <a:pPr lvl="1"/>
            <a:r>
              <a:rPr lang="ru-RU" sz="2700" dirty="0" smtClean="0"/>
              <a:t>23 </a:t>
            </a:r>
            <a:r>
              <a:rPr lang="ru-RU" sz="2700" dirty="0"/>
              <a:t>студента из различных немецких ВУЗов в течение 1 месяца в сентябре посещали курсы русского языка и занятия и лекции на тему «</a:t>
            </a:r>
            <a:r>
              <a:rPr lang="ru-RU" sz="2700" dirty="0" err="1"/>
              <a:t>The</a:t>
            </a:r>
            <a:r>
              <a:rPr lang="ru-RU" sz="2700" dirty="0"/>
              <a:t> </a:t>
            </a:r>
            <a:r>
              <a:rPr lang="ru-RU" sz="2700" dirty="0" err="1"/>
              <a:t>Topography</a:t>
            </a:r>
            <a:r>
              <a:rPr lang="ru-RU" sz="2700" dirty="0"/>
              <a:t> </a:t>
            </a:r>
            <a:r>
              <a:rPr lang="ru-RU" sz="2700" dirty="0" err="1"/>
              <a:t>of</a:t>
            </a:r>
            <a:r>
              <a:rPr lang="ru-RU" sz="2700" dirty="0"/>
              <a:t> </a:t>
            </a:r>
            <a:r>
              <a:rPr lang="ru-RU" sz="2700" dirty="0" err="1"/>
              <a:t>Imperial</a:t>
            </a:r>
            <a:r>
              <a:rPr lang="ru-RU" sz="2700" dirty="0"/>
              <a:t> </a:t>
            </a:r>
            <a:r>
              <a:rPr lang="ru-RU" sz="2700" dirty="0" err="1"/>
              <a:t>Power</a:t>
            </a:r>
            <a:r>
              <a:rPr lang="ru-RU" sz="2700" dirty="0"/>
              <a:t>: </a:t>
            </a:r>
            <a:r>
              <a:rPr lang="ru-RU" sz="2700" dirty="0" err="1"/>
              <a:t>The</a:t>
            </a:r>
            <a:r>
              <a:rPr lang="ru-RU" sz="2700" dirty="0"/>
              <a:t> </a:t>
            </a:r>
            <a:r>
              <a:rPr lang="ru-RU" sz="2700" dirty="0" err="1"/>
              <a:t>Political</a:t>
            </a:r>
            <a:r>
              <a:rPr lang="ru-RU" sz="2700" dirty="0"/>
              <a:t> </a:t>
            </a:r>
            <a:r>
              <a:rPr lang="ru-RU" sz="2700" dirty="0" err="1"/>
              <a:t>and</a:t>
            </a:r>
            <a:r>
              <a:rPr lang="ru-RU" sz="2700" dirty="0"/>
              <a:t> </a:t>
            </a:r>
            <a:r>
              <a:rPr lang="ru-RU" sz="2700" dirty="0" err="1"/>
              <a:t>Cultural</a:t>
            </a:r>
            <a:r>
              <a:rPr lang="ru-RU" sz="2700" dirty="0"/>
              <a:t> </a:t>
            </a:r>
            <a:r>
              <a:rPr lang="ru-RU" sz="2700" dirty="0" err="1"/>
              <a:t>Space</a:t>
            </a:r>
            <a:r>
              <a:rPr lang="ru-RU" sz="2700" dirty="0"/>
              <a:t> </a:t>
            </a:r>
            <a:r>
              <a:rPr lang="ru-RU" sz="2700" dirty="0" err="1"/>
              <a:t>of</a:t>
            </a:r>
            <a:r>
              <a:rPr lang="ru-RU" sz="2700" dirty="0"/>
              <a:t> </a:t>
            </a:r>
            <a:r>
              <a:rPr lang="ru-RU" sz="2700" dirty="0" err="1"/>
              <a:t>Saint</a:t>
            </a:r>
            <a:r>
              <a:rPr lang="ru-RU" sz="2700" dirty="0"/>
              <a:t> </a:t>
            </a:r>
            <a:r>
              <a:rPr lang="ru-RU" sz="2700" dirty="0" err="1"/>
              <a:t>Petersbur</a:t>
            </a:r>
            <a:r>
              <a:rPr lang="en-US" sz="2700" dirty="0"/>
              <a:t>g</a:t>
            </a:r>
            <a:r>
              <a:rPr lang="ru-RU" sz="2700" dirty="0" smtClean="0"/>
              <a:t>»</a:t>
            </a:r>
          </a:p>
          <a:p>
            <a:pPr lvl="1"/>
            <a:endParaRPr lang="ru-RU" dirty="0" smtClean="0"/>
          </a:p>
        </p:txBody>
      </p:sp>
      <p:sp>
        <p:nvSpPr>
          <p:cNvPr id="4" name="object 3"/>
          <p:cNvSpPr/>
          <p:nvPr/>
        </p:nvSpPr>
        <p:spPr>
          <a:xfrm>
            <a:off x="6641592" y="6480047"/>
            <a:ext cx="2185670" cy="378460"/>
          </a:xfrm>
          <a:custGeom>
            <a:avLst/>
            <a:gdLst/>
            <a:ahLst/>
            <a:cxnLst/>
            <a:rect l="l" t="t" r="r" b="b"/>
            <a:pathLst>
              <a:path w="2185670" h="378459">
                <a:moveTo>
                  <a:pt x="2185416" y="377950"/>
                </a:moveTo>
                <a:lnTo>
                  <a:pt x="2185416" y="0"/>
                </a:lnTo>
                <a:lnTo>
                  <a:pt x="0" y="0"/>
                </a:lnTo>
                <a:lnTo>
                  <a:pt x="0" y="377950"/>
                </a:lnTo>
                <a:lnTo>
                  <a:pt x="2185416" y="377950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742938" y="6609486"/>
            <a:ext cx="18395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HSE UNIVERSITY ST. PETERSBURG   |  </a:t>
            </a:r>
            <a:r>
              <a:rPr lang="ru-RU" sz="700" spc="-5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04" y="13733"/>
            <a:ext cx="2613992" cy="1132730"/>
          </a:xfrm>
          <a:prstGeom prst="rect">
            <a:avLst/>
          </a:prstGeom>
        </p:spPr>
      </p:pic>
      <p:pic>
        <p:nvPicPr>
          <p:cNvPr id="1026" name="Picture 2" descr="C:\Users\iazakharova\Pictures\109098_logo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69" y="13733"/>
            <a:ext cx="2117523" cy="11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9050" y="5157192"/>
            <a:ext cx="6281142" cy="1575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dirty="0" smtClean="0"/>
          </a:p>
          <a:p>
            <a:r>
              <a:rPr lang="ru-RU" dirty="0" smtClean="0"/>
              <a:t>Данные мероприятия стали возможны  благодаря                                             </a:t>
            </a:r>
            <a:r>
              <a:rPr lang="ru-RU" b="1" dirty="0" smtClean="0"/>
              <a:t>доценту Дитмару Вульфу </a:t>
            </a:r>
            <a:r>
              <a:rPr lang="ru-RU" dirty="0" smtClean="0"/>
              <a:t>и развитию стратегического партнерства между Департаментом истории НИУ ВШЭ-Санкт-Петербург и DAAD, которое началось с учреждением позиции долгосрочного доцента DAAD в департаменте в 2014 г</a:t>
            </a:r>
            <a:endParaRPr lang="ru-RU" dirty="0"/>
          </a:p>
        </p:txBody>
      </p:sp>
      <p:pic>
        <p:nvPicPr>
          <p:cNvPr id="10" name="Picture 2" descr="C:\Users\iazakharova\Pictures\вульфф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89" y="4941168"/>
            <a:ext cx="2200483" cy="14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316991" y="0"/>
            <a:ext cx="2185670" cy="1463040"/>
          </a:xfrm>
          <a:custGeom>
            <a:avLst/>
            <a:gdLst/>
            <a:ahLst/>
            <a:cxnLst/>
            <a:rect l="l" t="t" r="r" b="b"/>
            <a:pathLst>
              <a:path w="2185670" h="1463040">
                <a:moveTo>
                  <a:pt x="0" y="1463039"/>
                </a:moveTo>
                <a:lnTo>
                  <a:pt x="2185416" y="1463039"/>
                </a:lnTo>
                <a:lnTo>
                  <a:pt x="2185416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2" y="274638"/>
            <a:ext cx="2185670" cy="114300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ЦЕНТР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ИСТОРИЧЕСКИХ ИССЛЕДОВАНИЙ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724128" cy="500928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2016 году проведено 13 семинаров «Границы истории»</a:t>
            </a:r>
          </a:p>
          <a:p>
            <a:pPr lvl="1"/>
            <a:r>
              <a:rPr lang="ru-RU" sz="1400" dirty="0" smtClean="0"/>
              <a:t>Из которых 9 были международными </a:t>
            </a:r>
          </a:p>
          <a:p>
            <a:pPr lvl="1"/>
            <a:r>
              <a:rPr lang="ru-RU" sz="1400" dirty="0"/>
              <a:t>Регулярный семинар </a:t>
            </a:r>
            <a:r>
              <a:rPr lang="ru-RU" sz="1400" dirty="0" smtClean="0"/>
              <a:t>успешно </a:t>
            </a:r>
            <a:r>
              <a:rPr lang="ru-RU" sz="1400" dirty="0"/>
              <a:t>дополнен новым подразделом серии «</a:t>
            </a:r>
            <a:r>
              <a:rPr lang="en-US" sz="1400" dirty="0"/>
              <a:t>Contested Global History</a:t>
            </a:r>
            <a:r>
              <a:rPr lang="ru-RU" sz="1400" dirty="0"/>
              <a:t>»</a:t>
            </a:r>
          </a:p>
          <a:p>
            <a:r>
              <a:rPr lang="ru-RU" sz="1400" dirty="0" smtClean="0"/>
              <a:t>Открытие Лаборатории </a:t>
            </a:r>
            <a:r>
              <a:rPr lang="ru-RU" sz="1400" dirty="0"/>
              <a:t>экологической и технологической </a:t>
            </a:r>
            <a:r>
              <a:rPr lang="ru-RU" sz="1400" dirty="0" smtClean="0"/>
              <a:t>истории (руководитель- Ю.А. Лайус) в </a:t>
            </a:r>
            <a:r>
              <a:rPr lang="ru-RU" sz="1400" dirty="0"/>
              <a:t>Центре исторических </a:t>
            </a:r>
            <a:r>
              <a:rPr lang="ru-RU" sz="1400" dirty="0" smtClean="0"/>
              <a:t>исследований</a:t>
            </a:r>
          </a:p>
          <a:p>
            <a:pPr lvl="1"/>
            <a:r>
              <a:rPr lang="ru-RU" sz="1400" dirty="0" smtClean="0"/>
              <a:t>Проект </a:t>
            </a:r>
            <a:r>
              <a:rPr lang="ru-RU" sz="1400" dirty="0"/>
              <a:t>«Природные ресурсы в истории России: экономические институты, экспертные сообщества и инфраструктуры» (руководитель академического руководителя ОП "Прикладная и междисциплинарная история", Ю. А. Лайус) получил поддержку Российского научного фонда</a:t>
            </a:r>
          </a:p>
          <a:p>
            <a:r>
              <a:rPr lang="ru-RU" sz="1400" dirty="0"/>
              <a:t>Проект «Можем ли мы жить вместе? Проблемы разнообразия и единства в современной России: историческое наследие, современное государство и общество</a:t>
            </a:r>
            <a:r>
              <a:rPr lang="ru-RU" sz="1400" dirty="0" smtClean="0"/>
              <a:t>» </a:t>
            </a:r>
          </a:p>
          <a:p>
            <a:pPr lvl="1"/>
            <a:r>
              <a:rPr lang="ru-RU" sz="1500" dirty="0" smtClean="0"/>
              <a:t>Руководители А.М. Семенов, А.В. </a:t>
            </a:r>
            <a:r>
              <a:rPr lang="ru-RU" sz="1500" dirty="0" err="1" smtClean="0"/>
              <a:t>Магун</a:t>
            </a:r>
            <a:endParaRPr lang="ru-RU" sz="1500" dirty="0" smtClean="0"/>
          </a:p>
          <a:p>
            <a:endParaRPr lang="ru-RU" dirty="0"/>
          </a:p>
        </p:txBody>
      </p:sp>
      <p:sp>
        <p:nvSpPr>
          <p:cNvPr id="4" name="object 3"/>
          <p:cNvSpPr/>
          <p:nvPr/>
        </p:nvSpPr>
        <p:spPr>
          <a:xfrm>
            <a:off x="6641592" y="6480047"/>
            <a:ext cx="2185670" cy="378460"/>
          </a:xfrm>
          <a:custGeom>
            <a:avLst/>
            <a:gdLst/>
            <a:ahLst/>
            <a:cxnLst/>
            <a:rect l="l" t="t" r="r" b="b"/>
            <a:pathLst>
              <a:path w="2185670" h="378459">
                <a:moveTo>
                  <a:pt x="2185416" y="377950"/>
                </a:moveTo>
                <a:lnTo>
                  <a:pt x="2185416" y="0"/>
                </a:lnTo>
                <a:lnTo>
                  <a:pt x="0" y="0"/>
                </a:lnTo>
                <a:lnTo>
                  <a:pt x="0" y="377950"/>
                </a:lnTo>
                <a:lnTo>
                  <a:pt x="2185416" y="377950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742938" y="6609486"/>
            <a:ext cx="183959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HSE UNIVERSITY ST. PETERSBURG   </a:t>
            </a:r>
            <a:r>
              <a:rPr sz="700" spc="-5">
                <a:solidFill>
                  <a:srgbClr val="FFFFFF"/>
                </a:solidFill>
                <a:latin typeface="Arial"/>
                <a:cs typeface="Arial"/>
              </a:rPr>
              <a:t>|  </a:t>
            </a:r>
            <a:r>
              <a:rPr sz="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spc="5" dirty="0" smtClean="0">
                <a:solidFill>
                  <a:srgbClr val="FFFFFF"/>
                </a:solidFill>
                <a:latin typeface="Calibri"/>
                <a:cs typeface="Arial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027" name="Picture 3" descr="L:\history\TД¦-TВ¦- 4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1" r="9237"/>
          <a:stretch/>
        </p:blipFill>
        <p:spPr bwMode="auto">
          <a:xfrm>
            <a:off x="5964722" y="4238515"/>
            <a:ext cx="2639726" cy="17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history\foto Laj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70" y="566107"/>
            <a:ext cx="2628877" cy="17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iazakharova\Pictures\13122886_819046924892729_2248034032961549836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-739" r="2446" b="739"/>
          <a:stretch/>
        </p:blipFill>
        <p:spPr bwMode="auto">
          <a:xfrm>
            <a:off x="5966282" y="2510323"/>
            <a:ext cx="26381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316991" y="0"/>
            <a:ext cx="2185670" cy="1463040"/>
          </a:xfrm>
          <a:custGeom>
            <a:avLst/>
            <a:gdLst/>
            <a:ahLst/>
            <a:cxnLst/>
            <a:rect l="l" t="t" r="r" b="b"/>
            <a:pathLst>
              <a:path w="2185670" h="1463040">
                <a:moveTo>
                  <a:pt x="0" y="1463039"/>
                </a:moveTo>
                <a:lnTo>
                  <a:pt x="2185416" y="1463039"/>
                </a:lnTo>
                <a:lnTo>
                  <a:pt x="2185416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2" y="274638"/>
            <a:ext cx="2185670" cy="1143000"/>
          </a:xfrm>
        </p:spPr>
        <p:txBody>
          <a:bodyPr>
            <a:noAutofit/>
          </a:bodyPr>
          <a:lstStyle/>
          <a:p>
            <a:pPr lvl="0" algn="l"/>
            <a:r>
              <a:rPr lang="ru-RU" sz="1400" dirty="0" smtClean="0">
                <a:solidFill>
                  <a:schemeClr val="bg1"/>
                </a:solidFill>
              </a:rPr>
              <a:t>МЕЖДУНАРОДНЫЙ ПРОЕКТ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en-US" sz="1400" dirty="0" smtClean="0">
                <a:solidFill>
                  <a:schemeClr val="bg1"/>
                </a:solidFill>
              </a:rPr>
              <a:t>COMPARATIVE HISTORICAL OF EMPIRE AND NATIONALISM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5148064" cy="510379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Завершение международного проекта </a:t>
            </a:r>
          </a:p>
          <a:p>
            <a:pPr lvl="1"/>
            <a:r>
              <a:rPr lang="ru-RU" dirty="0" smtClean="0"/>
              <a:t>Руководители - </a:t>
            </a:r>
            <a:r>
              <a:rPr lang="ru-RU" dirty="0" err="1" smtClean="0"/>
              <a:t>Р.Сюни</a:t>
            </a:r>
            <a:r>
              <a:rPr lang="ru-RU" dirty="0" smtClean="0"/>
              <a:t>, А.М. Семенов</a:t>
            </a:r>
          </a:p>
          <a:p>
            <a:r>
              <a:rPr lang="ru-RU" dirty="0" smtClean="0"/>
              <a:t>Результат работы </a:t>
            </a:r>
            <a:r>
              <a:rPr lang="ru-RU" dirty="0"/>
              <a:t>проекта </a:t>
            </a:r>
          </a:p>
          <a:p>
            <a:pPr lvl="1"/>
            <a:r>
              <a:rPr lang="ru-RU" dirty="0" smtClean="0"/>
              <a:t>Новая </a:t>
            </a:r>
            <a:r>
              <a:rPr lang="ru-RU" dirty="0"/>
              <a:t>серия книг «</a:t>
            </a:r>
            <a:r>
              <a:rPr lang="en-US" dirty="0"/>
              <a:t>Imperial Transformations</a:t>
            </a:r>
            <a:r>
              <a:rPr lang="ru-RU" dirty="0" smtClean="0"/>
              <a:t>» (издательство </a:t>
            </a:r>
            <a:r>
              <a:rPr lang="ru-RU" dirty="0" err="1" smtClean="0"/>
              <a:t>Routledge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Монография Р</a:t>
            </a:r>
            <a:r>
              <a:rPr lang="en-US" dirty="0"/>
              <a:t>.</a:t>
            </a:r>
            <a:r>
              <a:rPr lang="ru-RU" dirty="0"/>
              <a:t>Сюни</a:t>
            </a:r>
            <a:r>
              <a:rPr lang="en-US" dirty="0"/>
              <a:t> </a:t>
            </a:r>
            <a:r>
              <a:rPr lang="en-US" b="1" dirty="0"/>
              <a:t>“They Can Live in the Desert but Nowhere Else”: A History of the Armenian Genocide” </a:t>
            </a:r>
            <a:r>
              <a:rPr lang="en-US" dirty="0"/>
              <a:t>(Princeton University Press, 2015) </a:t>
            </a:r>
            <a:endParaRPr lang="ru-RU" dirty="0" smtClean="0"/>
          </a:p>
          <a:p>
            <a:pPr lvl="1"/>
            <a:r>
              <a:rPr lang="ru-RU" dirty="0" smtClean="0"/>
              <a:t>В 2016 году получила престижную </a:t>
            </a:r>
            <a:r>
              <a:rPr lang="ru-RU" dirty="0"/>
              <a:t>премию им</a:t>
            </a:r>
            <a:r>
              <a:rPr lang="en-US" dirty="0"/>
              <a:t>. </a:t>
            </a:r>
            <a:r>
              <a:rPr lang="ru-RU" dirty="0"/>
              <a:t>Уэйна С. </a:t>
            </a:r>
            <a:r>
              <a:rPr lang="ru-RU" dirty="0" err="1"/>
              <a:t>Вусинича</a:t>
            </a:r>
            <a:r>
              <a:rPr lang="ru-RU" dirty="0"/>
              <a:t> международной </a:t>
            </a:r>
            <a:r>
              <a:rPr lang="ru-RU" dirty="0" smtClean="0"/>
              <a:t>ассоциации </a:t>
            </a:r>
            <a:r>
              <a:rPr lang="en-US" dirty="0" smtClean="0"/>
              <a:t>ASEEES </a:t>
            </a:r>
            <a:r>
              <a:rPr lang="ru-RU" dirty="0" err="1" smtClean="0"/>
              <a:t>Стэнфордского</a:t>
            </a:r>
            <a:r>
              <a:rPr lang="ru-RU" dirty="0" smtClean="0"/>
              <a:t> университета</a:t>
            </a:r>
          </a:p>
          <a:p>
            <a:r>
              <a:rPr lang="ru-RU" dirty="0" smtClean="0"/>
              <a:t>Книга профессора </a:t>
            </a:r>
            <a:r>
              <a:rPr lang="ru-RU" dirty="0" err="1"/>
              <a:t>Р.Сюни</a:t>
            </a:r>
            <a:r>
              <a:rPr lang="ru-RU" dirty="0"/>
              <a:t> и </a:t>
            </a:r>
            <a:r>
              <a:rPr lang="ru-RU" dirty="0" smtClean="0"/>
              <a:t>                                                               В</a:t>
            </a:r>
            <a:r>
              <a:rPr lang="ru-RU" dirty="0"/>
              <a:t>. </a:t>
            </a:r>
            <a:r>
              <a:rPr lang="ru-RU" dirty="0" err="1"/>
              <a:t>Кивельсон</a:t>
            </a:r>
            <a:r>
              <a:rPr lang="ru-RU" dirty="0"/>
              <a:t> </a:t>
            </a:r>
            <a:r>
              <a:rPr lang="ru-RU" b="1" dirty="0"/>
              <a:t>“</a:t>
            </a:r>
            <a:r>
              <a:rPr lang="ru-RU" b="1" dirty="0" err="1"/>
              <a:t>Russia's</a:t>
            </a:r>
            <a:r>
              <a:rPr lang="ru-RU" b="1" dirty="0"/>
              <a:t> </a:t>
            </a:r>
            <a:r>
              <a:rPr lang="ru-RU" b="1" dirty="0" err="1"/>
              <a:t>Empires</a:t>
            </a:r>
            <a:r>
              <a:rPr lang="ru-RU" b="1" dirty="0"/>
              <a:t>” </a:t>
            </a:r>
            <a:r>
              <a:rPr lang="ru-RU" b="1" dirty="0" smtClean="0"/>
              <a:t>                                            </a:t>
            </a:r>
            <a:r>
              <a:rPr lang="ru-RU" dirty="0" smtClean="0"/>
              <a:t>(</a:t>
            </a:r>
            <a:r>
              <a:rPr lang="ru-RU" dirty="0" err="1"/>
              <a:t>Oxford</a:t>
            </a:r>
            <a:r>
              <a:rPr lang="ru-RU" dirty="0"/>
              <a:t> </a:t>
            </a:r>
            <a:r>
              <a:rPr lang="ru-RU" dirty="0" err="1"/>
              <a:t>University</a:t>
            </a:r>
            <a:r>
              <a:rPr lang="ru-RU" dirty="0"/>
              <a:t> </a:t>
            </a:r>
            <a:r>
              <a:rPr lang="ru-RU" dirty="0" err="1"/>
              <a:t>Press</a:t>
            </a:r>
            <a:r>
              <a:rPr lang="ru-RU" dirty="0"/>
              <a:t>, </a:t>
            </a:r>
            <a:r>
              <a:rPr lang="ru-RU" dirty="0" smtClean="0"/>
              <a:t>2017)</a:t>
            </a:r>
          </a:p>
          <a:p>
            <a:pPr lvl="1"/>
            <a:r>
              <a:rPr lang="ru-RU" dirty="0" smtClean="0"/>
              <a:t>В ноябре 2016 года состоялась                                                               презентация </a:t>
            </a:r>
            <a:r>
              <a:rPr lang="ru-RU" dirty="0"/>
              <a:t>учебника на </a:t>
            </a:r>
            <a:r>
              <a:rPr lang="ru-RU" dirty="0" smtClean="0"/>
              <a:t>ежегодной                                                                            </a:t>
            </a:r>
            <a:r>
              <a:rPr lang="ru-RU" dirty="0"/>
              <a:t>конференции </a:t>
            </a:r>
            <a:r>
              <a:rPr lang="en-US" dirty="0" smtClean="0"/>
              <a:t>ASEEES </a:t>
            </a:r>
            <a:r>
              <a:rPr lang="ru-RU" dirty="0" smtClean="0"/>
              <a:t>в Вашингтоне </a:t>
            </a:r>
            <a:r>
              <a:rPr lang="ru-RU" dirty="0"/>
              <a:t>на </a:t>
            </a:r>
            <a:r>
              <a:rPr lang="ru-RU" dirty="0" smtClean="0"/>
              <a:t>                                                    круглом </a:t>
            </a:r>
            <a:r>
              <a:rPr lang="ru-RU" dirty="0"/>
              <a:t>столе “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Turns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Imperial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</a:t>
            </a:r>
            <a:r>
              <a:rPr lang="ru-RU" dirty="0" err="1" smtClean="0"/>
              <a:t>Turn</a:t>
            </a:r>
            <a:r>
              <a:rPr lang="ru-RU" dirty="0"/>
              <a:t>: </a:t>
            </a:r>
            <a:r>
              <a:rPr lang="ru-RU" dirty="0" err="1"/>
              <a:t>Empire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Russian</a:t>
            </a:r>
            <a:r>
              <a:rPr lang="ru-RU" dirty="0"/>
              <a:t> </a:t>
            </a:r>
            <a:r>
              <a:rPr lang="ru-RU" dirty="0" err="1"/>
              <a:t>Past</a:t>
            </a:r>
            <a:r>
              <a:rPr lang="ru-RU" dirty="0"/>
              <a:t>” </a:t>
            </a:r>
            <a:r>
              <a:rPr lang="ru-RU" dirty="0" smtClean="0"/>
              <a:t>                                                             (</a:t>
            </a:r>
            <a:r>
              <a:rPr lang="ru-RU" dirty="0"/>
              <a:t>ведущий круглого стола – </a:t>
            </a:r>
            <a:r>
              <a:rPr lang="ru-RU" dirty="0" err="1" smtClean="0"/>
              <a:t>А.М.Семенов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" name="object 3"/>
          <p:cNvSpPr/>
          <p:nvPr/>
        </p:nvSpPr>
        <p:spPr>
          <a:xfrm>
            <a:off x="6641592" y="6480047"/>
            <a:ext cx="2185670" cy="378460"/>
          </a:xfrm>
          <a:custGeom>
            <a:avLst/>
            <a:gdLst/>
            <a:ahLst/>
            <a:cxnLst/>
            <a:rect l="l" t="t" r="r" b="b"/>
            <a:pathLst>
              <a:path w="2185670" h="378459">
                <a:moveTo>
                  <a:pt x="2185416" y="377950"/>
                </a:moveTo>
                <a:lnTo>
                  <a:pt x="2185416" y="0"/>
                </a:lnTo>
                <a:lnTo>
                  <a:pt x="0" y="0"/>
                </a:lnTo>
                <a:lnTo>
                  <a:pt x="0" y="377950"/>
                </a:lnTo>
                <a:lnTo>
                  <a:pt x="2185416" y="377950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742938" y="6609486"/>
            <a:ext cx="183959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HSE UNIVERSITY ST. PETERSBURG   </a:t>
            </a:r>
            <a:r>
              <a:rPr sz="700" spc="-5">
                <a:solidFill>
                  <a:srgbClr val="FFFFFF"/>
                </a:solidFill>
                <a:latin typeface="Arial"/>
                <a:cs typeface="Arial"/>
              </a:rPr>
              <a:t>|  </a:t>
            </a:r>
            <a:r>
              <a:rPr sz="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spc="5" dirty="0" smtClean="0">
                <a:solidFill>
                  <a:srgbClr val="FFFFFF"/>
                </a:solidFill>
                <a:latin typeface="Calibri"/>
                <a:cs typeface="Arial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r="14942"/>
          <a:stretch/>
        </p:blipFill>
        <p:spPr>
          <a:xfrm>
            <a:off x="5108915" y="709444"/>
            <a:ext cx="2312874" cy="2168320"/>
          </a:xfrm>
          <a:prstGeom prst="rect">
            <a:avLst/>
          </a:prstGeom>
        </p:spPr>
      </p:pic>
      <p:pic>
        <p:nvPicPr>
          <p:cNvPr id="2051" name="Picture 3" descr="L:\history\P1030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46" y="2420888"/>
            <a:ext cx="2423354" cy="29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history\P1030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2723530" cy="20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316991" y="0"/>
            <a:ext cx="2185670" cy="1463040"/>
          </a:xfrm>
          <a:custGeom>
            <a:avLst/>
            <a:gdLst/>
            <a:ahLst/>
            <a:cxnLst/>
            <a:rect l="l" t="t" r="r" b="b"/>
            <a:pathLst>
              <a:path w="2185670" h="1463040">
                <a:moveTo>
                  <a:pt x="0" y="1463039"/>
                </a:moveTo>
                <a:lnTo>
                  <a:pt x="2185416" y="1463039"/>
                </a:lnTo>
                <a:lnTo>
                  <a:pt x="2185416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2" y="274638"/>
            <a:ext cx="2185670" cy="1143000"/>
          </a:xfrm>
        </p:spPr>
        <p:txBody>
          <a:bodyPr>
            <a:noAutofit/>
          </a:bodyPr>
          <a:lstStyle/>
          <a:p>
            <a:pPr lvl="0" algn="l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ДОСТИЖЕНИЯ СОТРУДНИКОВ ДЕПАРТАМЕНТА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67486"/>
            <a:ext cx="5753087" cy="5042241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Премия «Золотая Вышка» </a:t>
            </a:r>
          </a:p>
          <a:p>
            <a:pPr lvl="1"/>
            <a:r>
              <a:rPr lang="ru-RU" sz="3800" dirty="0" smtClean="0"/>
              <a:t>В номинации «Достижение в науке» по группе гуманитарных и коммуникационных наук победил профессор Е.В Анисимов </a:t>
            </a:r>
          </a:p>
          <a:p>
            <a:pPr lvl="1"/>
            <a:endParaRPr lang="ru-RU" sz="3800" dirty="0" smtClean="0"/>
          </a:p>
          <a:p>
            <a:r>
              <a:rPr lang="ru-RU" sz="2500" dirty="0" smtClean="0"/>
              <a:t>Среди </a:t>
            </a:r>
            <a:r>
              <a:rPr lang="ru-RU" sz="2500" dirty="0"/>
              <a:t>победителей конкурса «Лучший преподаватель Высшей школы экономики 2016 года» - сотрудники департамента истории – </a:t>
            </a:r>
            <a:r>
              <a:rPr lang="ru-RU" sz="2500" dirty="0" smtClean="0"/>
              <a:t>А.В. Хряков, Е.А. Кочеткова </a:t>
            </a:r>
            <a:endParaRPr lang="ru-RU" sz="2500" dirty="0"/>
          </a:p>
          <a:p>
            <a:r>
              <a:rPr lang="ru-RU" sz="2500" dirty="0" smtClean="0"/>
              <a:t>Кадровый резерв</a:t>
            </a:r>
          </a:p>
          <a:p>
            <a:pPr lvl="1"/>
            <a:r>
              <a:rPr lang="ru-RU" sz="2300" dirty="0" smtClean="0"/>
              <a:t>Старшие </a:t>
            </a:r>
            <a:r>
              <a:rPr lang="ru-RU" sz="2300" dirty="0"/>
              <a:t>преподаватели департамента истории Е.А. </a:t>
            </a:r>
            <a:r>
              <a:rPr lang="ru-RU" sz="2300" dirty="0" err="1"/>
              <a:t>Хвальков</a:t>
            </a:r>
            <a:r>
              <a:rPr lang="ru-RU" sz="2300" dirty="0"/>
              <a:t> и Е.А. Кочеткова были зачислены в группу высокого профессионального потенциала НИУ </a:t>
            </a:r>
            <a:r>
              <a:rPr lang="ru-RU" sz="2300" dirty="0" smtClean="0"/>
              <a:t>ВШЭ </a:t>
            </a:r>
            <a:r>
              <a:rPr lang="ru-RU" sz="2300" dirty="0"/>
              <a:t>на 2016 год, в группу "Новые преподаватели"!</a:t>
            </a:r>
          </a:p>
          <a:p>
            <a:r>
              <a:rPr lang="ru-RU" sz="2500" dirty="0" smtClean="0"/>
              <a:t>Т.Б. Борисова, научный сотрудник по программе </a:t>
            </a:r>
            <a:r>
              <a:rPr lang="en-US" sz="2500" dirty="0" smtClean="0"/>
              <a:t>Short-term </a:t>
            </a:r>
            <a:r>
              <a:rPr lang="en-US" sz="2500" dirty="0"/>
              <a:t>Fellows </a:t>
            </a:r>
            <a:r>
              <a:rPr lang="ru-RU" sz="2500" dirty="0" smtClean="0"/>
              <a:t>в </a:t>
            </a:r>
            <a:r>
              <a:rPr lang="en-US" sz="2500" dirty="0" err="1" smtClean="0"/>
              <a:t>Wissenschaftskolleg</a:t>
            </a:r>
            <a:r>
              <a:rPr lang="en-US" sz="2500" dirty="0" smtClean="0"/>
              <a:t> </a:t>
            </a:r>
            <a:r>
              <a:rPr lang="en-US" sz="2500" dirty="0" err="1" smtClean="0"/>
              <a:t>zu</a:t>
            </a:r>
            <a:r>
              <a:rPr lang="en-US" sz="2500" dirty="0" smtClean="0"/>
              <a:t> Berlin </a:t>
            </a:r>
            <a:r>
              <a:rPr lang="ru-RU" sz="2500" dirty="0" smtClean="0"/>
              <a:t>(2015-2016)</a:t>
            </a:r>
          </a:p>
          <a:p>
            <a:r>
              <a:rPr lang="ru-RU" sz="2500" dirty="0"/>
              <a:t>В Центре исторических исследований начал работу Маттиас Баттис (</a:t>
            </a:r>
            <a:r>
              <a:rPr lang="en-US" sz="2500" dirty="0"/>
              <a:t>University of Oxford</a:t>
            </a:r>
            <a:r>
              <a:rPr lang="ru-RU" sz="2500" dirty="0"/>
              <a:t>) в качестве младшего научного сотрудника</a:t>
            </a:r>
          </a:p>
          <a:p>
            <a:r>
              <a:rPr lang="ru-RU" sz="2500" dirty="0"/>
              <a:t>А.М. Семенов, научный сотрудник в Университете </a:t>
            </a:r>
            <a:r>
              <a:rPr lang="ru-RU" sz="2500" dirty="0" err="1"/>
              <a:t>Регенсбурга</a:t>
            </a:r>
            <a:r>
              <a:rPr lang="ru-RU" sz="2500" dirty="0"/>
              <a:t>, представление работы "</a:t>
            </a:r>
            <a:r>
              <a:rPr lang="en-US" sz="2500" dirty="0"/>
              <a:t>New Approaches to the History of the Russian Empire and the Soviet Union: Politics of Diversity and Imperial Transformations" </a:t>
            </a:r>
            <a:r>
              <a:rPr lang="ru-RU" sz="2500" dirty="0"/>
              <a:t>на исследовательском семинаре аспирантской школы исследований Восточной и Юго-Восточной Европы в Мюнхенском университете Людвига-Максимилиана и университете </a:t>
            </a:r>
            <a:r>
              <a:rPr lang="ru-RU" sz="2500" dirty="0" err="1"/>
              <a:t>Регенсбурга</a:t>
            </a:r>
            <a:r>
              <a:rPr lang="ru-RU" sz="2500" dirty="0"/>
              <a:t>(июль-август 2016)</a:t>
            </a:r>
          </a:p>
          <a:p>
            <a:r>
              <a:rPr lang="ru-RU" sz="2500" dirty="0" smtClean="0"/>
              <a:t>Защита диссертации (</a:t>
            </a:r>
            <a:r>
              <a:rPr lang="en-US" sz="2500" dirty="0" smtClean="0"/>
              <a:t>Ph.D.)</a:t>
            </a:r>
          </a:p>
          <a:p>
            <a:pPr lvl="1"/>
            <a:r>
              <a:rPr lang="ru-RU" sz="2500" dirty="0"/>
              <a:t>Т.Б. </a:t>
            </a:r>
            <a:r>
              <a:rPr lang="ru-RU" sz="2500" dirty="0" err="1" smtClean="0"/>
              <a:t>Борисова,Университет</a:t>
            </a:r>
            <a:r>
              <a:rPr lang="ru-RU" sz="2500" dirty="0" smtClean="0"/>
              <a:t> в </a:t>
            </a:r>
            <a:r>
              <a:rPr lang="ru-RU" sz="2500" dirty="0"/>
              <a:t>г. Турку</a:t>
            </a:r>
          </a:p>
          <a:p>
            <a:pPr lvl="1"/>
            <a:r>
              <a:rPr lang="ru-RU" sz="2500" dirty="0" err="1" smtClean="0"/>
              <a:t>Е.А.Хвалькова</a:t>
            </a:r>
            <a:r>
              <a:rPr lang="ru-RU" sz="2500" dirty="0" smtClean="0"/>
              <a:t>,  </a:t>
            </a:r>
            <a:r>
              <a:rPr lang="ru-RU" sz="2500" dirty="0" err="1"/>
              <a:t>European</a:t>
            </a:r>
            <a:r>
              <a:rPr lang="ru-RU" sz="2500" dirty="0"/>
              <a:t> </a:t>
            </a:r>
            <a:r>
              <a:rPr lang="ru-RU" sz="2500" dirty="0" err="1"/>
              <a:t>University</a:t>
            </a:r>
            <a:r>
              <a:rPr lang="ru-RU" sz="2500" dirty="0"/>
              <a:t> </a:t>
            </a:r>
            <a:r>
              <a:rPr lang="ru-RU" sz="2500" dirty="0" err="1"/>
              <a:t>Institute</a:t>
            </a:r>
            <a:r>
              <a:rPr lang="ru-RU" sz="2500" dirty="0"/>
              <a:t> </a:t>
            </a:r>
            <a:r>
              <a:rPr lang="ru-RU" sz="2500" dirty="0" err="1"/>
              <a:t>in</a:t>
            </a:r>
            <a:r>
              <a:rPr lang="ru-RU" sz="2500" dirty="0"/>
              <a:t> </a:t>
            </a:r>
            <a:r>
              <a:rPr lang="ru-RU" sz="2500" dirty="0" err="1"/>
              <a:t>Florence</a:t>
            </a:r>
            <a:endParaRPr lang="ru-RU" sz="2500" dirty="0"/>
          </a:p>
          <a:p>
            <a:pPr lvl="1"/>
            <a:endParaRPr lang="ru-RU" sz="3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object 3"/>
          <p:cNvSpPr/>
          <p:nvPr/>
        </p:nvSpPr>
        <p:spPr>
          <a:xfrm>
            <a:off x="6641592" y="6480047"/>
            <a:ext cx="2185670" cy="378460"/>
          </a:xfrm>
          <a:custGeom>
            <a:avLst/>
            <a:gdLst/>
            <a:ahLst/>
            <a:cxnLst/>
            <a:rect l="l" t="t" r="r" b="b"/>
            <a:pathLst>
              <a:path w="2185670" h="378459">
                <a:moveTo>
                  <a:pt x="2185416" y="377950"/>
                </a:moveTo>
                <a:lnTo>
                  <a:pt x="2185416" y="0"/>
                </a:lnTo>
                <a:lnTo>
                  <a:pt x="0" y="0"/>
                </a:lnTo>
                <a:lnTo>
                  <a:pt x="0" y="377950"/>
                </a:lnTo>
                <a:lnTo>
                  <a:pt x="2185416" y="377950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742938" y="6609486"/>
            <a:ext cx="18395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HSE UNIVERSITY ST. PETERSBURG   |  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700" spc="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3074" name="Picture 2" descr="L:\history\new-vorona-and-dip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28" y="980728"/>
            <a:ext cx="2476905" cy="2443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history\кадровый резер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72897"/>
            <a:ext cx="2426357" cy="22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316991" y="0"/>
            <a:ext cx="2185670" cy="1463040"/>
          </a:xfrm>
          <a:custGeom>
            <a:avLst/>
            <a:gdLst/>
            <a:ahLst/>
            <a:cxnLst/>
            <a:rect l="l" t="t" r="r" b="b"/>
            <a:pathLst>
              <a:path w="2185670" h="1463040">
                <a:moveTo>
                  <a:pt x="0" y="1463039"/>
                </a:moveTo>
                <a:lnTo>
                  <a:pt x="2185416" y="1463039"/>
                </a:lnTo>
                <a:lnTo>
                  <a:pt x="2185416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2" y="274638"/>
            <a:ext cx="2185670" cy="114300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ПУБЛИКАЦИИ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940152" cy="487984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400" dirty="0" smtClean="0"/>
              <a:t>«</a:t>
            </a:r>
            <a:r>
              <a:rPr lang="ru-RU" sz="3400" dirty="0"/>
              <a:t>Русско-шведская граница (1617 - 1700). Формирование, функционирование, </a:t>
            </a:r>
            <a:r>
              <a:rPr lang="ru-RU" sz="3400" dirty="0" smtClean="0"/>
              <a:t>наследие», профессор А.А. </a:t>
            </a:r>
            <a:r>
              <a:rPr lang="ru-RU" sz="3400" dirty="0"/>
              <a:t>Селин</a:t>
            </a:r>
          </a:p>
          <a:p>
            <a:pPr lvl="0"/>
            <a:r>
              <a:rPr lang="ru-RU" sz="3400" dirty="0"/>
              <a:t>«Русское искусство глазами историка, или куда ведет Сусанин</a:t>
            </a:r>
            <a:r>
              <a:rPr lang="ru-RU" sz="3400" dirty="0" smtClean="0"/>
              <a:t>», профессор Е.В. Анисимов </a:t>
            </a:r>
          </a:p>
          <a:p>
            <a:pPr lvl="1"/>
            <a:r>
              <a:rPr lang="ru-RU" sz="2900" dirty="0" smtClean="0"/>
              <a:t>«</a:t>
            </a:r>
            <a:r>
              <a:rPr lang="ru-RU" sz="2900" dirty="0"/>
              <a:t>Это вторая книга  автора, посвященная  отражению отечественной истории в русском искусстве. Обращение к научным фактам и первоисточникам делает повествование достоверным и основательным, а живой авторский слог превращает его в увлекательное чтение для всей семьи. Книга богато иллюстрирована, что позволит читателям не только вспомнить события отечественной истории, но и рассмотреть произведения русской живописи и скульптуры»  </a:t>
            </a:r>
          </a:p>
          <a:p>
            <a:pPr lvl="0"/>
            <a:r>
              <a:rPr lang="ru-RU" sz="3400" dirty="0" smtClean="0"/>
              <a:t>«</a:t>
            </a:r>
            <a:r>
              <a:rPr lang="en-US" sz="3400" dirty="0" smtClean="0"/>
              <a:t>They </a:t>
            </a:r>
            <a:r>
              <a:rPr lang="en-US" sz="3400" dirty="0"/>
              <a:t>Can Live in the Desert but Nowhere </a:t>
            </a:r>
            <a:r>
              <a:rPr lang="en-US" sz="3400" dirty="0" smtClean="0"/>
              <a:t>Else: </a:t>
            </a:r>
            <a:r>
              <a:rPr lang="ru-RU" sz="3400" dirty="0" smtClean="0"/>
              <a:t>                               </a:t>
            </a:r>
            <a:r>
              <a:rPr lang="en-US" sz="3400" dirty="0" smtClean="0"/>
              <a:t>A </a:t>
            </a:r>
            <a:r>
              <a:rPr lang="en-US" sz="3400" dirty="0"/>
              <a:t>History of the Armenian </a:t>
            </a:r>
            <a:r>
              <a:rPr lang="en-US" sz="3400" dirty="0" smtClean="0"/>
              <a:t>Genocide</a:t>
            </a:r>
            <a:r>
              <a:rPr lang="ru-RU" sz="3400" dirty="0" smtClean="0"/>
              <a:t>», Р. Сюни</a:t>
            </a:r>
          </a:p>
          <a:p>
            <a:pPr lvl="1"/>
            <a:r>
              <a:rPr lang="ru-RU" sz="2900" dirty="0" smtClean="0"/>
              <a:t>Книга получила престижную премию </a:t>
            </a:r>
            <a:r>
              <a:rPr lang="ru-RU" sz="2900" dirty="0"/>
              <a:t>им. Уэйна С. </a:t>
            </a:r>
            <a:r>
              <a:rPr lang="ru-RU" sz="2900" dirty="0" err="1" smtClean="0"/>
              <a:t>Вучинича</a:t>
            </a:r>
            <a:endParaRPr lang="ru-RU" sz="2900" dirty="0" smtClean="0"/>
          </a:p>
          <a:p>
            <a:pPr lvl="1"/>
            <a:r>
              <a:rPr lang="ru-RU" sz="2900" dirty="0" smtClean="0"/>
              <a:t>Ежегодно </a:t>
            </a:r>
            <a:r>
              <a:rPr lang="ru-RU" sz="2900" dirty="0"/>
              <a:t>данная премия присуждается авторам, внесшим наиболее значительный вклад в российские, евразийские и восточноевропейские </a:t>
            </a:r>
            <a:r>
              <a:rPr lang="ru-RU" sz="2900" dirty="0" smtClean="0"/>
              <a:t>исследования </a:t>
            </a:r>
            <a:endParaRPr lang="ru-RU" sz="2900" dirty="0"/>
          </a:p>
          <a:p>
            <a:pPr lvl="0"/>
            <a:r>
              <a:rPr lang="ru-RU" sz="3400" dirty="0"/>
              <a:t>«</a:t>
            </a:r>
            <a:r>
              <a:rPr lang="ru-RU" sz="3400" dirty="0" err="1"/>
              <a:t>Biologie</a:t>
            </a:r>
            <a:r>
              <a:rPr lang="ru-RU" sz="3400" dirty="0"/>
              <a:t> </a:t>
            </a:r>
            <a:r>
              <a:rPr lang="ru-RU" sz="3400" dirty="0" err="1"/>
              <a:t>et</a:t>
            </a:r>
            <a:r>
              <a:rPr lang="ru-RU" sz="3400" dirty="0"/>
              <a:t> </a:t>
            </a:r>
            <a:r>
              <a:rPr lang="ru-RU" sz="3400" dirty="0" err="1"/>
              <a:t>médecine</a:t>
            </a:r>
            <a:r>
              <a:rPr lang="ru-RU" sz="3400" dirty="0"/>
              <a:t> </a:t>
            </a:r>
            <a:r>
              <a:rPr lang="ru-RU" sz="3400" dirty="0" err="1"/>
              <a:t>en</a:t>
            </a:r>
            <a:r>
              <a:rPr lang="ru-RU" sz="3400" dirty="0"/>
              <a:t> </a:t>
            </a:r>
            <a:r>
              <a:rPr lang="ru-RU" sz="3400" dirty="0" err="1"/>
              <a:t>France</a:t>
            </a:r>
            <a:r>
              <a:rPr lang="ru-RU" sz="3400" dirty="0"/>
              <a:t> </a:t>
            </a:r>
            <a:r>
              <a:rPr lang="ru-RU" sz="3400" dirty="0" err="1"/>
              <a:t>et</a:t>
            </a:r>
            <a:r>
              <a:rPr lang="ru-RU" sz="3400" dirty="0"/>
              <a:t> </a:t>
            </a:r>
            <a:r>
              <a:rPr lang="ru-RU" sz="3400" dirty="0" err="1"/>
              <a:t>en</a:t>
            </a:r>
            <a:r>
              <a:rPr lang="ru-RU" sz="3400" dirty="0"/>
              <a:t> </a:t>
            </a:r>
            <a:r>
              <a:rPr lang="ru-RU" sz="3400" dirty="0" err="1"/>
              <a:t>Russie</a:t>
            </a:r>
            <a:r>
              <a:rPr lang="ru-RU" sz="3400" dirty="0"/>
              <a:t>: </a:t>
            </a:r>
            <a:r>
              <a:rPr lang="ru-RU" sz="3400" dirty="0" err="1"/>
              <a:t>Histoires</a:t>
            </a:r>
            <a:r>
              <a:rPr lang="ru-RU" sz="3400" dirty="0"/>
              <a:t> </a:t>
            </a:r>
            <a:r>
              <a:rPr lang="ru-RU" sz="3400" dirty="0" err="1"/>
              <a:t>croisées</a:t>
            </a:r>
            <a:r>
              <a:rPr lang="ru-RU" sz="3400" dirty="0"/>
              <a:t> (</a:t>
            </a:r>
            <a:r>
              <a:rPr lang="ru-RU" sz="3400" dirty="0" err="1"/>
              <a:t>fin</a:t>
            </a:r>
            <a:r>
              <a:rPr lang="ru-RU" sz="3400" dirty="0"/>
              <a:t> </a:t>
            </a:r>
            <a:r>
              <a:rPr lang="ru-RU" sz="3400" dirty="0" err="1"/>
              <a:t>XVIIIe</a:t>
            </a:r>
            <a:r>
              <a:rPr lang="ru-RU" sz="3400" dirty="0"/>
              <a:t> -</a:t>
            </a:r>
            <a:r>
              <a:rPr lang="ru-RU" sz="3400" dirty="0" err="1"/>
              <a:t>XXe</a:t>
            </a:r>
            <a:r>
              <a:rPr lang="ru-RU" sz="3400" dirty="0"/>
              <a:t> </a:t>
            </a:r>
            <a:r>
              <a:rPr lang="ru-RU" sz="3400" dirty="0" err="1"/>
              <a:t>siècle</a:t>
            </a:r>
            <a:r>
              <a:rPr lang="ru-RU" sz="3400" dirty="0" smtClean="0"/>
              <a:t>)» соредактор М.В. Лоскутова</a:t>
            </a:r>
          </a:p>
          <a:p>
            <a:r>
              <a:rPr lang="ru-RU" sz="3400" dirty="0" smtClean="0"/>
              <a:t>«</a:t>
            </a:r>
            <a:r>
              <a:rPr lang="en-US" sz="3400" dirty="0" smtClean="0"/>
              <a:t>Governing </a:t>
            </a:r>
            <a:r>
              <a:rPr lang="en-US" sz="3400" dirty="0"/>
              <a:t>Post-Imperial Siberia and Mongolia, 1911–1924: Buddhism, Socialism, and Nationalism in State </a:t>
            </a:r>
            <a:r>
              <a:rPr lang="ru-RU" sz="3400" dirty="0" smtClean="0"/>
              <a:t>                                                        </a:t>
            </a:r>
            <a:r>
              <a:rPr lang="en-US" sz="3400" dirty="0" smtClean="0"/>
              <a:t>and </a:t>
            </a:r>
            <a:r>
              <a:rPr lang="en-US" sz="3400" dirty="0"/>
              <a:t>Autonomy </a:t>
            </a:r>
            <a:r>
              <a:rPr lang="en-US" sz="3400" dirty="0" smtClean="0"/>
              <a:t>Building</a:t>
            </a:r>
            <a:r>
              <a:rPr lang="ru-RU" sz="3400" dirty="0" smtClean="0"/>
              <a:t>», И.В. Саблин </a:t>
            </a:r>
            <a:endParaRPr lang="en-US" sz="3400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object 3"/>
          <p:cNvSpPr/>
          <p:nvPr/>
        </p:nvSpPr>
        <p:spPr>
          <a:xfrm>
            <a:off x="6641592" y="6480047"/>
            <a:ext cx="2185670" cy="378460"/>
          </a:xfrm>
          <a:custGeom>
            <a:avLst/>
            <a:gdLst/>
            <a:ahLst/>
            <a:cxnLst/>
            <a:rect l="l" t="t" r="r" b="b"/>
            <a:pathLst>
              <a:path w="2185670" h="378459">
                <a:moveTo>
                  <a:pt x="2185416" y="377950"/>
                </a:moveTo>
                <a:lnTo>
                  <a:pt x="2185416" y="0"/>
                </a:lnTo>
                <a:lnTo>
                  <a:pt x="0" y="0"/>
                </a:lnTo>
                <a:lnTo>
                  <a:pt x="0" y="377950"/>
                </a:lnTo>
                <a:lnTo>
                  <a:pt x="2185416" y="377950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742938" y="6609486"/>
            <a:ext cx="18395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HSE UNIVERSITY ST. PETERSBURG   </a:t>
            </a:r>
            <a:r>
              <a:rPr sz="700" spc="-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lang="ru-RU" sz="700" spc="-5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3074" name="Picture 2" descr="C:\Users\iazakharova\Pictures\product_img_10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59" y="116631"/>
            <a:ext cx="1610587" cy="226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azakharova\Pictures\data-pismo-tursultan-2-cover-800x80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26" y="980728"/>
            <a:ext cx="1590812" cy="19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azakharova\Pictures\p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57218"/>
            <a:ext cx="1419206" cy="21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azakharova\Pictures\Biologie-et-medicine-en-France-et-en-Russ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69" y="3131360"/>
            <a:ext cx="1412043" cy="20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azakharova\Pictures\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48" y="4293096"/>
            <a:ext cx="13846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316991" y="0"/>
            <a:ext cx="2185670" cy="1463040"/>
          </a:xfrm>
          <a:custGeom>
            <a:avLst/>
            <a:gdLst/>
            <a:ahLst/>
            <a:cxnLst/>
            <a:rect l="l" t="t" r="r" b="b"/>
            <a:pathLst>
              <a:path w="2185670" h="1463040">
                <a:moveTo>
                  <a:pt x="0" y="1463039"/>
                </a:moveTo>
                <a:lnTo>
                  <a:pt x="2185416" y="1463039"/>
                </a:lnTo>
                <a:lnTo>
                  <a:pt x="2185416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2" y="274638"/>
            <a:ext cx="2185670" cy="114300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ДОСТИЖЕНИЯ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СТУДЕНТОВ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1700808"/>
            <a:ext cx="4211958" cy="4968469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Активное участие студентов в </a:t>
            </a:r>
            <a:r>
              <a:rPr lang="ru-RU" dirty="0"/>
              <a:t>российских и международных научных мероприятиях и летних </a:t>
            </a:r>
            <a:r>
              <a:rPr lang="ru-RU" dirty="0" smtClean="0"/>
              <a:t>школах:</a:t>
            </a:r>
          </a:p>
          <a:p>
            <a:pPr lvl="1"/>
            <a:r>
              <a:rPr lang="ru-RU" dirty="0" smtClean="0"/>
              <a:t>Посещение Западноевропейской секции </a:t>
            </a:r>
            <a:r>
              <a:rPr lang="ru-RU" dirty="0"/>
              <a:t>Научно-исторического архива </a:t>
            </a:r>
            <a:r>
              <a:rPr lang="ru-RU" dirty="0" err="1"/>
              <a:t>СПбИИ</a:t>
            </a:r>
            <a:r>
              <a:rPr lang="ru-RU" dirty="0"/>
              <a:t> РАН под руководством старшего преподавателя департамента истории Е.А. </a:t>
            </a:r>
            <a:r>
              <a:rPr lang="ru-RU" dirty="0" err="1"/>
              <a:t>Хвалькова</a:t>
            </a:r>
            <a:r>
              <a:rPr lang="ru-RU" dirty="0"/>
              <a:t> (30.11.2016) </a:t>
            </a:r>
          </a:p>
          <a:p>
            <a:pPr lvl="1"/>
            <a:r>
              <a:rPr lang="ru-RU" dirty="0" smtClean="0"/>
              <a:t>Студенты </a:t>
            </a:r>
            <a:r>
              <a:rPr lang="ru-RU" dirty="0"/>
              <a:t>департаментов истории и менеджмента НИУ ВШЭ под руководством </a:t>
            </a:r>
            <a:r>
              <a:rPr lang="ru-RU" dirty="0" smtClean="0"/>
              <a:t>Е.А</a:t>
            </a:r>
            <a:r>
              <a:rPr lang="ru-RU" dirty="0"/>
              <a:t>. </a:t>
            </a:r>
            <a:r>
              <a:rPr lang="ru-RU" dirty="0" err="1"/>
              <a:t>Хвалькова</a:t>
            </a:r>
            <a:r>
              <a:rPr lang="ru-RU" dirty="0"/>
              <a:t> посетили Западноевропейскую секцию Научно-исторического архива </a:t>
            </a:r>
            <a:r>
              <a:rPr lang="ru-RU" dirty="0" err="1"/>
              <a:t>СПбИИ</a:t>
            </a:r>
            <a:r>
              <a:rPr lang="ru-RU" dirty="0"/>
              <a:t> </a:t>
            </a:r>
            <a:r>
              <a:rPr lang="ru-RU" dirty="0" smtClean="0"/>
              <a:t>РАН (15.04.2016)</a:t>
            </a:r>
            <a:endParaRPr lang="ru-RU" dirty="0"/>
          </a:p>
          <a:p>
            <a:pPr lvl="1"/>
            <a:r>
              <a:rPr lang="ru-RU" dirty="0" smtClean="0"/>
              <a:t>Стажер-исследователь </a:t>
            </a:r>
            <a:r>
              <a:rPr lang="ru-RU" dirty="0"/>
              <a:t>Лаборатории экологической и технологической </a:t>
            </a:r>
            <a:r>
              <a:rPr lang="ru-RU" dirty="0" smtClean="0"/>
              <a:t>истории</a:t>
            </a:r>
            <a:r>
              <a:rPr lang="ru-RU" dirty="0"/>
              <a:t>, Ирина Федорова </a:t>
            </a:r>
            <a:r>
              <a:rPr lang="ru-RU" dirty="0" smtClean="0"/>
              <a:t>(студентка </a:t>
            </a:r>
            <a:r>
              <a:rPr lang="ru-RU" dirty="0" err="1" smtClean="0"/>
              <a:t>бакалавриата</a:t>
            </a:r>
            <a:r>
              <a:rPr lang="ru-RU" dirty="0" smtClean="0"/>
              <a:t>, </a:t>
            </a:r>
            <a:r>
              <a:rPr lang="ru-RU" dirty="0"/>
              <a:t>4 </a:t>
            </a:r>
            <a:r>
              <a:rPr lang="ru-RU" dirty="0" smtClean="0"/>
              <a:t>курс) приняла </a:t>
            </a:r>
            <a:r>
              <a:rPr lang="ru-RU" dirty="0"/>
              <a:t>участие в Международной школе молодых ученых «Междисциплинарные историко-научные исследования: вступая в XXI </a:t>
            </a:r>
            <a:r>
              <a:rPr lang="ru-RU" dirty="0" smtClean="0"/>
              <a:t>век» (2.11-4.11.2016</a:t>
            </a:r>
            <a:r>
              <a:rPr lang="ru-RU" dirty="0"/>
              <a:t>, </a:t>
            </a:r>
            <a:r>
              <a:rPr lang="ru-RU" dirty="0" smtClean="0"/>
              <a:t>Москва)</a:t>
            </a:r>
          </a:p>
          <a:p>
            <a:pPr lvl="1"/>
            <a:r>
              <a:rPr lang="ru-RU" dirty="0" smtClean="0"/>
              <a:t>Стажеры-исследователи ЦИИ Александр </a:t>
            </a:r>
            <a:r>
              <a:rPr lang="ru-RU" dirty="0"/>
              <a:t>Коробейников и Александр </a:t>
            </a:r>
            <a:r>
              <a:rPr lang="ru-RU" dirty="0" err="1"/>
              <a:t>Кучинский</a:t>
            </a:r>
            <a:r>
              <a:rPr lang="ru-RU" dirty="0"/>
              <a:t>, а также студентки </a:t>
            </a:r>
            <a:r>
              <a:rPr lang="ru-RU" dirty="0" err="1"/>
              <a:t>бакалавриата</a:t>
            </a:r>
            <a:r>
              <a:rPr lang="ru-RU" dirty="0"/>
              <a:t> Евгения Платонова и Лилия </a:t>
            </a:r>
            <a:r>
              <a:rPr lang="ru-RU" dirty="0" err="1"/>
              <a:t>Болячевец</a:t>
            </a:r>
            <a:r>
              <a:rPr lang="ru-RU" dirty="0"/>
              <a:t> выступили на конференции «Этническое и социальное: Формы взаимодействия и конфликты</a:t>
            </a:r>
            <a:r>
              <a:rPr lang="ru-RU" dirty="0" smtClean="0"/>
              <a:t>» (февраль, 2016, СПбГУ)</a:t>
            </a:r>
            <a:endParaRPr lang="ru-RU" dirty="0"/>
          </a:p>
          <a:p>
            <a:r>
              <a:rPr lang="ru-RU" dirty="0"/>
              <a:t>Были выпущены совместные публикации:</a:t>
            </a:r>
          </a:p>
          <a:p>
            <a:r>
              <a:rPr lang="ru-RU" dirty="0"/>
              <a:t>"</a:t>
            </a:r>
            <a:r>
              <a:rPr lang="ru-RU" dirty="0" err="1"/>
              <a:t>Buryat-Mongol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Alash</a:t>
            </a:r>
            <a:r>
              <a:rPr lang="ru-RU" dirty="0"/>
              <a:t> </a:t>
            </a:r>
            <a:r>
              <a:rPr lang="ru-RU" dirty="0" err="1"/>
              <a:t>autonomous</a:t>
            </a:r>
            <a:r>
              <a:rPr lang="ru-RU" dirty="0"/>
              <a:t> </a:t>
            </a:r>
            <a:r>
              <a:rPr lang="ru-RU" dirty="0" err="1"/>
              <a:t>movements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Soviets</a:t>
            </a:r>
            <a:r>
              <a:rPr lang="ru-RU" dirty="0"/>
              <a:t>, </a:t>
            </a:r>
            <a:r>
              <a:rPr lang="ru-RU" dirty="0" smtClean="0"/>
              <a:t>1905-1917"</a:t>
            </a:r>
            <a:r>
              <a:rPr lang="ru-RU" dirty="0"/>
              <a:t>в журнале </a:t>
            </a:r>
            <a:r>
              <a:rPr lang="ru-RU" dirty="0" err="1"/>
              <a:t>AlterNative</a:t>
            </a:r>
            <a:r>
              <a:rPr lang="ru-RU" dirty="0"/>
              <a:t>: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Indigenous</a:t>
            </a:r>
            <a:r>
              <a:rPr lang="ru-RU" dirty="0"/>
              <a:t> </a:t>
            </a:r>
            <a:r>
              <a:rPr lang="ru-RU" dirty="0" err="1"/>
              <a:t>Peoples</a:t>
            </a:r>
            <a:r>
              <a:rPr lang="ru-RU" dirty="0"/>
              <a:t> </a:t>
            </a:r>
            <a:r>
              <a:rPr lang="ru-RU" dirty="0" smtClean="0"/>
              <a:t>(И.В. Саблин, А.С. Коробейников) (15.06.2016)</a:t>
            </a:r>
            <a:endParaRPr lang="ru-RU" dirty="0"/>
          </a:p>
        </p:txBody>
      </p:sp>
      <p:sp>
        <p:nvSpPr>
          <p:cNvPr id="4" name="object 3"/>
          <p:cNvSpPr/>
          <p:nvPr/>
        </p:nvSpPr>
        <p:spPr>
          <a:xfrm>
            <a:off x="6641592" y="6480047"/>
            <a:ext cx="2185670" cy="378460"/>
          </a:xfrm>
          <a:custGeom>
            <a:avLst/>
            <a:gdLst/>
            <a:ahLst/>
            <a:cxnLst/>
            <a:rect l="l" t="t" r="r" b="b"/>
            <a:pathLst>
              <a:path w="2185670" h="378459">
                <a:moveTo>
                  <a:pt x="2185416" y="377950"/>
                </a:moveTo>
                <a:lnTo>
                  <a:pt x="2185416" y="0"/>
                </a:lnTo>
                <a:lnTo>
                  <a:pt x="0" y="0"/>
                </a:lnTo>
                <a:lnTo>
                  <a:pt x="0" y="377950"/>
                </a:lnTo>
                <a:lnTo>
                  <a:pt x="2185416" y="377950"/>
                </a:lnTo>
                <a:close/>
              </a:path>
            </a:pathLst>
          </a:custGeom>
          <a:solidFill>
            <a:srgbClr val="20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742938" y="6609486"/>
            <a:ext cx="18395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HSE UNIVERSITY ST. PETERSBURG   |  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800" spc="5" dirty="0" smtClean="0">
                <a:solidFill>
                  <a:srgbClr val="FFFFFF"/>
                </a:solidFill>
                <a:latin typeface="Calibri"/>
                <a:cs typeface="Arial"/>
              </a:rPr>
              <a:t>7</a:t>
            </a:r>
          </a:p>
          <a:p>
            <a:pPr marL="12700">
              <a:lnSpc>
                <a:spcPct val="100000"/>
              </a:lnSpc>
            </a:pPr>
            <a:endParaRPr sz="800" dirty="0">
              <a:latin typeface="Calibri"/>
              <a:cs typeface="Calibri"/>
            </a:endParaRPr>
          </a:p>
        </p:txBody>
      </p:sp>
      <p:pic>
        <p:nvPicPr>
          <p:cNvPr id="1027" name="Picture 3" descr="L:\history\attachmen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4" t="7306" r="3629" b="8573"/>
          <a:stretch/>
        </p:blipFill>
        <p:spPr bwMode="auto">
          <a:xfrm>
            <a:off x="4300108" y="4047167"/>
            <a:ext cx="2872217" cy="225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"/>
          <a:stretch/>
        </p:blipFill>
        <p:spPr>
          <a:xfrm>
            <a:off x="4300108" y="1060314"/>
            <a:ext cx="4622190" cy="2908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"/>
          <a:stretch/>
        </p:blipFill>
        <p:spPr>
          <a:xfrm>
            <a:off x="7236296" y="4050615"/>
            <a:ext cx="1686002" cy="22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1355</Words>
  <Application>Microsoft Office PowerPoint</Application>
  <PresentationFormat>Экран (4:3)</PresentationFormat>
  <Paragraphs>104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    РЕЗУЛЬТАТЫ УХОДЯЩЕГО  ГОДА </vt:lpstr>
      <vt:lpstr>    ПРИГЛАШЕННЫЕ ПРОФЕССОРА</vt:lpstr>
      <vt:lpstr>   МЕЖУНИВЕРСИТЕТСКОЕ СОТРУДНИЧЕСТВО </vt:lpstr>
      <vt:lpstr>  СОТРУДНИЧЕСТВО С ГЕРМАНСКИМИ АКАДЕМИЧЕСКИМИ ОРГАНИЗАЦИЯМИ </vt:lpstr>
      <vt:lpstr>  ЦЕНТР  ИСТОРИЧЕСКИХ ИССЛЕДОВАНИЙ</vt:lpstr>
      <vt:lpstr>МЕЖДУНАРОДНЫЙ ПРОЕКТ  «COMPARATIVE HISTORICAL OF EMPIRE AND NATIONALISM»</vt:lpstr>
      <vt:lpstr>  ДОСТИЖЕНИЯ СОТРУДНИКОВ ДЕПАРТАМЕНТА </vt:lpstr>
      <vt:lpstr>    ПУБЛИКАЦИИ</vt:lpstr>
      <vt:lpstr>   ДОСТИЖЕНИЯ  СТУДЕНТОВ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Содномова Ирина Нимаевна</dc:creator>
  <cp:lastModifiedBy>Захарова Инна Сергеевна</cp:lastModifiedBy>
  <cp:revision>64</cp:revision>
  <cp:lastPrinted>2016-12-23T10:54:15Z</cp:lastPrinted>
  <dcterms:created xsi:type="dcterms:W3CDTF">2016-12-22T08:39:40Z</dcterms:created>
  <dcterms:modified xsi:type="dcterms:W3CDTF">2017-01-24T11:21:51Z</dcterms:modified>
</cp:coreProperties>
</file>