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425" r:id="rId2"/>
    <p:sldId id="395" r:id="rId3"/>
    <p:sldId id="427" r:id="rId4"/>
    <p:sldId id="426" r:id="rId5"/>
    <p:sldId id="429" r:id="rId6"/>
    <p:sldId id="431" r:id="rId7"/>
    <p:sldId id="432" r:id="rId8"/>
    <p:sldId id="433" r:id="rId9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403"/>
    <a:srgbClr val="FF3399"/>
    <a:srgbClr val="FFFFFF"/>
    <a:srgbClr val="E67E22"/>
    <a:srgbClr val="18B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8399" autoAdjust="0"/>
  </p:normalViewPr>
  <p:slideViewPr>
    <p:cSldViewPr>
      <p:cViewPr>
        <p:scale>
          <a:sx n="123" d="100"/>
          <a:sy n="123" d="100"/>
        </p:scale>
        <p:origin x="-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C:\Users\Anna\Documents\MEGA\&#1052;&#1086;&#1085;&#1080;&#1090;&#1086;&#1088;&#1080;&#1085;&#1075;%20&#1101;&#1092;&#1092;&#1077;&#1082;&#1090;&#1080;&#1074;&#1085;&#1086;&#1089;&#1090;&#1080;\&#1079;&#1072;&#1088;&#1087;&#1083;&#1072;&#1090;&#1099;%202016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C:\Users\Anna\Documents\MEGA\&#1052;&#1086;&#1085;&#1080;&#1090;&#1086;&#1088;&#1080;&#1085;&#1075;%20&#1101;&#1092;&#1092;&#1077;&#1082;&#1090;&#1080;&#1074;&#1085;&#1086;&#1089;&#1090;&#1080;\&#1079;&#1072;&#1088;&#1087;&#1083;&#1072;&#1090;&#1099;%202016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C:\Users\Anna\Documents\MEGA\&#1052;&#1086;&#1085;&#1080;&#1090;&#1086;&#1088;&#1080;&#1085;&#1075;%20&#1101;&#1092;&#1092;&#1077;&#1082;&#1090;&#1080;&#1074;&#1085;&#1086;&#1089;&#1090;&#1080;\&#1079;&#1072;&#1088;&#1087;&#1083;&#1072;&#1090;&#1099;%202016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file:///C:\Users\Anna\Documents\MEGA\&#1052;&#1086;&#1085;&#1080;&#1090;&#1086;&#1088;&#1080;&#1085;&#1075;%20&#1101;&#1092;&#1092;&#1077;&#1082;&#1090;&#1080;&#1074;&#1085;&#1086;&#1089;&#1090;&#1080;\&#1079;&#1072;&#1088;&#1087;&#1083;&#1072;&#1090;&#1099;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00838270536399"/>
          <c:y val="3.5396795620158801E-2"/>
          <c:w val="0.854493019294153"/>
          <c:h val="0.522268017579103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ГЗ на науку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0.0</c:formatCode>
                <c:ptCount val="4"/>
                <c:pt idx="0">
                  <c:v>22946</c:v>
                </c:pt>
                <c:pt idx="1">
                  <c:v>23607.1</c:v>
                </c:pt>
                <c:pt idx="2">
                  <c:v>28700</c:v>
                </c:pt>
                <c:pt idx="3">
                  <c:v>27930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Гранты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Лист1!$C$2:$C$5</c:f>
              <c:numCache>
                <c:formatCode>0.0</c:formatCode>
                <c:ptCount val="4"/>
                <c:pt idx="0">
                  <c:v>3648.1</c:v>
                </c:pt>
                <c:pt idx="1">
                  <c:v>4290</c:v>
                </c:pt>
                <c:pt idx="2">
                  <c:v>8971.1</c:v>
                </c:pt>
                <c:pt idx="3">
                  <c:v>18900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НИРы и консалтинг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9524147289096498E-17"/>
                  <c:y val="-4.40923230752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Лист1!$D$2:$D$5</c:f>
              <c:numCache>
                <c:formatCode>0.0</c:formatCode>
                <c:ptCount val="4"/>
                <c:pt idx="0">
                  <c:v>3429</c:v>
                </c:pt>
                <c:pt idx="1">
                  <c:v>18841.099999999991</c:v>
                </c:pt>
                <c:pt idx="2">
                  <c:v>31385</c:v>
                </c:pt>
                <c:pt idx="3">
                  <c:v>35520.5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7308416"/>
        <c:axId val="37058752"/>
      </c:barChart>
      <c:catAx>
        <c:axId val="3730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058752"/>
        <c:crosses val="autoZero"/>
        <c:auto val="1"/>
        <c:lblAlgn val="ctr"/>
        <c:lblOffset val="100"/>
        <c:noMultiLvlLbl val="0"/>
      </c:catAx>
      <c:valAx>
        <c:axId val="3705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30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05638364679578"/>
          <c:y val="0.65298118059742005"/>
          <c:w val="0.48697593885676899"/>
          <c:h val="0.1971235891822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НИУ ВШЭ - СПб (факт)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105.8</c:v>
                </c:pt>
                <c:pt idx="1">
                  <c:v>128.69999999999999</c:v>
                </c:pt>
                <c:pt idx="2">
                  <c:v>212.97</c:v>
                </c:pt>
                <c:pt idx="3">
                  <c:v>233.95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957824"/>
        <c:axId val="41631744"/>
      </c:lineChart>
      <c:catAx>
        <c:axId val="3495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1631744"/>
        <c:crosses val="autoZero"/>
        <c:auto val="1"/>
        <c:lblAlgn val="ctr"/>
        <c:lblOffset val="100"/>
        <c:noMultiLvlLbl val="0"/>
      </c:catAx>
      <c:valAx>
        <c:axId val="41631744"/>
        <c:scaling>
          <c:orientation val="minMax"/>
          <c:min val="100"/>
        </c:scaling>
        <c:delete val="1"/>
        <c:axPos val="l"/>
        <c:numFmt formatCode="General" sourceLinked="1"/>
        <c:majorTickMark val="none"/>
        <c:minorTickMark val="none"/>
        <c:tickLblPos val="nextTo"/>
        <c:crossAx val="34957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412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Sheet1!$K$3:$K$12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Sheet1!$J$3:$J$12</c:f>
              <c:numCache>
                <c:formatCode>General</c:formatCode>
                <c:ptCount val="10"/>
                <c:pt idx="0">
                  <c:v>105.8</c:v>
                </c:pt>
                <c:pt idx="1">
                  <c:v>128.69999999999999</c:v>
                </c:pt>
                <c:pt idx="2">
                  <c:v>212.97</c:v>
                </c:pt>
                <c:pt idx="3">
                  <c:v>233.95</c:v>
                </c:pt>
                <c:pt idx="4" formatCode="0.00">
                  <c:v>287.53500000000003</c:v>
                </c:pt>
                <c:pt idx="5" formatCode="0.00">
                  <c:v>334.40699999999981</c:v>
                </c:pt>
                <c:pt idx="6" formatCode="0.00">
                  <c:v>381.279</c:v>
                </c:pt>
                <c:pt idx="7" formatCode="0.00">
                  <c:v>428.15100000000001</c:v>
                </c:pt>
                <c:pt idx="8" formatCode="0.00">
                  <c:v>475.02300000000002</c:v>
                </c:pt>
                <c:pt idx="9" formatCode="0.00">
                  <c:v>521.89499999999998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955264"/>
        <c:axId val="41634048"/>
      </c:lineChart>
      <c:catAx>
        <c:axId val="3495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634048"/>
        <c:crosses val="autoZero"/>
        <c:auto val="1"/>
        <c:lblAlgn val="ctr"/>
        <c:lblOffset val="100"/>
        <c:noMultiLvlLbl val="0"/>
      </c:catAx>
      <c:valAx>
        <c:axId val="41634048"/>
        <c:scaling>
          <c:orientation val="minMax"/>
          <c:min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34955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Средняя заработная плата ППС</a:t>
            </a:r>
            <a:endParaRPr lang="ca-E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Sheet2!$K$20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Sheet2!$D$18:$J$18</c:f>
              <c:strCache>
                <c:ptCount val="7"/>
                <c:pt idx="0">
                  <c:v>ИТМО</c:v>
                </c:pt>
                <c:pt idx="1">
                  <c:v>НИУ ВШЭ Спб</c:v>
                </c:pt>
                <c:pt idx="2">
                  <c:v>ЛЭТИ</c:v>
                </c:pt>
                <c:pt idx="3">
                  <c:v>СпбГУ</c:v>
                </c:pt>
                <c:pt idx="4">
                  <c:v>РАНХиГС (СЗ)</c:v>
                </c:pt>
                <c:pt idx="5">
                  <c:v>СпбГПУ</c:v>
                </c:pt>
                <c:pt idx="6">
                  <c:v>СПбГЭУ</c:v>
                </c:pt>
              </c:strCache>
            </c:strRef>
          </c:cat>
          <c:val>
            <c:numRef>
              <c:f>Sheet2!$D$20:$J$20</c:f>
              <c:numCache>
                <c:formatCode>General</c:formatCode>
                <c:ptCount val="7"/>
                <c:pt idx="0">
                  <c:v>77.22</c:v>
                </c:pt>
                <c:pt idx="1">
                  <c:v>69.19</c:v>
                </c:pt>
                <c:pt idx="2">
                  <c:v>60.12</c:v>
                </c:pt>
                <c:pt idx="3">
                  <c:v>64.56</c:v>
                </c:pt>
                <c:pt idx="4">
                  <c:v>52.11</c:v>
                </c:pt>
                <c:pt idx="5">
                  <c:v>55.12</c:v>
                </c:pt>
                <c:pt idx="6">
                  <c:v>51.87</c:v>
                </c:pt>
              </c:numCache>
            </c:numRef>
          </c:val>
        </c:ser>
        <c:ser>
          <c:idx val="0"/>
          <c:order val="1"/>
          <c:tx>
            <c:strRef>
              <c:f>Sheet2!$K$19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Sheet2!$D$18:$J$18</c:f>
              <c:strCache>
                <c:ptCount val="7"/>
                <c:pt idx="0">
                  <c:v>ИТМО</c:v>
                </c:pt>
                <c:pt idx="1">
                  <c:v>НИУ ВШЭ Спб</c:v>
                </c:pt>
                <c:pt idx="2">
                  <c:v>ЛЭТИ</c:v>
                </c:pt>
                <c:pt idx="3">
                  <c:v>СпбГУ</c:v>
                </c:pt>
                <c:pt idx="4">
                  <c:v>РАНХиГС (СЗ)</c:v>
                </c:pt>
                <c:pt idx="5">
                  <c:v>СпбГПУ</c:v>
                </c:pt>
                <c:pt idx="6">
                  <c:v>СПбГЭУ</c:v>
                </c:pt>
              </c:strCache>
            </c:strRef>
          </c:cat>
          <c:val>
            <c:numRef>
              <c:f>Sheet2!$D$19:$J$19</c:f>
              <c:numCache>
                <c:formatCode>General</c:formatCode>
                <c:ptCount val="7"/>
                <c:pt idx="0">
                  <c:v>92.56</c:v>
                </c:pt>
                <c:pt idx="1">
                  <c:v>78.08</c:v>
                </c:pt>
                <c:pt idx="2">
                  <c:v>68.5</c:v>
                </c:pt>
                <c:pt idx="3">
                  <c:v>65.56</c:v>
                </c:pt>
                <c:pt idx="4">
                  <c:v>60.29</c:v>
                </c:pt>
                <c:pt idx="5">
                  <c:v>58.68</c:v>
                </c:pt>
                <c:pt idx="6">
                  <c:v>54.84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966528"/>
        <c:axId val="41636928"/>
      </c:barChart>
      <c:catAx>
        <c:axId val="3496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636928"/>
        <c:crosses val="autoZero"/>
        <c:auto val="1"/>
        <c:lblAlgn val="ctr"/>
        <c:lblOffset val="100"/>
        <c:noMultiLvlLbl val="0"/>
      </c:catAx>
      <c:valAx>
        <c:axId val="416369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966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Средняя заработная плата научных работников</a:t>
            </a:r>
            <a:endParaRPr lang="ca-E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Sheet2!$K$24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Sheet2!$D$22:$J$22</c:f>
              <c:strCache>
                <c:ptCount val="7"/>
                <c:pt idx="0">
                  <c:v>ИТМО</c:v>
                </c:pt>
                <c:pt idx="1">
                  <c:v>ЛЭТИ</c:v>
                </c:pt>
                <c:pt idx="2">
                  <c:v>СпбГУ</c:v>
                </c:pt>
                <c:pt idx="3">
                  <c:v>СпбГПУ</c:v>
                </c:pt>
                <c:pt idx="4">
                  <c:v>СПбГЭУ</c:v>
                </c:pt>
                <c:pt idx="5">
                  <c:v>НИУ ВШЭ Спб</c:v>
                </c:pt>
                <c:pt idx="6">
                  <c:v>РАНХиГС (СЗ)</c:v>
                </c:pt>
              </c:strCache>
            </c:strRef>
          </c:cat>
          <c:val>
            <c:numRef>
              <c:f>Sheet2!$D$24:$J$24</c:f>
              <c:numCache>
                <c:formatCode>General</c:formatCode>
                <c:ptCount val="7"/>
                <c:pt idx="0">
                  <c:v>112.98</c:v>
                </c:pt>
                <c:pt idx="1">
                  <c:v>96.21</c:v>
                </c:pt>
                <c:pt idx="2">
                  <c:v>44.88</c:v>
                </c:pt>
                <c:pt idx="3">
                  <c:v>63.49</c:v>
                </c:pt>
                <c:pt idx="4">
                  <c:v>67.5</c:v>
                </c:pt>
                <c:pt idx="5">
                  <c:v>42.45</c:v>
                </c:pt>
                <c:pt idx="6">
                  <c:v>22.7</c:v>
                </c:pt>
              </c:numCache>
            </c:numRef>
          </c:val>
        </c:ser>
        <c:ser>
          <c:idx val="0"/>
          <c:order val="1"/>
          <c:tx>
            <c:strRef>
              <c:f>Sheet2!$K$23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Sheet2!$D$22:$J$22</c:f>
              <c:strCache>
                <c:ptCount val="7"/>
                <c:pt idx="0">
                  <c:v>ИТМО</c:v>
                </c:pt>
                <c:pt idx="1">
                  <c:v>ЛЭТИ</c:v>
                </c:pt>
                <c:pt idx="2">
                  <c:v>СпбГУ</c:v>
                </c:pt>
                <c:pt idx="3">
                  <c:v>СпбГПУ</c:v>
                </c:pt>
                <c:pt idx="4">
                  <c:v>СПбГЭУ</c:v>
                </c:pt>
                <c:pt idx="5">
                  <c:v>НИУ ВШЭ Спб</c:v>
                </c:pt>
                <c:pt idx="6">
                  <c:v>РАНХиГС (СЗ)</c:v>
                </c:pt>
              </c:strCache>
            </c:strRef>
          </c:cat>
          <c:val>
            <c:numRef>
              <c:f>Sheet2!$D$23:$J$23</c:f>
              <c:numCache>
                <c:formatCode>General</c:formatCode>
                <c:ptCount val="7"/>
                <c:pt idx="0">
                  <c:v>165.57</c:v>
                </c:pt>
                <c:pt idx="1">
                  <c:v>92.86</c:v>
                </c:pt>
                <c:pt idx="2">
                  <c:v>77.790000000000006</c:v>
                </c:pt>
                <c:pt idx="3">
                  <c:v>63.83</c:v>
                </c:pt>
                <c:pt idx="4">
                  <c:v>58.94</c:v>
                </c:pt>
                <c:pt idx="5">
                  <c:v>53.78</c:v>
                </c:pt>
                <c:pt idx="6">
                  <c:v>51.77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967040"/>
        <c:axId val="41638656"/>
      </c:barChart>
      <c:catAx>
        <c:axId val="3496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638656"/>
        <c:crosses val="autoZero"/>
        <c:auto val="1"/>
        <c:lblAlgn val="ctr"/>
        <c:lblOffset val="100"/>
        <c:noMultiLvlLbl val="0"/>
      </c:catAx>
      <c:valAx>
        <c:axId val="416386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967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Средняя заработная плата ППС</a:t>
            </a:r>
            <a:endParaRPr lang="ca-ES"/>
          </a:p>
        </c:rich>
      </c:tx>
      <c:layout>
        <c:manualLayout>
          <c:xMode val="edge"/>
          <c:yMode val="edge"/>
          <c:x val="0.32635260335274602"/>
          <c:y val="0.115740740740741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Sheet2!$K$20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cat>
            <c:strRef>
              <c:f>Sheet2!$C$18:$J$18</c:f>
              <c:strCache>
                <c:ptCount val="8"/>
                <c:pt idx="0">
                  <c:v>ЕУ</c:v>
                </c:pt>
                <c:pt idx="1">
                  <c:v>ИТМО</c:v>
                </c:pt>
                <c:pt idx="2">
                  <c:v>НИУ ВШЭ Спб</c:v>
                </c:pt>
                <c:pt idx="3">
                  <c:v>ЛЭТИ</c:v>
                </c:pt>
                <c:pt idx="4">
                  <c:v>СпбГУ</c:v>
                </c:pt>
                <c:pt idx="5">
                  <c:v>РАНХиГС (СЗ)</c:v>
                </c:pt>
                <c:pt idx="6">
                  <c:v>СпбГПУ</c:v>
                </c:pt>
                <c:pt idx="7">
                  <c:v>СПбГЭУ</c:v>
                </c:pt>
              </c:strCache>
            </c:strRef>
          </c:cat>
          <c:val>
            <c:numRef>
              <c:f>Sheet2!$C$20:$J$20</c:f>
              <c:numCache>
                <c:formatCode>General</c:formatCode>
                <c:ptCount val="8"/>
                <c:pt idx="0">
                  <c:v>619.55999999999972</c:v>
                </c:pt>
                <c:pt idx="1">
                  <c:v>77.22</c:v>
                </c:pt>
                <c:pt idx="2">
                  <c:v>69.19</c:v>
                </c:pt>
                <c:pt idx="3">
                  <c:v>60.12</c:v>
                </c:pt>
                <c:pt idx="4">
                  <c:v>64.56</c:v>
                </c:pt>
                <c:pt idx="5">
                  <c:v>52.11</c:v>
                </c:pt>
                <c:pt idx="6">
                  <c:v>55.12</c:v>
                </c:pt>
                <c:pt idx="7">
                  <c:v>51.87</c:v>
                </c:pt>
              </c:numCache>
            </c:numRef>
          </c:val>
        </c:ser>
        <c:ser>
          <c:idx val="0"/>
          <c:order val="1"/>
          <c:tx>
            <c:strRef>
              <c:f>Sheet2!$K$19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Sheet2!$C$18:$J$18</c:f>
              <c:strCache>
                <c:ptCount val="8"/>
                <c:pt idx="0">
                  <c:v>ЕУ</c:v>
                </c:pt>
                <c:pt idx="1">
                  <c:v>ИТМО</c:v>
                </c:pt>
                <c:pt idx="2">
                  <c:v>НИУ ВШЭ Спб</c:v>
                </c:pt>
                <c:pt idx="3">
                  <c:v>ЛЭТИ</c:v>
                </c:pt>
                <c:pt idx="4">
                  <c:v>СпбГУ</c:v>
                </c:pt>
                <c:pt idx="5">
                  <c:v>РАНХиГС (СЗ)</c:v>
                </c:pt>
                <c:pt idx="6">
                  <c:v>СпбГПУ</c:v>
                </c:pt>
                <c:pt idx="7">
                  <c:v>СПбГЭУ</c:v>
                </c:pt>
              </c:strCache>
            </c:strRef>
          </c:cat>
          <c:val>
            <c:numRef>
              <c:f>Sheet2!$C$19:$J$19</c:f>
              <c:numCache>
                <c:formatCode>General</c:formatCode>
                <c:ptCount val="8"/>
                <c:pt idx="0">
                  <c:v>342.77</c:v>
                </c:pt>
                <c:pt idx="1">
                  <c:v>92.56</c:v>
                </c:pt>
                <c:pt idx="2">
                  <c:v>78.08</c:v>
                </c:pt>
                <c:pt idx="3">
                  <c:v>68.5</c:v>
                </c:pt>
                <c:pt idx="4">
                  <c:v>65.56</c:v>
                </c:pt>
                <c:pt idx="5">
                  <c:v>60.29</c:v>
                </c:pt>
                <c:pt idx="6">
                  <c:v>58.68</c:v>
                </c:pt>
                <c:pt idx="7">
                  <c:v>54.84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419136"/>
        <c:axId val="42009728"/>
      </c:barChart>
      <c:catAx>
        <c:axId val="4341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009728"/>
        <c:crosses val="autoZero"/>
        <c:auto val="1"/>
        <c:lblAlgn val="ctr"/>
        <c:lblOffset val="100"/>
        <c:noMultiLvlLbl val="0"/>
      </c:catAx>
      <c:valAx>
        <c:axId val="420097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419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Средняя заработная плата научных работников</a:t>
            </a:r>
            <a:endParaRPr lang="ca-E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5839654171708E-2"/>
          <c:y val="0.18231481481481501"/>
          <c:w val="0.96832069165658397"/>
          <c:h val="0.5546598862642170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Sheet2!$K$24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cat>
            <c:strRef>
              <c:f>Sheet2!$C$22:$J$22</c:f>
              <c:strCache>
                <c:ptCount val="8"/>
                <c:pt idx="0">
                  <c:v>ЕУ</c:v>
                </c:pt>
                <c:pt idx="1">
                  <c:v>ИТМО</c:v>
                </c:pt>
                <c:pt idx="2">
                  <c:v>ЛЭТИ</c:v>
                </c:pt>
                <c:pt idx="3">
                  <c:v>СпбГУ</c:v>
                </c:pt>
                <c:pt idx="4">
                  <c:v>СпбГПУ</c:v>
                </c:pt>
                <c:pt idx="5">
                  <c:v>СПбГЭУ</c:v>
                </c:pt>
                <c:pt idx="6">
                  <c:v>НИУ ВШЭ Спб</c:v>
                </c:pt>
                <c:pt idx="7">
                  <c:v>РАНХиГС (СЗ)</c:v>
                </c:pt>
              </c:strCache>
            </c:strRef>
          </c:cat>
          <c:val>
            <c:numRef>
              <c:f>Sheet2!$C$24:$J$24</c:f>
              <c:numCache>
                <c:formatCode>General</c:formatCode>
                <c:ptCount val="8"/>
                <c:pt idx="0">
                  <c:v>144.55000000000001</c:v>
                </c:pt>
                <c:pt idx="1">
                  <c:v>112.98</c:v>
                </c:pt>
                <c:pt idx="2">
                  <c:v>96.21</c:v>
                </c:pt>
                <c:pt idx="3">
                  <c:v>44.88</c:v>
                </c:pt>
                <c:pt idx="4">
                  <c:v>63.49</c:v>
                </c:pt>
                <c:pt idx="5">
                  <c:v>67.5</c:v>
                </c:pt>
                <c:pt idx="6">
                  <c:v>42.45</c:v>
                </c:pt>
                <c:pt idx="7">
                  <c:v>22.7</c:v>
                </c:pt>
              </c:numCache>
            </c:numRef>
          </c:val>
        </c:ser>
        <c:ser>
          <c:idx val="0"/>
          <c:order val="1"/>
          <c:tx>
            <c:strRef>
              <c:f>Sheet2!$K$23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Sheet2!$C$22:$J$22</c:f>
              <c:strCache>
                <c:ptCount val="8"/>
                <c:pt idx="0">
                  <c:v>ЕУ</c:v>
                </c:pt>
                <c:pt idx="1">
                  <c:v>ИТМО</c:v>
                </c:pt>
                <c:pt idx="2">
                  <c:v>ЛЭТИ</c:v>
                </c:pt>
                <c:pt idx="3">
                  <c:v>СпбГУ</c:v>
                </c:pt>
                <c:pt idx="4">
                  <c:v>СпбГПУ</c:v>
                </c:pt>
                <c:pt idx="5">
                  <c:v>СПбГЭУ</c:v>
                </c:pt>
                <c:pt idx="6">
                  <c:v>НИУ ВШЭ Спб</c:v>
                </c:pt>
                <c:pt idx="7">
                  <c:v>РАНХиГС (СЗ)</c:v>
                </c:pt>
              </c:strCache>
            </c:strRef>
          </c:cat>
          <c:val>
            <c:numRef>
              <c:f>Sheet2!$C$23:$J$23</c:f>
              <c:numCache>
                <c:formatCode>General</c:formatCode>
                <c:ptCount val="8"/>
                <c:pt idx="0">
                  <c:v>164.44</c:v>
                </c:pt>
                <c:pt idx="1">
                  <c:v>165.57</c:v>
                </c:pt>
                <c:pt idx="2">
                  <c:v>92.86</c:v>
                </c:pt>
                <c:pt idx="3">
                  <c:v>77.790000000000006</c:v>
                </c:pt>
                <c:pt idx="4">
                  <c:v>63.83</c:v>
                </c:pt>
                <c:pt idx="5">
                  <c:v>58.94</c:v>
                </c:pt>
                <c:pt idx="6">
                  <c:v>53.78</c:v>
                </c:pt>
                <c:pt idx="7">
                  <c:v>51.77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419648"/>
        <c:axId val="42011456"/>
      </c:barChart>
      <c:catAx>
        <c:axId val="4341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011456"/>
        <c:crosses val="autoZero"/>
        <c:auto val="1"/>
        <c:lblAlgn val="ctr"/>
        <c:lblOffset val="100"/>
        <c:noMultiLvlLbl val="0"/>
      </c:catAx>
      <c:valAx>
        <c:axId val="420114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419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3713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3713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977F06EC-B56C-41FB-82CE-DA44C501728E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60" cy="493713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2" y="9378824"/>
            <a:ext cx="2945660" cy="493713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735D24E3-7DBF-4305-ABF5-BDCAC6EBA4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404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3713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3713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3946ED88-F985-4EF6-A4B6-5FD5AA165CF2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4" tIns="45912" rIns="91824" bIns="459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824" tIns="45912" rIns="91824" bIns="4591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60" cy="493713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378824"/>
            <a:ext cx="2945660" cy="493713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82A854A5-FF11-4460-AF9E-382C18F1A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990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1B4D-51DB-1042-BF6C-D55B18B5010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130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81B84A-ABF7-4CED-A74B-CF8BAC74A40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F57B09-9655-4234-BC42-1F31F0EC9E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34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28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178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6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fedyunina@hse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091308"/>
            <a:ext cx="91440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1537" y="2091308"/>
            <a:ext cx="9000926" cy="2160240"/>
          </a:xfrm>
          <a:prstGeom prst="rect">
            <a:avLst/>
          </a:prstGeom>
        </p:spPr>
        <p:txBody>
          <a:bodyPr lIns="101919" tIns="50960" rIns="101919" bIns="50960" anchor="ctr">
            <a:no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endParaRPr lang="ru-RU" sz="1200" dirty="0" smtClean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251548"/>
            <a:ext cx="64807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Tahoma"/>
                <a:ea typeface="Tahoma" panose="020B0604030504040204" pitchFamily="34" charset="0"/>
                <a:cs typeface="Tahoma"/>
              </a:rPr>
              <a:t>А.А. Федюнина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>
                    <a:lumMod val="75000"/>
                  </a:schemeClr>
                </a:solidFill>
                <a:latin typeface="Tahoma"/>
                <a:ea typeface="Tahoma" panose="020B0604030504040204" pitchFamily="34" charset="0"/>
                <a:cs typeface="Tahoma"/>
              </a:rPr>
              <a:t>Директор Аналитического центра</a:t>
            </a:r>
            <a:endParaRPr lang="ru-RU" sz="1600" dirty="0" smtClean="0">
              <a:solidFill>
                <a:schemeClr val="tx1">
                  <a:lumMod val="75000"/>
                </a:schemeClr>
              </a:solidFill>
              <a:latin typeface="Tahoma"/>
              <a:ea typeface="Tahoma" panose="020B0604030504040204" pitchFamily="34" charset="0"/>
              <a:cs typeface="Tahom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  <a:latin typeface="Tahoma"/>
                <a:ea typeface="Tahoma" panose="020B0604030504040204" pitchFamily="34" charset="0"/>
                <a:cs typeface="Tahoma"/>
                <a:hlinkClick r:id="rId3"/>
              </a:rPr>
              <a:t>afedyunina@hse.ru</a:t>
            </a:r>
          </a:p>
          <a:p>
            <a:pPr fontAlgn="auto">
              <a:spcAft>
                <a:spcPts val="0"/>
              </a:spcAft>
              <a:defRPr/>
            </a:pPr>
            <a:endParaRPr lang="en-US" sz="1600" dirty="0" smtClean="0">
              <a:solidFill>
                <a:schemeClr val="tx1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2" descr="http://www.hse.ru/data/2014/07/30/1311496998/logo_hse_filials_cmyk_spb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4322"/>
            <a:ext cx="4056385" cy="63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27251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ahoma"/>
                <a:cs typeface="Tahoma"/>
              </a:rPr>
              <a:t>Результаты мониторинга эффективности </a:t>
            </a:r>
            <a:endParaRPr lang="en-US" sz="2400" b="1" dirty="0" smtClean="0">
              <a:latin typeface="Tahoma"/>
              <a:cs typeface="Tahoma"/>
            </a:endParaRPr>
          </a:p>
          <a:p>
            <a:pPr algn="ctr"/>
            <a:r>
              <a:rPr lang="ru-RU" sz="2400" b="1" dirty="0" smtClean="0">
                <a:latin typeface="Tahoma"/>
                <a:cs typeface="Tahoma"/>
              </a:rPr>
              <a:t>вузов 2016</a:t>
            </a:r>
            <a:endParaRPr lang="ru-RU" sz="2400" b="1" dirty="0">
              <a:latin typeface="Tahoma"/>
              <a:cs typeface="Tahom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11027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ahoma"/>
                <a:cs typeface="Tahoma"/>
              </a:rPr>
              <a:t>20 </a:t>
            </a:r>
            <a:r>
              <a:rPr lang="ru-RU" sz="1600" dirty="0" smtClean="0">
                <a:latin typeface="Tahoma"/>
                <a:cs typeface="Tahoma"/>
              </a:rPr>
              <a:t>октября 2016 </a:t>
            </a:r>
            <a:r>
              <a:rPr lang="ru-RU" sz="1600" dirty="0" smtClean="0">
                <a:latin typeface="Tahoma"/>
                <a:cs typeface="Tahoma"/>
              </a:rPr>
              <a:t>года</a:t>
            </a:r>
            <a:endParaRPr lang="ru-RU" sz="16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51283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6376" y="5877272"/>
            <a:ext cx="792088" cy="7200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609051"/>
              </p:ext>
            </p:extLst>
          </p:nvPr>
        </p:nvGraphicFramePr>
        <p:xfrm>
          <a:off x="467544" y="1700809"/>
          <a:ext cx="8424935" cy="2899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2358"/>
                <a:gridCol w="1245425"/>
                <a:gridCol w="1318686"/>
                <a:gridCol w="1538466"/>
              </a:tblGrid>
              <a:tr h="417713">
                <a:tc>
                  <a:txBody>
                    <a:bodyPr/>
                    <a:lstStyle/>
                    <a:p>
                      <a:pPr algn="l" fontAlgn="ctr"/>
                      <a:endParaRPr lang="ru-RU" sz="1600" b="1" i="0" u="none" strike="noStrike" dirty="0">
                        <a:solidFill>
                          <a:srgbClr val="00040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2014</a:t>
                      </a:r>
                      <a:endParaRPr lang="ru-RU" sz="1600" b="1" i="0" u="none" strike="noStrike" dirty="0">
                        <a:solidFill>
                          <a:srgbClr val="00040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2015</a:t>
                      </a:r>
                      <a:endParaRPr lang="ru-RU" sz="1600" b="1" i="0" u="none" strike="noStrike" dirty="0">
                        <a:solidFill>
                          <a:srgbClr val="00040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2016</a:t>
                      </a:r>
                      <a:endParaRPr lang="ru-RU" sz="1600" b="1" i="0" u="none" strike="noStrike" dirty="0">
                        <a:solidFill>
                          <a:srgbClr val="00040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885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НПР по долям ставок, чел.</a:t>
                      </a:r>
                      <a:endParaRPr lang="ru-RU" sz="1600" b="1" i="0" u="none" strike="noStrike" dirty="0">
                        <a:solidFill>
                          <a:srgbClr val="00040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267,6</a:t>
                      </a:r>
                      <a:endParaRPr lang="ru-RU" sz="1600" b="1" i="0" u="none" strike="noStrike" dirty="0">
                        <a:solidFill>
                          <a:srgbClr val="00040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365,4</a:t>
                      </a:r>
                      <a:endParaRPr lang="ru-RU" sz="1600" b="1" i="0" u="none" strike="noStrike" dirty="0">
                        <a:solidFill>
                          <a:srgbClr val="00040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324,25</a:t>
                      </a:r>
                      <a:endParaRPr lang="ru-RU" sz="1600" b="1" i="0" u="none" strike="noStrike" dirty="0">
                        <a:solidFill>
                          <a:srgbClr val="00040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2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Студенты (</a:t>
                      </a:r>
                      <a:r>
                        <a:rPr lang="ru-RU" sz="1600" b="1" u="none" strike="noStrike" dirty="0" err="1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привед</a:t>
                      </a:r>
                      <a:r>
                        <a:rPr lang="ru-RU" sz="1600" b="1" u="none" strike="noStrike" dirty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контингент), чел.</a:t>
                      </a:r>
                      <a:endParaRPr lang="ru-RU" sz="1600" b="1" i="0" u="none" strike="noStrike" dirty="0">
                        <a:solidFill>
                          <a:srgbClr val="00040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en-US" sz="1600" b="1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600" b="1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478,6</a:t>
                      </a:r>
                      <a:endParaRPr lang="ru-RU" sz="1600" b="1" i="0" u="none" strike="noStrike" dirty="0">
                        <a:solidFill>
                          <a:srgbClr val="00040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en-US" sz="1600" b="1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600" b="1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790,6</a:t>
                      </a:r>
                      <a:endParaRPr lang="ru-RU" sz="1600" b="1" i="0" u="none" strike="noStrike" dirty="0">
                        <a:solidFill>
                          <a:srgbClr val="00040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3 443</a:t>
                      </a:r>
                      <a:endParaRPr lang="ru-RU" sz="1600" b="1" i="0" u="none" strike="noStrike" dirty="0">
                        <a:solidFill>
                          <a:srgbClr val="00040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2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Студенты-иностранцы</a:t>
                      </a:r>
                    </a:p>
                    <a:p>
                      <a:pPr algn="l" fontAlgn="ctr"/>
                      <a:r>
                        <a:rPr lang="ru-RU" sz="1600" b="1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600" b="1" u="none" strike="noStrike" dirty="0" err="1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привед</a:t>
                      </a:r>
                      <a:r>
                        <a:rPr lang="ru-RU" sz="1600" b="1" u="none" strike="noStrike" dirty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контингент), чел.</a:t>
                      </a:r>
                      <a:endParaRPr lang="ru-RU" sz="1600" b="1" i="0" u="none" strike="noStrike" dirty="0">
                        <a:solidFill>
                          <a:srgbClr val="00040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25,25</a:t>
                      </a:r>
                      <a:endParaRPr lang="ru-RU" sz="1600" b="1" i="0" u="none" strike="noStrike" dirty="0">
                        <a:solidFill>
                          <a:srgbClr val="00040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43,25</a:t>
                      </a:r>
                      <a:endParaRPr lang="ru-RU" sz="1600" b="1" i="0" u="none" strike="noStrike" dirty="0">
                        <a:solidFill>
                          <a:srgbClr val="00040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147</a:t>
                      </a:r>
                      <a:endParaRPr lang="ru-RU" sz="1600" b="1" i="0" u="none" strike="noStrike" dirty="0">
                        <a:solidFill>
                          <a:srgbClr val="00040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85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Объем НИОКР</a:t>
                      </a:r>
                      <a:r>
                        <a:rPr lang="ru-RU" sz="1600" b="1" u="none" strike="noStrike" baseline="0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ru-RU" sz="1600" b="1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тыс</a:t>
                      </a:r>
                      <a:r>
                        <a:rPr lang="ru-RU" sz="1600" b="1" u="none" strike="noStrike" dirty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руб.</a:t>
                      </a:r>
                      <a:endParaRPr lang="ru-RU" sz="1600" b="1" i="0" u="none" strike="noStrike" dirty="0">
                        <a:solidFill>
                          <a:srgbClr val="00040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</a:t>
                      </a:r>
                      <a:r>
                        <a:rPr lang="en-US" sz="1600" b="1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600" b="1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307,2</a:t>
                      </a:r>
                      <a:endParaRPr lang="ru-RU" sz="1600" b="1" i="0" u="none" strike="noStrike" dirty="0">
                        <a:solidFill>
                          <a:srgbClr val="00040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</a:t>
                      </a:r>
                      <a:r>
                        <a:rPr lang="en-US" sz="1600" b="1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600" b="1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738,1</a:t>
                      </a:r>
                      <a:endParaRPr lang="ru-RU" sz="1600" b="1" i="0" u="none" strike="noStrike" dirty="0">
                        <a:solidFill>
                          <a:srgbClr val="00040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rgbClr val="00040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69 055,8</a:t>
                      </a:r>
                      <a:endParaRPr lang="ru-RU" sz="1600" b="1" i="0" u="none" strike="noStrike" dirty="0">
                        <a:solidFill>
                          <a:srgbClr val="00040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Базовые цифры для мониторинга эффективности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89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Мониторинг эффективности вузов 2016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044530"/>
              </p:ext>
            </p:extLst>
          </p:nvPr>
        </p:nvGraphicFramePr>
        <p:xfrm>
          <a:off x="251520" y="1124744"/>
          <a:ext cx="8640960" cy="4536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0508"/>
                <a:gridCol w="1003948"/>
                <a:gridCol w="1154846"/>
                <a:gridCol w="1127220"/>
                <a:gridCol w="1127220"/>
                <a:gridCol w="1127218"/>
              </a:tblGrid>
              <a:tr h="5670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Наименование показателя</a:t>
                      </a: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Ед.</a:t>
                      </a:r>
                      <a:r>
                        <a:rPr lang="ru-RU" sz="1300" b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изм.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2014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2015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2016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Пороговое </a:t>
                      </a:r>
                      <a:endParaRPr lang="ru-RU" sz="13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значение</a:t>
                      </a:r>
                      <a:endParaRPr lang="ru-RU" sz="13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42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Средний балл ЕГЭ </a:t>
                      </a: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студентов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балл 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82,</a:t>
                      </a: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9,36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79,64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66,</a:t>
                      </a:r>
                      <a:r>
                        <a:rPr lang="ru-RU" sz="13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38</a:t>
                      </a:r>
                      <a:endParaRPr lang="ru-RU" sz="13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Объем </a:t>
                      </a: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НИОКР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тыс.</a:t>
                      </a:r>
                      <a:r>
                        <a:rPr lang="ru-RU" sz="1300" b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руб./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НПР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105,8</a:t>
                      </a:r>
                      <a:endParaRPr lang="ru-RU" sz="1300" b="1" dirty="0"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127,9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212,97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122,4</a:t>
                      </a:r>
                      <a:endParaRPr lang="ru-RU" sz="13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789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Удельный вес численности иностранных </a:t>
                      </a: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студентов в </a:t>
                      </a:r>
                      <a:r>
                        <a:rPr lang="ru-RU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общей численности </a:t>
                      </a: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студентов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1,02</a:t>
                      </a:r>
                      <a:endParaRPr lang="ru-RU" sz="1300" b="1" dirty="0"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200" dirty="0" smtClean="0"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</a:t>
                      </a:r>
                      <a:r>
                        <a:rPr lang="ru-RU" sz="1300" b="1" kern="1200" dirty="0" smtClean="0"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55</a:t>
                      </a:r>
                      <a:endParaRPr lang="ru-RU" sz="1300" b="1" kern="1200" dirty="0"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4,37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Исключен </a:t>
                      </a:r>
                      <a:r>
                        <a:rPr lang="en-US" sz="1300" b="1" kern="1200" dirty="0" smtClean="0"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300" b="1" kern="1200" dirty="0" smtClean="0"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из целевых</a:t>
                      </a:r>
                      <a:endParaRPr lang="ru-RU" sz="1300" b="1" kern="1200" dirty="0"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4,92</a:t>
                      </a:r>
                      <a:endParaRPr lang="ru-RU" sz="13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Доходы вуза из всех </a:t>
                      </a: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источников</a:t>
                      </a:r>
                      <a:r>
                        <a:rPr lang="en-US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</a:t>
                      </a: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расчете на одного НПР</a:t>
                      </a: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тыс. руб.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913,8</a:t>
                      </a: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2 988,67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3369,06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ru-RU" sz="13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3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839,</a:t>
                      </a:r>
                      <a:r>
                        <a:rPr lang="ru-RU" sz="13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87</a:t>
                      </a:r>
                      <a:endParaRPr lang="ru-RU" sz="13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Отношение зарплаты ППС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 средней по региону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403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ru-RU" sz="1300" b="1" dirty="0">
                        <a:solidFill>
                          <a:srgbClr val="000403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164,59</a:t>
                      </a:r>
                      <a:endParaRPr lang="ru-RU" sz="13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179,46</a:t>
                      </a:r>
                      <a:endParaRPr lang="ru-RU" sz="13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133</a:t>
                      </a:r>
                      <a:endParaRPr lang="ru-RU" sz="13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2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Трудоустройство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solidFill>
                          <a:srgbClr val="000403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  <a:endParaRPr lang="ru-RU" sz="13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</a:t>
                      </a:r>
                      <a:endParaRPr lang="ru-RU" sz="13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89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ППС со степенями по долям ставок</a:t>
                      </a:r>
                      <a:r>
                        <a:rPr lang="ru-RU" sz="1300" b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100 студентов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</a:t>
                      </a:r>
                      <a:endParaRPr lang="en-US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6,82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5,35</a:t>
                      </a:r>
                      <a:endParaRPr lang="ru-RU" sz="13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4.52</a:t>
                      </a:r>
                      <a:endParaRPr lang="en-US" sz="13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69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Динамика показателя «Объем НИОКР»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95241168"/>
              </p:ext>
            </p:extLst>
          </p:nvPr>
        </p:nvGraphicFramePr>
        <p:xfrm>
          <a:off x="251520" y="1628800"/>
          <a:ext cx="432048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16"/>
          <p:cNvGraphicFramePr/>
          <p:nvPr>
            <p:extLst>
              <p:ext uri="{D42A27DB-BD31-4B8C-83A1-F6EECF244321}">
                <p14:modId xmlns:p14="http://schemas.microsoft.com/office/powerpoint/2010/main" val="760921146"/>
              </p:ext>
            </p:extLst>
          </p:nvPr>
        </p:nvGraphicFramePr>
        <p:xfrm>
          <a:off x="4788025" y="2420888"/>
          <a:ext cx="4176464" cy="2296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1268760"/>
            <a:ext cx="3174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Структура НИОКР, тыс. руб.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1268760"/>
            <a:ext cx="405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Структура НИОКР / 1 НПР, тыс. руб.</a:t>
            </a:r>
            <a:endParaRPr lang="ru-RU" sz="16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812360" y="2348880"/>
            <a:ext cx="0" cy="2448272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92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Динамика показателя «Объем НИОКР</a:t>
            </a:r>
            <a:r>
              <a:rPr lang="ru-RU" dirty="0" smtClean="0"/>
              <a:t>»</a:t>
            </a:r>
            <a:endParaRPr lang="ru-RU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1378986"/>
              </p:ext>
            </p:extLst>
          </p:nvPr>
        </p:nvGraphicFramePr>
        <p:xfrm>
          <a:off x="467544" y="1772816"/>
          <a:ext cx="82089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0361" y="1484784"/>
            <a:ext cx="5000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Линейный прогноз НИОКР / 1 НПР, тыс. руб.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902038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dirty="0"/>
              <a:t>Динамика показателя </a:t>
            </a:r>
            <a:br>
              <a:rPr lang="ru-RU" dirty="0"/>
            </a:br>
            <a:r>
              <a:rPr lang="ru-RU" dirty="0" smtClean="0"/>
              <a:t>«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арплата к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средней по 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региону</a:t>
            </a:r>
            <a:r>
              <a:rPr lang="ru-RU" dirty="0" smtClean="0"/>
              <a:t>»</a:t>
            </a:r>
            <a:endParaRPr lang="ru-RU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021997"/>
              </p:ext>
            </p:extLst>
          </p:nvPr>
        </p:nvGraphicFramePr>
        <p:xfrm>
          <a:off x="628650" y="2276872"/>
          <a:ext cx="7886700" cy="1701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9868"/>
                <a:gridCol w="916314"/>
                <a:gridCol w="1054040"/>
                <a:gridCol w="1028826"/>
                <a:gridCol w="1028826"/>
                <a:gridCol w="1028826"/>
              </a:tblGrid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403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2014</a:t>
                      </a:r>
                      <a:endParaRPr lang="ru-RU" sz="1600" b="1" dirty="0">
                        <a:solidFill>
                          <a:srgbClr val="000403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2015</a:t>
                      </a:r>
                      <a:endParaRPr lang="ru-RU" sz="16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2016</a:t>
                      </a:r>
                      <a:endParaRPr lang="ru-RU" sz="16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Пороговое значение</a:t>
                      </a:r>
                      <a:endParaRPr lang="ru-RU" sz="12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Отношение зарплаты ППС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 средней по региону</a:t>
                      </a:r>
                      <a:endParaRPr lang="ru-RU" sz="14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  <a:endParaRPr lang="ru-RU" sz="16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403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ru-RU" sz="1600" b="1" dirty="0">
                        <a:solidFill>
                          <a:srgbClr val="000403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164,59</a:t>
                      </a:r>
                      <a:endParaRPr lang="ru-RU" sz="16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179,46</a:t>
                      </a:r>
                      <a:endParaRPr lang="ru-RU" sz="16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133</a:t>
                      </a:r>
                      <a:endParaRPr lang="ru-RU" sz="16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Отношение зарплаты НПР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 средне</a:t>
                      </a:r>
                      <a:r>
                        <a:rPr lang="ru-RU" sz="1400" b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й по региону</a:t>
                      </a:r>
                      <a:endParaRPr lang="ru-RU" sz="14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  <a:endParaRPr lang="ru-RU" sz="16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403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53975" marB="539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176,32</a:t>
                      </a:r>
                      <a:endParaRPr lang="ru-RU" sz="16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36195" marT="36195" marB="36195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dirty="0"/>
              <a:t>Динамика показателя </a:t>
            </a:r>
            <a:r>
              <a:rPr lang="ru-RU" dirty="0" smtClean="0"/>
              <a:t>средней зарплаты</a:t>
            </a:r>
            <a:endParaRPr lang="ru-RU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517095"/>
              </p:ext>
            </p:extLst>
          </p:nvPr>
        </p:nvGraphicFramePr>
        <p:xfrm>
          <a:off x="144016" y="1052736"/>
          <a:ext cx="882047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44016" y="6536377"/>
            <a:ext cx="55081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680" b="1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 smtClean="0"/>
              <a:t>*без </a:t>
            </a:r>
            <a:r>
              <a:rPr lang="ru-RU" sz="1200" dirty="0"/>
              <a:t>внешних совместителей и работающих по договорам </a:t>
            </a:r>
            <a:r>
              <a:rPr lang="ru-RU" sz="1200" dirty="0" smtClean="0"/>
              <a:t>ГПХ</a:t>
            </a:r>
            <a:endParaRPr lang="ca-ES" sz="12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8767140"/>
              </p:ext>
            </p:extLst>
          </p:nvPr>
        </p:nvGraphicFramePr>
        <p:xfrm>
          <a:off x="144016" y="3645025"/>
          <a:ext cx="882047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463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dirty="0"/>
              <a:t>Динамика показателя </a:t>
            </a:r>
            <a:r>
              <a:rPr lang="ru-RU" dirty="0" smtClean="0"/>
              <a:t>средней зарплаты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144016" y="6536377"/>
            <a:ext cx="55081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680" b="1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 smtClean="0"/>
              <a:t>*без </a:t>
            </a:r>
            <a:r>
              <a:rPr lang="ru-RU" sz="1200" dirty="0"/>
              <a:t>внешних совместителей и работающих по договорам </a:t>
            </a:r>
            <a:r>
              <a:rPr lang="ru-RU" sz="1200" dirty="0" smtClean="0"/>
              <a:t>ГПХ</a:t>
            </a:r>
            <a:endParaRPr lang="ca-ES" sz="1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45941"/>
              </p:ext>
            </p:extLst>
          </p:nvPr>
        </p:nvGraphicFramePr>
        <p:xfrm>
          <a:off x="144016" y="867054"/>
          <a:ext cx="882047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3483370"/>
              </p:ext>
            </p:extLst>
          </p:nvPr>
        </p:nvGraphicFramePr>
        <p:xfrm>
          <a:off x="162181" y="3645024"/>
          <a:ext cx="881963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446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B7260"/>
      </a:accent1>
      <a:accent2>
        <a:srgbClr val="354458"/>
      </a:accent2>
      <a:accent3>
        <a:srgbClr val="29ABA4"/>
      </a:accent3>
      <a:accent4>
        <a:srgbClr val="3AA4D9"/>
      </a:accent4>
      <a:accent5>
        <a:srgbClr val="4472C4"/>
      </a:accent5>
      <a:accent6>
        <a:srgbClr val="354458"/>
      </a:accent6>
      <a:hlink>
        <a:srgbClr val="0563C1"/>
      </a:hlink>
      <a:folHlink>
        <a:srgbClr val="954F72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3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EB7260"/>
    </a:accent1>
    <a:accent2>
      <a:srgbClr val="354458"/>
    </a:accent2>
    <a:accent3>
      <a:srgbClr val="29ABA4"/>
    </a:accent3>
    <a:accent4>
      <a:srgbClr val="3AA4D9"/>
    </a:accent4>
    <a:accent5>
      <a:srgbClr val="4472C4"/>
    </a:accent5>
    <a:accent6>
      <a:srgbClr val="354458"/>
    </a:accent6>
    <a:hlink>
      <a:srgbClr val="0563C1"/>
    </a:hlink>
    <a:folHlink>
      <a:srgbClr val="954F72"/>
    </a:folHlink>
  </a:clrScheme>
  <a:fontScheme name="Custom 1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Fedyunina-ExpertNW_SMEs 20160606</Template>
  <TotalTime>8590</TotalTime>
  <Words>300</Words>
  <Application>Microsoft Office PowerPoint</Application>
  <PresentationFormat>Экран (4:3)</PresentationFormat>
  <Paragraphs>109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Базовые цифры для мониторинга эффективности </vt:lpstr>
      <vt:lpstr>Мониторинг эффективности вузов 2016 </vt:lpstr>
      <vt:lpstr>Динамика показателя «Объем НИОКР»</vt:lpstr>
      <vt:lpstr>Динамика показателя «Объем НИОКР»</vt:lpstr>
      <vt:lpstr>Динамика показателя  «Зарплата к средней по региону»</vt:lpstr>
      <vt:lpstr>Динамика показателя средней зарплаты</vt:lpstr>
      <vt:lpstr>Динамика показателя средней зарплаты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Пользователь Windows</cp:lastModifiedBy>
  <cp:revision>544</cp:revision>
  <cp:lastPrinted>2016-10-20T08:42:48Z</cp:lastPrinted>
  <dcterms:created xsi:type="dcterms:W3CDTF">2013-04-21T15:04:11Z</dcterms:created>
  <dcterms:modified xsi:type="dcterms:W3CDTF">2016-10-20T08:43:20Z</dcterms:modified>
</cp:coreProperties>
</file>