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1.bin" ContentType="application/vnd.openxmlformats-officedocument.oleObject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  <p:sldMasterId id="2147483764" r:id="rId2"/>
    <p:sldMasterId id="2147483771" r:id="rId3"/>
    <p:sldMasterId id="2147483783" r:id="rId4"/>
  </p:sldMasterIdLst>
  <p:notesMasterIdLst>
    <p:notesMasterId r:id="rId83"/>
  </p:notesMasterIdLst>
  <p:sldIdLst>
    <p:sldId id="257" r:id="rId5"/>
    <p:sldId id="400" r:id="rId6"/>
    <p:sldId id="407" r:id="rId7"/>
    <p:sldId id="258" r:id="rId8"/>
    <p:sldId id="266" r:id="rId9"/>
    <p:sldId id="366" r:id="rId10"/>
    <p:sldId id="369" r:id="rId11"/>
    <p:sldId id="409" r:id="rId12"/>
    <p:sldId id="267" r:id="rId13"/>
    <p:sldId id="268" r:id="rId14"/>
    <p:sldId id="269" r:id="rId15"/>
    <p:sldId id="270" r:id="rId16"/>
    <p:sldId id="271" r:id="rId17"/>
    <p:sldId id="272" r:id="rId18"/>
    <p:sldId id="401" r:id="rId19"/>
    <p:sldId id="371" r:id="rId20"/>
    <p:sldId id="373" r:id="rId21"/>
    <p:sldId id="375" r:id="rId22"/>
    <p:sldId id="376" r:id="rId23"/>
    <p:sldId id="411" r:id="rId24"/>
    <p:sldId id="412" r:id="rId25"/>
    <p:sldId id="413" r:id="rId26"/>
    <p:sldId id="391" r:id="rId27"/>
    <p:sldId id="392" r:id="rId28"/>
    <p:sldId id="341" r:id="rId29"/>
    <p:sldId id="342" r:id="rId30"/>
    <p:sldId id="343" r:id="rId31"/>
    <p:sldId id="344" r:id="rId32"/>
    <p:sldId id="346" r:id="rId33"/>
    <p:sldId id="402" r:id="rId34"/>
    <p:sldId id="347" r:id="rId35"/>
    <p:sldId id="332" r:id="rId36"/>
    <p:sldId id="333" r:id="rId37"/>
    <p:sldId id="334" r:id="rId38"/>
    <p:sldId id="414" r:id="rId39"/>
    <p:sldId id="415" r:id="rId40"/>
    <p:sldId id="416" r:id="rId41"/>
    <p:sldId id="417" r:id="rId42"/>
    <p:sldId id="418" r:id="rId43"/>
    <p:sldId id="386" r:id="rId44"/>
    <p:sldId id="385" r:id="rId45"/>
    <p:sldId id="398" r:id="rId46"/>
    <p:sldId id="393" r:id="rId47"/>
    <p:sldId id="394" r:id="rId48"/>
    <p:sldId id="395" r:id="rId49"/>
    <p:sldId id="396" r:id="rId50"/>
    <p:sldId id="397" r:id="rId51"/>
    <p:sldId id="384" r:id="rId52"/>
    <p:sldId id="387" r:id="rId53"/>
    <p:sldId id="403" r:id="rId54"/>
    <p:sldId id="389" r:id="rId55"/>
    <p:sldId id="390" r:id="rId56"/>
    <p:sldId id="408" r:id="rId57"/>
    <p:sldId id="361" r:id="rId58"/>
    <p:sldId id="425" r:id="rId59"/>
    <p:sldId id="424" r:id="rId60"/>
    <p:sldId id="365" r:id="rId61"/>
    <p:sldId id="362" r:id="rId62"/>
    <p:sldId id="404" r:id="rId63"/>
    <p:sldId id="364" r:id="rId64"/>
    <p:sldId id="380" r:id="rId65"/>
    <p:sldId id="419" r:id="rId66"/>
    <p:sldId id="420" r:id="rId67"/>
    <p:sldId id="357" r:id="rId68"/>
    <p:sldId id="348" r:id="rId69"/>
    <p:sldId id="335" r:id="rId70"/>
    <p:sldId id="421" r:id="rId71"/>
    <p:sldId id="319" r:id="rId72"/>
    <p:sldId id="422" r:id="rId73"/>
    <p:sldId id="423" r:id="rId74"/>
    <p:sldId id="325" r:id="rId75"/>
    <p:sldId id="399" r:id="rId76"/>
    <p:sldId id="353" r:id="rId77"/>
    <p:sldId id="330" r:id="rId78"/>
    <p:sldId id="329" r:id="rId79"/>
    <p:sldId id="336" r:id="rId80"/>
    <p:sldId id="337" r:id="rId81"/>
    <p:sldId id="331" r:id="rId8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BBB72F2B-1E32-5746-8311-EE774DB021DD}">
          <p14:sldIdLst>
            <p14:sldId id="257"/>
            <p14:sldId id="400"/>
            <p14:sldId id="407"/>
          </p14:sldIdLst>
        </p14:section>
        <p14:section name="рейтинги" id="{5170FB7F-08B0-1846-B47E-1209B07DF10B}">
          <p14:sldIdLst>
            <p14:sldId id="258"/>
            <p14:sldId id="266"/>
            <p14:sldId id="366"/>
            <p14:sldId id="369"/>
            <p14:sldId id="409"/>
          </p14:sldIdLst>
        </p14:section>
        <p14:section name="образование" id="{B4142409-BA33-D64E-9AB3-EB5811812BB5}">
          <p14:sldIdLst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довуз" id="{32F4D5C3-CF2E-4FBF-9B8A-9E600D6BF3B5}">
          <p14:sldIdLst>
            <p14:sldId id="401"/>
            <p14:sldId id="371"/>
            <p14:sldId id="373"/>
          </p14:sldIdLst>
        </p14:section>
        <p14:section name="ДПО" id="{0073CAC2-3D02-1846-8580-1E2FF4BD8FBB}">
          <p14:sldIdLst>
            <p14:sldId id="375"/>
            <p14:sldId id="376"/>
            <p14:sldId id="411"/>
            <p14:sldId id="412"/>
            <p14:sldId id="413"/>
          </p14:sldIdLst>
        </p14:section>
        <p14:section name="наука" id="{1CB70D1D-5290-784D-AA42-C1F2FEB829F3}">
          <p14:sldIdLst>
            <p14:sldId id="391"/>
            <p14:sldId id="392"/>
            <p14:sldId id="341"/>
            <p14:sldId id="342"/>
            <p14:sldId id="343"/>
            <p14:sldId id="344"/>
            <p14:sldId id="346"/>
            <p14:sldId id="402"/>
            <p14:sldId id="347"/>
          </p14:sldIdLst>
        </p14:section>
        <p14:section name="интернационализация" id="{8BB9B512-2762-9C45-BDBA-1AA6060EDFB9}">
          <p14:sldIdLst>
            <p14:sldId id="332"/>
            <p14:sldId id="333"/>
            <p14:sldId id="334"/>
          </p14:sldIdLst>
        </p14:section>
        <p14:section name="ЦИП" id="{542CBDDA-6FD5-1F47-8380-9543F2305815}">
          <p14:sldIdLst>
            <p14:sldId id="414"/>
          </p14:sldIdLst>
        </p14:section>
        <p14:section name="партнерства" id="{F477E904-B89E-6E40-AAD4-D9A3CCB23EE3}">
          <p14:sldIdLst>
            <p14:sldId id="415"/>
            <p14:sldId id="416"/>
          </p14:sldIdLst>
        </p14:section>
        <p14:section name="выпускники и карьера" id="{EA0F4AB4-332D-41F3-BCDE-0A273C95E374}">
          <p14:sldIdLst>
            <p14:sldId id="417"/>
            <p14:sldId id="418"/>
          </p14:sldIdLst>
        </p14:section>
        <p14:section name="репутация и продвижение" id="{8E7C28CB-087D-F243-B81C-F0F82B6EA0CB}">
          <p14:sldIdLst>
            <p14:sldId id="386"/>
            <p14:sldId id="385"/>
          </p14:sldIdLst>
        </p14:section>
        <p14:section name="ОВВР" id="{01A3CEF5-4198-46D5-AA47-42D2F9EF3274}">
          <p14:sldIdLst>
            <p14:sldId id="398"/>
          </p14:sldIdLst>
        </p14:section>
        <p14:section name="кадры" id="{72A8B375-CA50-4802-93B4-D773B960D411}">
          <p14:sldIdLst>
            <p14:sldId id="393"/>
            <p14:sldId id="394"/>
            <p14:sldId id="395"/>
            <p14:sldId id="396"/>
            <p14:sldId id="397"/>
          </p14:sldIdLst>
        </p14:section>
        <p14:section name="имущество" id="{D35C74F1-E156-9C4F-B715-095D81D164C9}">
          <p14:sldIdLst>
            <p14:sldId id="384"/>
          </p14:sldIdLst>
        </p14:section>
        <p14:section name="финанс" id="{57DB37FE-5FB1-194A-AAC8-D59512D0A271}">
          <p14:sldIdLst>
            <p14:sldId id="387"/>
            <p14:sldId id="403"/>
            <p14:sldId id="389"/>
            <p14:sldId id="390"/>
          </p14:sldIdLst>
        </p14:section>
        <p14:section name="приоритетные проекты" id="{F3C659BD-4D18-F74A-9A6F-F8942BDAAF78}">
          <p14:sldIdLst>
            <p14:sldId id="408"/>
            <p14:sldId id="361"/>
            <p14:sldId id="425"/>
            <p14:sldId id="424"/>
            <p14:sldId id="365"/>
            <p14:sldId id="362"/>
            <p14:sldId id="404"/>
            <p14:sldId id="364"/>
            <p14:sldId id="380"/>
            <p14:sldId id="419"/>
            <p14:sldId id="420"/>
            <p14:sldId id="357"/>
            <p14:sldId id="348"/>
            <p14:sldId id="335"/>
            <p14:sldId id="421"/>
            <p14:sldId id="319"/>
            <p14:sldId id="422"/>
            <p14:sldId id="423"/>
            <p14:sldId id="325"/>
            <p14:sldId id="399"/>
            <p14:sldId id="353"/>
            <p14:sldId id="330"/>
            <p14:sldId id="329"/>
            <p14:sldId id="336"/>
            <p14:sldId id="337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5616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8945" autoAdjust="0"/>
  </p:normalViewPr>
  <p:slideViewPr>
    <p:cSldViewPr snapToGrid="0" snapToObjects="1">
      <p:cViewPr varScale="1">
        <p:scale>
          <a:sx n="86" d="100"/>
          <a:sy n="86" d="100"/>
        </p:scale>
        <p:origin x="-1968" y="-96"/>
      </p:cViewPr>
      <p:guideLst>
        <p:guide orient="horz" pos="2160"/>
        <p:guide pos="5616"/>
        <p:guide pos="158"/>
      </p:guideLst>
    </p:cSldViewPr>
  </p:slideViewPr>
  <p:outlineViewPr>
    <p:cViewPr>
      <p:scale>
        <a:sx n="33" d="100"/>
        <a:sy n="33" d="100"/>
      </p:scale>
      <p:origin x="0" y="12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edyunina\Downloads\&#1050;%20&#1086;&#1090;&#1095;&#1077;&#1090;&#1091;%20&#1050;&#1072;&#1076;&#1088;&#1086;&#1074;&#1086;&#1077;%20&#1088;&#1072;&#1079;&#1074;&#1080;&#1090;&#1080;&#1077;.xlsx" TargetMode="External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aleshin\Documents\5.%20&#1054;&#1058;&#1063;&#1045;&#1058;&#1053;&#1054;&#1057;&#1058;&#1068;\&#1054;&#1087;&#1077;&#1088;&#1072;&#1090;&#1080;&#1074;&#1085;&#1099;&#1077;%20&#1086;&#1090;&#1095;&#1077;&#1090;&#1099;\&#1042;%20&#1087;&#1083;&#1072;&#1085;%20&#1088;&#1072;&#1073;&#1086;&#1090;&#1099;%20&#1057;&#1052;&#1050;%202017.%20&#1060;&#1080;&#1085;&#1072;&#1085;&#1089;&#1099;\&#1088;&#1072;&#1089;&#1095;&#1077;&#1090;&#1091;%20&#1082;%20&#1089;&#1083;&#1072;&#1081;&#1076;&#1072;&#1084;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&#1043;&#1086;&#1076;&#1086;&#1074;&#1086;&#1081;%20&#1086;&#1090;&#1095;&#1077;&#1090;%202015-16\&#1051;&#1091;&#1095;&#1096;&#1080;&#1081;%20&#1087;&#1088;&#1077;&#1087;%20&#1086;&#1090;&#1095;&#1077;&#1090;%202015-16\&#1050;&#1086;&#1087;&#1080;&#1103;%20&#1051;&#1055;%20&#1057;&#1055;&#1073;%20&#1085;&#1072;%2023%20&#1080;&#1102;&#1085;&#1103;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0.1.191\units\priem\&#1054;&#1073;&#1097;&#1072;&#1103;%20&#1055;&#1050;\&#1055;&#1050;-%202016\&#1086;&#1090;&#1095;&#1077;&#1090;&#1099;\&#1076;&#1083;&#1103;%20&#1052;&#1086;&#1089;&#1082;&#1074;&#1099;\&#1082;%20&#1088;&#1077;&#1082;&#1090;&#1086;&#1088;&#1072;&#1090;&#1091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kadyrbaeva\&#1052;&#1086;&#1080;%20&#1076;&#1086;&#1082;&#1091;&#1084;&#1077;&#1085;&#1090;&#1099;\&#1086;&#1090;&#1095;&#1077;&#1090;\2015-2016\&#1050;&#1086;&#1087;&#1080;&#1103;%20&#1055;&#1088;&#1080;&#1083;&#1086;&#1078;&#1077;&#1085;&#1080;&#1077;%202_2015-16%20&#1050;&#1086;&#1079;&#1083;&#1086;&#1074;&#1072;%201.xls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kadyrbaeva\&#1052;&#1086;&#1080;%20&#1076;&#1086;&#1082;&#1091;&#1084;&#1077;&#1085;&#1090;&#1099;\&#1086;&#1090;&#1095;&#1077;&#1090;\2015-2016\&#1050;&#1086;&#1087;&#1080;&#1103;%20&#1055;&#1088;&#1080;&#1083;&#1086;&#1078;&#1077;&#1085;&#1080;&#1077;%202_2015-16%20&#1050;&#1086;&#1079;&#1083;&#1086;&#1074;&#1072;%201.xls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ktor\Desktop\&#1042;&#1064;&#1069;\2016\&#1040;&#1087;&#1088;&#1077;&#1083;&#1100;%202016\&#1055;&#1083;&#1072;&#1085;%202016\12.04.16\&#1044;&#1086;&#1093;&#1086;&#1076;&#1099;%20&#1080;%20&#1088;&#1072;&#1089;&#1093;&#1086;&#1076;&#1099;%20&#1059;&#1062;&#1055;&#1056;%202011-2016%20&#1080;%20&#1075;&#1088;&#1072;&#1092;&#1080;&#1082;&#1080;-11.04.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Неявка и др.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2013/14 уч.г.</c:v>
                </c:pt>
                <c:pt idx="1">
                  <c:v>2014/15 уч.г.</c:v>
                </c:pt>
                <c:pt idx="2">
                  <c:v>2015/16 уч.г.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0.06</c:v>
                </c:pt>
                <c:pt idx="1">
                  <c:v>0.04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2013/14 уч.г.</c:v>
                </c:pt>
                <c:pt idx="1">
                  <c:v>2014/15 уч.г.</c:v>
                </c:pt>
                <c:pt idx="2">
                  <c:v>2015/16 уч.г.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0.00512820512820513</c:v>
                </c:pt>
                <c:pt idx="1">
                  <c:v>0.00900900900900901</c:v>
                </c:pt>
                <c:pt idx="2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/>
                    <a:ea typeface="+mn-e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2013/14 уч.г.</c:v>
                </c:pt>
                <c:pt idx="1">
                  <c:v>2014/15 уч.г.</c:v>
                </c:pt>
                <c:pt idx="2">
                  <c:v>2015/16 уч.г.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0.228205128205128</c:v>
                </c:pt>
                <c:pt idx="1">
                  <c:v>0.16</c:v>
                </c:pt>
                <c:pt idx="2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/>
                    <a:ea typeface="+mn-e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2013/14 уч.г.</c:v>
                </c:pt>
                <c:pt idx="1">
                  <c:v>2014/15 уч.г.</c:v>
                </c:pt>
                <c:pt idx="2">
                  <c:v>2015/16 уч.г.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</c:v>
                </c:pt>
                <c:pt idx="1">
                  <c:v>0.55</c:v>
                </c:pt>
                <c:pt idx="2">
                  <c:v>0.76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/>
                    <a:ea typeface="+mn-e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2013/14 уч.г.</c:v>
                </c:pt>
                <c:pt idx="1">
                  <c:v>2014/15 уч.г.</c:v>
                </c:pt>
                <c:pt idx="2">
                  <c:v>2015/16 уч.г.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0.11025641025641</c:v>
                </c:pt>
                <c:pt idx="1">
                  <c:v>0.24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2054725912"/>
        <c:axId val="2056084408"/>
      </c:barChart>
      <c:catAx>
        <c:axId val="2054725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pPr>
            <a:endParaRPr lang="ru-RU"/>
          </a:p>
        </c:txPr>
        <c:crossAx val="2056084408"/>
        <c:crosses val="autoZero"/>
        <c:auto val="1"/>
        <c:lblAlgn val="ctr"/>
        <c:lblOffset val="100"/>
        <c:noMultiLvlLbl val="0"/>
      </c:catAx>
      <c:valAx>
        <c:axId val="20560844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pPr>
            <a:endParaRPr lang="ru-RU"/>
          </a:p>
        </c:txPr>
        <c:crossAx val="205472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ahoma"/>
              <a:ea typeface="+mn-e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>
          <a:latin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Москва</c:v>
                </c:pt>
                <c:pt idx="1">
                  <c:v>Санкт-Петербург</c:v>
                </c:pt>
                <c:pt idx="2">
                  <c:v>Нижний Новгород</c:v>
                </c:pt>
                <c:pt idx="3">
                  <c:v>Пермь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85.0</c:v>
                </c:pt>
                <c:pt idx="1">
                  <c:v>11.0</c:v>
                </c:pt>
                <c:pt idx="2">
                  <c:v>4.0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НИУ ВШЭ - СПб (факт)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0.19</c:v>
                </c:pt>
                <c:pt idx="1">
                  <c:v>0.19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НИУ ВШЭ (факт)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0.31</c:v>
                </c:pt>
                <c:pt idx="1">
                  <c:v>0.48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6508312"/>
        <c:axId val="209551239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Программа развития НИУ ВШЭ (план)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0.64</c:v>
                </c:pt>
                <c:pt idx="3">
                  <c:v>0.73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6508312"/>
        <c:axId val="2095512392"/>
      </c:lineChart>
      <c:catAx>
        <c:axId val="210650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5512392"/>
        <c:crosses val="autoZero"/>
        <c:auto val="1"/>
        <c:lblAlgn val="ctr"/>
        <c:lblOffset val="100"/>
        <c:noMultiLvlLbl val="0"/>
      </c:catAx>
      <c:valAx>
        <c:axId val="209551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6508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422301756875558"/>
          <c:y val="0.654179285168372"/>
          <c:w val="0.819742810918163"/>
          <c:h val="0.3141523795512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НИУ ВШЭ - СПб (факт)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0.32</c:v>
                </c:pt>
                <c:pt idx="1">
                  <c:v>0.34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НИУ ВШЭ (СПб)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0.41</c:v>
                </c:pt>
                <c:pt idx="1">
                  <c:v>0.68</c:v>
                </c:pt>
                <c:pt idx="2">
                  <c:v>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5551944"/>
        <c:axId val="209541916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Программа развития НИУ ВШЭ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noFill/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1.0</c:v>
                </c:pt>
                <c:pt idx="3">
                  <c:v>1.23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5551944"/>
        <c:axId val="2095419160"/>
      </c:lineChart>
      <c:catAx>
        <c:axId val="210555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5419160"/>
        <c:crosses val="autoZero"/>
        <c:auto val="1"/>
        <c:lblAlgn val="ctr"/>
        <c:lblOffset val="100"/>
        <c:noMultiLvlLbl val="0"/>
      </c:catAx>
      <c:valAx>
        <c:axId val="2095419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5551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НИУ ВШЭ - СПб (факт)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19717143953403E-17"/>
                  <c:y val="0.02859573800568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0.43</c:v>
                </c:pt>
                <c:pt idx="1">
                  <c:v>0.53</c:v>
                </c:pt>
                <c:pt idx="2">
                  <c:v>1.46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Дорожная карта НИУ ВШЭ (план)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0.45</c:v>
                </c:pt>
                <c:pt idx="1">
                  <c:v>0.6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2088160344"/>
        <c:axId val="2088629512"/>
      </c:barChart>
      <c:catAx>
        <c:axId val="208816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629512"/>
        <c:crosses val="autoZero"/>
        <c:auto val="1"/>
        <c:lblAlgn val="ctr"/>
        <c:lblOffset val="100"/>
        <c:noMultiLvlLbl val="0"/>
      </c:catAx>
      <c:valAx>
        <c:axId val="2088629512"/>
        <c:scaling>
          <c:orientation val="minMax"/>
          <c:max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208816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ГЗ на науку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22946.0</c:v>
                </c:pt>
                <c:pt idx="1">
                  <c:v>23607.1</c:v>
                </c:pt>
                <c:pt idx="2">
                  <c:v>28700.0</c:v>
                </c:pt>
                <c:pt idx="3">
                  <c:v>27930.0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3648.1</c:v>
                </c:pt>
                <c:pt idx="1">
                  <c:v>4290.0</c:v>
                </c:pt>
                <c:pt idx="2">
                  <c:v>8971.1</c:v>
                </c:pt>
                <c:pt idx="3">
                  <c:v>18900.0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НИРы и консалтинг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241472890965E-17"/>
                  <c:y val="-0.04409232307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3429.0</c:v>
                </c:pt>
                <c:pt idx="1">
                  <c:v>18841.09999999999</c:v>
                </c:pt>
                <c:pt idx="2">
                  <c:v>31385.0</c:v>
                </c:pt>
                <c:pt idx="3">
                  <c:v>35520.5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31454376"/>
        <c:axId val="2124273592"/>
      </c:barChart>
      <c:catAx>
        <c:axId val="21314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273592"/>
        <c:crosses val="autoZero"/>
        <c:auto val="1"/>
        <c:lblAlgn val="ctr"/>
        <c:lblOffset val="100"/>
        <c:noMultiLvlLbl val="0"/>
      </c:catAx>
      <c:valAx>
        <c:axId val="212427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45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НИУ ВШЭ - СПб (факт)</c:v>
                </c:pt>
              </c:strCache>
            </c:strRef>
          </c:tx>
          <c:spPr>
            <a:solidFill>
              <a:srgbClr val="3AA4D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105.8</c:v>
                </c:pt>
                <c:pt idx="1">
                  <c:v>128.7</c:v>
                </c:pt>
                <c:pt idx="2">
                  <c:v>212.97</c:v>
                </c:pt>
                <c:pt idx="3">
                  <c:v>233.95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Дорожная карта НИУ ВШЭ (план)</c:v>
                </c:pt>
              </c:strCache>
            </c:strRef>
          </c:tx>
          <c:spPr>
            <a:solidFill>
              <a:srgbClr val="3AA4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950.0</c:v>
                </c:pt>
                <c:pt idx="1">
                  <c:v>1150.0</c:v>
                </c:pt>
                <c:pt idx="2">
                  <c:v>1250.0</c:v>
                </c:pt>
                <c:pt idx="3">
                  <c:v>1300.0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087996808"/>
        <c:axId val="2087994728"/>
      </c:barChart>
      <c:catAx>
        <c:axId val="208799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7994728"/>
        <c:crosses val="autoZero"/>
        <c:auto val="1"/>
        <c:lblAlgn val="ctr"/>
        <c:lblOffset val="100"/>
        <c:noMultiLvlLbl val="0"/>
      </c:catAx>
      <c:valAx>
        <c:axId val="2087994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7996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Надбавка 1 уровня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56.0</c:v>
                </c:pt>
                <c:pt idx="1">
                  <c:v>69.0</c:v>
                </c:pt>
                <c:pt idx="2">
                  <c:v>81.0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Надбавка 2 уровня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13.0</c:v>
                </c:pt>
                <c:pt idx="1">
                  <c:v>6.0</c:v>
                </c:pt>
                <c:pt idx="2">
                  <c:v>3.0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Надбавка 3 уровня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4.0</c:v>
                </c:pt>
                <c:pt idx="1">
                  <c:v>23.0</c:v>
                </c:pt>
                <c:pt idx="2">
                  <c:v>31.0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Надбавка ректора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7.0</c:v>
                </c:pt>
                <c:pt idx="1">
                  <c:v>11.0</c:v>
                </c:pt>
                <c:pt idx="2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914872"/>
        <c:axId val="2123969448"/>
      </c:barChart>
      <c:catAx>
        <c:axId val="212391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123969448"/>
        <c:crosses val="autoZero"/>
        <c:auto val="1"/>
        <c:lblAlgn val="ctr"/>
        <c:lblOffset val="100"/>
        <c:noMultiLvlLbl val="0"/>
      </c:catAx>
      <c:valAx>
        <c:axId val="2123969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3914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27771.8</c:v>
                </c:pt>
                <c:pt idx="1">
                  <c:v>40138.9</c:v>
                </c:pt>
                <c:pt idx="2">
                  <c:v>61969.9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611576"/>
        <c:axId val="2106549000"/>
      </c:barChart>
      <c:catAx>
        <c:axId val="208861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6549000"/>
        <c:crosses val="autoZero"/>
        <c:auto val="1"/>
        <c:lblAlgn val="ctr"/>
        <c:lblOffset val="100"/>
        <c:noMultiLvlLbl val="0"/>
      </c:catAx>
      <c:valAx>
        <c:axId val="2106549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8611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мероприятий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2012 - 2013</c:v>
                </c:pt>
                <c:pt idx="1">
                  <c:v>2013 - 2014 </c:v>
                </c:pt>
                <c:pt idx="2">
                  <c:v>2014 - 2015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88.0</c:v>
                </c:pt>
                <c:pt idx="1">
                  <c:v>122.0</c:v>
                </c:pt>
                <c:pt idx="2">
                  <c:v>92.0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международных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2012 - 2013</c:v>
                </c:pt>
                <c:pt idx="1">
                  <c:v>2013 - 2014 </c:v>
                </c:pt>
                <c:pt idx="2">
                  <c:v>2014 - 2015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29.0</c:v>
                </c:pt>
                <c:pt idx="1">
                  <c:v>39.0</c:v>
                </c:pt>
                <c:pt idx="2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776520"/>
        <c:axId val="2123828024"/>
      </c:barChart>
      <c:catAx>
        <c:axId val="211177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3828024"/>
        <c:crosses val="autoZero"/>
        <c:auto val="1"/>
        <c:lblAlgn val="ctr"/>
        <c:lblOffset val="100"/>
        <c:noMultiLvlLbl val="0"/>
      </c:catAx>
      <c:valAx>
        <c:axId val="2123828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1776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73093271077"/>
          <c:y val="0.274702883344366"/>
          <c:w val="0.306026858552148"/>
          <c:h val="0.4857281395175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Степени!$L$28</c:f>
              <c:strCache>
                <c:ptCount val="1"/>
                <c:pt idx="0">
                  <c:v>НИУ ВШЭ Спб (факт)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Степени!$H$26:$J$26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Степени!$H$28:$J$28</c:f>
              <c:numCache>
                <c:formatCode>General</c:formatCode>
                <c:ptCount val="3"/>
                <c:pt idx="0">
                  <c:v>2.3</c:v>
                </c:pt>
                <c:pt idx="1">
                  <c:v>3.7</c:v>
                </c:pt>
                <c:pt idx="2">
                  <c:v>5.8</c:v>
                </c:pt>
              </c:numCache>
            </c:numRef>
          </c:val>
        </c:ser>
        <c:ser>
          <c:idx val="0"/>
          <c:order val="1"/>
          <c:tx>
            <c:strRef>
              <c:f>Степени!$L$27</c:f>
              <c:strCache>
                <c:ptCount val="1"/>
                <c:pt idx="0">
                  <c:v>Дорожная карта НИУ ВШЭ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Степени!$H$26:$J$26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Степени!$H$27:$J$27</c:f>
              <c:numCache>
                <c:formatCode>General</c:formatCode>
                <c:ptCount val="3"/>
                <c:pt idx="0">
                  <c:v>6.7</c:v>
                </c:pt>
                <c:pt idx="1">
                  <c:v>6.7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921128"/>
        <c:axId val="2105924504"/>
      </c:barChart>
      <c:catAx>
        <c:axId val="21059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924504"/>
        <c:crosses val="autoZero"/>
        <c:auto val="1"/>
        <c:lblAlgn val="ctr"/>
        <c:lblOffset val="100"/>
        <c:noMultiLvlLbl val="0"/>
      </c:catAx>
      <c:valAx>
        <c:axId val="2105924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592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03477016775306"/>
          <c:y val="0.0587897641002852"/>
          <c:w val="0.56087831505737"/>
          <c:h val="0.786281322277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1-2 мод. 2013-14 уч.г.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3-4 мод. 2013-14 уч.г.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1-2 мод. 2014-15 уч.г.</c:v>
                </c:pt>
              </c:strCache>
            </c:strRef>
          </c:tx>
          <c:spPr>
            <a:solidFill>
              <a:schemeClr val="accent4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45.0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3-4 мод. 2014-15 уч.г.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1-2 мод. 2015-16 уч.г.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67.0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3-4 мод. 2015-16 уч.г.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ассистентов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5237880"/>
        <c:axId val="2055241448"/>
      </c:barChart>
      <c:catAx>
        <c:axId val="205523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241448"/>
        <c:crosses val="autoZero"/>
        <c:auto val="1"/>
        <c:lblAlgn val="ctr"/>
        <c:lblOffset val="100"/>
        <c:noMultiLvlLbl val="0"/>
      </c:catAx>
      <c:valAx>
        <c:axId val="2055241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5237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936101686741"/>
          <c:y val="0.0"/>
          <c:w val="0.378410206212307"/>
          <c:h val="1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038977656811"/>
          <c:y val="0.0593525516074048"/>
          <c:w val="0.636156834011514"/>
          <c:h val="0.79938667613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Степени!$B$1</c:f>
              <c:strCache>
                <c:ptCount val="1"/>
                <c:pt idx="0">
                  <c:v>Без степени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Степени!$A$2:$A$4</c:f>
              <c:strCache>
                <c:ptCount val="3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</c:strCache>
            </c:strRef>
          </c:cat>
          <c:val>
            <c:numRef>
              <c:f>Степени!$B$2:$B$4</c:f>
              <c:numCache>
                <c:formatCode>General</c:formatCode>
                <c:ptCount val="3"/>
                <c:pt idx="0">
                  <c:v>20.0</c:v>
                </c:pt>
                <c:pt idx="1">
                  <c:v>182.0</c:v>
                </c:pt>
                <c:pt idx="2">
                  <c:v>165.0</c:v>
                </c:pt>
              </c:numCache>
            </c:numRef>
          </c:val>
        </c:ser>
        <c:ser>
          <c:idx val="1"/>
          <c:order val="1"/>
          <c:tx>
            <c:strRef>
              <c:f>Степени!$C$1</c:f>
              <c:strCache>
                <c:ptCount val="1"/>
                <c:pt idx="0">
                  <c:v>Кандидаты наук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Степени!$A$2:$A$4</c:f>
              <c:strCache>
                <c:ptCount val="3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</c:strCache>
            </c:strRef>
          </c:cat>
          <c:val>
            <c:numRef>
              <c:f>Степени!$C$2:$C$4</c:f>
              <c:numCache>
                <c:formatCode>General</c:formatCode>
                <c:ptCount val="3"/>
                <c:pt idx="0">
                  <c:v>196.0</c:v>
                </c:pt>
                <c:pt idx="1">
                  <c:v>192.0</c:v>
                </c:pt>
                <c:pt idx="2">
                  <c:v>168.0</c:v>
                </c:pt>
              </c:numCache>
            </c:numRef>
          </c:val>
        </c:ser>
        <c:ser>
          <c:idx val="2"/>
          <c:order val="2"/>
          <c:tx>
            <c:strRef>
              <c:f>Степени!$D$1</c:f>
              <c:strCache>
                <c:ptCount val="1"/>
                <c:pt idx="0">
                  <c:v>Доктора наук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Степени!$A$2:$A$4</c:f>
              <c:strCache>
                <c:ptCount val="3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</c:strCache>
            </c:strRef>
          </c:cat>
          <c:val>
            <c:numRef>
              <c:f>Степени!$D$2:$D$4</c:f>
              <c:numCache>
                <c:formatCode>General</c:formatCode>
                <c:ptCount val="3"/>
                <c:pt idx="0">
                  <c:v>52.0</c:v>
                </c:pt>
                <c:pt idx="1">
                  <c:v>53.0</c:v>
                </c:pt>
                <c:pt idx="2">
                  <c:v>55.0</c:v>
                </c:pt>
              </c:numCache>
            </c:numRef>
          </c:val>
        </c:ser>
        <c:ser>
          <c:idx val="3"/>
          <c:order val="3"/>
          <c:tx>
            <c:strRef>
              <c:f>Степени!$E$1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Степени!$A$2:$A$4</c:f>
              <c:strCache>
                <c:ptCount val="3"/>
                <c:pt idx="0">
                  <c:v>2013/2014 уч. год</c:v>
                </c:pt>
                <c:pt idx="1">
                  <c:v>2014/2015 уч. год</c:v>
                </c:pt>
                <c:pt idx="2">
                  <c:v>2015/2016 уч. год</c:v>
                </c:pt>
              </c:strCache>
            </c:strRef>
          </c:cat>
          <c:val>
            <c:numRef>
              <c:f>Степени!$E$2:$E$4</c:f>
              <c:numCache>
                <c:formatCode>General</c:formatCode>
                <c:ptCount val="3"/>
                <c:pt idx="0">
                  <c:v>7.0</c:v>
                </c:pt>
                <c:pt idx="1">
                  <c:v>10.0</c:v>
                </c:pt>
                <c:pt idx="2">
                  <c:v>23.0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30892360"/>
        <c:axId val="2109469272"/>
      </c:barChart>
      <c:catAx>
        <c:axId val="2130892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9469272"/>
        <c:crosses val="autoZero"/>
        <c:auto val="1"/>
        <c:lblAlgn val="ctr"/>
        <c:lblOffset val="100"/>
        <c:noMultiLvlLbl val="0"/>
      </c:catAx>
      <c:valAx>
        <c:axId val="210946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089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2311248252926"/>
          <c:y val="0.858739227745555"/>
          <c:w val="0.976889259705214"/>
          <c:h val="0.108886653195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'Международный рекрутинг'!$B$1</c:f>
              <c:strCache>
                <c:ptCount val="1"/>
                <c:pt idx="0">
                  <c:v>ППС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'Международный рекрутинг'!$A$2:$A$5</c:f>
              <c:strCache>
                <c:ptCount val="4"/>
                <c:pt idx="0">
                  <c:v>2012/2013 уч. год</c:v>
                </c:pt>
                <c:pt idx="1">
                  <c:v>2013/2014 уч. год</c:v>
                </c:pt>
                <c:pt idx="2">
                  <c:v>2014/2015 уч. год</c:v>
                </c:pt>
                <c:pt idx="3">
                  <c:v>2015/2016 уч. год</c:v>
                </c:pt>
              </c:strCache>
            </c:strRef>
          </c:cat>
          <c:val>
            <c:numRef>
              <c:f>'Международный рекрутинг'!$B$2:$B$5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5.0</c:v>
                </c:pt>
                <c:pt idx="3">
                  <c:v>8.0</c:v>
                </c:pt>
              </c:numCache>
            </c:numRef>
          </c:val>
        </c:ser>
        <c:ser>
          <c:idx val="1"/>
          <c:order val="1"/>
          <c:tx>
            <c:strRef>
              <c:f>'Международный рекрутинг'!$C$1</c:f>
              <c:strCache>
                <c:ptCount val="1"/>
                <c:pt idx="0">
                  <c:v>Postdoc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'Международный рекрутинг'!$A$2:$A$5</c:f>
              <c:strCache>
                <c:ptCount val="4"/>
                <c:pt idx="0">
                  <c:v>2012/2013 уч. год</c:v>
                </c:pt>
                <c:pt idx="1">
                  <c:v>2013/2014 уч. год</c:v>
                </c:pt>
                <c:pt idx="2">
                  <c:v>2014/2015 уч. год</c:v>
                </c:pt>
                <c:pt idx="3">
                  <c:v>2015/2016 уч. год</c:v>
                </c:pt>
              </c:strCache>
            </c:strRef>
          </c:cat>
          <c:val>
            <c:numRef>
              <c:f>'Международный рекрутинг'!$C$2:$C$5</c:f>
              <c:numCache>
                <c:formatCode>General</c:formatCode>
                <c:ptCount val="4"/>
                <c:pt idx="2">
                  <c:v>3.0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'Международный рекрутинг'!$D$1</c:f>
              <c:strCache>
                <c:ptCount val="1"/>
                <c:pt idx="0">
                  <c:v>Научные сотрудники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'Международный рекрутинг'!$A$2:$A$5</c:f>
              <c:strCache>
                <c:ptCount val="4"/>
                <c:pt idx="0">
                  <c:v>2012/2013 уч. год</c:v>
                </c:pt>
                <c:pt idx="1">
                  <c:v>2013/2014 уч. год</c:v>
                </c:pt>
                <c:pt idx="2">
                  <c:v>2014/2015 уч. год</c:v>
                </c:pt>
                <c:pt idx="3">
                  <c:v>2015/2016 уч. год</c:v>
                </c:pt>
              </c:strCache>
            </c:strRef>
          </c:cat>
          <c:val>
            <c:numRef>
              <c:f>'Международный рекрутинг'!$D$2:$D$5</c:f>
              <c:numCache>
                <c:formatCode>General</c:formatCode>
                <c:ptCount val="4"/>
                <c:pt idx="3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05852856"/>
        <c:axId val="2105840952"/>
      </c:barChart>
      <c:catAx>
        <c:axId val="2105852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840952"/>
        <c:crosses val="autoZero"/>
        <c:auto val="1"/>
        <c:lblAlgn val="ctr"/>
        <c:lblOffset val="100"/>
        <c:noMultiLvlLbl val="0"/>
      </c:catAx>
      <c:valAx>
        <c:axId val="210584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85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'Результаты конкурса'!$B$2</c:f>
              <c:strCache>
                <c:ptCount val="1"/>
                <c:pt idx="0">
                  <c:v>Количество внешних кандидатов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'Результаты конкурса'!$C$1:$F$1</c:f>
              <c:strCache>
                <c:ptCount val="4"/>
                <c:pt idx="0">
                  <c:v>Зима 2015</c:v>
                </c:pt>
                <c:pt idx="1">
                  <c:v>Лето 2015</c:v>
                </c:pt>
                <c:pt idx="2">
                  <c:v>Зима 2016</c:v>
                </c:pt>
                <c:pt idx="3">
                  <c:v>Лето 2016</c:v>
                </c:pt>
              </c:strCache>
            </c:strRef>
          </c:cat>
          <c:val>
            <c:numRef>
              <c:f>'Результаты конкурса'!$C$2:$F$2</c:f>
              <c:numCache>
                <c:formatCode>0%</c:formatCode>
                <c:ptCount val="4"/>
                <c:pt idx="0">
                  <c:v>0.43</c:v>
                </c:pt>
                <c:pt idx="1">
                  <c:v>0.46</c:v>
                </c:pt>
                <c:pt idx="2">
                  <c:v>0.6</c:v>
                </c:pt>
                <c:pt idx="3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'Результаты конкурса'!$B$3</c:f>
              <c:strCache>
                <c:ptCount val="1"/>
                <c:pt idx="0">
                  <c:v>Количество внутренних кандидатов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'Результаты конкурса'!$C$1:$F$1</c:f>
              <c:strCache>
                <c:ptCount val="4"/>
                <c:pt idx="0">
                  <c:v>Зима 2015</c:v>
                </c:pt>
                <c:pt idx="1">
                  <c:v>Лето 2015</c:v>
                </c:pt>
                <c:pt idx="2">
                  <c:v>Зима 2016</c:v>
                </c:pt>
                <c:pt idx="3">
                  <c:v>Лето 2016</c:v>
                </c:pt>
              </c:strCache>
            </c:strRef>
          </c:cat>
          <c:val>
            <c:numRef>
              <c:f>'Результаты конкурса'!$C$3:$F$3</c:f>
              <c:numCache>
                <c:formatCode>0%</c:formatCode>
                <c:ptCount val="4"/>
                <c:pt idx="0">
                  <c:v>0.57</c:v>
                </c:pt>
                <c:pt idx="1">
                  <c:v>0.54</c:v>
                </c:pt>
                <c:pt idx="2">
                  <c:v>0.4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31170056"/>
        <c:axId val="2109589256"/>
      </c:barChart>
      <c:catAx>
        <c:axId val="2131170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9589256"/>
        <c:crosses val="autoZero"/>
        <c:auto val="1"/>
        <c:lblAlgn val="ctr"/>
        <c:lblOffset val="100"/>
        <c:noMultiLvlLbl val="0"/>
      </c:catAx>
      <c:valAx>
        <c:axId val="21095892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31170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'Результаты конкурса'!$A$36:$B$36</c:f>
              <c:strCache>
                <c:ptCount val="2"/>
                <c:pt idx="0">
                  <c:v>Рекомендовано</c:v>
                </c:pt>
                <c:pt idx="1">
                  <c:v>внешних кандидатов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'Результаты конкурса'!$C$34:$F$34</c:f>
              <c:strCache>
                <c:ptCount val="4"/>
                <c:pt idx="0">
                  <c:v>Зима 2015</c:v>
                </c:pt>
                <c:pt idx="1">
                  <c:v>Лето 2015</c:v>
                </c:pt>
                <c:pt idx="2">
                  <c:v>Зима 2016</c:v>
                </c:pt>
                <c:pt idx="3">
                  <c:v>Лето 2016</c:v>
                </c:pt>
              </c:strCache>
            </c:strRef>
          </c:cat>
          <c:val>
            <c:numRef>
              <c:f>'Результаты конкурса'!$C$36:$F$36</c:f>
              <c:numCache>
                <c:formatCode>0%</c:formatCode>
                <c:ptCount val="4"/>
                <c:pt idx="0">
                  <c:v>0.0869565217391304</c:v>
                </c:pt>
                <c:pt idx="1">
                  <c:v>0.0760869565217391</c:v>
                </c:pt>
                <c:pt idx="2">
                  <c:v>0.0333333333333333</c:v>
                </c:pt>
                <c:pt idx="3">
                  <c:v>0.106796116504854</c:v>
                </c:pt>
              </c:numCache>
            </c:numRef>
          </c:val>
        </c:ser>
        <c:ser>
          <c:idx val="0"/>
          <c:order val="1"/>
          <c:tx>
            <c:strRef>
              <c:f>'Результаты конкурса'!$A$35:$B$35</c:f>
              <c:strCache>
                <c:ptCount val="2"/>
                <c:pt idx="0">
                  <c:v>Рекомендовано</c:v>
                </c:pt>
                <c:pt idx="1">
                  <c:v>внутренних кандидатов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'Результаты конкурса'!$C$34:$F$34</c:f>
              <c:strCache>
                <c:ptCount val="4"/>
                <c:pt idx="0">
                  <c:v>Зима 2015</c:v>
                </c:pt>
                <c:pt idx="1">
                  <c:v>Лето 2015</c:v>
                </c:pt>
                <c:pt idx="2">
                  <c:v>Зима 2016</c:v>
                </c:pt>
                <c:pt idx="3">
                  <c:v>Лето 2016</c:v>
                </c:pt>
              </c:strCache>
            </c:strRef>
          </c:cat>
          <c:val>
            <c:numRef>
              <c:f>'Результаты конкурса'!$C$35:$F$35</c:f>
              <c:numCache>
                <c:formatCode>0%</c:formatCode>
                <c:ptCount val="4"/>
                <c:pt idx="0">
                  <c:v>0.91304347826087</c:v>
                </c:pt>
                <c:pt idx="1">
                  <c:v>0.923913043478261</c:v>
                </c:pt>
                <c:pt idx="2">
                  <c:v>0.966666666666667</c:v>
                </c:pt>
                <c:pt idx="3">
                  <c:v>0.893203883495146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05734872"/>
        <c:axId val="2105737912"/>
      </c:barChart>
      <c:catAx>
        <c:axId val="2105734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5737912"/>
        <c:crosses val="autoZero"/>
        <c:auto val="1"/>
        <c:lblAlgn val="ctr"/>
        <c:lblOffset val="100"/>
        <c:noMultiLvlLbl val="0"/>
      </c:catAx>
      <c:valAx>
        <c:axId val="2105737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05734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556662416321326"/>
          <c:w val="0.969444444444445"/>
          <c:h val="0.655934013388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'Распределение по категориям'!$C$44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'Распределение по категориям'!$B$45:$B$48</c:f>
              <c:strCache>
                <c:ptCount val="4"/>
                <c:pt idx="0">
                  <c:v>Новые преподаватели</c:v>
                </c:pt>
                <c:pt idx="1">
                  <c:v>Новые исследователи</c:v>
                </c:pt>
                <c:pt idx="2">
                  <c:v>Будущие профессора</c:v>
                </c:pt>
                <c:pt idx="3">
                  <c:v>Будущие преподаватели</c:v>
                </c:pt>
              </c:strCache>
            </c:strRef>
          </c:cat>
          <c:val>
            <c:numRef>
              <c:f>'Распределение по категориям'!$C$45:$C$48</c:f>
              <c:numCache>
                <c:formatCode>General</c:formatCode>
                <c:ptCount val="4"/>
                <c:pt idx="0">
                  <c:v>12.0</c:v>
                </c:pt>
                <c:pt idx="1">
                  <c:v>1.0</c:v>
                </c:pt>
                <c:pt idx="2">
                  <c:v>7.0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'Распределение по категориям'!$D$44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'Распределение по категориям'!$B$45:$B$48</c:f>
              <c:strCache>
                <c:ptCount val="4"/>
                <c:pt idx="0">
                  <c:v>Новые преподаватели</c:v>
                </c:pt>
                <c:pt idx="1">
                  <c:v>Новые исследователи</c:v>
                </c:pt>
                <c:pt idx="2">
                  <c:v>Будущие профессора</c:v>
                </c:pt>
                <c:pt idx="3">
                  <c:v>Будущие преподаватели</c:v>
                </c:pt>
              </c:strCache>
            </c:strRef>
          </c:cat>
          <c:val>
            <c:numRef>
              <c:f>'Распределение по категориям'!$D$45:$D$48</c:f>
              <c:numCache>
                <c:formatCode>General</c:formatCode>
                <c:ptCount val="4"/>
                <c:pt idx="0">
                  <c:v>14.0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'Распределение по категориям'!$E$44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'Распределение по категориям'!$B$45:$B$48</c:f>
              <c:strCache>
                <c:ptCount val="4"/>
                <c:pt idx="0">
                  <c:v>Новые преподаватели</c:v>
                </c:pt>
                <c:pt idx="1">
                  <c:v>Новые исследователи</c:v>
                </c:pt>
                <c:pt idx="2">
                  <c:v>Будущие профессора</c:v>
                </c:pt>
                <c:pt idx="3">
                  <c:v>Будущие преподаватели</c:v>
                </c:pt>
              </c:strCache>
            </c:strRef>
          </c:cat>
          <c:val>
            <c:numRef>
              <c:f>'Распределение по категориям'!$E$45:$E$48</c:f>
              <c:numCache>
                <c:formatCode>General</c:formatCode>
                <c:ptCount val="4"/>
                <c:pt idx="0">
                  <c:v>14.0</c:v>
                </c:pt>
                <c:pt idx="1">
                  <c:v>3.0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27"/>
        <c:axId val="2105598248"/>
        <c:axId val="2105594232"/>
      </c:barChart>
      <c:catAx>
        <c:axId val="210559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5594232"/>
        <c:crosses val="autoZero"/>
        <c:auto val="1"/>
        <c:lblAlgn val="ctr"/>
        <c:lblOffset val="100"/>
        <c:noMultiLvlLbl val="0"/>
      </c:catAx>
      <c:valAx>
        <c:axId val="2105594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559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Субсидия на выполнение государственного задания*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Лист3!$B$2:$D$2</c:f>
              <c:numCache>
                <c:formatCode>#,##0.0_ ;[Red]\-#,##0.0\ </c:formatCode>
                <c:ptCount val="3"/>
                <c:pt idx="0">
                  <c:v>422776.30349</c:v>
                </c:pt>
                <c:pt idx="1">
                  <c:v>458912.1</c:v>
                </c:pt>
                <c:pt idx="2">
                  <c:v>454450.0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Приносящая доход деятельность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</c:numCache>
            </c:numRef>
          </c:cat>
          <c:val>
            <c:numRef>
              <c:f>Лист3!$B$3:$D$3</c:f>
              <c:numCache>
                <c:formatCode>#,##0.0_ ;[Red]\-#,##0.0\ </c:formatCode>
                <c:ptCount val="3"/>
                <c:pt idx="0">
                  <c:v>121253.5</c:v>
                </c:pt>
                <c:pt idx="1">
                  <c:v>224241.1</c:v>
                </c:pt>
                <c:pt idx="2">
                  <c:v>288494.0121861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30878760"/>
        <c:axId val="2130917720"/>
      </c:barChart>
      <c:catAx>
        <c:axId val="213087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0917720"/>
        <c:crosses val="autoZero"/>
        <c:auto val="1"/>
        <c:lblAlgn val="ctr"/>
        <c:lblOffset val="100"/>
        <c:noMultiLvlLbl val="0"/>
      </c:catAx>
      <c:valAx>
        <c:axId val="2130917720"/>
        <c:scaling>
          <c:orientation val="minMax"/>
        </c:scaling>
        <c:delete val="1"/>
        <c:axPos val="l"/>
        <c:numFmt formatCode="#,##0.0_ ;[Red]\-#,##0.0\ " sourceLinked="1"/>
        <c:majorTickMark val="none"/>
        <c:minorTickMark val="none"/>
        <c:tickLblPos val="nextTo"/>
        <c:crossAx val="2130878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'преп 2016'!$C$2</c:f>
              <c:strCache>
                <c:ptCount val="1"/>
                <c:pt idx="0">
                  <c:v>к-во лучших преподавателей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'преп 2016'!$A$3:$B$13</c:f>
              <c:multiLvlStrCache>
                <c:ptCount val="11"/>
                <c:lvl>
                  <c:pt idx="0">
                    <c:v>Департамент социологии</c:v>
                  </c:pt>
                  <c:pt idx="1">
                    <c:v>Департамент государственного администрирования</c:v>
                  </c:pt>
                  <c:pt idx="2">
                    <c:v>Департамент истории</c:v>
                  </c:pt>
                  <c:pt idx="3">
                    <c:v>Департамент прикладной политологии</c:v>
                  </c:pt>
                  <c:pt idx="4">
                    <c:v>Департамент прикладной математики и бизнес-информатики</c:v>
                  </c:pt>
                  <c:pt idx="5">
                    <c:v>Департамент логистики и управления цепями поставок</c:v>
                  </c:pt>
                  <c:pt idx="6">
                    <c:v>Департамент менеджмента</c:v>
                  </c:pt>
                  <c:pt idx="7">
                    <c:v>Департамент финансов</c:v>
                  </c:pt>
                  <c:pt idx="8">
                    <c:v>Кафедра гражданского права и процесса</c:v>
                  </c:pt>
                  <c:pt idx="9">
                    <c:v>Кафедра сравнительного литературоведения и лингвистики</c:v>
                  </c:pt>
                  <c:pt idx="10">
                    <c:v>Кафедра теории и истории права и государства</c:v>
                  </c:pt>
                </c:lvl>
                <c:lvl>
                  <c:pt idx="0">
                    <c:v>ШСиГН -11 чел.</c:v>
                  </c:pt>
                  <c:pt idx="5">
                    <c:v>ШЭМ 9 чел.</c:v>
                  </c:pt>
                  <c:pt idx="8">
                    <c:v>юридический - 7 чел.</c:v>
                  </c:pt>
                </c:lvl>
              </c:multiLvlStrCache>
            </c:multiLvlStrRef>
          </c:cat>
          <c:val>
            <c:numRef>
              <c:f>'преп 2016'!$C$3:$C$13</c:f>
              <c:numCache>
                <c:formatCode>General</c:formatCode>
                <c:ptCount val="11"/>
                <c:pt idx="0">
                  <c:v>4.0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2.0</c:v>
                </c:pt>
                <c:pt idx="6">
                  <c:v>6.0</c:v>
                </c:pt>
                <c:pt idx="7">
                  <c:v>1.0</c:v>
                </c:pt>
                <c:pt idx="8">
                  <c:v>4.0</c:v>
                </c:pt>
                <c:pt idx="9">
                  <c:v>2.0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83345864"/>
        <c:axId val="2083332792"/>
      </c:barChart>
      <c:catAx>
        <c:axId val="2083345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83332792"/>
        <c:crosses val="autoZero"/>
        <c:auto val="1"/>
        <c:lblAlgn val="ctr"/>
        <c:lblOffset val="100"/>
        <c:noMultiLvlLbl val="0"/>
      </c:catAx>
      <c:valAx>
        <c:axId val="208333279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2083345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2051025498276"/>
          <c:y val="0.0243627993545219"/>
          <c:w val="0.925794897450173"/>
          <c:h val="0.678695958375499"/>
        </c:manualLayout>
      </c:layout>
      <c:lineChart>
        <c:grouping val="standard"/>
        <c:varyColors val="0"/>
        <c:ser>
          <c:idx val="0"/>
          <c:order val="0"/>
          <c:tx>
            <c:v>Бюджет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5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</c:numLit>
          </c:cat>
          <c:val>
            <c:numRef>
              <c:f>'[Лист Microsoft Office Excel.xlsx]Лист3'!$A$11:$A$15</c:f>
              <c:numCache>
                <c:formatCode>General</c:formatCode>
                <c:ptCount val="5"/>
                <c:pt idx="0">
                  <c:v>78.9</c:v>
                </c:pt>
                <c:pt idx="1">
                  <c:v>83.0</c:v>
                </c:pt>
                <c:pt idx="2">
                  <c:v>82.6</c:v>
                </c:pt>
                <c:pt idx="3">
                  <c:v>84.6</c:v>
                </c:pt>
                <c:pt idx="4">
                  <c:v>87.0</c:v>
                </c:pt>
              </c:numCache>
            </c:numRef>
          </c:val>
          <c:smooth val="1"/>
        </c:ser>
        <c:ser>
          <c:idx val="1"/>
          <c:order val="1"/>
          <c:tx>
            <c:v>Коммерция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5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</c:numLit>
          </c:cat>
          <c:val>
            <c:numRef>
              <c:f>'[Лист Microsoft Office Excel.xlsx]Лист3'!$B$11:$B$15</c:f>
              <c:numCache>
                <c:formatCode>General</c:formatCode>
                <c:ptCount val="5"/>
                <c:pt idx="0">
                  <c:v>68.75</c:v>
                </c:pt>
                <c:pt idx="1">
                  <c:v>71.0</c:v>
                </c:pt>
                <c:pt idx="2">
                  <c:v>71.4</c:v>
                </c:pt>
                <c:pt idx="3">
                  <c:v>73.5</c:v>
                </c:pt>
                <c:pt idx="4">
                  <c:v>76.7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699544"/>
        <c:axId val="2082717096"/>
      </c:lineChart>
      <c:catAx>
        <c:axId val="208269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717096"/>
        <c:crosses val="autoZero"/>
        <c:auto val="1"/>
        <c:lblAlgn val="ctr"/>
        <c:lblOffset val="100"/>
        <c:noMultiLvlLbl val="0"/>
      </c:catAx>
      <c:valAx>
        <c:axId val="2082717096"/>
        <c:scaling>
          <c:orientation val="minMax"/>
          <c:max val="90.0"/>
          <c:min val="65.0"/>
        </c:scaling>
        <c:delete val="1"/>
        <c:axPos val="l"/>
        <c:numFmt formatCode="General" sourceLinked="0"/>
        <c:majorTickMark val="none"/>
        <c:minorTickMark val="none"/>
        <c:tickLblPos val="nextTo"/>
        <c:crossAx val="2082699544"/>
        <c:crosses val="autoZero"/>
        <c:crossBetween val="between"/>
        <c:majorUnit val="5.0"/>
        <c:minorUnit val="5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DE7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Северо-Западный (без СПб)</c:v>
                </c:pt>
                <c:pt idx="1">
                  <c:v>Санкт-Петербург</c:v>
                </c:pt>
                <c:pt idx="2">
                  <c:v>Приволжский</c:v>
                </c:pt>
                <c:pt idx="3">
                  <c:v>Центральный </c:v>
                </c:pt>
                <c:pt idx="4">
                  <c:v>Другой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181.0</c:v>
                </c:pt>
                <c:pt idx="1">
                  <c:v>496.0</c:v>
                </c:pt>
                <c:pt idx="2">
                  <c:v>193.0</c:v>
                </c:pt>
                <c:pt idx="3">
                  <c:v>126.0</c:v>
                </c:pt>
                <c:pt idx="4">
                  <c:v>263.0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r"/>
      <c:layout>
        <c:manualLayout>
          <c:xMode val="edge"/>
          <c:yMode val="edge"/>
          <c:x val="0.595748141878809"/>
          <c:y val="0.0929705892825566"/>
          <c:w val="0.385751373393924"/>
          <c:h val="0.907029578615685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бюджет</c:v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Lit>
              <c:formatCode>General</c:formatCode>
              <c:ptCount val="5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</c:numLit>
          </c:cat>
          <c:val>
            <c:numRef>
              <c:f>'[Лист Microsoft Office Excel.xlsx]Лист2'!$B$3:$F$3</c:f>
              <c:numCache>
                <c:formatCode>General</c:formatCode>
                <c:ptCount val="5"/>
                <c:pt idx="0">
                  <c:v>410.0</c:v>
                </c:pt>
                <c:pt idx="1">
                  <c:v>649.0</c:v>
                </c:pt>
                <c:pt idx="2">
                  <c:v>621.0</c:v>
                </c:pt>
                <c:pt idx="3">
                  <c:v>519.0</c:v>
                </c:pt>
                <c:pt idx="4">
                  <c:v>511.0</c:v>
                </c:pt>
              </c:numCache>
            </c:numRef>
          </c:val>
        </c:ser>
        <c:ser>
          <c:idx val="1"/>
          <c:order val="1"/>
          <c:tx>
            <c:v>коммерция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Lit>
              <c:formatCode>General</c:formatCode>
              <c:ptCount val="5"/>
              <c:pt idx="0">
                <c:v>2012.0</c:v>
              </c:pt>
              <c:pt idx="1">
                <c:v>2013.0</c:v>
              </c:pt>
              <c:pt idx="2">
                <c:v>2014.0</c:v>
              </c:pt>
              <c:pt idx="3">
                <c:v>2015.0</c:v>
              </c:pt>
              <c:pt idx="4">
                <c:v>2016.0</c:v>
              </c:pt>
            </c:numLit>
          </c:cat>
          <c:val>
            <c:numRef>
              <c:f>'[Лист Microsoft Office Excel.xlsx]Лист2'!$B$4:$F$4</c:f>
              <c:numCache>
                <c:formatCode>General</c:formatCode>
                <c:ptCount val="5"/>
                <c:pt idx="0">
                  <c:v>88.0</c:v>
                </c:pt>
                <c:pt idx="1">
                  <c:v>127.0</c:v>
                </c:pt>
                <c:pt idx="2">
                  <c:v>310.0</c:v>
                </c:pt>
                <c:pt idx="3">
                  <c:v>498.0</c:v>
                </c:pt>
                <c:pt idx="4">
                  <c:v>744.0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54547944"/>
        <c:axId val="2054550904"/>
      </c:barChart>
      <c:catAx>
        <c:axId val="205454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54550904"/>
        <c:crosses val="autoZero"/>
        <c:auto val="1"/>
        <c:lblAlgn val="ctr"/>
        <c:lblOffset val="100"/>
        <c:noMultiLvlLbl val="0"/>
      </c:catAx>
      <c:valAx>
        <c:axId val="20545509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054547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1329178140365"/>
          <c:y val="0.168034103431675"/>
          <c:w val="0.479957129225282"/>
          <c:h val="0.71683224581990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Табл.10!$X$8</c:f>
              <c:strCache>
                <c:ptCount val="1"/>
                <c:pt idx="0">
                  <c:v>Программы повышения квалификации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Табл.10!$Y$8:$AB$8</c:f>
              <c:numCache>
                <c:formatCode>0.0</c:formatCode>
                <c:ptCount val="4"/>
                <c:pt idx="0">
                  <c:v>9803.051969999986</c:v>
                </c:pt>
                <c:pt idx="1">
                  <c:v>11676.78543</c:v>
                </c:pt>
                <c:pt idx="2">
                  <c:v>18650.87</c:v>
                </c:pt>
                <c:pt idx="3">
                  <c:v>7004.06</c:v>
                </c:pt>
              </c:numCache>
            </c:numRef>
          </c:val>
        </c:ser>
        <c:ser>
          <c:idx val="3"/>
          <c:order val="1"/>
          <c:tx>
            <c:strRef>
              <c:f>Табл.10!$X$9</c:f>
              <c:strCache>
                <c:ptCount val="1"/>
                <c:pt idx="0">
                  <c:v>Программы профессиональной переподготовки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Табл.10!$Y$9:$AB$9</c:f>
              <c:numCache>
                <c:formatCode>0.0</c:formatCode>
                <c:ptCount val="4"/>
                <c:pt idx="0">
                  <c:v>5545.5</c:v>
                </c:pt>
                <c:pt idx="1">
                  <c:v>7573.5685</c:v>
                </c:pt>
                <c:pt idx="2">
                  <c:v>12160.0</c:v>
                </c:pt>
                <c:pt idx="3">
                  <c:v>3708.5</c:v>
                </c:pt>
              </c:numCache>
            </c:numRef>
          </c:val>
        </c:ser>
        <c:ser>
          <c:idx val="6"/>
          <c:order val="2"/>
          <c:tx>
            <c:strRef>
              <c:f>Табл.10!$X$10</c:f>
              <c:strCache>
                <c:ptCount val="1"/>
                <c:pt idx="0">
                  <c:v>Образовательные программы второго высшего образования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0"/>
                  <c:y val="-0.023703545173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Табл.10!$Y$10:$AB$10</c:f>
              <c:numCache>
                <c:formatCode>0.0</c:formatCode>
                <c:ptCount val="4"/>
                <c:pt idx="0">
                  <c:v>15381.43375</c:v>
                </c:pt>
                <c:pt idx="1">
                  <c:v>6086.179</c:v>
                </c:pt>
                <c:pt idx="2">
                  <c:v>2400.5</c:v>
                </c:pt>
                <c:pt idx="3">
                  <c:v>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90785528"/>
        <c:axId val="2090733672"/>
      </c:barChart>
      <c:catAx>
        <c:axId val="209078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733672"/>
        <c:crosses val="autoZero"/>
        <c:auto val="1"/>
        <c:lblAlgn val="ctr"/>
        <c:lblOffset val="100"/>
        <c:noMultiLvlLbl val="0"/>
      </c:catAx>
      <c:valAx>
        <c:axId val="2090733672"/>
        <c:scaling>
          <c:orientation val="minMax"/>
          <c:max val="4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785528"/>
        <c:crosses val="autoZero"/>
        <c:crossBetween val="between"/>
        <c:majorUnit val="100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727322528548"/>
          <c:y val="0.243363240654131"/>
          <c:w val="0.370360758458107"/>
          <c:h val="0.595959385437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91329178140365"/>
          <c:y val="0.168034103431675"/>
          <c:w val="0.475104350750654"/>
          <c:h val="0.71683224581990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Табл.10!$C$5</c:f>
              <c:strCache>
                <c:ptCount val="1"/>
                <c:pt idx="0">
                  <c:v>физ.лица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'[Копия Приложение 2_2015-16 Козлова 1.xls]Табл.10'!$C$17,'[Копия Приложение 2_2015-16 Козлова 1.xls]Табл.10'!$H$17,'[Копия Приложение 2_2015-16 Козлова 1.xls]Табл.10'!$M$17,'[Копия Приложение 2_2015-16 Козлова 1.xls]Табл.10'!$R$17</c:f>
              <c:numCache>
                <c:formatCode>0.0</c:formatCode>
                <c:ptCount val="4"/>
                <c:pt idx="0">
                  <c:v>20409.63924999991</c:v>
                </c:pt>
                <c:pt idx="1">
                  <c:v>12349.525</c:v>
                </c:pt>
                <c:pt idx="2">
                  <c:v>9760.299999999985</c:v>
                </c:pt>
                <c:pt idx="3">
                  <c:v>3674.0</c:v>
                </c:pt>
              </c:numCache>
            </c:numRef>
          </c:val>
        </c:ser>
        <c:ser>
          <c:idx val="3"/>
          <c:order val="1"/>
          <c:tx>
            <c:strRef>
              <c:f>Табл.10!$D$5</c:f>
              <c:strCache>
                <c:ptCount val="1"/>
                <c:pt idx="0">
                  <c:v>юр. лица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'[Копия Приложение 2_2015-16 Козлова 1.xls]Табл.10'!$D$17,'[Копия Приложение 2_2015-16 Козлова 1.xls]Табл.10'!$I$17,'[Копия Приложение 2_2015-16 Козлова 1.xls]Табл.10'!$N$17,'[Копия Приложение 2_2015-16 Козлова 1.xls]Табл.10'!$S$17</c:f>
              <c:numCache>
                <c:formatCode>0.0</c:formatCode>
                <c:ptCount val="4"/>
                <c:pt idx="0">
                  <c:v>5733.59647</c:v>
                </c:pt>
                <c:pt idx="1">
                  <c:v>3041.184999999999</c:v>
                </c:pt>
                <c:pt idx="2">
                  <c:v>3116.5</c:v>
                </c:pt>
                <c:pt idx="3">
                  <c:v>3326.9</c:v>
                </c:pt>
              </c:numCache>
            </c:numRef>
          </c:val>
        </c:ser>
        <c:ser>
          <c:idx val="6"/>
          <c:order val="2"/>
          <c:tx>
            <c:strRef>
              <c:f>Табл.10!$E$5</c:f>
              <c:strCache>
                <c:ptCount val="1"/>
                <c:pt idx="0">
                  <c:v>гос. контракты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'[Копия Приложение 2_2015-16 Козлова 1.xls]Табл.10'!$E$17,'[Копия Приложение 2_2015-16 Козлова 1.xls]Табл.10'!$J$17,'[Копия Приложение 2_2015-16 Козлова 1.xls]Табл.10'!$O$17,'[Копия Приложение 2_2015-16 Козлова 1.xls]Табл.10'!$T$17</c:f>
              <c:numCache>
                <c:formatCode>0.0</c:formatCode>
                <c:ptCount val="4"/>
                <c:pt idx="0">
                  <c:v>4362.75</c:v>
                </c:pt>
                <c:pt idx="1">
                  <c:v>9945.822929999978</c:v>
                </c:pt>
                <c:pt idx="2">
                  <c:v>14272.97</c:v>
                </c:pt>
                <c:pt idx="3">
                  <c:v>866.0</c:v>
                </c:pt>
              </c:numCache>
            </c:numRef>
          </c:val>
        </c:ser>
        <c:ser>
          <c:idx val="9"/>
          <c:order val="3"/>
          <c:tx>
            <c:strRef>
              <c:f>Табл.10!$F$5</c:f>
              <c:strCache>
                <c:ptCount val="1"/>
                <c:pt idx="0">
                  <c:v>корпорат.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Табл.10!$Y$7:$AB$7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1 полугодие 2016 г.</c:v>
                </c:pt>
              </c:strCache>
            </c:strRef>
          </c:cat>
          <c:val>
            <c:numRef>
              <c:f>'[Копия Приложение 2_2015-16 Козлова 1.xls]Табл.10'!$F$17,'[Копия Приложение 2_2015-16 Козлова 1.xls]Табл.10'!$K$17,'[Копия Приложение 2_2015-16 Козлова 1.xls]Табл.10'!$P$17,'[Копия Приложение 2_2015-16 Козлова 1.xls]Табл.10'!$U$17</c:f>
              <c:numCache>
                <c:formatCode>0.0</c:formatCode>
                <c:ptCount val="4"/>
                <c:pt idx="0">
                  <c:v>224.0</c:v>
                </c:pt>
                <c:pt idx="1">
                  <c:v>0.0</c:v>
                </c:pt>
                <c:pt idx="2">
                  <c:v>6748.8</c:v>
                </c:pt>
                <c:pt idx="3">
                  <c:v>2929.96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54277576"/>
        <c:axId val="2054255224"/>
      </c:barChart>
      <c:catAx>
        <c:axId val="205427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4255224"/>
        <c:crosses val="autoZero"/>
        <c:auto val="1"/>
        <c:lblAlgn val="ctr"/>
        <c:lblOffset val="100"/>
        <c:noMultiLvlLbl val="0"/>
      </c:catAx>
      <c:valAx>
        <c:axId val="2054255224"/>
        <c:scaling>
          <c:orientation val="minMax"/>
          <c:max val="4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4277576"/>
        <c:crosses val="autoZero"/>
        <c:crossBetween val="between"/>
        <c:majorUnit val="100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616601934934"/>
          <c:y val="0.243711718941988"/>
          <c:w val="0.269735890063382"/>
          <c:h val="0.53232951028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графики!$A$114</c:f>
              <c:strCache>
                <c:ptCount val="1"/>
                <c:pt idx="0">
                  <c:v>ПДД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графики!$B$113:$G$113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план</c:v>
                </c:pt>
              </c:strCache>
            </c:strRef>
          </c:cat>
          <c:val>
            <c:numRef>
              <c:f>графики!$B$114:$G$114</c:f>
              <c:numCache>
                <c:formatCode>_-* #\ ##0.00_р_._-;\-* #\ ##0.00_р_._-;_-* "-"??_р_._-;_-@_-</c:formatCode>
                <c:ptCount val="6"/>
                <c:pt idx="0">
                  <c:v>84.21000000000002</c:v>
                </c:pt>
                <c:pt idx="1">
                  <c:v>84.4</c:v>
                </c:pt>
                <c:pt idx="2">
                  <c:v>79.65</c:v>
                </c:pt>
                <c:pt idx="3">
                  <c:v>81.96000000000002</c:v>
                </c:pt>
                <c:pt idx="4">
                  <c:v>70.854</c:v>
                </c:pt>
                <c:pt idx="5">
                  <c:v>76.9</c:v>
                </c:pt>
              </c:numCache>
            </c:numRef>
          </c:val>
        </c:ser>
        <c:ser>
          <c:idx val="1"/>
          <c:order val="1"/>
          <c:tx>
            <c:strRef>
              <c:f>графики!$A$115</c:f>
              <c:strCache>
                <c:ptCount val="1"/>
                <c:pt idx="0">
                  <c:v>Основная деятельность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графики!$B$113:$G$113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план</c:v>
                </c:pt>
              </c:strCache>
            </c:strRef>
          </c:cat>
          <c:val>
            <c:numRef>
              <c:f>графики!$B$115:$G$115</c:f>
              <c:numCache>
                <c:formatCode>_-* #\ ##0.00_р_._-;\-* #\ ##0.00_р_._-;_-* "-"??_р_._-;_-@_-</c:formatCode>
                <c:ptCount val="6"/>
                <c:pt idx="0">
                  <c:v>45.13</c:v>
                </c:pt>
                <c:pt idx="1">
                  <c:v>43.3</c:v>
                </c:pt>
                <c:pt idx="2">
                  <c:v>41.35</c:v>
                </c:pt>
                <c:pt idx="3">
                  <c:v>41.37</c:v>
                </c:pt>
                <c:pt idx="4">
                  <c:v>44.582</c:v>
                </c:pt>
                <c:pt idx="5">
                  <c:v>44.0</c:v>
                </c:pt>
              </c:numCache>
            </c:numRef>
          </c:val>
        </c:ser>
        <c:ser>
          <c:idx val="2"/>
          <c:order val="2"/>
          <c:tx>
            <c:strRef>
              <c:f>графики!$A$116</c:f>
              <c:strCache>
                <c:ptCount val="1"/>
                <c:pt idx="0">
                  <c:v>Прочие (проживание, питание)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графики!$B$113:$G$113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план</c:v>
                </c:pt>
              </c:strCache>
            </c:strRef>
          </c:cat>
          <c:val>
            <c:numRef>
              <c:f>графики!$B$116:$G$116</c:f>
              <c:numCache>
                <c:formatCode>_-* #\ ##0.00_р_._-;\-* #\ ##0.00_р_._-;_-* "-"??_р_._-;_-@_-</c:formatCode>
                <c:ptCount val="6"/>
                <c:pt idx="0">
                  <c:v>39.08</c:v>
                </c:pt>
                <c:pt idx="1">
                  <c:v>41.10000000000001</c:v>
                </c:pt>
                <c:pt idx="2">
                  <c:v>38.3</c:v>
                </c:pt>
                <c:pt idx="3">
                  <c:v>40.59</c:v>
                </c:pt>
                <c:pt idx="4">
                  <c:v>26.27199999999999</c:v>
                </c:pt>
                <c:pt idx="5">
                  <c:v>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90132520"/>
        <c:axId val="2090135720"/>
      </c:barChart>
      <c:catAx>
        <c:axId val="209013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90135720"/>
        <c:crosses val="autoZero"/>
        <c:auto val="1"/>
        <c:lblAlgn val="ctr"/>
        <c:lblOffset val="100"/>
        <c:noMultiLvlLbl val="0"/>
      </c:catAx>
      <c:valAx>
        <c:axId val="2090135720"/>
        <c:scaling>
          <c:orientation val="minMax"/>
        </c:scaling>
        <c:delete val="1"/>
        <c:axPos val="l"/>
        <c:numFmt formatCode="_-* #\ ##0.00_р_._-;\-* #\ ##0.00_р_._-;_-* &quot;-&quot;??_р_._-;_-@_-" sourceLinked="1"/>
        <c:majorTickMark val="none"/>
        <c:minorTickMark val="none"/>
        <c:tickLblPos val="nextTo"/>
        <c:crossAx val="2090132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0.28145</cdr:y>
    </cdr:from>
    <cdr:to>
      <cdr:x>0.41474</cdr:x>
      <cdr:y>0.34251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876626" y="1418674"/>
          <a:ext cx="9360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400" dirty="0" smtClean="0"/>
            <a:t>32,8%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36AA3-8F61-4964-B985-F963429599C8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26924-220D-48E5-9B03-5984A162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7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b="1" smtClean="0"/>
              <a:t>Летние школы 2016 года: </a:t>
            </a:r>
            <a:r>
              <a:rPr lang="ru-RU" altLang="ru-RU" smtClean="0"/>
              <a:t>1) ЛШ для группы из Бирмингема 2) ЛШ БРИКС 3) Неделя Летнего университета ВШЭ 4) Топография имперской власти</a:t>
            </a:r>
          </a:p>
          <a:p>
            <a:pPr>
              <a:spcBef>
                <a:spcPct val="0"/>
              </a:spcBef>
            </a:pPr>
            <a:r>
              <a:rPr lang="vi-VN" altLang="ru-RU" b="1" smtClean="0"/>
              <a:t>Erasmus+</a:t>
            </a:r>
            <a:r>
              <a:rPr lang="en-US" altLang="ru-RU" b="1" smtClean="0"/>
              <a:t>: </a:t>
            </a:r>
            <a:r>
              <a:rPr lang="ru-RU" altLang="ru-RU" smtClean="0"/>
              <a:t>обмен по </a:t>
            </a:r>
            <a:r>
              <a:rPr lang="vi-VN" altLang="ru-RU" smtClean="0"/>
              <a:t>Erasmus</a:t>
            </a:r>
            <a:r>
              <a:rPr lang="ru-RU" altLang="ru-RU" smtClean="0"/>
              <a:t>+ </a:t>
            </a:r>
            <a:r>
              <a:rPr lang="en-US" altLang="ru-RU" smtClean="0"/>
              <a:t>c King’s – </a:t>
            </a:r>
            <a:r>
              <a:rPr lang="ru-RU" altLang="ru-RU" smtClean="0"/>
              <a:t>координируется СПб кампусом (остальные – совместно с Москвой); соглашение об обмене с </a:t>
            </a:r>
            <a:r>
              <a:rPr lang="vi-VN" altLang="ru-RU" smtClean="0"/>
              <a:t>King’s – </a:t>
            </a:r>
            <a:r>
              <a:rPr lang="ru-RU" altLang="ru-RU" smtClean="0"/>
              <a:t>первое соглашение для </a:t>
            </a:r>
            <a:r>
              <a:rPr lang="vi-VN" altLang="ru-RU" smtClean="0"/>
              <a:t>King’s </a:t>
            </a:r>
            <a:r>
              <a:rPr lang="ru-RU" altLang="ru-RU" smtClean="0"/>
              <a:t>с российским вузом, и это – ВШЭ СПб!</a:t>
            </a:r>
          </a:p>
        </p:txBody>
      </p:sp>
      <p:sp>
        <p:nvSpPr>
          <p:cNvPr id="146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FCEB020-88A2-461D-AF0C-A44C4C12AA24}" type="slidenum">
              <a:rPr lang="ru-RU" altLang="ru-RU">
                <a:latin typeface="Calibri" panose="020F0502020204030204" pitchFamily="34" charset="0"/>
              </a:rPr>
              <a:pPr/>
              <a:t>33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6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5C0BC-247F-F64F-B66D-D79198B37085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E9075-B787-EE4E-B29D-3726C9CD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1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8412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384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0226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8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438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1122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815975"/>
            <a:ext cx="7843838" cy="44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7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8571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9534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8395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98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82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178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567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21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0" y="815322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421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7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18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DC3C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49280"/>
            <a:ext cx="617612" cy="61761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395536" y="1205463"/>
            <a:ext cx="81369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88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5ADF75-E452-B447-93F5-775C80E4FDB1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8704F-8B29-C648-84B0-A9E5EFA27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32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6"/>
          <p:cNvSpPr/>
          <p:nvPr/>
        </p:nvSpPr>
        <p:spPr>
          <a:xfrm>
            <a:off x="-8920" y="-27384"/>
            <a:ext cx="9152919" cy="360040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bg1"/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85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600200"/>
            <a:ext cx="73548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8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37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72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9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7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5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0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09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1600200"/>
            <a:ext cx="73548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1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E5C0BC-247F-F64F-B66D-D79198B37085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FE9075-B787-EE4E-B29D-3726C9CD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05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30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600200"/>
            <a:ext cx="73548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2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1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6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02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80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5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1600200"/>
            <a:ext cx="735488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2E5C0BC-247F-F64F-B66D-D79198B37085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2FE9075-B787-EE4E-B29D-3726C9CD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24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4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5C0BC-247F-F64F-B66D-D79198B37085}" type="datetimeFigureOut">
              <a:rPr lang="ru-RU" smtClean="0"/>
              <a:t>22.09.16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E9075-B787-EE4E-B29D-3726C9CDF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12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1824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 userDrawn="1"/>
        </p:nvSpPr>
        <p:spPr>
          <a:xfrm>
            <a:off x="2" y="815326"/>
            <a:ext cx="784458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2" y="476672"/>
            <a:ext cx="7215939" cy="338650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latin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17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156">
          <p15:clr>
            <a:srgbClr val="FBAE40"/>
          </p15:clr>
        </p15:guide>
        <p15:guide id="2" pos="153">
          <p15:clr>
            <a:srgbClr val="FBAE40"/>
          </p15:clr>
        </p15:guide>
        <p15:guide id="3" pos="41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662" r:id="rId21"/>
    <p:sldLayoutId id="214748368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3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2A6748CE-4F96-4BD5-A393-06BC559F481E}" type="datetimeFigureOut">
              <a:rPr lang="ru-RU" smtClean="0">
                <a:solidFill>
                  <a:prstClr val="black"/>
                </a:solidFill>
              </a:rPr>
              <a:pPr/>
              <a:t>22.09.16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DD8A62C0-1E51-4343-BD0A-87D462E3E58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29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Relationship Id="rId3" Type="http://schemas.openxmlformats.org/officeDocument/2006/relationships/chart" Target="../charts/char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537" y="2091308"/>
            <a:ext cx="9000926" cy="2160240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ОБ ИТОГАХ</a:t>
            </a:r>
            <a:r>
              <a:rPr lang="en-US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2015-2016 УЧЕБНЫЙ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ПРИОРИТЕТНЫЕ НАПРАВЛЕНИЯ </a:t>
            </a:r>
            <a:endParaRPr lang="en-US" sz="2800" b="1" dirty="0" smtClean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2016-2017</a:t>
            </a:r>
            <a:endParaRPr lang="ru-RU" sz="1400" b="1" dirty="0" smtClean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716115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С.М. Кадочников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директор</a:t>
            </a:r>
            <a:endParaRPr lang="en-US" sz="1600" dirty="0" smtClean="0">
              <a:solidFill>
                <a:schemeClr val="tx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://www.hse.ru/data/2014/07/30/1311496998/logo_hse_filials_cmyk_s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322"/>
            <a:ext cx="4056385" cy="6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856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Доклад на Ученом Совете НИУ ВШЭ – Санкт-Петербург</a:t>
            </a:r>
          </a:p>
          <a:p>
            <a:pPr algn="ctr"/>
            <a:r>
              <a:rPr lang="ru-RU" sz="1400" dirty="0" smtClean="0"/>
              <a:t>22 сентября 20</a:t>
            </a:r>
            <a:r>
              <a:rPr lang="en-US" sz="1400" dirty="0" smtClean="0"/>
              <a:t>1</a:t>
            </a:r>
            <a:r>
              <a:rPr lang="ru-RU" sz="1400" dirty="0" smtClean="0"/>
              <a:t>6 года</a:t>
            </a:r>
          </a:p>
        </p:txBody>
      </p:sp>
    </p:spTree>
    <p:extLst>
      <p:ext uri="{BB962C8B-B14F-4D97-AF65-F5344CB8AC3E}">
        <p14:creationId xmlns:p14="http://schemas.microsoft.com/office/powerpoint/2010/main" val="10241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Портфель ОП бакалавриата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38630"/>
              </p:ext>
            </p:extLst>
          </p:nvPr>
        </p:nvGraphicFramePr>
        <p:xfrm>
          <a:off x="539552" y="1076264"/>
          <a:ext cx="8181367" cy="427555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727122"/>
                <a:gridCol w="3652842"/>
                <a:gridCol w="1801403"/>
              </a:tblGrid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Направление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Название ОП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Менеджмент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Международный менеджмент (с 2015 г.)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80% английский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Логистика и управление цепями поставок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Юриспруденция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Юриспруденция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Государственное и муниципальное управление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Государственное и муниципальное управление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Политология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Политология и мировая политика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(</a:t>
                      </a:r>
                      <a:r>
                        <a:rPr lang="ru-RU" sz="1400" u="none" strike="noStrike" dirty="0">
                          <a:effectLst/>
                        </a:rPr>
                        <a:t>с 2016 г.)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80% английский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Социология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Социология и социальная </a:t>
                      </a:r>
                      <a:r>
                        <a:rPr lang="ru-RU" sz="1400" u="none" strike="noStrike" dirty="0" smtClean="0">
                          <a:effectLst/>
                        </a:rPr>
                        <a:t>информатика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(с 2016 г.)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80% английский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История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История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Востоковедение и африканистика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Востоковедение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Филология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Филология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русский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7863" marR="7863" marT="7863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53376"/>
              </p:ext>
            </p:extLst>
          </p:nvPr>
        </p:nvGraphicFramePr>
        <p:xfrm>
          <a:off x="539552" y="5666917"/>
          <a:ext cx="8181366" cy="983461"/>
        </p:xfrm>
        <a:graphic>
          <a:graphicData uri="http://schemas.openxmlformats.org/drawingml/2006/table">
            <a:tbl>
              <a:tblPr/>
              <a:tblGrid>
                <a:gridCol w="1686880"/>
                <a:gridCol w="1040242"/>
                <a:gridCol w="1363561"/>
                <a:gridCol w="1363561"/>
                <a:gridCol w="1363561"/>
                <a:gridCol w="1363561"/>
              </a:tblGrid>
              <a:tr h="1123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231" marR="11231" marT="40430" marB="404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01.10.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2014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2015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2016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Направление бакалавриат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ОП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бакалавриата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11231" marR="11231" marT="11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Портфель ОП магистратуры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06742"/>
              </p:ext>
            </p:extLst>
          </p:nvPr>
        </p:nvGraphicFramePr>
        <p:xfrm>
          <a:off x="395536" y="908722"/>
          <a:ext cx="8280921" cy="433201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967744"/>
                <a:gridCol w="4591402"/>
                <a:gridCol w="1721775"/>
              </a:tblGrid>
              <a:tr h="30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Название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ОП (форма обучения)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3656" marR="3656" marT="3656" marB="0" anchor="ctr"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Язык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8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Прикладная экономика и математические </a:t>
                      </a:r>
                      <a:r>
                        <a:rPr lang="ru-RU" sz="1200" u="none" strike="noStrike" dirty="0" smtClean="0">
                          <a:effectLst/>
                        </a:rPr>
                        <a:t>методы</a:t>
                      </a:r>
                      <a:r>
                        <a:rPr lang="en-US" sz="1200" u="none" strike="noStrike" dirty="0" smtClean="0">
                          <a:effectLst/>
                        </a:rPr>
                        <a:t> (</a:t>
                      </a:r>
                      <a:r>
                        <a:rPr lang="ru-RU" sz="1200" u="none" strike="noStrike" dirty="0" smtClean="0">
                          <a:effectLst/>
                        </a:rPr>
                        <a:t>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92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Менеджмент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Маркетинговые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технологии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русский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Экономика впечатлений: менеджмент в индустрии гостеприимства и туризме (специализация - Менеджмент событийного и культурного туризма)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русский/</a:t>
                      </a:r>
                      <a:r>
                        <a:rPr lang="ru-RU" sz="120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английский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/>
                </a:tc>
              </a:tr>
              <a:tr h="20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Стратегическое управление логистикой (очная)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Финансы и кредит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Финансы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английский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Прикладная математика и информатика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Анализ больших данных в бизнесе экономике и обществе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Государственное и муниципальное управление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baseline="0" dirty="0" smtClean="0">
                          <a:effectLst/>
                        </a:rPr>
                        <a:t> Государственное и муниципальное управление (очная)</a:t>
                      </a:r>
                      <a:endParaRPr lang="ru-RU" sz="1200" b="0" i="0" u="none" strike="noStrike" dirty="0">
                        <a:solidFill>
                          <a:srgbClr val="1A222C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baseline="0" dirty="0" smtClean="0">
                          <a:effectLst/>
                        </a:rPr>
                        <a:t> Управление образование (очно-заочная)</a:t>
                      </a:r>
                      <a:endParaRPr lang="ru-RU" sz="1200" b="0" i="0" u="none" strike="noStrike" dirty="0">
                        <a:solidFill>
                          <a:srgbClr val="0000FF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Политология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Политика и управление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Социология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Современный социальный анализ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Юриспруденция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Адвокатура (очная)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Гражданское и коммерческое право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русский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История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Прикладная и междисциплинарная история (очная)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английский</a:t>
                      </a:r>
                      <a:endParaRPr lang="ru-RU" sz="1200" b="0" i="0" u="none" strike="noStrike" dirty="0">
                        <a:solidFill>
                          <a:schemeClr val="accent4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3656" marR="3656" marT="3656" marB="0" anchor="ctr"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67969"/>
              </p:ext>
            </p:extLst>
          </p:nvPr>
        </p:nvGraphicFramePr>
        <p:xfrm>
          <a:off x="395532" y="5482846"/>
          <a:ext cx="8280924" cy="947863"/>
        </p:xfrm>
        <a:graphic>
          <a:graphicData uri="http://schemas.openxmlformats.org/drawingml/2006/table">
            <a:tbl>
              <a:tblPr/>
              <a:tblGrid>
                <a:gridCol w="1733519"/>
                <a:gridCol w="1026789"/>
                <a:gridCol w="1380154"/>
                <a:gridCol w="1380154"/>
                <a:gridCol w="1380154"/>
                <a:gridCol w="1380154"/>
              </a:tblGrid>
              <a:tr h="1522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 </a:t>
                      </a:r>
                    </a:p>
                  </a:txBody>
                  <a:tcPr marL="8366" marR="8366" marT="30117" marB="301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01.10.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01.10.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01.10.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01.10.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01.10.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2012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2013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2014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2015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2016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Направление магистратура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5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7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8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ОП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магистратуры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9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10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11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cs typeface="Tahoma"/>
                        </a:rPr>
                        <a:t>13</a:t>
                      </a:r>
                    </a:p>
                  </a:txBody>
                  <a:tcPr marL="8366" marR="8366" marT="83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03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50" y="722313"/>
            <a:ext cx="3329201" cy="307802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Результаты экзамена </a:t>
            </a:r>
            <a:r>
              <a:rPr lang="en-US" sz="1600" dirty="0" smtClean="0"/>
              <a:t>IELTS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4732144"/>
              </p:ext>
            </p:extLst>
          </p:nvPr>
        </p:nvGraphicFramePr>
        <p:xfrm>
          <a:off x="316652" y="1062027"/>
          <a:ext cx="49240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5183902"/>
              </p:ext>
            </p:extLst>
          </p:nvPr>
        </p:nvGraphicFramePr>
        <p:xfrm>
          <a:off x="323528" y="4293096"/>
          <a:ext cx="460331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371703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Показатели реализации проекта «Учебные ассистенты»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5078" y="722313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Результаты конкурса 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Лучший преподаватель»</a:t>
            </a:r>
          </a:p>
        </p:txBody>
      </p:sp>
      <p:graphicFrame>
        <p:nvGraphicFramePr>
          <p:cNvPr id="8" name="Диаграмма 8"/>
          <p:cNvGraphicFramePr/>
          <p:nvPr>
            <p:extLst>
              <p:ext uri="{D42A27DB-BD31-4B8C-83A1-F6EECF244321}">
                <p14:modId xmlns:p14="http://schemas.microsoft.com/office/powerpoint/2010/main" val="20177814"/>
              </p:ext>
            </p:extLst>
          </p:nvPr>
        </p:nvGraphicFramePr>
        <p:xfrm>
          <a:off x="5349922" y="1337481"/>
          <a:ext cx="3678072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260648"/>
            <a:ext cx="673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Показатели качества учебного процесса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8680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52737"/>
            <a:ext cx="868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Подготовка </a:t>
            </a:r>
            <a:r>
              <a:rPr lang="ru-RU" sz="1400" dirty="0">
                <a:solidFill>
                  <a:prstClr val="black"/>
                </a:solidFill>
              </a:rPr>
              <a:t>к открытию двух новых бакалаврских образовательных программ на английском языке на базе существующих русскоязычных программ (Социология, Политология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Подготовка </a:t>
            </a:r>
            <a:r>
              <a:rPr lang="ru-RU" sz="1400" dirty="0">
                <a:solidFill>
                  <a:prstClr val="black"/>
                </a:solidFill>
              </a:rPr>
              <a:t>к открытию одной магистерской программы на английском языке (Финансы) на базе </a:t>
            </a:r>
            <a:r>
              <a:rPr lang="ru-RU" sz="1400" dirty="0" smtClean="0">
                <a:solidFill>
                  <a:prstClr val="black"/>
                </a:solidFill>
              </a:rPr>
              <a:t>существующей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Открытие </a:t>
            </a:r>
            <a:r>
              <a:rPr lang="ru-RU" sz="1400" dirty="0">
                <a:solidFill>
                  <a:prstClr val="black"/>
                </a:solidFill>
              </a:rPr>
              <a:t>магистерских программ </a:t>
            </a: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/>
              <a:t>Анализ больших данных в бизнесе, экономике и обществе</a:t>
            </a:r>
            <a:r>
              <a:rPr lang="ru-RU" sz="1400" dirty="0" smtClean="0">
                <a:solidFill>
                  <a:prstClr val="black"/>
                </a:solidFill>
              </a:rPr>
              <a:t>» </a:t>
            </a:r>
            <a:r>
              <a:rPr lang="ru-RU" sz="1400" dirty="0">
                <a:solidFill>
                  <a:prstClr val="black"/>
                </a:solidFill>
              </a:rPr>
              <a:t>и «Гражданское и коммерческое право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Приоритетное внимание к обновлению преподавательского состава, в том числе международному </a:t>
            </a:r>
            <a:r>
              <a:rPr lang="ru-RU" sz="1400" dirty="0" err="1">
                <a:solidFill>
                  <a:prstClr val="black"/>
                </a:solidFill>
              </a:rPr>
              <a:t>рекрутингу</a:t>
            </a:r>
            <a:r>
              <a:rPr lang="ru-RU" sz="1400" dirty="0">
                <a:solidFill>
                  <a:prstClr val="black"/>
                </a:solidFill>
              </a:rPr>
              <a:t> по направлениям </a:t>
            </a:r>
            <a:r>
              <a:rPr lang="ru-RU" sz="1400" dirty="0">
                <a:solidFill>
                  <a:schemeClr val="accent4"/>
                </a:solidFill>
              </a:rPr>
              <a:t>Менеджмент, Финансы, Политология, </a:t>
            </a:r>
            <a:r>
              <a:rPr lang="ru-RU" sz="1400" dirty="0" smtClean="0">
                <a:solidFill>
                  <a:schemeClr val="accent4"/>
                </a:solidFill>
              </a:rPr>
              <a:t>Социология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Разработка и подготовка к открытию образовательной программы РКИ (с отдельным набором) по изучению русского языка и культуры (</a:t>
            </a:r>
            <a:r>
              <a:rPr lang="en-US" sz="1400" dirty="0">
                <a:solidFill>
                  <a:prstClr val="black"/>
                </a:solidFill>
              </a:rPr>
              <a:t>Russian Studies Program</a:t>
            </a:r>
            <a:r>
              <a:rPr lang="ru-RU" sz="1400" dirty="0" smtClean="0">
                <a:solidFill>
                  <a:prstClr val="black"/>
                </a:solidFill>
              </a:rPr>
              <a:t>)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Образование: реализация планов 2015-2016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54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14627"/>
            <a:ext cx="858695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Выполнено </a:t>
            </a:r>
            <a:r>
              <a:rPr lang="ru-RU" sz="1600" b="1" dirty="0" smtClean="0">
                <a:solidFill>
                  <a:schemeClr val="tx2"/>
                </a:solidFill>
              </a:rPr>
              <a:t>частично: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Подготовка к открытию образовательных программ второго высшего образования: </a:t>
            </a:r>
            <a:r>
              <a:rPr lang="ru-RU" sz="1400" dirty="0">
                <a:solidFill>
                  <a:schemeClr val="accent4"/>
                </a:solidFill>
              </a:rPr>
              <a:t>открыты 2 из 4-х программ: Финансы, Юриспруденция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Приоритетное внимание при развитии новых партнерств для обеспечения программ стажировок и обменов в зарубежных университетах по следующим программам: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бакалавриат по Востоковедению и африканистике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бакалавриат по Менеджменту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Активное внедрение инструментов интеграции науки и образования в образовательные </a:t>
            </a:r>
            <a:r>
              <a:rPr lang="ru-RU" sz="1400" dirty="0" smtClean="0">
                <a:solidFill>
                  <a:prstClr val="black"/>
                </a:solidFill>
              </a:rPr>
              <a:t>программы: </a:t>
            </a:r>
            <a:r>
              <a:rPr lang="ru-RU" sz="1400" dirty="0" smtClean="0">
                <a:solidFill>
                  <a:schemeClr val="accent4"/>
                </a:solidFill>
              </a:rPr>
              <a:t>сделаны </a:t>
            </a:r>
            <a:r>
              <a:rPr lang="ru-RU" sz="1400" dirty="0">
                <a:solidFill>
                  <a:schemeClr val="accent4"/>
                </a:solidFill>
              </a:rPr>
              <a:t>первые шаги по интеграции исследовательской инфраструктуры                   с аспирантурой, необходимо усилить работу в данном направлении в магистратуре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Подготовка </a:t>
            </a:r>
            <a:r>
              <a:rPr lang="ru-RU" sz="1400" dirty="0">
                <a:solidFill>
                  <a:prstClr val="black"/>
                </a:solidFill>
              </a:rPr>
              <a:t>к открытию как минимум трех программ двойных дипломов: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Магистратура «Финансы</a:t>
            </a:r>
            <a:r>
              <a:rPr lang="ru-RU" sz="1400" dirty="0">
                <a:solidFill>
                  <a:prstClr val="black"/>
                </a:solidFill>
              </a:rPr>
              <a:t>» с </a:t>
            </a:r>
            <a:r>
              <a:rPr lang="en-US" sz="1400" dirty="0" smtClean="0">
                <a:solidFill>
                  <a:prstClr val="black"/>
                </a:solidFill>
              </a:rPr>
              <a:t>UCL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Магистратура </a:t>
            </a:r>
            <a:r>
              <a:rPr lang="ru-RU" sz="1400" dirty="0">
                <a:solidFill>
                  <a:prstClr val="black"/>
                </a:solidFill>
              </a:rPr>
              <a:t>по </a:t>
            </a:r>
            <a:r>
              <a:rPr lang="ru-RU" sz="1400" dirty="0" smtClean="0">
                <a:solidFill>
                  <a:prstClr val="black"/>
                </a:solidFill>
              </a:rPr>
              <a:t>Экономике с </a:t>
            </a:r>
            <a:r>
              <a:rPr lang="ru-RU" sz="1400" dirty="0">
                <a:solidFill>
                  <a:prstClr val="black"/>
                </a:solidFill>
              </a:rPr>
              <a:t>Университетом </a:t>
            </a:r>
            <a:r>
              <a:rPr lang="ru-RU" sz="1400" dirty="0" smtClean="0">
                <a:solidFill>
                  <a:prstClr val="black"/>
                </a:solidFill>
              </a:rPr>
              <a:t>Экс-Марсель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Магистратура </a:t>
            </a:r>
            <a:r>
              <a:rPr lang="ru-RU" sz="1400" dirty="0">
                <a:solidFill>
                  <a:prstClr val="black"/>
                </a:solidFill>
              </a:rPr>
              <a:t>по </a:t>
            </a:r>
            <a:r>
              <a:rPr lang="ru-RU" sz="1400" dirty="0" smtClean="0">
                <a:solidFill>
                  <a:prstClr val="black"/>
                </a:solidFill>
              </a:rPr>
              <a:t>Политологии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Проработка перспектив открытия программ двойных дипломов со следующими </a:t>
            </a:r>
            <a:r>
              <a:rPr lang="ru-RU" sz="1400" dirty="0" smtClean="0">
                <a:solidFill>
                  <a:prstClr val="black"/>
                </a:solidFill>
              </a:rPr>
              <a:t>вузами: </a:t>
            </a:r>
            <a:r>
              <a:rPr lang="en-US" sz="1400" dirty="0" smtClean="0">
                <a:solidFill>
                  <a:prstClr val="black"/>
                </a:solidFill>
              </a:rPr>
              <a:t>King’s </a:t>
            </a:r>
            <a:r>
              <a:rPr lang="en-US" sz="1400" dirty="0">
                <a:solidFill>
                  <a:prstClr val="black"/>
                </a:solidFill>
              </a:rPr>
              <a:t>College</a:t>
            </a:r>
            <a:r>
              <a:rPr lang="ru-RU" sz="1400" dirty="0">
                <a:solidFill>
                  <a:prstClr val="black"/>
                </a:solidFill>
              </a:rPr>
              <a:t> (Лондон, </a:t>
            </a:r>
            <a:r>
              <a:rPr lang="ru-RU" sz="1400" dirty="0" smtClean="0">
                <a:solidFill>
                  <a:prstClr val="black"/>
                </a:solidFill>
              </a:rPr>
              <a:t>Великобритания); </a:t>
            </a:r>
            <a:r>
              <a:rPr lang="en-US" sz="1400" dirty="0" err="1" smtClean="0">
                <a:solidFill>
                  <a:prstClr val="black"/>
                </a:solidFill>
              </a:rPr>
              <a:t>Fudan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University (</a:t>
            </a:r>
            <a:r>
              <a:rPr lang="ru-RU" sz="1400" dirty="0">
                <a:solidFill>
                  <a:prstClr val="black"/>
                </a:solidFill>
              </a:rPr>
              <a:t>Шанхай, </a:t>
            </a:r>
            <a:r>
              <a:rPr lang="ru-RU" sz="1400" dirty="0" smtClean="0">
                <a:solidFill>
                  <a:prstClr val="black"/>
                </a:solidFill>
              </a:rPr>
              <a:t>Китай); </a:t>
            </a:r>
            <a:r>
              <a:rPr lang="en-US" sz="1400" dirty="0" smtClean="0">
                <a:solidFill>
                  <a:prstClr val="black"/>
                </a:solidFill>
              </a:rPr>
              <a:t>University </a:t>
            </a:r>
            <a:r>
              <a:rPr lang="en-US" sz="1400" dirty="0">
                <a:solidFill>
                  <a:prstClr val="black"/>
                </a:solidFill>
              </a:rPr>
              <a:t>of Torino (</a:t>
            </a:r>
            <a:r>
              <a:rPr lang="ru-RU" sz="1400" dirty="0">
                <a:solidFill>
                  <a:prstClr val="black"/>
                </a:solidFill>
              </a:rPr>
              <a:t>Турин, </a:t>
            </a:r>
            <a:r>
              <a:rPr lang="ru-RU" sz="1400" dirty="0" smtClean="0">
                <a:solidFill>
                  <a:prstClr val="black"/>
                </a:solidFill>
              </a:rPr>
              <a:t>Италия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742938" lvl="1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Проработка перспектив открытия программ двойных дипломов, стратегических партнерств для </a:t>
            </a:r>
            <a:r>
              <a:rPr lang="ru-RU" sz="1400" dirty="0" smtClean="0">
                <a:solidFill>
                  <a:prstClr val="black"/>
                </a:solidFill>
              </a:rPr>
              <a:t>ряда ОП </a:t>
            </a:r>
            <a:r>
              <a:rPr lang="ru-RU" sz="1400" dirty="0" err="1" smtClean="0">
                <a:solidFill>
                  <a:prstClr val="black"/>
                </a:solidFill>
              </a:rPr>
              <a:t>бакалавриата</a:t>
            </a:r>
            <a:r>
              <a:rPr lang="ru-RU" sz="1400" dirty="0" smtClean="0">
                <a:solidFill>
                  <a:prstClr val="black"/>
                </a:solidFill>
              </a:rPr>
              <a:t> и магистратуры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Проработка перспектив расширения направлений подготовки, в частности, по </a:t>
            </a:r>
            <a:r>
              <a:rPr lang="ru-RU" sz="1400" dirty="0" smtClean="0">
                <a:solidFill>
                  <a:prstClr val="black"/>
                </a:solidFill>
              </a:rPr>
              <a:t>направлениям </a:t>
            </a:r>
            <a:r>
              <a:rPr lang="ru-RU" sz="1400" dirty="0" err="1" smtClean="0">
                <a:solidFill>
                  <a:prstClr val="black"/>
                </a:solidFill>
              </a:rPr>
              <a:t>Медиакоммуникации</a:t>
            </a:r>
            <a:r>
              <a:rPr lang="ru-RU" sz="1400" dirty="0" smtClean="0">
                <a:solidFill>
                  <a:prstClr val="black"/>
                </a:solidFill>
              </a:rPr>
              <a:t>, Дизайн</a:t>
            </a:r>
            <a:endParaRPr lang="ru-RU" sz="1400" dirty="0">
              <a:solidFill>
                <a:prstClr val="black"/>
              </a:solidFill>
            </a:endParaRPr>
          </a:p>
          <a:p>
            <a:pPr marL="285744" indent="-285744">
              <a:buFont typeface="Arial"/>
              <a:buChar char="•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Образование: реализация планов </a:t>
            </a:r>
            <a:r>
              <a:rPr lang="ru-RU" sz="2400" dirty="0" smtClean="0"/>
              <a:t>2015-2016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91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r>
              <a:rPr lang="ru-RU" sz="2400" dirty="0" smtClean="0"/>
              <a:t>Качество приема в НИУ ВШЭ Санкт-Петербург</a:t>
            </a:r>
            <a:endParaRPr lang="ru-RU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1128938"/>
            <a:ext cx="3166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Средний балл зачисленных</a:t>
            </a:r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977805"/>
              </p:ext>
            </p:extLst>
          </p:nvPr>
        </p:nvGraphicFramePr>
        <p:xfrm>
          <a:off x="228600" y="1520646"/>
          <a:ext cx="3429000" cy="197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"/>
          <p:cNvGraphicFramePr/>
          <p:nvPr>
            <p:extLst>
              <p:ext uri="{D42A27DB-BD31-4B8C-83A1-F6EECF244321}">
                <p14:modId xmlns:p14="http://schemas.microsoft.com/office/powerpoint/2010/main" val="2585895432"/>
              </p:ext>
            </p:extLst>
          </p:nvPr>
        </p:nvGraphicFramePr>
        <p:xfrm>
          <a:off x="228599" y="4050634"/>
          <a:ext cx="4118811" cy="280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28599" y="3686349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Географическая структура </a:t>
            </a:r>
          </a:p>
          <a:p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Зачисленных, чел.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37233"/>
              </p:ext>
            </p:extLst>
          </p:nvPr>
        </p:nvGraphicFramePr>
        <p:xfrm>
          <a:off x="4780547" y="1398050"/>
          <a:ext cx="4102770" cy="530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4772025" y="1128938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Структура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поступивших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8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58415"/>
              </p:ext>
            </p:extLst>
          </p:nvPr>
        </p:nvGraphicFramePr>
        <p:xfrm>
          <a:off x="228598" y="959437"/>
          <a:ext cx="8686801" cy="55961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83303"/>
                <a:gridCol w="3822670"/>
                <a:gridCol w="929227"/>
                <a:gridCol w="1751601"/>
              </a:tblGrid>
              <a:tr h="198999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Мероприятия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Результаты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/>
                        <a:t>2015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/>
                        <a:t>2016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69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Дни открытых</a:t>
                      </a:r>
                      <a:r>
                        <a:rPr lang="ru-RU" sz="1200" baseline="0" dirty="0" smtClean="0"/>
                        <a:t> дверей факультетов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(!)впервые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 w="12700" cmpd="sng">
                      <a:noFill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5 мероприятий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Приняло</a:t>
                      </a:r>
                      <a:r>
                        <a:rPr lang="ru-RU" sz="1200" baseline="0" dirty="0" smtClean="0"/>
                        <a:t> участие всего 732 человека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5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Дистанционные программы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(!)впервые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1) Школа молодого исследователя (13 регионов, 200 участников)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2) Конференция</a:t>
                      </a:r>
                      <a:r>
                        <a:rPr lang="ru-RU" sz="1200" baseline="0" dirty="0" smtClean="0"/>
                        <a:t> исследовательских работ (8 регионов + 8 районов СПб)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3) Конкурс творческих работ «Каждый пишет, как он слышит» (5 регионов, 91 участник)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Лекторий для учителей </a:t>
                      </a:r>
                      <a:r>
                        <a:rPr lang="en-US" sz="1200" dirty="0" smtClean="0"/>
                        <a:t>New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5 занятий (134 участника)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«Дни Вышки»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Переход на сетевую форму организации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(!)впервые </a:t>
                      </a:r>
                      <a:endParaRPr lang="ru-RU" sz="12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Отдельные мероприятия для</a:t>
                      </a:r>
                      <a:r>
                        <a:rPr lang="ru-RU" sz="1200" baseline="0" dirty="0" smtClean="0"/>
                        <a:t> школ-лидеров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(!)впервые 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Число мероприятий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6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8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89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Число участников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930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1600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89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Число образовательных учреждения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26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53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269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Высшая проба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Рост числа участников на 40%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(1 место среди всех кампусов)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Всероссийская</a:t>
                      </a:r>
                      <a:r>
                        <a:rPr lang="ru-RU" sz="1200" baseline="0" dirty="0" smtClean="0"/>
                        <a:t> олимпиада по экономике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Участники регионального этапа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115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134 (рост на 16,5%)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8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Победители и призеры регионального этапа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20</a:t>
                      </a:r>
                      <a:r>
                        <a:rPr lang="ru-RU" sz="1200" baseline="0" dirty="0" smtClean="0"/>
                        <a:t> (1+19</a:t>
                      </a:r>
                      <a:r>
                        <a:rPr lang="ru-RU" sz="1200" dirty="0" smtClean="0"/>
                        <a:t>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23 (3+20)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8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Участники и призеры заключительного этапа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 (1)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(3)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269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Классические</a:t>
                      </a:r>
                      <a:r>
                        <a:rPr lang="ru-RU" sz="1200" baseline="0" dirty="0" smtClean="0"/>
                        <a:t> д</a:t>
                      </a:r>
                      <a:r>
                        <a:rPr lang="ru-RU" sz="1200" dirty="0" smtClean="0"/>
                        <a:t>ни открытых дверей 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Рост числа участников примерно в 2 раза </a:t>
                      </a:r>
                      <a:endParaRPr lang="en-US" sz="1200" baseline="0" dirty="0" smtClean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aseline="0" dirty="0" smtClean="0"/>
                        <a:t>(2016 год </a:t>
                      </a:r>
                      <a:r>
                        <a:rPr lang="en-US" sz="1200" baseline="0" dirty="0" smtClean="0"/>
                        <a:t>~ </a:t>
                      </a:r>
                      <a:r>
                        <a:rPr lang="ru-RU" sz="1200" baseline="0" dirty="0" smtClean="0"/>
                        <a:t>1200 участников</a:t>
                      </a:r>
                      <a:r>
                        <a:rPr lang="en-US" sz="1200" baseline="0" dirty="0" smtClean="0"/>
                        <a:t>)</a:t>
                      </a:r>
                      <a:endParaRPr lang="ru-RU" sz="120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9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Конкурсы для старшеклассников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Рост числа образовательных учреждений</a:t>
                      </a:r>
                      <a:r>
                        <a:rPr lang="ru-RU" sz="1200" baseline="0" dirty="0" smtClean="0"/>
                        <a:t> на 43,8% 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99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200" kern="1200" dirty="0" smtClean="0"/>
                        <a:t>Конгресс учителей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Число</a:t>
                      </a:r>
                      <a:r>
                        <a:rPr lang="ru-RU" sz="1200" baseline="0" dirty="0" smtClean="0"/>
                        <a:t> участников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193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261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89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Число регионов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8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/>
                        <a:t>16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Ключевые мероприятия довузовского блока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6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1" y="1001509"/>
            <a:ext cx="8606306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Выполнено:</a:t>
            </a:r>
            <a:endParaRPr lang="ru-RU" sz="1600" b="1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Внедрены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модели массовых мероприятий по продвижению ценностей социально-экономического образования. Рост числа участников Дней открытых дверей ВШЭ на  - 69%, Рост числа участников  Дней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НИУ ВШЭ –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 75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Расширен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перечень олимпиад и конкурсов, курируемых НИУ ВШЭ. Увеличилось число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студентов,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поступивших в НИУ ВШЭ на основе ЕГЭ и состава портфолио.  </a:t>
            </a: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Создана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вариативная  программа повышения качества обществоведческого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образования;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внедрены формы дистанционной,  методической и информационной  поддержки мероприятий для учителей и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учащихся.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12.000 участников социальных сетей «Питерская Вышка», Абитуриент НИУ ВШЭ-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Санкт-Петербург,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400 участников тематических и цикловых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мероприятий.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Увеличено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число преподавателей и студентов, участвующих в программах довузовского блока. </a:t>
            </a: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участников конференции 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школьников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увеличено в 2 раза. В формы подготовки к конференции включились более 200 учащихся из 13  регионов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России.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Конгресс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учителей общественных дисциплин СЗФО РФ 2015-2016: 261 человек, 16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регионов.</a:t>
            </a:r>
          </a:p>
          <a:p>
            <a:pPr algn="just" defTabSz="452438"/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Не удалось: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Организовать новые формы работы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родительской аудиторией.</a:t>
            </a: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Реализовать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взаимодействие  с образовательными учреждениями  Ленинградской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области.</a:t>
            </a: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Внедрить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новые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дистанционные формы </a:t>
            </a: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работы с образовательными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учреждениями.</a:t>
            </a:r>
            <a:endParaRPr lang="ru-RU" sz="14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Довузовский блок: реализация планов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6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ДПО: Динамика </a:t>
            </a:r>
            <a:r>
              <a:rPr lang="ru-RU" sz="2400" dirty="0" smtClean="0"/>
              <a:t>доходов в 2015-2016</a:t>
            </a:r>
            <a:endParaRPr lang="ru-RU" sz="2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68469"/>
              </p:ext>
            </p:extLst>
          </p:nvPr>
        </p:nvGraphicFramePr>
        <p:xfrm>
          <a:off x="228600" y="1019942"/>
          <a:ext cx="8686799" cy="295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111556"/>
              </p:ext>
            </p:extLst>
          </p:nvPr>
        </p:nvGraphicFramePr>
        <p:xfrm>
          <a:off x="228600" y="4127793"/>
          <a:ext cx="8506647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28788" y="1019942"/>
            <a:ext cx="4948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Доходы ИДПО по типам программ, тыс. руб.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8644" y="4107509"/>
            <a:ext cx="6189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Доходы ИДПО по источникам,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9610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ДПО: Ключевые   достижения  в 2015-2016</a:t>
            </a:r>
            <a:endParaRPr lang="ru-RU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832457"/>
            <a:ext cx="9091863" cy="6001643"/>
            <a:chOff x="228600" y="807690"/>
            <a:chExt cx="9091863" cy="6001643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807690"/>
              <a:ext cx="8664450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200" b="1" dirty="0" smtClean="0"/>
                <a:t>Разработаны и открыты программы с высокой добавленной стоимостью: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ru-RU" sz="1200" dirty="0" smtClean="0"/>
                <a:t>Программы формата «</a:t>
              </a:r>
              <a:r>
                <a:rPr lang="en-US" sz="1200" dirty="0" smtClean="0">
                  <a:ea typeface="Times New Roman" panose="02020603050405020304" pitchFamily="18" charset="0"/>
                </a:rPr>
                <a:t>Master in Strategy  and Management</a:t>
              </a:r>
              <a:r>
                <a:rPr lang="ru-RU" sz="1200" dirty="0" smtClean="0">
                  <a:ea typeface="Times New Roman" panose="02020603050405020304" pitchFamily="18" charset="0"/>
                </a:rPr>
                <a:t>»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ru-RU" sz="1200" dirty="0" smtClean="0">
                  <a:ea typeface="Times New Roman" panose="02020603050405020304" pitchFamily="18" charset="0"/>
                </a:rPr>
                <a:t>Программы формата корпоративный мини</a:t>
              </a:r>
              <a:r>
                <a:rPr lang="en-US" sz="1200" dirty="0" smtClean="0">
                  <a:ea typeface="Times New Roman" panose="02020603050405020304" pitchFamily="18" charset="0"/>
                </a:rPr>
                <a:t> MBA</a:t>
              </a:r>
              <a:r>
                <a:rPr lang="ru-RU" sz="1200" dirty="0" smtClean="0">
                  <a:ea typeface="Times New Roman" panose="02020603050405020304" pitchFamily="18" charset="0"/>
                </a:rPr>
                <a:t> для  Группы «</a:t>
              </a:r>
              <a:r>
                <a:rPr lang="ru-RU" sz="1200" b="1" dirty="0" err="1" smtClean="0">
                  <a:ea typeface="Times New Roman" panose="02020603050405020304" pitchFamily="18" charset="0"/>
                </a:rPr>
                <a:t>ФосАгро</a:t>
              </a:r>
              <a:r>
                <a:rPr lang="ru-RU" sz="1200" dirty="0" smtClean="0">
                  <a:ea typeface="Times New Roman" panose="02020603050405020304" pitchFamily="18" charset="0"/>
                </a:rPr>
                <a:t>» ОА «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Апатит</a:t>
              </a:r>
              <a:r>
                <a:rPr lang="ru-RU" sz="1200" dirty="0" smtClean="0">
                  <a:ea typeface="Times New Roman" panose="02020603050405020304" pitchFamily="18" charset="0"/>
                </a:rPr>
                <a:t>» - программа «Развитие управленческих компетенций»;  для компании «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Лента</a:t>
              </a:r>
              <a:r>
                <a:rPr lang="ru-RU" sz="1200" dirty="0" smtClean="0">
                  <a:ea typeface="Times New Roman" panose="02020603050405020304" pitchFamily="18" charset="0"/>
                </a:rPr>
                <a:t>» - программа с использованием дистанционных образовательных технологий «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Лента Лидер 2.0</a:t>
              </a:r>
              <a:r>
                <a:rPr lang="ru-RU" sz="1200" dirty="0" smtClean="0">
                  <a:ea typeface="Times New Roman" panose="02020603050405020304" pitchFamily="18" charset="0"/>
                </a:rPr>
                <a:t>».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ru-RU" sz="1200" dirty="0" smtClean="0">
                  <a:ea typeface="Times New Roman" panose="02020603050405020304" pitchFamily="18" charset="0"/>
                </a:rPr>
                <a:t>Программа «Логистика и управление цепями поставок» для Группы «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Илим</a:t>
              </a:r>
              <a:r>
                <a:rPr lang="ru-RU" sz="1200" dirty="0" smtClean="0">
                  <a:ea typeface="Times New Roman" panose="02020603050405020304" pitchFamily="18" charset="0"/>
                </a:rPr>
                <a:t>»</a:t>
              </a:r>
            </a:p>
            <a:p>
              <a:pPr marL="342900" lvl="0" indent="-342900"/>
              <a:endParaRPr lang="ru-RU" sz="1200" dirty="0" smtClean="0">
                <a:ea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prstClr val="black"/>
                  </a:solidFill>
                </a:rPr>
                <a:t>Реализованы программы, ориентированные на формирование и развитие проектных команд по крупным проектам социально-экономического развития территорий: 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ru-RU" sz="1200" dirty="0" smtClean="0">
                  <a:ea typeface="Times New Roman" panose="02020603050405020304" pitchFamily="18" charset="0"/>
                </a:rPr>
                <a:t>ОАО «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Технопарк Санкт-Петербурга</a:t>
              </a:r>
              <a:r>
                <a:rPr lang="ru-RU" sz="1200" dirty="0" smtClean="0">
                  <a:ea typeface="Times New Roman" panose="02020603050405020304" pitchFamily="18" charset="0"/>
                </a:rPr>
                <a:t>» - проведение семинаров по вопросам кластерного развития;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ru-RU" sz="1200" dirty="0" smtClean="0"/>
                <a:t>Обучение в рамках Президентской программы подготовки управленческих кадров  руководителей, реализующих проекты развития порта «</a:t>
              </a:r>
              <a:r>
                <a:rPr lang="ru-RU" sz="1200" dirty="0" err="1" smtClean="0"/>
                <a:t>Бронка</a:t>
              </a:r>
              <a:r>
                <a:rPr lang="ru-RU" sz="1200" dirty="0" smtClean="0"/>
                <a:t>», ж/</a:t>
              </a:r>
              <a:r>
                <a:rPr lang="ru-RU" sz="1200" dirty="0" err="1" smtClean="0"/>
                <a:t>д</a:t>
              </a:r>
              <a:r>
                <a:rPr lang="ru-RU" sz="1200" dirty="0" smtClean="0"/>
                <a:t> узла «Южный Парк», электрической подстанции  «Невская Губа» </a:t>
              </a:r>
              <a:br>
                <a:rPr lang="ru-RU" sz="1200" dirty="0" smtClean="0"/>
              </a:br>
              <a:endParaRPr lang="ru-RU" sz="12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ea typeface="Times New Roman" panose="02020603050405020304" pitchFamily="18" charset="0"/>
                </a:rPr>
                <a:t>Реализовано 10 государственных контрактов и 13 корпоративных договоров на повышение квалификации сотрудников компаний</a:t>
              </a:r>
            </a:p>
            <a:p>
              <a:pPr marL="342900" lvl="0" indent="-342900"/>
              <a:endParaRPr lang="ru-RU" sz="1200" dirty="0" smtClean="0">
                <a:ea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ea typeface="Times New Roman" panose="02020603050405020304" pitchFamily="18" charset="0"/>
                </a:rPr>
                <a:t>Открыты программы профессиональной переподготовки: </a:t>
              </a:r>
              <a:r>
                <a:rPr lang="ru-RU" sz="1200" dirty="0" smtClean="0">
                  <a:ea typeface="Times New Roman" panose="02020603050405020304" pitchFamily="18" charset="0"/>
                </a:rPr>
                <a:t>(1)</a:t>
              </a:r>
              <a:r>
                <a:rPr lang="ru-RU" sz="1200" b="1" dirty="0" smtClean="0">
                  <a:ea typeface="Times New Roman" panose="02020603050405020304" pitchFamily="18" charset="0"/>
                </a:rPr>
                <a:t> </a:t>
              </a:r>
              <a:r>
                <a:rPr lang="ru-RU" sz="1200" dirty="0" smtClean="0">
                  <a:ea typeface="Times New Roman" panose="02020603050405020304" pitchFamily="18" charset="0"/>
                </a:rPr>
                <a:t>Управление персоналом, (2) Маркетинговые технологии в управлении компанией, (3) Бренд-менеджмент, (4) </a:t>
              </a:r>
              <a:r>
                <a:rPr lang="ru-RU" sz="1200" dirty="0" smtClean="0"/>
                <a:t>Управление рисками в компаниях и финансовых институтах</a:t>
              </a:r>
            </a:p>
            <a:p>
              <a:pPr marL="342900" lvl="0" indent="-342900">
                <a:buAutoNum type="arabicPeriod"/>
              </a:pPr>
              <a:endParaRPr lang="ru-RU" sz="1200" dirty="0" smtClean="0">
                <a:ea typeface="Times New Roman" panose="020206030504050203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ea typeface="Times New Roman" panose="02020603050405020304" pitchFamily="18" charset="0"/>
                </a:rPr>
                <a:t>Произведен редизайн базового пакета программ профессиональной переподготовки и повышения квалификации по следующим направлениям:</a:t>
              </a:r>
            </a:p>
            <a:p>
              <a:pPr lvl="1" indent="233363" algn="just">
                <a:buFont typeface="Arial" pitchFamily="34" charset="0"/>
                <a:buChar char="•"/>
              </a:pPr>
              <a:r>
                <a:rPr lang="ru-RU" sz="1200" dirty="0" smtClean="0"/>
                <a:t>Экономика и управление предприятием</a:t>
              </a:r>
            </a:p>
            <a:p>
              <a:pPr lvl="1" indent="233363" algn="just">
                <a:buFont typeface="Arial" pitchFamily="34" charset="0"/>
                <a:buChar char="•"/>
              </a:pPr>
              <a:r>
                <a:rPr lang="ru-RU" sz="1200" dirty="0" err="1" smtClean="0">
                  <a:ea typeface="Times New Roman" panose="02020603050405020304" pitchFamily="18" charset="0"/>
                </a:rPr>
                <a:t>Логистический</a:t>
              </a:r>
              <a:r>
                <a:rPr lang="ru-RU" sz="1200" dirty="0" smtClean="0">
                  <a:ea typeface="Times New Roman" panose="02020603050405020304" pitchFamily="18" charset="0"/>
                </a:rPr>
                <a:t> менеджмент</a:t>
              </a:r>
            </a:p>
            <a:p>
              <a:pPr lvl="1" indent="233363" algn="just">
                <a:buFont typeface="Arial" pitchFamily="34" charset="0"/>
                <a:buChar char="•"/>
              </a:pPr>
              <a:r>
                <a:rPr lang="ru-RU" sz="1200" dirty="0" smtClean="0">
                  <a:ea typeface="Times New Roman" panose="02020603050405020304" pitchFamily="18" charset="0"/>
                </a:rPr>
                <a:t>Финансовый менеджмент</a:t>
              </a:r>
            </a:p>
            <a:p>
              <a:pPr marL="742932" lvl="1" indent="-285744"/>
              <a:endParaRPr lang="ru-RU" sz="1200" b="1" dirty="0" smtClean="0">
                <a:solidFill>
                  <a:prstClr val="black"/>
                </a:solidFill>
              </a:endParaRPr>
            </a:p>
            <a:p>
              <a:pPr marL="285732" indent="-285744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prstClr val="black"/>
                  </a:solidFill>
                </a:rPr>
                <a:t>Развитие компетенций в сфере технологий </a:t>
              </a:r>
              <a:r>
                <a:rPr lang="ru-RU" sz="1200" b="1" dirty="0" err="1" smtClean="0">
                  <a:solidFill>
                    <a:prstClr val="black"/>
                  </a:solidFill>
                </a:rPr>
                <a:t>форсайта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: проект ООО «</a:t>
              </a:r>
              <a:r>
                <a:rPr lang="ru-RU" sz="1200" b="1" dirty="0" err="1" smtClean="0">
                  <a:solidFill>
                    <a:prstClr val="black"/>
                  </a:solidFill>
                </a:rPr>
                <a:t>Газпромгеологоразведка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»</a:t>
              </a:r>
            </a:p>
            <a:p>
              <a:pPr marL="285732" indent="-285744"/>
              <a:endParaRPr lang="ru-RU" sz="1200" b="1" dirty="0">
                <a:solidFill>
                  <a:prstClr val="black"/>
                </a:solidFill>
              </a:endParaRPr>
            </a:p>
            <a:p>
              <a:pPr marL="285732" indent="-285744"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Выход  </a:t>
              </a:r>
              <a:r>
                <a:rPr lang="ru-RU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на  федеральный уровень   конкурсов: </a:t>
              </a:r>
              <a:r>
                <a:rPr lang="ru-RU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успешное </a:t>
              </a:r>
              <a:r>
                <a:rPr lang="ru-RU" sz="1200" dirty="0">
                  <a:ea typeface="Calibri" panose="020F0502020204030204" pitchFamily="34" charset="0"/>
                  <a:cs typeface="Arial" panose="020B0604020202020204" pitchFamily="34" charset="0"/>
                </a:rPr>
                <a:t>участие с  ФЦП «Русский  язык»  на 2016-2020,  получение  </a:t>
              </a:r>
              <a:r>
                <a:rPr lang="ru-RU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гранта на  </a:t>
              </a:r>
              <a:r>
                <a:rPr lang="ru-RU" sz="1200" dirty="0"/>
                <a:t>проведение    серии  школ-семинаров  «Эволюция социально-экономического </a:t>
              </a:r>
              <a:r>
                <a:rPr lang="ru-RU" sz="1200" dirty="0" smtClean="0"/>
                <a:t>                    и </a:t>
              </a:r>
              <a:r>
                <a:rPr lang="ru-RU" sz="1200" dirty="0"/>
                <a:t>гуманитарного   образования   в  России»   на   зарубежных   </a:t>
              </a:r>
              <a:r>
                <a:rPr lang="ru-RU" sz="1200" dirty="0" smtClean="0"/>
                <a:t>площадках</a:t>
              </a:r>
              <a:endParaRPr lang="ru-RU" sz="1200" b="1" dirty="0" smtClean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62087" y="5041506"/>
              <a:ext cx="58583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indent="233363">
                <a:buFont typeface="Arial" pitchFamily="34" charset="0"/>
                <a:buChar char="•"/>
              </a:pPr>
              <a:r>
                <a:rPr lang="ru-RU" sz="1200" dirty="0">
                  <a:ea typeface="Times New Roman" panose="02020603050405020304" pitchFamily="18" charset="0"/>
                </a:rPr>
                <a:t>Бухгалтерский учет</a:t>
              </a:r>
              <a:r>
                <a:rPr lang="ru-RU" sz="1200" dirty="0" smtClean="0">
                  <a:ea typeface="Times New Roman" panose="02020603050405020304" pitchFamily="18" charset="0"/>
                </a:rPr>
                <a:t>, </a:t>
              </a:r>
              <a:r>
                <a:rPr lang="ru-RU" sz="1200" dirty="0">
                  <a:ea typeface="Times New Roman" panose="02020603050405020304" pitchFamily="18" charset="0"/>
                </a:rPr>
                <a:t>анализ и аудит</a:t>
              </a:r>
            </a:p>
            <a:p>
              <a:pPr lvl="1" indent="233363">
                <a:buFont typeface="Arial" pitchFamily="34" charset="0"/>
                <a:buChar char="•"/>
              </a:pPr>
              <a:r>
                <a:rPr lang="ru-RU" sz="1200" dirty="0">
                  <a:ea typeface="Times New Roman" panose="02020603050405020304" pitchFamily="18" charset="0"/>
                </a:rPr>
                <a:t>Президентская программа «Стратегическое развитие компании»</a:t>
              </a:r>
            </a:p>
            <a:p>
              <a:pPr lvl="1" indent="233363">
                <a:buFont typeface="Arial" pitchFamily="34" charset="0"/>
                <a:buChar char="•"/>
              </a:pPr>
              <a:r>
                <a:rPr lang="ru-RU" sz="1200" dirty="0">
                  <a:ea typeface="Times New Roman" panose="02020603050405020304" pitchFamily="18" charset="0"/>
                </a:rPr>
                <a:t>Оценка стоимости предприятия (бизнеса)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73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0825" y="1358153"/>
            <a:ext cx="86645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НИУ ВШЭ – Санкт-Петербург в рейтингах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Ключевые достижения и реализация планов 2015-2016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Довузовская работа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Дополнительное профессиональное образование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Наука и прикладные исследования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Интернационализация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Инновационное предпринимательство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Партнерства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Выпускники и развитие карьеры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Репутация и продвижение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err="1" smtClean="0"/>
              <a:t>Внеучебная</a:t>
            </a:r>
            <a:r>
              <a:rPr lang="ru-RU" sz="1600" dirty="0" smtClean="0"/>
              <a:t> работа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Кадры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Инфраструктура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Финансы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Приоритетные проекты 2016-2017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3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52193"/>
            <a:ext cx="85918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Внедрение </a:t>
            </a:r>
            <a:r>
              <a:rPr lang="ru-RU" sz="1400" dirty="0">
                <a:solidFill>
                  <a:prstClr val="black"/>
                </a:solidFill>
              </a:rPr>
              <a:t>практики сертифицированных дополнительных образовательных программ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Программа ПК в партнерстве с компанией «1С»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Разработана программа «Проектирование бизнес архитектуры компании с использованием </a:t>
            </a:r>
            <a:r>
              <a:rPr lang="ru-RU" sz="1400" dirty="0" smtClean="0"/>
              <a:t>ПО </a:t>
            </a:r>
            <a:r>
              <a:rPr lang="en-US" sz="1400" dirty="0"/>
              <a:t>Business Studio</a:t>
            </a:r>
            <a:r>
              <a:rPr lang="ru-RU" sz="1400" dirty="0" smtClean="0"/>
              <a:t>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Master </a:t>
            </a:r>
            <a:r>
              <a:rPr lang="en-US" sz="1400" dirty="0"/>
              <a:t>in Strategic Logistics Management</a:t>
            </a:r>
            <a:r>
              <a:rPr lang="ru-RU" sz="1400" dirty="0"/>
              <a:t>, которая </a:t>
            </a:r>
            <a:r>
              <a:rPr lang="ru-RU" sz="1400" dirty="0" smtClean="0"/>
              <a:t>служит </a:t>
            </a:r>
            <a:r>
              <a:rPr lang="ru-RU" sz="1400" dirty="0"/>
              <a:t>подготовкой сдаче экзаменов на получение сертификата Европейского сертификационного комитета по логистике уровня ES </a:t>
            </a:r>
            <a:r>
              <a:rPr lang="ru-RU" sz="1400" dirty="0" err="1"/>
              <a:t>Log</a:t>
            </a:r>
            <a:r>
              <a:rPr lang="ru-RU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Ведется работа по получению статуса </a:t>
            </a:r>
            <a:r>
              <a:rPr lang="en-US" sz="1400" dirty="0" smtClean="0"/>
              <a:t>Global Registered Education Provider (Global REP),  </a:t>
            </a:r>
            <a:r>
              <a:rPr lang="ru-RU" sz="1400" dirty="0" smtClean="0"/>
              <a:t>дающего право реализации учебных программ в области Проектного Менеджмента от имени </a:t>
            </a:r>
            <a:r>
              <a:rPr lang="en-US" sz="1400" dirty="0" smtClean="0"/>
              <a:t>Project Management Institute (PMI)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Подготовка к открытию </a:t>
            </a:r>
            <a:r>
              <a:rPr lang="en-US" sz="1400" dirty="0">
                <a:solidFill>
                  <a:prstClr val="black"/>
                </a:solidFill>
              </a:rPr>
              <a:t>MBA </a:t>
            </a:r>
            <a:r>
              <a:rPr lang="ru-RU" sz="1400" dirty="0">
                <a:solidFill>
                  <a:prstClr val="black"/>
                </a:solidFill>
              </a:rPr>
              <a:t>в ближайшие два года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0" lvl="1"/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Выполнено частично: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Приоритетная  разработка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открытие </a:t>
            </a:r>
            <a:r>
              <a:rPr lang="ru-RU" sz="1400" dirty="0">
                <a:solidFill>
                  <a:prstClr val="black"/>
                </a:solidFill>
              </a:rPr>
              <a:t>программ высокой добавленной стоимости, в том числе:</a:t>
            </a:r>
          </a:p>
          <a:p>
            <a:pPr marL="742938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программ профессиональной переподготовки </a:t>
            </a:r>
            <a:r>
              <a:rPr lang="ru-RU" sz="1400" dirty="0" err="1">
                <a:solidFill>
                  <a:prstClr val="black"/>
                </a:solidFill>
              </a:rPr>
              <a:t>Master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in</a:t>
            </a:r>
            <a:r>
              <a:rPr lang="ru-RU" sz="1400" dirty="0" smtClean="0">
                <a:solidFill>
                  <a:prstClr val="black"/>
                </a:solidFill>
              </a:rPr>
              <a:t>: </a:t>
            </a:r>
            <a:r>
              <a:rPr lang="ru-RU" sz="1400" dirty="0" smtClean="0">
                <a:solidFill>
                  <a:schemeClr val="accent4"/>
                </a:solidFill>
              </a:rPr>
              <a:t>Реализованы программы в рамках корпоративного мини МВА в сети гипермаркетов «Лента», ОАО «</a:t>
            </a:r>
            <a:r>
              <a:rPr lang="ru-RU" sz="1400" dirty="0" err="1" smtClean="0">
                <a:solidFill>
                  <a:schemeClr val="accent4"/>
                </a:solidFill>
              </a:rPr>
              <a:t>Фосагро</a:t>
            </a:r>
            <a:r>
              <a:rPr lang="ru-RU" sz="1400" dirty="0" smtClean="0">
                <a:solidFill>
                  <a:schemeClr val="accent4"/>
                </a:solidFill>
              </a:rPr>
              <a:t>»</a:t>
            </a:r>
            <a:endParaRPr lang="ru-RU" sz="1400" dirty="0">
              <a:solidFill>
                <a:srgbClr val="FF0000"/>
              </a:solidFill>
            </a:endParaRPr>
          </a:p>
          <a:p>
            <a:pPr marL="742938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программ</a:t>
            </a:r>
            <a:r>
              <a:rPr lang="ru-RU" sz="1400" dirty="0">
                <a:solidFill>
                  <a:prstClr val="black"/>
                </a:solidFill>
              </a:rPr>
              <a:t>, ориентированных на формирование и развитие проектных команд по крупным проектам социально-экономического развития </a:t>
            </a:r>
            <a:r>
              <a:rPr lang="ru-RU" sz="1400" dirty="0" smtClean="0">
                <a:solidFill>
                  <a:prstClr val="black"/>
                </a:solidFill>
              </a:rPr>
              <a:t>территорий: </a:t>
            </a:r>
            <a:r>
              <a:rPr lang="ru-RU" sz="1400" dirty="0">
                <a:solidFill>
                  <a:schemeClr val="accent4"/>
                </a:solidFill>
              </a:rPr>
              <a:t>Реализована программа с ОАО «Технопарк Санкт-Петербурга», в рамках Президентской программы подготовки управленческих кадров разработан проект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«Стратегическое развитие порта «Бронка», концепция строительства ж/д узла «Южный Парк», «Строительство электрической подстанции 110\20 </a:t>
            </a:r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кВ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«Невская Губа»</a:t>
            </a:r>
          </a:p>
          <a:p>
            <a:pPr marL="742938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программ</a:t>
            </a:r>
            <a:r>
              <a:rPr lang="ru-RU" sz="1400" dirty="0">
                <a:solidFill>
                  <a:prstClr val="black"/>
                </a:solidFill>
              </a:rPr>
              <a:t>, ориентированных на тематику </a:t>
            </a:r>
            <a:r>
              <a:rPr lang="ru-RU" sz="1400" dirty="0" smtClean="0">
                <a:solidFill>
                  <a:prstClr val="black"/>
                </a:solidFill>
              </a:rPr>
              <a:t>БРИКС</a:t>
            </a:r>
          </a:p>
          <a:p>
            <a:pPr marL="742938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Формирование   </a:t>
            </a:r>
            <a:r>
              <a:rPr lang="ru-RU" sz="1400" dirty="0" smtClean="0">
                <a:solidFill>
                  <a:schemeClr val="accent4"/>
                </a:solidFill>
              </a:rPr>
              <a:t>Экспертно-методического  совета  по   ДПО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ДПО: реализация планов 2015-2016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925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52206"/>
              </p:ext>
            </p:extLst>
          </p:nvPr>
        </p:nvGraphicFramePr>
        <p:xfrm>
          <a:off x="628650" y="1484784"/>
          <a:ext cx="8085044" cy="347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УЦПР: динамика  поступлений от приносящей доход </a:t>
            </a:r>
            <a:r>
              <a:rPr lang="ru-RU" sz="2400" dirty="0" smtClean="0">
                <a:solidFill>
                  <a:prstClr val="black"/>
                </a:solidFill>
              </a:rPr>
              <a:t>деятельности, млн руб.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1F4CC-102C-492E-A82B-E377E5B9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225689"/>
            <a:ext cx="8664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Реализация   в  полном  объеме   </a:t>
            </a:r>
            <a:r>
              <a:rPr lang="ru-RU" sz="1200" b="1" dirty="0" err="1" smtClean="0"/>
              <a:t>госзадания</a:t>
            </a:r>
            <a:r>
              <a:rPr lang="ru-RU" sz="1200" b="1" dirty="0" smtClean="0"/>
              <a:t>   </a:t>
            </a:r>
            <a:r>
              <a:rPr lang="ru-RU" sz="1200" b="1" dirty="0" err="1" smtClean="0"/>
              <a:t>Минобрнауки</a:t>
            </a:r>
            <a:r>
              <a:rPr lang="ru-RU" sz="1200" b="1" dirty="0" smtClean="0"/>
              <a:t>   России</a:t>
            </a:r>
            <a:r>
              <a:rPr lang="ru-RU" sz="1200" dirty="0" smtClean="0"/>
              <a:t>,   а также подготовка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предложений </a:t>
            </a:r>
            <a:r>
              <a:rPr lang="ru-RU" sz="1200" dirty="0"/>
              <a:t>по расширению целевой аудитории </a:t>
            </a:r>
            <a:r>
              <a:rPr lang="ru-RU" sz="1200" dirty="0" err="1"/>
              <a:t>госзадания</a:t>
            </a:r>
            <a:r>
              <a:rPr lang="ru-RU" sz="1200" dirty="0"/>
              <a:t> в части привлечения новых категорий слушателей </a:t>
            </a:r>
            <a:endParaRPr lang="ru-RU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ea typeface="Calibri"/>
                <a:cs typeface="Times New Roman"/>
              </a:rPr>
              <a:t>Гармонизация организационных </a:t>
            </a:r>
            <a:r>
              <a:rPr lang="ru-RU" sz="1200" b="1" dirty="0">
                <a:ea typeface="Calibri"/>
                <a:cs typeface="Times New Roman"/>
              </a:rPr>
              <a:t>и бизнес-процессов в УЦПР с общеуниверситетскими</a:t>
            </a:r>
            <a:r>
              <a:rPr lang="ru-RU" sz="1200" dirty="0">
                <a:ea typeface="Calibri"/>
                <a:cs typeface="Times New Roman"/>
              </a:rPr>
              <a:t>, </a:t>
            </a:r>
            <a:r>
              <a:rPr lang="ru-RU" sz="1200" dirty="0" smtClean="0">
                <a:ea typeface="Calibri"/>
                <a:cs typeface="Times New Roman"/>
              </a:rPr>
              <a:t>включая  требований к  ППС,  унификацию </a:t>
            </a:r>
            <a:r>
              <a:rPr lang="ru-RU" sz="1200" dirty="0">
                <a:ea typeface="Calibri"/>
                <a:cs typeface="Times New Roman"/>
              </a:rPr>
              <a:t>систем учета, регламентирующих процедур, финансовой отчетности,  систем   </a:t>
            </a:r>
            <a:r>
              <a:rPr lang="ru-RU" sz="1200" dirty="0" smtClean="0">
                <a:ea typeface="Calibri"/>
                <a:cs typeface="Times New Roman"/>
              </a:rPr>
              <a:t>закупок,  </a:t>
            </a:r>
            <a:r>
              <a:rPr lang="ru-RU" sz="1200" dirty="0">
                <a:ea typeface="Calibri"/>
                <a:cs typeface="Times New Roman"/>
              </a:rPr>
              <a:t>ведения   </a:t>
            </a:r>
            <a:r>
              <a:rPr lang="ru-RU" sz="1200" dirty="0" smtClean="0">
                <a:ea typeface="Calibri"/>
                <a:cs typeface="Times New Roman"/>
              </a:rPr>
              <a:t>документооборота,  ИТ –обеспечения,  персональные  страницы и корпоративные   адреса </a:t>
            </a:r>
            <a:r>
              <a:rPr lang="ru-RU" sz="1200" dirty="0">
                <a:ea typeface="Calibri"/>
                <a:cs typeface="Times New Roman"/>
              </a:rPr>
              <a:t>и т.д. </a:t>
            </a:r>
            <a:endParaRPr lang="ru-RU" sz="1200" dirty="0" smtClean="0">
              <a:ea typeface="Calibri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</a:rPr>
              <a:t>Проведение выборочного аудита  нормативно-правовой </a:t>
            </a:r>
            <a:r>
              <a:rPr lang="ru-RU" sz="1200" b="1" dirty="0">
                <a:solidFill>
                  <a:prstClr val="black"/>
                </a:solidFill>
              </a:rPr>
              <a:t>и финансовой  деятельности УЦПР </a:t>
            </a:r>
            <a:r>
              <a:rPr lang="ru-RU" sz="1200" dirty="0">
                <a:solidFill>
                  <a:prstClr val="black"/>
                </a:solidFill>
              </a:rPr>
              <a:t>с выработкой предложений по </a:t>
            </a:r>
            <a:r>
              <a:rPr lang="ru-RU" sz="1200" dirty="0" smtClean="0">
                <a:solidFill>
                  <a:prstClr val="black"/>
                </a:solidFill>
              </a:rPr>
              <a:t>   устранению  выявленных   недостатков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</a:rPr>
              <a:t>Оптимизация  расходов</a:t>
            </a:r>
            <a:r>
              <a:rPr lang="ru-RU" sz="1200" dirty="0" smtClean="0">
                <a:solidFill>
                  <a:prstClr val="black"/>
                </a:solidFill>
              </a:rPr>
              <a:t>,  включая  сокращение  численности штата,  </a:t>
            </a:r>
            <a:r>
              <a:rPr lang="ru-RU" sz="1200" dirty="0" err="1" smtClean="0">
                <a:solidFill>
                  <a:prstClr val="black"/>
                </a:solidFill>
              </a:rPr>
              <a:t>оганизацию</a:t>
            </a:r>
            <a:r>
              <a:rPr lang="ru-RU" sz="1200" dirty="0" smtClean="0">
                <a:solidFill>
                  <a:prstClr val="black"/>
                </a:solidFill>
              </a:rPr>
              <a:t>   закупочной   деятельности   и т.д.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Объединение </a:t>
            </a:r>
            <a:r>
              <a:rPr lang="ru-RU" sz="1200" b="1" dirty="0"/>
              <a:t>локальных корпоративных компьютерных сетей УЦПР </a:t>
            </a:r>
            <a:r>
              <a:rPr lang="ru-RU" sz="1200" b="1" dirty="0" smtClean="0"/>
              <a:t>и университета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</a:rPr>
              <a:t>Продвижение: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Разработка нового  </a:t>
            </a:r>
            <a:r>
              <a:rPr lang="ru-RU" sz="1200" dirty="0"/>
              <a:t>сайт  УЦПР </a:t>
            </a:r>
            <a:r>
              <a:rPr lang="en-US" sz="1200" dirty="0"/>
              <a:t>https://mtcenter.hse.ru</a:t>
            </a:r>
            <a:r>
              <a:rPr lang="en-US" sz="1200" dirty="0" smtClean="0"/>
              <a:t>/</a:t>
            </a:r>
            <a:endParaRPr lang="ru-RU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/>
              <a:t>Открытие  совместной с  ГМЗ  «Царское   село»  совместной выставки  «Особняк Кочубеев. «Дворянское гнездо» в  Царском селе»  (с июля 2016) </a:t>
            </a:r>
          </a:p>
          <a:p>
            <a:endParaRPr lang="ru-RU" sz="1600" b="1" dirty="0" smtClean="0">
              <a:solidFill>
                <a:schemeClr val="accent4"/>
              </a:solidFill>
            </a:endParaRPr>
          </a:p>
          <a:p>
            <a:r>
              <a:rPr lang="ru-RU" sz="1600" b="1" dirty="0" smtClean="0">
                <a:solidFill>
                  <a:schemeClr val="accent4"/>
                </a:solidFill>
              </a:rPr>
              <a:t>Выполнено  частично: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ea typeface="Calibri"/>
                <a:cs typeface="Times New Roman"/>
              </a:rPr>
              <a:t>Проведение аудита качества предоставляемых в настоящее время  образовательных услуг и продуктов УЦПР</a:t>
            </a:r>
            <a:r>
              <a:rPr lang="ru-RU" sz="1200" dirty="0">
                <a:ea typeface="Calibri"/>
                <a:cs typeface="Times New Roman"/>
              </a:rPr>
              <a:t>, и одновременное  замещение их   новыми образовательными программами на основе анализа результатов имеющихся и проведения специальных маркетинговых  исследований, позволяющих выявить потребности в развитии компетенций и повышении квалификации управленческого звена вузов  - </a:t>
            </a:r>
            <a:r>
              <a:rPr lang="ru-RU" sz="1200" dirty="0" smtClean="0">
                <a:solidFill>
                  <a:schemeClr val="accent4"/>
                </a:solidFill>
                <a:ea typeface="Calibri"/>
                <a:cs typeface="Times New Roman"/>
              </a:rPr>
              <a:t>Выполнено в части </a:t>
            </a:r>
            <a:r>
              <a:rPr lang="ru-RU" sz="1200" dirty="0">
                <a:solidFill>
                  <a:schemeClr val="accent4"/>
                </a:solidFill>
                <a:ea typeface="Calibri"/>
                <a:cs typeface="Times New Roman"/>
              </a:rPr>
              <a:t>проведения </a:t>
            </a:r>
            <a:r>
              <a:rPr lang="ru-RU" sz="1200" dirty="0" smtClean="0">
                <a:solidFill>
                  <a:schemeClr val="accent4"/>
                </a:solidFill>
                <a:ea typeface="Calibri"/>
                <a:cs typeface="Times New Roman"/>
              </a:rPr>
              <a:t>текущего маркетингового </a:t>
            </a:r>
            <a:r>
              <a:rPr lang="ru-RU" sz="1200" dirty="0">
                <a:solidFill>
                  <a:schemeClr val="accent4"/>
                </a:solidFill>
                <a:ea typeface="Calibri"/>
                <a:cs typeface="Times New Roman"/>
              </a:rPr>
              <a:t>исследования </a:t>
            </a:r>
            <a:r>
              <a:rPr lang="ru-RU" sz="1200" dirty="0" smtClean="0">
                <a:solidFill>
                  <a:schemeClr val="accent4"/>
                </a:solidFill>
                <a:ea typeface="Calibri"/>
                <a:cs typeface="Times New Roman"/>
              </a:rPr>
              <a:t>среди слушателей УЦПР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ea typeface="Calibri"/>
                <a:cs typeface="Times New Roman"/>
              </a:rPr>
              <a:t>Разработка  новых презентационных  материалов  </a:t>
            </a:r>
            <a:r>
              <a:rPr lang="ru-RU" sz="1200" dirty="0" smtClean="0">
                <a:ea typeface="Calibri"/>
                <a:cs typeface="Times New Roman"/>
              </a:rPr>
              <a:t>-  </a:t>
            </a:r>
            <a:r>
              <a:rPr lang="ru-RU" sz="1200" dirty="0" smtClean="0">
                <a:solidFill>
                  <a:schemeClr val="accent4"/>
                </a:solidFill>
                <a:ea typeface="Calibri"/>
                <a:cs typeface="Times New Roman"/>
              </a:rPr>
              <a:t>частично (макеты буклета, а также буклет,  подготовленный к совместной с ГМЗЦС выставке)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Разработка пилотных совместных ИДПО-УЦПР образовательных программ</a:t>
            </a:r>
            <a:r>
              <a:rPr lang="ru-RU" sz="1200" dirty="0" smtClean="0"/>
              <a:t>  </a:t>
            </a:r>
            <a:r>
              <a:rPr lang="ru-RU" sz="1200" dirty="0"/>
              <a:t>для </a:t>
            </a:r>
            <a:r>
              <a:rPr lang="ru-RU" sz="1200" dirty="0" smtClean="0"/>
              <a:t>работников системы образования (вузовских   менеджеров,  директоров  школ и т.д.)  -  </a:t>
            </a:r>
            <a:r>
              <a:rPr lang="ru-RU" sz="1200" dirty="0" smtClean="0">
                <a:solidFill>
                  <a:schemeClr val="accent4"/>
                </a:solidFill>
              </a:rPr>
              <a:t>проекты  программ разработаны ИДПО,  доработка и запуск после выработки соответствующей маркетинговой стратегии</a:t>
            </a:r>
            <a:endParaRPr lang="ru-RU" sz="1200" dirty="0" smtClean="0">
              <a:solidFill>
                <a:schemeClr val="accent4"/>
              </a:solidFill>
              <a:ea typeface="Calibri"/>
              <a:cs typeface="Times New Roman"/>
            </a:endParaRPr>
          </a:p>
          <a:p>
            <a:endParaRPr lang="ru-RU" sz="1200" dirty="0" smtClean="0">
              <a:ea typeface="Calibri"/>
              <a:cs typeface="Times New Roman"/>
            </a:endParaRPr>
          </a:p>
          <a:p>
            <a:endParaRPr lang="ru-RU" sz="1200" dirty="0" smtClean="0">
              <a:solidFill>
                <a:schemeClr val="accent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УЦПР: </a:t>
            </a:r>
            <a:r>
              <a:rPr lang="ru-RU" sz="2400" dirty="0" smtClean="0"/>
              <a:t>ключевые  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9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Наука: ключевые показатели публикационной активности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7" name="Rectangle 5"/>
          <p:cNvSpPr/>
          <p:nvPr/>
        </p:nvSpPr>
        <p:spPr>
          <a:xfrm>
            <a:off x="403065" y="1275755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Публикации в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Web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of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Science</a:t>
            </a:r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 </a:t>
            </a:r>
            <a:endParaRPr lang="en-US" sz="1600" b="1" dirty="0" smtClean="0">
              <a:latin typeface="+mj-lt"/>
              <a:ea typeface="Calibri" panose="020F0502020204030204" pitchFamily="34" charset="0"/>
            </a:endParaRPr>
          </a:p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на 1 </a:t>
            </a:r>
            <a:r>
              <a:rPr lang="ru-RU" sz="1600" b="1" dirty="0">
                <a:latin typeface="+mj-lt"/>
                <a:ea typeface="Calibri" panose="020F0502020204030204" pitchFamily="34" charset="0"/>
              </a:rPr>
              <a:t>НПР</a:t>
            </a:r>
            <a:endParaRPr lang="ru-RU" sz="1600" b="1" dirty="0">
              <a:latin typeface="+mj-lt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961965" y="4349686"/>
            <a:ext cx="3373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Публикации в </a:t>
            </a:r>
            <a:r>
              <a:rPr lang="en-US" sz="1600" b="1" dirty="0" err="1" smtClean="0">
                <a:latin typeface="+mj-lt"/>
                <a:ea typeface="Calibri" panose="020F0502020204030204" pitchFamily="34" charset="0"/>
              </a:rPr>
              <a:t>WoS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и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Scopus</a:t>
            </a:r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 по кампусам, % (за 2015 год)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77894828"/>
              </p:ext>
            </p:extLst>
          </p:nvPr>
        </p:nvGraphicFramePr>
        <p:xfrm>
          <a:off x="4961965" y="4980669"/>
          <a:ext cx="3234275" cy="178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/>
          <p:cNvSpPr/>
          <p:nvPr/>
        </p:nvSpPr>
        <p:spPr>
          <a:xfrm>
            <a:off x="4961965" y="1275755"/>
            <a:ext cx="3656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Публикации в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Scopus</a:t>
            </a:r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 на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</a:rPr>
              <a:t>1 </a:t>
            </a:r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НПР</a:t>
            </a:r>
            <a:endParaRPr lang="ru-RU" sz="16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1797" y="4349687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Цитируемость на  1 НПР </a:t>
            </a:r>
            <a:endParaRPr lang="en-US" sz="1600" b="1" dirty="0" smtClean="0">
              <a:latin typeface="+mj-lt"/>
              <a:ea typeface="Calibri" panose="020F0502020204030204" pitchFamily="34" charset="0"/>
            </a:endParaRPr>
          </a:p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(средний показатель)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1818676"/>
              </p:ext>
            </p:extLst>
          </p:nvPr>
        </p:nvGraphicFramePr>
        <p:xfrm>
          <a:off x="364419" y="1813825"/>
          <a:ext cx="4109739" cy="240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6390876"/>
              </p:ext>
            </p:extLst>
          </p:nvPr>
        </p:nvGraphicFramePr>
        <p:xfrm>
          <a:off x="4788024" y="1617547"/>
          <a:ext cx="4162682" cy="260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48589" y="3620488"/>
            <a:ext cx="6495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(факт)</a:t>
            </a:r>
            <a:endParaRPr lang="ru-RU" sz="1200" dirty="0"/>
          </a:p>
        </p:txBody>
      </p:sp>
      <p:graphicFrame>
        <p:nvGraphicFramePr>
          <p:cNvPr id="12" name="Диаграмма 14"/>
          <p:cNvGraphicFramePr/>
          <p:nvPr>
            <p:extLst>
              <p:ext uri="{D42A27DB-BD31-4B8C-83A1-F6EECF244321}">
                <p14:modId xmlns:p14="http://schemas.microsoft.com/office/powerpoint/2010/main" val="606050077"/>
              </p:ext>
            </p:extLst>
          </p:nvPr>
        </p:nvGraphicFramePr>
        <p:xfrm>
          <a:off x="403065" y="4934461"/>
          <a:ext cx="3757047" cy="175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74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Наука: ключевые показатели</a:t>
            </a:r>
            <a:endParaRPr lang="ru-RU" sz="2400" dirty="0"/>
          </a:p>
        </p:txBody>
      </p:sp>
      <p:sp>
        <p:nvSpPr>
          <p:cNvPr id="16" name="Rectangle 13"/>
          <p:cNvSpPr/>
          <p:nvPr/>
        </p:nvSpPr>
        <p:spPr>
          <a:xfrm>
            <a:off x="356937" y="4018293"/>
            <a:ext cx="6575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Объем НИОКР на  1 НПР, тыс. руб.</a:t>
            </a:r>
            <a:endParaRPr lang="ru-RU" sz="1600" b="1" dirty="0">
              <a:latin typeface="+mj-lt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356937" y="832150"/>
            <a:ext cx="3982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  <a:ea typeface="Calibri" panose="020F0502020204030204" pitchFamily="34" charset="0"/>
              </a:rPr>
              <a:t>Объем НИОКР, тыс. руб. 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6" name="Диаграмма 2"/>
          <p:cNvGraphicFramePr/>
          <p:nvPr>
            <p:extLst>
              <p:ext uri="{D42A27DB-BD31-4B8C-83A1-F6EECF244321}">
                <p14:modId xmlns:p14="http://schemas.microsoft.com/office/powerpoint/2010/main" val="3924454311"/>
              </p:ext>
            </p:extLst>
          </p:nvPr>
        </p:nvGraphicFramePr>
        <p:xfrm>
          <a:off x="356937" y="1170703"/>
          <a:ext cx="7886109" cy="264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0964869"/>
              </p:ext>
            </p:extLst>
          </p:nvPr>
        </p:nvGraphicFramePr>
        <p:xfrm>
          <a:off x="743943" y="4413166"/>
          <a:ext cx="788906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59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Оценка эффективности научных подразделений</a:t>
            </a:r>
            <a:endParaRPr lang="ru-R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5879"/>
              </p:ext>
            </p:extLst>
          </p:nvPr>
        </p:nvGraphicFramePr>
        <p:xfrm>
          <a:off x="323528" y="1412776"/>
          <a:ext cx="8568951" cy="523076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256584"/>
                <a:gridCol w="3312367"/>
              </a:tblGrid>
              <a:tr h="7911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научного подразделения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о прохождении оценки эффективности деятельности научных </a:t>
                      </a:r>
                      <a:r>
                        <a:rPr lang="ru-RU" sz="1400" dirty="0" smtClean="0">
                          <a:effectLst/>
                        </a:rPr>
                        <a:t>подразделений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Научно-учебная лаборатория "Социология образования и науки"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Пройдена (по трекам </a:t>
                      </a: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, </a:t>
                      </a: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 молодежных исследований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Пройдена (по трекам </a:t>
                      </a: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, </a:t>
                      </a: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192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Лаборатория сравнительно-правовых исследований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Не пройдена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Научно-учебная лаборатория исследований корпоративных инновационных систем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Не пройдена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2844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Лаборатория экономики культуры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трекам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192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Лаборатория урбанистических исследований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треку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Лаборатория Интернет-исследований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трекам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192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 Азиатских и африканских исследований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треку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2844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Центр исторических исследований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трекам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Научная лаборатория исследований в области логистики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треку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  <a:tr h="385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 междисциплинарных фундаментальных исследований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Пройдена (по трекам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4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Академические надбавки 2013-2015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5689443"/>
              </p:ext>
            </p:extLst>
          </p:nvPr>
        </p:nvGraphicFramePr>
        <p:xfrm>
          <a:off x="850232" y="1486675"/>
          <a:ext cx="766511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1519" y="1065416"/>
            <a:ext cx="6476469" cy="421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 smtClean="0"/>
              <a:t>Количество получателей надбавок</a:t>
            </a:r>
            <a:endParaRPr lang="ru-RU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8882" y="4222979"/>
            <a:ext cx="5435266" cy="429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 smtClean="0"/>
              <a:t>Расходы на академические надбавки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3795571"/>
              </p:ext>
            </p:extLst>
          </p:nvPr>
        </p:nvGraphicFramePr>
        <p:xfrm>
          <a:off x="1687429" y="4652821"/>
          <a:ext cx="5040560" cy="194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76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Ключевые международные научные мероприятия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96370"/>
            <a:ext cx="8119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9ая Российская летняя школа по информационному поиску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RuSSIR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) (24 – 28 августа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2015)</a:t>
            </a:r>
            <a:endParaRPr lang="ru-RU" sz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lang="ru-RU" sz="12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</a:t>
            </a: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Молодежь и общество: в поисках новых солидарностей</a:t>
            </a: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(16 – 17 октября 2015)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Ежегодная (отчетная) международная научная конференция лаборатории сравнительных социальных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 (16 – 20 ноября 2015)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lang="ru-RU" sz="12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</a:t>
            </a: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Природные ресурсы, ландшафты и климат в истории России и сопредельных стран</a:t>
            </a: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(26 – 28 ноября 2015)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научный студенческий форум (4-5 февраля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Третья </a:t>
            </a:r>
            <a:r>
              <a:rPr lang="ru-RU" sz="1200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 «Образование и мировые города: система координат для современного университета» (19 – 21 мая </a:t>
            </a:r>
            <a:r>
              <a:rPr lang="ru-RU" sz="1200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научная конференция лаборатории теории игр и принятия решений памяти Виктора </a:t>
            </a:r>
            <a:r>
              <a:rPr lang="ru-RU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Доманского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(22 – 27 мая 2016)</a:t>
            </a:r>
          </a:p>
        </p:txBody>
      </p:sp>
      <p:sp>
        <p:nvSpPr>
          <p:cNvPr id="4" name="Rectangle 13"/>
          <p:cNvSpPr/>
          <p:nvPr/>
        </p:nvSpPr>
        <p:spPr>
          <a:xfrm>
            <a:off x="731816" y="3896471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Количество научных/образовательных семинаров, конференций </a:t>
            </a:r>
          </a:p>
          <a:p>
            <a:r>
              <a:rPr lang="ru-RU" sz="1400" b="1" dirty="0" smtClean="0">
                <a:latin typeface="+mj-lt"/>
              </a:rPr>
              <a:t>и других мероприятий кампуса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5" name="Диаграмма 3"/>
          <p:cNvGraphicFramePr/>
          <p:nvPr>
            <p:extLst>
              <p:ext uri="{D42A27DB-BD31-4B8C-83A1-F6EECF244321}">
                <p14:modId xmlns:p14="http://schemas.microsoft.com/office/powerpoint/2010/main" val="1652809523"/>
              </p:ext>
            </p:extLst>
          </p:nvPr>
        </p:nvGraphicFramePr>
        <p:xfrm>
          <a:off x="731816" y="4450975"/>
          <a:ext cx="5904656" cy="228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878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Регулярные научные </a:t>
            </a:r>
            <a:r>
              <a:rPr lang="ru-RU" sz="2400" dirty="0" smtClean="0"/>
              <a:t>семинары 2015-2016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75100"/>
              </p:ext>
            </p:extLst>
          </p:nvPr>
        </p:nvGraphicFramePr>
        <p:xfrm>
          <a:off x="228600" y="1006602"/>
          <a:ext cx="8686799" cy="554593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110642"/>
                <a:gridCol w="2309859"/>
                <a:gridCol w="1266298"/>
              </a:tblGrid>
              <a:tr h="486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Название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Руководители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Кол-во заседаний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9110">
                <a:tc gridSpan="3">
                  <a:txBody>
                    <a:bodyPr/>
                    <a:lstStyle/>
                    <a:p>
                      <a:pPr marL="228600" indent="-228600" algn="ctr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x-none" sz="1200" b="1" u="none" dirty="0">
                          <a:effectLst/>
                        </a:rPr>
                        <a:t>Семинары в междисциплинарных областях </a:t>
                      </a:r>
                      <a:r>
                        <a:rPr lang="x-none" sz="1200" b="1" u="none" dirty="0" smtClean="0">
                          <a:effectLst/>
                        </a:rPr>
                        <a:t>превосходства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Город, пространство, международное </a:t>
                      </a:r>
                      <a:r>
                        <a:rPr lang="ru-RU" sz="1200" b="0" dirty="0" smtClean="0">
                          <a:effectLst/>
                        </a:rPr>
                        <a:t>развитие </a:t>
                      </a:r>
                      <a:r>
                        <a:rPr lang="ru-RU" sz="1200" b="0" dirty="0" smtClean="0">
                          <a:solidFill>
                            <a:schemeClr val="accent5"/>
                          </a:solidFill>
                          <a:effectLst/>
                        </a:rPr>
                        <a:t>(в том числе два в партнерстве</a:t>
                      </a:r>
                      <a:r>
                        <a:rPr lang="ru-RU" sz="1200" b="0" baseline="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5"/>
                          </a:solidFill>
                          <a:effectLst/>
                        </a:rPr>
                        <a:t>с Голландским институтом)</a:t>
                      </a:r>
                      <a:endParaRPr lang="ru-RU" sz="1200" b="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Ж.-Ф. Тисс, Л.Э. Лимонов.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Проблемы разнообразия и сравнительные социальные и культурные исследования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Э.Д. Понарин, Б.М. Гаспаров, М.Б. Хомяков.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Устойчивое развитие бизнеса в глобальной экономике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Е.М. Рогова, К. Герри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95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Семинары департаментов и научных </a:t>
                      </a:r>
                      <a:r>
                        <a:rPr lang="ru-RU" sz="1200" b="1" dirty="0" smtClean="0">
                          <a:effectLst/>
                        </a:rPr>
                        <a:t>подразделений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Департамент экономики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С.А. </a:t>
                      </a:r>
                      <a:r>
                        <a:rPr lang="ru-RU" sz="1200" b="0" dirty="0" err="1">
                          <a:effectLst/>
                        </a:rPr>
                        <a:t>Слободян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Лаборатория интернет-исследований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О.Ю. Кольцова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Лаборатория сравнительных социальных исследований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Р. Инглхарт, Э.Д. Понарин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Центр исторических исследований и Департамент истории «Границы истории</a:t>
                      </a:r>
                      <a:r>
                        <a:rPr lang="ru-RU" sz="1200" b="0" dirty="0" smtClean="0">
                          <a:effectLst/>
                        </a:rPr>
                        <a:t>» </a:t>
                      </a:r>
                      <a:r>
                        <a:rPr lang="ru-RU" sz="1200" b="0" dirty="0" smtClean="0">
                          <a:solidFill>
                            <a:schemeClr val="accent5"/>
                          </a:solidFill>
                          <a:effectLst/>
                        </a:rPr>
                        <a:t>(в том числе один в партнерстве</a:t>
                      </a:r>
                      <a:r>
                        <a:rPr lang="ru-RU" sz="1200" b="0" baseline="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5"/>
                          </a:solidFill>
                          <a:effectLst/>
                        </a:rPr>
                        <a:t>с Голландским институтом)</a:t>
                      </a:r>
                      <a:endParaRPr lang="ru-RU" sz="1200" b="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А.М. Семенов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17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Центр молодежных исследований, «Сoц </a:t>
                      </a:r>
                      <a:r>
                        <a:rPr lang="en-US" sz="1200" b="0">
                          <a:effectLst/>
                        </a:rPr>
                        <a:t>Up</a:t>
                      </a:r>
                      <a:r>
                        <a:rPr lang="ru-RU" sz="1200" b="0">
                          <a:effectLst/>
                        </a:rPr>
                        <a:t>»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Е.Л. Омельченко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Кафедра сравнительного литературоведения и лингвистики, «Прерывность пространства культуры»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Б.М. </a:t>
                      </a:r>
                      <a:r>
                        <a:rPr lang="ru-RU" sz="1200" b="0" dirty="0" err="1">
                          <a:effectLst/>
                        </a:rPr>
                        <a:t>Гаспаров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Новый семинар </a:t>
                      </a:r>
                      <a:r>
                        <a:rPr lang="ru-RU" sz="1200" b="0" u="none" dirty="0">
                          <a:effectLst/>
                        </a:rPr>
                        <a:t>департамента прикладной политологии</a:t>
                      </a:r>
                      <a:endParaRPr lang="ru-RU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А.Ю </a:t>
                      </a:r>
                      <a:r>
                        <a:rPr lang="ru-RU" sz="1200" b="0" dirty="0" err="1">
                          <a:effectLst/>
                        </a:rPr>
                        <a:t>Сунгуров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Новый семинар центра исторических исследований, по экологической и технологической истории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Ю.А. </a:t>
                      </a:r>
                      <a:r>
                        <a:rPr lang="ru-RU" sz="1200" b="0" dirty="0" err="1">
                          <a:effectLst/>
                        </a:rPr>
                        <a:t>Лайус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40" marR="3274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2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08720"/>
            <a:ext cx="86947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F0"/>
                </a:solidFill>
              </a:rPr>
              <a:t>рейтинг </a:t>
            </a:r>
            <a:r>
              <a:rPr lang="ru-RU" sz="1400" dirty="0" err="1">
                <a:solidFill>
                  <a:srgbClr val="00B0F0"/>
                </a:solidFill>
              </a:rPr>
              <a:t>RePEc</a:t>
            </a:r>
            <a:r>
              <a:rPr lang="ru-RU" sz="1400" dirty="0"/>
              <a:t>, вхождение кампуса в тройку лучших российских </a:t>
            </a:r>
            <a:r>
              <a:rPr lang="ru-RU" sz="1400" dirty="0" smtClean="0"/>
              <a:t>институций </a:t>
            </a:r>
            <a:r>
              <a:rPr lang="ru-RU" sz="1400" dirty="0"/>
              <a:t>и в 10% лучших экономических институций в мире; </a:t>
            </a:r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F0"/>
                </a:solidFill>
              </a:rPr>
              <a:t>Рейтинг «Самы</a:t>
            </a:r>
            <a:r>
              <a:rPr lang="ru-RU" sz="1400" dirty="0">
                <a:solidFill>
                  <a:srgbClr val="00B0F0"/>
                </a:solidFill>
              </a:rPr>
              <a:t>е</a:t>
            </a:r>
            <a:r>
              <a:rPr lang="ru-RU" sz="1400" dirty="0" smtClean="0">
                <a:solidFill>
                  <a:srgbClr val="00B0F0"/>
                </a:solidFill>
              </a:rPr>
              <a:t> интересны</a:t>
            </a:r>
            <a:r>
              <a:rPr lang="ru-RU" sz="1400" dirty="0">
                <a:solidFill>
                  <a:srgbClr val="00B0F0"/>
                </a:solidFill>
              </a:rPr>
              <a:t>е</a:t>
            </a:r>
            <a:r>
              <a:rPr lang="ru-RU" sz="1400" dirty="0" smtClean="0">
                <a:solidFill>
                  <a:srgbClr val="00B0F0"/>
                </a:solidFill>
              </a:rPr>
              <a:t> исследования </a:t>
            </a:r>
            <a:r>
              <a:rPr lang="ru-RU" sz="1400" dirty="0">
                <a:solidFill>
                  <a:srgbClr val="00B0F0"/>
                </a:solidFill>
              </a:rPr>
              <a:t>2015 года </a:t>
            </a:r>
            <a:r>
              <a:rPr lang="ru-RU" sz="1400" dirty="0" smtClean="0">
                <a:solidFill>
                  <a:srgbClr val="00B0F0"/>
                </a:solidFill>
              </a:rPr>
              <a:t>по </a:t>
            </a:r>
            <a:r>
              <a:rPr lang="ru-RU" sz="1400" dirty="0">
                <a:solidFill>
                  <a:srgbClr val="00B0F0"/>
                </a:solidFill>
              </a:rPr>
              <a:t>версии НИУ ВШЭ</a:t>
            </a:r>
            <a:r>
              <a:rPr lang="ru-RU" sz="1400" dirty="0" smtClean="0">
                <a:solidFill>
                  <a:srgbClr val="00B0F0"/>
                </a:solidFill>
              </a:rPr>
              <a:t>»:</a:t>
            </a:r>
            <a:endParaRPr lang="ru-RU" sz="1400" dirty="0">
              <a:solidFill>
                <a:srgbClr val="00B0F0"/>
              </a:solidFill>
            </a:endParaRPr>
          </a:p>
          <a:p>
            <a:pPr lvl="1"/>
            <a:r>
              <a:rPr lang="ru-RU" sz="1400" dirty="0" smtClean="0"/>
              <a:t>1)</a:t>
            </a:r>
            <a:r>
              <a:rPr lang="en-US" sz="1400" dirty="0" smtClean="0"/>
              <a:t> </a:t>
            </a:r>
            <a:r>
              <a:rPr lang="ru-RU" sz="1400" dirty="0" smtClean="0"/>
              <a:t>«</a:t>
            </a:r>
            <a:r>
              <a:rPr lang="ru-RU" sz="1400" dirty="0" err="1" smtClean="0"/>
              <a:t>Human</a:t>
            </a:r>
            <a:r>
              <a:rPr lang="ru-RU" sz="1400" dirty="0" smtClean="0"/>
              <a:t> </a:t>
            </a:r>
            <a:r>
              <a:rPr lang="ru-RU" sz="1400" dirty="0"/>
              <a:t>Development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Generalized</a:t>
            </a:r>
            <a:r>
              <a:rPr lang="ru-RU" sz="1400" dirty="0"/>
              <a:t> </a:t>
            </a:r>
            <a:r>
              <a:rPr lang="ru-RU" sz="1400" dirty="0" err="1"/>
              <a:t>Trust</a:t>
            </a:r>
            <a:r>
              <a:rPr lang="ru-RU" sz="1400" dirty="0"/>
              <a:t>: </a:t>
            </a:r>
            <a:r>
              <a:rPr lang="ru-RU" sz="1400" dirty="0" err="1" smtClean="0"/>
              <a:t>Multilevel</a:t>
            </a:r>
            <a:r>
              <a:rPr lang="ru-RU" sz="1400" dirty="0" smtClean="0"/>
              <a:t> </a:t>
            </a:r>
            <a:r>
              <a:rPr lang="ru-RU" sz="1400" dirty="0" err="1" smtClean="0"/>
              <a:t>Evidence</a:t>
            </a:r>
            <a:r>
              <a:rPr lang="ru-RU" sz="1400" dirty="0" smtClean="0"/>
              <a:t>» (Анна Алмакаева, Эдуард Понарин, </a:t>
            </a:r>
            <a:r>
              <a:rPr lang="ru-RU" sz="1400" dirty="0" err="1" smtClean="0"/>
              <a:t>Кристиан</a:t>
            </a:r>
            <a:r>
              <a:rPr lang="ru-RU" sz="1400" dirty="0" smtClean="0"/>
              <a:t> </a:t>
            </a:r>
            <a:r>
              <a:rPr lang="ru-RU" sz="1400" dirty="0" err="1" smtClean="0"/>
              <a:t>Вельцель</a:t>
            </a:r>
            <a:r>
              <a:rPr lang="ru-RU" sz="1400" dirty="0" smtClean="0"/>
              <a:t>); </a:t>
            </a:r>
          </a:p>
          <a:p>
            <a:pPr lvl="1"/>
            <a:r>
              <a:rPr lang="ru-RU" sz="1400" dirty="0" smtClean="0"/>
              <a:t>2) «</a:t>
            </a:r>
            <a:r>
              <a:rPr lang="ru-RU" sz="1400" dirty="0" err="1" smtClean="0"/>
              <a:t>School</a:t>
            </a:r>
            <a:r>
              <a:rPr lang="ru-RU" sz="1400" dirty="0" smtClean="0"/>
              <a:t> Of </a:t>
            </a:r>
            <a:r>
              <a:rPr lang="ru-RU" sz="1400" dirty="0" err="1" smtClean="0"/>
              <a:t>Autocracy</a:t>
            </a:r>
            <a:r>
              <a:rPr lang="ru-RU" sz="1400" dirty="0" smtClean="0"/>
              <a:t>: </a:t>
            </a:r>
            <a:r>
              <a:rPr lang="ru-RU" sz="1400" dirty="0" err="1" smtClean="0"/>
              <a:t>Pensions</a:t>
            </a:r>
            <a:r>
              <a:rPr lang="ru-RU" sz="1400" dirty="0" smtClean="0"/>
              <a:t> </a:t>
            </a:r>
            <a:r>
              <a:rPr lang="ru-RU" sz="1400" dirty="0" err="1" smtClean="0"/>
              <a:t>And</a:t>
            </a:r>
            <a:r>
              <a:rPr lang="ru-RU" sz="1400" dirty="0" smtClean="0"/>
              <a:t> </a:t>
            </a:r>
            <a:r>
              <a:rPr lang="ru-RU" sz="1400" dirty="0" err="1" smtClean="0"/>
              <a:t>Labour</a:t>
            </a:r>
            <a:r>
              <a:rPr lang="ru-RU" sz="1400" dirty="0" smtClean="0"/>
              <a:t> </a:t>
            </a:r>
            <a:r>
              <a:rPr lang="ru-RU" sz="1400" dirty="0" err="1" smtClean="0"/>
              <a:t>Reforms</a:t>
            </a:r>
            <a:r>
              <a:rPr lang="ru-RU" sz="1400" dirty="0" smtClean="0"/>
              <a:t> Of </a:t>
            </a:r>
            <a:r>
              <a:rPr lang="en-US" sz="1400" dirty="0"/>
              <a:t>t</a:t>
            </a:r>
            <a:r>
              <a:rPr lang="ru-RU" sz="1400" dirty="0" err="1" smtClean="0"/>
              <a:t>he</a:t>
            </a:r>
            <a:r>
              <a:rPr lang="ru-RU" sz="1400" dirty="0" smtClean="0"/>
              <a:t> </a:t>
            </a:r>
            <a:r>
              <a:rPr lang="ru-RU" sz="1400" dirty="0" err="1" smtClean="0"/>
              <a:t>First</a:t>
            </a:r>
            <a:r>
              <a:rPr lang="ru-RU" sz="1400" dirty="0" smtClean="0"/>
              <a:t> </a:t>
            </a:r>
            <a:r>
              <a:rPr lang="ru-RU" sz="1400" dirty="0" err="1"/>
              <a:t>Putin</a:t>
            </a:r>
            <a:r>
              <a:rPr lang="ru-RU" sz="1400" dirty="0"/>
              <a:t> </a:t>
            </a:r>
            <a:r>
              <a:rPr lang="ru-RU" sz="1400" dirty="0" err="1"/>
              <a:t>Administration</a:t>
            </a:r>
            <a:r>
              <a:rPr lang="ru-RU" sz="1400" dirty="0"/>
              <a:t>» (</a:t>
            </a:r>
            <a:r>
              <a:rPr lang="ru-RU" sz="1400" dirty="0" smtClean="0"/>
              <a:t>Иван Григорьев</a:t>
            </a:r>
            <a:r>
              <a:rPr lang="ru-RU" sz="1400" dirty="0"/>
              <a:t>, </a:t>
            </a:r>
            <a:r>
              <a:rPr lang="ru-RU" sz="1400" dirty="0" smtClean="0"/>
              <a:t>Анна </a:t>
            </a:r>
            <a:r>
              <a:rPr lang="ru-RU" sz="1400" dirty="0"/>
              <a:t>Декальчук); </a:t>
            </a:r>
            <a:endParaRPr lang="en-US" sz="1400" dirty="0" smtClean="0"/>
          </a:p>
          <a:p>
            <a:pPr lvl="1"/>
            <a:r>
              <a:rPr lang="ru-RU" sz="1400" dirty="0" smtClean="0"/>
              <a:t>3) «</a:t>
            </a:r>
            <a:r>
              <a:rPr lang="ru-RU" sz="1400" dirty="0" err="1"/>
              <a:t>Protestant</a:t>
            </a:r>
            <a:r>
              <a:rPr lang="ru-RU" sz="1400" dirty="0"/>
              <a:t> </a:t>
            </a:r>
            <a:r>
              <a:rPr lang="ru-RU" sz="1400" dirty="0" err="1"/>
              <a:t>Work</a:t>
            </a:r>
            <a:r>
              <a:rPr lang="ru-RU" sz="1400" dirty="0"/>
              <a:t> </a:t>
            </a:r>
            <a:r>
              <a:rPr lang="ru-RU" sz="1400" dirty="0" err="1"/>
              <a:t>Ethic</a:t>
            </a:r>
            <a:r>
              <a:rPr lang="ru-RU" sz="1400" dirty="0"/>
              <a:t> </a:t>
            </a:r>
            <a:r>
              <a:rPr lang="ru-RU" sz="1400" dirty="0" err="1"/>
              <a:t>Among</a:t>
            </a:r>
            <a:r>
              <a:rPr lang="ru-RU" sz="1400" dirty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/>
              <a:t>Muslims</a:t>
            </a:r>
            <a:r>
              <a:rPr lang="ru-RU" sz="1400" dirty="0"/>
              <a:t>: </a:t>
            </a:r>
            <a:r>
              <a:rPr lang="ru-RU" sz="1400" dirty="0" err="1" smtClean="0"/>
              <a:t>Changeable</a:t>
            </a:r>
            <a:r>
              <a:rPr lang="ru-RU" sz="1400" dirty="0" smtClean="0"/>
              <a:t> </a:t>
            </a:r>
            <a:r>
              <a:rPr lang="ru-RU" sz="1400" dirty="0" err="1" smtClean="0"/>
              <a:t>Empirical</a:t>
            </a:r>
            <a:r>
              <a:rPr lang="ru-RU" sz="1400" dirty="0" smtClean="0"/>
              <a:t> </a:t>
            </a:r>
            <a:r>
              <a:rPr lang="ru-RU" sz="1400" dirty="0" err="1"/>
              <a:t>Evidence</a:t>
            </a:r>
            <a:r>
              <a:rPr lang="ru-RU" sz="1400" dirty="0"/>
              <a:t>» (Анна Широканова) </a:t>
            </a:r>
            <a:endParaRPr lang="ru-RU" sz="1400" dirty="0" smtClean="0"/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вхождение ведущих исследователей  кампуса </a:t>
            </a:r>
            <a:r>
              <a:rPr lang="ru-RU" sz="1400" dirty="0" smtClean="0">
                <a:solidFill>
                  <a:srgbClr val="00B0F0"/>
                </a:solidFill>
              </a:rPr>
              <a:t>в редколлегии международных журналов и монографических серий: </a:t>
            </a:r>
            <a:r>
              <a:rPr lang="ru-RU" sz="1400" dirty="0" smtClean="0"/>
              <a:t>Семенов А.М. </a:t>
            </a:r>
            <a:r>
              <a:rPr lang="ru-RU" sz="1400" dirty="0" err="1" smtClean="0">
                <a:solidFill>
                  <a:schemeClr val="accent4"/>
                </a:solidFill>
              </a:rPr>
              <a:t>Ab</a:t>
            </a:r>
            <a:r>
              <a:rPr lang="ru-RU" sz="1400" dirty="0" smtClean="0">
                <a:solidFill>
                  <a:schemeClr val="accent4"/>
                </a:solidFill>
              </a:rPr>
              <a:t> </a:t>
            </a:r>
            <a:r>
              <a:rPr lang="ru-RU" sz="1400" dirty="0" err="1" smtClean="0">
                <a:solidFill>
                  <a:schemeClr val="accent4"/>
                </a:solidFill>
              </a:rPr>
              <a:t>Imperio</a:t>
            </a:r>
            <a:r>
              <a:rPr lang="ru-RU" sz="1400" dirty="0" smtClean="0">
                <a:solidFill>
                  <a:schemeClr val="accent4"/>
                </a:solidFill>
              </a:rPr>
              <a:t> </a:t>
            </a:r>
            <a:r>
              <a:rPr lang="ru-RU" sz="1400" dirty="0" smtClean="0"/>
              <a:t>(Q2), Кольцова Е.Ю. </a:t>
            </a:r>
            <a:r>
              <a:rPr lang="en-US" sz="1400" dirty="0">
                <a:solidFill>
                  <a:schemeClr val="accent4"/>
                </a:solidFill>
              </a:rPr>
              <a:t>Internet Research </a:t>
            </a:r>
            <a:r>
              <a:rPr lang="en-US" sz="1400" dirty="0"/>
              <a:t>(Q1), </a:t>
            </a:r>
            <a:r>
              <a:rPr lang="en-US" sz="1400" dirty="0">
                <a:solidFill>
                  <a:schemeClr val="accent4"/>
                </a:solidFill>
              </a:rPr>
              <a:t>Journal of Eurasian Studies </a:t>
            </a:r>
            <a:r>
              <a:rPr lang="en-US" sz="1400" dirty="0"/>
              <a:t>(Q1); </a:t>
            </a:r>
            <a:r>
              <a:rPr lang="en-US" sz="1400" dirty="0" err="1"/>
              <a:t>Мейлахс</a:t>
            </a:r>
            <a:r>
              <a:rPr lang="en-US" sz="1400" dirty="0"/>
              <a:t> П.А. </a:t>
            </a:r>
            <a:r>
              <a:rPr lang="en-US" sz="1400" dirty="0">
                <a:solidFill>
                  <a:schemeClr val="accent4"/>
                </a:solidFill>
              </a:rPr>
              <a:t>International Journal of Drug Policy </a:t>
            </a:r>
            <a:r>
              <a:rPr lang="en-US" sz="1400" dirty="0"/>
              <a:t>(Q1); Daniel </a:t>
            </a:r>
            <a:r>
              <a:rPr lang="en-US" sz="1400" dirty="0" err="1"/>
              <a:t>Alexandrov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4"/>
                </a:solidFill>
              </a:rPr>
              <a:t>Biology &amp; Philosophy </a:t>
            </a:r>
            <a:r>
              <a:rPr lang="en-US" sz="1400" dirty="0"/>
              <a:t>(Q1); </a:t>
            </a:r>
            <a:r>
              <a:rPr lang="en-US" sz="1400" dirty="0" err="1"/>
              <a:t>Гончаров</a:t>
            </a:r>
            <a:r>
              <a:rPr lang="en-US" sz="1400" dirty="0"/>
              <a:t> Д.В. </a:t>
            </a:r>
            <a:r>
              <a:rPr lang="en-US" sz="1400" dirty="0">
                <a:solidFill>
                  <a:schemeClr val="accent4"/>
                </a:solidFill>
              </a:rPr>
              <a:t>Review of Public Personnel Administration </a:t>
            </a:r>
            <a:r>
              <a:rPr lang="en-US" sz="1400" dirty="0"/>
              <a:t>(Q1); </a:t>
            </a:r>
            <a:r>
              <a:rPr lang="en-US" sz="1400" dirty="0" err="1"/>
              <a:t>Никитин</a:t>
            </a:r>
            <a:r>
              <a:rPr lang="en-US" sz="1400" dirty="0"/>
              <a:t> Я.Ю. </a:t>
            </a:r>
            <a:r>
              <a:rPr lang="en-US" sz="1400" dirty="0">
                <a:solidFill>
                  <a:schemeClr val="accent4"/>
                </a:solidFill>
              </a:rPr>
              <a:t>Statistics and Probability Letters </a:t>
            </a:r>
            <a:r>
              <a:rPr lang="en-US" sz="1400" dirty="0"/>
              <a:t>(Q2), </a:t>
            </a:r>
            <a:r>
              <a:rPr lang="en-US" sz="1400" dirty="0">
                <a:solidFill>
                  <a:schemeClr val="accent4"/>
                </a:solidFill>
              </a:rPr>
              <a:t>Mathematical Methods of Statistics </a:t>
            </a:r>
            <a:r>
              <a:rPr lang="en-US" sz="1400" dirty="0"/>
              <a:t>(Q3); </a:t>
            </a:r>
            <a:r>
              <a:rPr lang="en-US" sz="1400" dirty="0" err="1"/>
              <a:t>Антонов</a:t>
            </a:r>
            <a:r>
              <a:rPr lang="en-US" sz="1400" dirty="0"/>
              <a:t> М.В. </a:t>
            </a:r>
            <a:r>
              <a:rPr lang="en-US" sz="1400" dirty="0" smtClean="0">
                <a:solidFill>
                  <a:schemeClr val="accent4"/>
                </a:solidFill>
              </a:rPr>
              <a:t>Review </a:t>
            </a:r>
            <a:r>
              <a:rPr lang="en-US" sz="1400" dirty="0">
                <a:solidFill>
                  <a:schemeClr val="accent4"/>
                </a:solidFill>
              </a:rPr>
              <a:t>of Central and East European Law </a:t>
            </a:r>
            <a:r>
              <a:rPr lang="en-US" sz="1400" dirty="0"/>
              <a:t>(Q1)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F0"/>
                </a:solidFill>
              </a:rPr>
              <a:t>поощрительная </a:t>
            </a:r>
            <a:r>
              <a:rPr lang="ru-RU" sz="1400" dirty="0">
                <a:solidFill>
                  <a:srgbClr val="00B0F0"/>
                </a:solidFill>
              </a:rPr>
              <a:t>премия конкурса научных работ имени профессора </a:t>
            </a:r>
            <a:r>
              <a:rPr lang="ru-RU" sz="1400" dirty="0" err="1" smtClean="0">
                <a:solidFill>
                  <a:srgbClr val="00B0F0"/>
                </a:solidFill>
              </a:rPr>
              <a:t>Овсиевича</a:t>
            </a:r>
            <a:r>
              <a:rPr lang="ru-RU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/>
              <a:t>присуждена </a:t>
            </a:r>
            <a:r>
              <a:rPr lang="ru-RU" sz="1400" dirty="0"/>
              <a:t>старшему преподавателю </a:t>
            </a:r>
            <a:r>
              <a:rPr lang="ru-RU" sz="1400" dirty="0" err="1"/>
              <a:t>СПбШЭМ</a:t>
            </a:r>
            <a:r>
              <a:rPr lang="ru-RU" sz="1400" dirty="0"/>
              <a:t> Марии Геннадьевне </a:t>
            </a:r>
            <a:r>
              <a:rPr lang="ru-RU" sz="1400" dirty="0" smtClean="0"/>
              <a:t>Лапино</a:t>
            </a:r>
            <a:r>
              <a:rPr lang="ru-RU" sz="1400" dirty="0" smtClean="0">
                <a:solidFill>
                  <a:srgbClr val="000403"/>
                </a:solidFill>
              </a:rPr>
              <a:t>й</a:t>
            </a:r>
            <a:r>
              <a:rPr lang="ru-RU" sz="1400" b="1" dirty="0" smtClean="0">
                <a:solidFill>
                  <a:srgbClr val="000403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F0"/>
                </a:solidFill>
              </a:rPr>
              <a:t>стипендия имени Гайдара </a:t>
            </a:r>
            <a:r>
              <a:rPr lang="ru-RU" sz="1400" dirty="0"/>
              <a:t>присуждена </a:t>
            </a:r>
            <a:r>
              <a:rPr lang="ru-RU" sz="1400" dirty="0" smtClean="0"/>
              <a:t>студенту </a:t>
            </a:r>
            <a:r>
              <a:rPr lang="ru-RU" sz="1400" dirty="0" err="1"/>
              <a:t>СПбШЭМ</a:t>
            </a:r>
            <a:r>
              <a:rPr lang="ru-RU" sz="1400" dirty="0"/>
              <a:t> </a:t>
            </a:r>
            <a:r>
              <a:rPr lang="ru-RU" sz="1400" dirty="0" smtClean="0"/>
              <a:t>Шамилю </a:t>
            </a:r>
            <a:r>
              <a:rPr lang="ru-RU" sz="1400" dirty="0" err="1" smtClean="0"/>
              <a:t>Шарапудинову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B0F0"/>
                </a:solidFill>
              </a:rPr>
              <a:t>в топ-10 авторов НИУ ВШЭ по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количеству публикаций в </a:t>
            </a:r>
            <a:r>
              <a:rPr lang="en-US" sz="1400" dirty="0" smtClean="0">
                <a:solidFill>
                  <a:srgbClr val="00B0F0"/>
                </a:solidFill>
              </a:rPr>
              <a:t>Scopus</a:t>
            </a:r>
            <a:r>
              <a:rPr lang="ru-RU" sz="1400" dirty="0" smtClean="0">
                <a:solidFill>
                  <a:srgbClr val="00B0F0"/>
                </a:solidFill>
              </a:rPr>
              <a:t> в 2015 году </a:t>
            </a:r>
            <a:r>
              <a:rPr lang="ru-RU" sz="1400" dirty="0" smtClean="0"/>
              <a:t>вошел старший </a:t>
            </a:r>
            <a:r>
              <a:rPr lang="ru-RU" sz="1400" dirty="0"/>
              <a:t>научный сотрудник Лаборатории интернет-исследований </a:t>
            </a:r>
            <a:r>
              <a:rPr lang="ru-RU" sz="1400" dirty="0" smtClean="0"/>
              <a:t>и ЦМФИ</a:t>
            </a:r>
            <a:r>
              <a:rPr lang="en-US" sz="1400" dirty="0" smtClean="0"/>
              <a:t>  </a:t>
            </a:r>
            <a:r>
              <a:rPr lang="ru-RU" sz="1400" dirty="0" smtClean="0"/>
              <a:t>С.И. Николенко</a:t>
            </a:r>
            <a:endParaRPr lang="ru-RU" sz="1400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Наука: ключевые 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549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531" y="221822"/>
            <a:ext cx="361349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ru-RU" sz="4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259" y="2312894"/>
            <a:ext cx="6308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Рейтинги</a:t>
            </a:r>
          </a:p>
          <a:p>
            <a:r>
              <a:rPr lang="ru-RU" sz="2800" b="1" dirty="0" smtClean="0">
                <a:solidFill>
                  <a:schemeClr val="accent4"/>
                </a:solidFill>
              </a:rPr>
              <a:t>и внешняя оценка деятельности</a:t>
            </a:r>
            <a:endParaRPr lang="ru-RU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Наука: реализация планов 2015-2016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28600" y="1253868"/>
            <a:ext cx="8686800" cy="470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07000"/>
              </a:lnSpc>
              <a:defRPr/>
            </a:pPr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defTabSz="914377">
              <a:lnSpc>
                <a:spcPct val="107000"/>
              </a:lnSpc>
              <a:defRPr/>
            </a:pPr>
            <a:endParaRPr lang="ru-RU" sz="1600" b="1" dirty="0" smtClean="0">
              <a:solidFill>
                <a:schemeClr val="accent4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Интеграция </a:t>
            </a:r>
            <a:r>
              <a:rPr lang="ru-RU" sz="1200" dirty="0">
                <a:solidFill>
                  <a:prstClr val="black"/>
                </a:solidFill>
              </a:rPr>
              <a:t>двух новых международных лабораторий в процессы деятельности </a:t>
            </a:r>
            <a:r>
              <a:rPr lang="ru-RU" sz="1200" dirty="0" smtClean="0">
                <a:solidFill>
                  <a:prstClr val="black"/>
                </a:solidFill>
              </a:rPr>
              <a:t>Кампуса</a:t>
            </a: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Разработка </a:t>
            </a:r>
            <a:r>
              <a:rPr lang="ru-RU" sz="1200" dirty="0">
                <a:solidFill>
                  <a:prstClr val="black"/>
                </a:solidFill>
              </a:rPr>
              <a:t>и внедрение инструментов развития междисциплинарных областей превосходства</a:t>
            </a:r>
            <a:r>
              <a:rPr lang="ru-RU" sz="1200" dirty="0" smtClean="0">
                <a:solidFill>
                  <a:prstClr val="black"/>
                </a:solidFill>
              </a:rPr>
              <a:t>: запуск </a:t>
            </a:r>
            <a:r>
              <a:rPr lang="ru-RU" sz="1200" dirty="0">
                <a:solidFill>
                  <a:prstClr val="black"/>
                </a:solidFill>
              </a:rPr>
              <a:t>серии регулярных научных </a:t>
            </a:r>
            <a:r>
              <a:rPr lang="ru-RU" sz="1200" dirty="0" smtClean="0">
                <a:solidFill>
                  <a:prstClr val="black"/>
                </a:solidFill>
              </a:rPr>
              <a:t>семинаров</a:t>
            </a: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Развитие </a:t>
            </a:r>
            <a:r>
              <a:rPr lang="ru-RU" sz="1200" dirty="0">
                <a:solidFill>
                  <a:prstClr val="black"/>
                </a:solidFill>
              </a:rPr>
              <a:t>практики проведения крупных международных научных форумов и летних школ известных научных ассоциаций на базе Кампуса</a:t>
            </a: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Продолжение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практики ежегодной 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общекампусной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 конференции «Образование и мировые города» 2016</a:t>
            </a: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Внедрение </a:t>
            </a:r>
            <a:r>
              <a:rPr lang="ru-RU" sz="1200" dirty="0">
                <a:solidFill>
                  <a:prstClr val="black"/>
                </a:solidFill>
              </a:rPr>
              <a:t>мониторинга эффективности деятельности научных подразделений</a:t>
            </a: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Развитие </a:t>
            </a:r>
            <a:r>
              <a:rPr lang="ru-RU" sz="1200" dirty="0">
                <a:solidFill>
                  <a:prstClr val="black"/>
                </a:solidFill>
              </a:rPr>
              <a:t>практики продвижения выдающихся научных достижений сотрудников кампуса</a:t>
            </a:r>
            <a:endParaRPr lang="en-US" sz="1200" dirty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Разработка </a:t>
            </a:r>
            <a:r>
              <a:rPr lang="ru-RU" sz="1200" dirty="0">
                <a:solidFill>
                  <a:prstClr val="black"/>
                </a:solidFill>
              </a:rPr>
              <a:t>концепции, подготовка (публикация) и «вывод» в информационное пространство регулярного бюллетеня «Ключевые тренды развития Северо-Запада России»  </a:t>
            </a:r>
            <a:r>
              <a:rPr lang="ru-RU" sz="1200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(регулярные публикации аналитических материалов по актуальным проблемам развития экономики макрорегиона </a:t>
            </a:r>
            <a:r>
              <a:rPr lang="ru-RU" sz="1400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в журнале «Эксперт Северо-Запад»)</a:t>
            </a:r>
          </a:p>
          <a:p>
            <a:pPr marL="285750" indent="-285750" defTabSz="914377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 defTabSz="914377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0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97" y="1160541"/>
            <a:ext cx="8667591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Активизация </a:t>
            </a:r>
            <a:r>
              <a:rPr lang="ru-RU" sz="1200" b="1" dirty="0"/>
              <a:t>работы с потенциальными заказчиками НИР (органами власти и корпоративными клиентами):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подписаны </a:t>
            </a:r>
            <a:r>
              <a:rPr lang="ru-RU" sz="1200" dirty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соглашения о сотрудничестве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с Правительством Республики Карелия, Комитетом по развитию предпринимательства и потребительского рынка Санкт-Петербурга;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прикладные проекты реализуются </a:t>
            </a:r>
            <a:r>
              <a:rPr lang="ru-RU" sz="1200" dirty="0" smtClean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во всех ключевых регионах СЗФО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, происходят </a:t>
            </a:r>
            <a:r>
              <a:rPr lang="ru-RU" sz="1200" dirty="0" smtClean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повторные «продажи»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: Санкт-Петербург, Ленинградская область (в том числе для муниципалитетов), Калининградская область;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спешные примеры выполнения проектов </a:t>
            </a:r>
            <a:r>
              <a:rPr lang="ru-RU" sz="1200" dirty="0" smtClean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заказу бизнеса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ООО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«Газпром геологоразведка», АО «</a:t>
            </a:r>
            <a:r>
              <a:rPr lang="ru-RU" sz="12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Росгеология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», ПАО АНК «</a:t>
            </a:r>
            <a:r>
              <a:rPr lang="ru-RU" sz="12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Башнефть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», АО СПМБМ «Малахит».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200" b="1" dirty="0" smtClean="0"/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Увеличение</a:t>
            </a:r>
            <a:r>
              <a:rPr lang="ru-RU" sz="120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/>
              <a:t>объемов выполняемых работ:</a:t>
            </a:r>
            <a:r>
              <a:rPr lang="ru-RU" sz="1200" dirty="0">
                <a:solidFill>
                  <a:srgbClr val="00B0F0"/>
                </a:solidFill>
              </a:rPr>
              <a:t>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заключено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контрактов за период с 01.09.2015 г. по 31.07.2016 г. на сумму 24,341 млн. руб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200" b="1" dirty="0" smtClean="0"/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Развитие </a:t>
            </a:r>
            <a:r>
              <a:rPr lang="ru-RU" sz="1200" b="1" dirty="0"/>
              <a:t>исследовательских команд: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2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частие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 в прикладных проектах сотрудников научных лабораторий и факультетов.</a:t>
            </a:r>
            <a:endParaRPr lang="en-US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Создание Экспертного совета по прикладным исследованиям и разработкам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200" b="1" dirty="0" smtClean="0"/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Регулярные публикации деловых и профессиональных изданиях: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Ежемесячная публикация аналитических материалов, рейтингов в журнале «Эксперт Северо-Запад»;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Экспертные комментарии для ведущих региональных СМИ.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Выполнено частично: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Вступление в "Ассоциацию независимых центров экономического анализа" (АНЦЭА)</a:t>
            </a:r>
            <a:endParaRPr lang="ru-RU" sz="1200" dirty="0">
              <a:solidFill>
                <a:srgbClr val="000000"/>
              </a:solidFill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Усиление кооперации с исследовательскими институтами НИУ ВШЭ </a:t>
            </a:r>
            <a:r>
              <a:rPr lang="ru-RU" sz="1200" dirty="0" smtClean="0"/>
              <a:t>Москва</a:t>
            </a:r>
            <a:endParaRPr lang="ru-RU" sz="12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65726" cy="4715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Прикладные исследования: ключевые достижения</a:t>
            </a:r>
            <a:r>
              <a:rPr lang="en-US" sz="2400" dirty="0" smtClean="0"/>
              <a:t>  201</a:t>
            </a:r>
            <a:r>
              <a:rPr lang="ru-RU" sz="2400" dirty="0" smtClean="0"/>
              <a:t>5-2016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497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400" dirty="0" smtClean="0"/>
              <a:t>Международная деятельность: </a:t>
            </a:r>
            <a:br>
              <a:rPr lang="ru-RU" altLang="ru-RU" sz="2400" dirty="0" smtClean="0"/>
            </a:br>
            <a:r>
              <a:rPr lang="ru-RU" altLang="ru-RU" sz="2400" dirty="0" smtClean="0"/>
              <a:t>ключевые показатели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0720"/>
              </p:ext>
            </p:extLst>
          </p:nvPr>
        </p:nvGraphicFramePr>
        <p:xfrm>
          <a:off x="250825" y="1341439"/>
          <a:ext cx="8664575" cy="4006379"/>
        </p:xfrm>
        <a:graphic>
          <a:graphicData uri="http://schemas.openxmlformats.org/drawingml/2006/table">
            <a:tbl>
              <a:tblPr/>
              <a:tblGrid>
                <a:gridCol w="5832199"/>
                <a:gridCol w="1255850"/>
                <a:gridCol w="1576526"/>
              </a:tblGrid>
              <a:tr h="315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B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B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-2016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BF0"/>
                    </a:solidFill>
                  </a:tcPr>
                </a:tc>
              </a:tr>
              <a:tr h="460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заявок от иностранных абитуриентов, поданных в текущем году, на обучение в следующем учебном году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новых иностранных студентов на ООП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112 </a:t>
                      </a:r>
                      <a:endParaRPr kumimoji="0" lang="vi-VN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на 01.09.2015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Процент иностранных студентов в общем контингенте обучающихся (с учетом новых и продолжающих обучение студентов)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4,3% </a:t>
                      </a:r>
                      <a:endParaRPr kumimoji="0" lang="vi-VN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на 01.09.2015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иностранных студентов на программах семестровой мобильности</a:t>
                      </a:r>
                      <a:r>
                        <a:rPr kumimoji="0" lang="vi-VN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vi-VN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reemovers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и летних школах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25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8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студентов филиала, прошедших стажировку в зарубежных университетах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28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38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ОП на английском языке (100%)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курсов на английском языке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88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vi-VN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20+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Количество соглашений с зарубежными партнерами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A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3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2400" smtClean="0"/>
              <a:t>Международная деятельность: </a:t>
            </a:r>
            <a:br>
              <a:rPr lang="ru-RU" altLang="ru-RU" sz="2400" smtClean="0"/>
            </a:br>
            <a:r>
              <a:rPr lang="ru-RU" altLang="ru-RU" sz="2400" smtClean="0"/>
              <a:t>основные достижения за 2015-2016 год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4" y="1125538"/>
            <a:ext cx="8664576" cy="5379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altLang="ru-RU" sz="1200" b="1" dirty="0" smtClean="0"/>
              <a:t>Англоязычные </a:t>
            </a:r>
            <a:r>
              <a:rPr lang="ru-RU" altLang="ru-RU" sz="1200" b="1" dirty="0"/>
              <a:t>программы: 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открытие МОП «Прикладная и междисциплинарная история» на английском </a:t>
            </a:r>
            <a:r>
              <a:rPr lang="ru-RU" altLang="ru-RU" sz="1200" dirty="0" smtClean="0"/>
              <a:t>языке, </a:t>
            </a:r>
            <a:r>
              <a:rPr lang="ru-RU" altLang="ru-RU" sz="1200" dirty="0"/>
              <a:t>около половины студентов программы – иностранцы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подготовка к запуску МОП «Финансы» полностью на английском языке с 1 сентября 2016 года и успешная реклама: наибольшее количество заявок от иностранных абитуриентов, поданных в течение кампании 2015/16 года, приходятся на МОП «Финансы»</a:t>
            </a:r>
          </a:p>
          <a:p>
            <a:pPr lvl="1" algn="just">
              <a:lnSpc>
                <a:spcPct val="115000"/>
              </a:lnSpc>
            </a:pPr>
            <a:endParaRPr lang="ru-RU" altLang="ru-RU" sz="1200" dirty="0"/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altLang="ru-RU" sz="1200" b="1" dirty="0"/>
              <a:t>Программы двух дипломов: 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МОП «Финансы» включена в консорциум </a:t>
            </a:r>
            <a:r>
              <a:rPr lang="vi-VN" altLang="ru-RU" sz="1200" dirty="0"/>
              <a:t>IMESS</a:t>
            </a:r>
            <a:r>
              <a:rPr lang="en-US" altLang="ru-RU" sz="1200" dirty="0"/>
              <a:t> </a:t>
            </a:r>
            <a:r>
              <a:rPr lang="ru-RU" altLang="ru-RU" sz="1200" dirty="0"/>
              <a:t>как трек двух дипломов совместно с </a:t>
            </a:r>
            <a:r>
              <a:rPr lang="vi-VN" altLang="ru-RU" sz="1200" dirty="0"/>
              <a:t>UCL</a:t>
            </a:r>
            <a:endParaRPr lang="ru-RU" altLang="ru-RU" sz="1200" dirty="0"/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МОП двух дипломов по истории с </a:t>
            </a:r>
            <a:r>
              <a:rPr lang="vi-VN" altLang="ru-RU" sz="1200" dirty="0"/>
              <a:t>LMU</a:t>
            </a:r>
            <a:r>
              <a:rPr lang="ru-RU" altLang="ru-RU" sz="1200" dirty="0"/>
              <a:t> (меморандум о намерениях на подписании)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проработка создания МОП двух дипломов в области анализа больших данных с Турином</a:t>
            </a: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altLang="ru-RU" sz="1200" dirty="0"/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altLang="ru-RU" sz="1200" b="1" dirty="0"/>
              <a:t>Развитие программы </a:t>
            </a:r>
            <a:r>
              <a:rPr lang="vi-VN" altLang="ru-RU" sz="1200" b="1" dirty="0"/>
              <a:t>Russian Studies</a:t>
            </a:r>
            <a:r>
              <a:rPr lang="ru-RU" altLang="ru-RU" sz="1200" b="1" dirty="0"/>
              <a:t> и летних школ</a:t>
            </a:r>
            <a:r>
              <a:rPr lang="vi-VN" altLang="ru-RU" sz="1200" b="1" dirty="0"/>
              <a:t>: </a:t>
            </a:r>
            <a:endParaRPr lang="ru-RU" altLang="ru-RU" sz="1200" b="1" dirty="0"/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договоренность о приезде групп студентов из </a:t>
            </a:r>
            <a:r>
              <a:rPr lang="vi-VN" altLang="ru-RU" sz="1200" dirty="0"/>
              <a:t>UCL </a:t>
            </a:r>
            <a:r>
              <a:rPr lang="ru-RU" altLang="ru-RU" sz="1200" dirty="0"/>
              <a:t>и </a:t>
            </a:r>
            <a:r>
              <a:rPr lang="vi-VN" altLang="ru-RU" sz="1200" dirty="0"/>
              <a:t>Smiths College </a:t>
            </a:r>
            <a:r>
              <a:rPr lang="ru-RU" altLang="ru-RU" sz="1200" dirty="0"/>
              <a:t>на программу </a:t>
            </a:r>
            <a:r>
              <a:rPr lang="vi-VN" altLang="ru-RU" sz="1200" dirty="0"/>
              <a:t>Russian Studies </a:t>
            </a:r>
            <a:r>
              <a:rPr lang="ru-RU" altLang="ru-RU" sz="1200" dirty="0"/>
              <a:t>в 2017 году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проведены 4 летние школы</a:t>
            </a: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vi-VN" altLang="ru-RU" sz="1200" b="1" dirty="0"/>
              <a:t>Erasmus+: </a:t>
            </a:r>
            <a:endParaRPr lang="ru-RU" altLang="ru-RU" sz="1200" b="1" dirty="0"/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успешные совместные заявки с </a:t>
            </a:r>
            <a:r>
              <a:rPr lang="vi-VN" altLang="ru-RU" sz="1200" dirty="0"/>
              <a:t>King’s College London, </a:t>
            </a:r>
            <a:r>
              <a:rPr lang="ru-RU" altLang="ru-RU" sz="1200" dirty="0"/>
              <a:t>Университетом Осло, Университетом Йены, Университетом Порту, Университетом им. </a:t>
            </a:r>
            <a:r>
              <a:rPr lang="ru-RU" altLang="ru-RU" sz="1200" dirty="0" err="1"/>
              <a:t>Масарика</a:t>
            </a:r>
            <a:r>
              <a:rPr lang="ru-RU" altLang="ru-RU" sz="1200" dirty="0"/>
              <a:t>, Университетом им. Гумбольдта</a:t>
            </a: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altLang="ru-RU" sz="1200" dirty="0"/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altLang="ru-RU" sz="1200" b="1" dirty="0"/>
              <a:t>Развитие сотрудничества со стратегическими зарубежными партнерами Кампуса: 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проведение </a:t>
            </a:r>
            <a:r>
              <a:rPr lang="vi-VN" altLang="ru-RU" sz="1200" dirty="0"/>
              <a:t>Dean’s Meeting </a:t>
            </a:r>
            <a:r>
              <a:rPr lang="en-US" altLang="ru-RU" sz="1200" dirty="0"/>
              <a:t>c </a:t>
            </a:r>
            <a:r>
              <a:rPr lang="vi-VN" altLang="ru-RU" sz="1200" dirty="0"/>
              <a:t>BNU </a:t>
            </a:r>
            <a:r>
              <a:rPr lang="ru-RU" altLang="ru-RU" sz="1200" dirty="0"/>
              <a:t>в мае и открытие Базовой кафедры </a:t>
            </a:r>
            <a:r>
              <a:rPr lang="vi-VN" altLang="ru-RU" sz="1200" dirty="0"/>
              <a:t>BNU </a:t>
            </a:r>
            <a:r>
              <a:rPr lang="ru-RU" altLang="ru-RU" sz="1200" dirty="0"/>
              <a:t>в сентябре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соглашение об обмене студентами в области анализа больших данных с Турином</a:t>
            </a:r>
          </a:p>
          <a:p>
            <a:pPr marL="628650" lvl="1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altLang="ru-RU" sz="1200" dirty="0"/>
              <a:t>соглашения об обмене студентами с </a:t>
            </a:r>
            <a:r>
              <a:rPr lang="en-US" altLang="ru-RU" sz="1200" dirty="0"/>
              <a:t>UCL School of Slavonic and East European Studies</a:t>
            </a:r>
            <a:r>
              <a:rPr lang="ru-RU" altLang="ru-RU" sz="1200" dirty="0"/>
              <a:t> и </a:t>
            </a:r>
            <a:r>
              <a:rPr lang="en-US" altLang="ru-RU" sz="1200" dirty="0"/>
              <a:t>UCL Bachelor’s of Arts and Sciences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47299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2400" dirty="0" smtClean="0"/>
              <a:t>Международная деятельность: </a:t>
            </a:r>
            <a:br>
              <a:rPr lang="ru-RU" altLang="ru-RU" sz="2400" dirty="0" smtClean="0"/>
            </a:br>
            <a:r>
              <a:rPr lang="ru-RU" altLang="ru-RU" sz="2400" dirty="0" smtClean="0"/>
              <a:t>реализация планов 2015-2016</a:t>
            </a:r>
            <a:endParaRPr lang="ru-RU" altLang="ru-RU" sz="2400" dirty="0" smtClean="0">
              <a:solidFill>
                <a:srgbClr val="C0504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4" y="1439333"/>
            <a:ext cx="86645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endParaRPr lang="ru-RU" sz="1600" b="1" dirty="0" smtClean="0">
              <a:solidFill>
                <a:schemeClr val="accent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Увеличение доли иностранных студентов на ООП до 5,5% от контингента к 1 сентября </a:t>
            </a:r>
            <a:r>
              <a:rPr lang="ru-RU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2016: факт на 01.09.2016 </a:t>
            </a:r>
            <a:r>
              <a:rPr lang="en-US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&gt;6%</a:t>
            </a:r>
            <a:endParaRPr lang="ru-RU" altLang="ru-RU" sz="1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Разработка Стратегии интернационализации Кампуса </a:t>
            </a:r>
            <a:endParaRPr lang="ru-RU" altLang="ru-RU" sz="1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Развитии новых партнерств для обеспечения возможностей международной мобильности студентов </a:t>
            </a:r>
            <a:r>
              <a:rPr lang="ru-RU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Кампуса: </a:t>
            </a:r>
            <a:r>
              <a:rPr lang="ru-RU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6 успешных заявок на </a:t>
            </a:r>
            <a:r>
              <a:rPr lang="vi-VN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Eramus+</a:t>
            </a:r>
            <a:r>
              <a:rPr lang="ru-RU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; более 10 новых соглашений об обмене с зарубежными партнерами, в </a:t>
            </a:r>
            <a:r>
              <a:rPr lang="ru-RU" altLang="ru-RU" sz="1400" dirty="0" err="1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vi-VN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King’s</a:t>
            </a:r>
            <a:r>
              <a:rPr lang="en-US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1400" dirty="0" smtClean="0">
                <a:solidFill>
                  <a:schemeClr val="accent4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UCL</a:t>
            </a:r>
            <a:endParaRPr lang="ru-RU" altLang="ru-RU" sz="1400" dirty="0" smtClean="0">
              <a:solidFill>
                <a:schemeClr val="accent4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chemeClr val="accent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Разработка медиа-пакета для зарубежных партнеров и международного </a:t>
            </a:r>
            <a:r>
              <a:rPr lang="ru-RU" altLang="ru-RU" sz="1400" dirty="0" err="1" smtClean="0">
                <a:latin typeface="Tahoma" panose="020B0604030504040204" pitchFamily="34" charset="0"/>
                <a:cs typeface="Arial" panose="020B0604020202020204" pitchFamily="34" charset="0"/>
              </a:rPr>
              <a:t>рекрутинга</a:t>
            </a:r>
            <a:r>
              <a:rPr lang="ru-RU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Новая базовая презентация, обновленная англоязычная брошюра, новые промо-буклеты (в </a:t>
            </a:r>
            <a:r>
              <a:rPr lang="ru-RU" altLang="ru-RU" sz="1400" dirty="0" err="1">
                <a:latin typeface="Tahoma" panose="020B060403050404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. на  национальных языках); обновление англоязычной страницы Кампуса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altLang="ru-RU" sz="14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altLang="ru-RU" sz="1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Выполнено частично: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Разработка и подготовка к открытию специальной программы </a:t>
            </a:r>
            <a:r>
              <a:rPr lang="en-US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Russian </a:t>
            </a:r>
            <a:r>
              <a:rPr lang="en-US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Studies</a:t>
            </a:r>
            <a:endParaRPr lang="ru-RU" altLang="ru-RU" sz="14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051865"/>
            <a:ext cx="86999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Реализация    ряда  крупных  прикладных  проектов  в области инноваций                            и предпринимательства (</a:t>
            </a:r>
            <a:r>
              <a:rPr lang="ru-RU" sz="1400" b="1" dirty="0" err="1" smtClean="0"/>
              <a:t>ЦПИиР</a:t>
            </a:r>
            <a:r>
              <a:rPr lang="ru-RU" sz="1400" b="1" dirty="0" smtClean="0"/>
              <a:t>),  </a:t>
            </a:r>
            <a:r>
              <a:rPr lang="ru-RU" sz="1400" dirty="0" smtClean="0"/>
              <a:t>в том числе  текущие  проекты: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Осуществление </a:t>
            </a:r>
            <a:r>
              <a:rPr lang="ru-RU" sz="1400" dirty="0"/>
              <a:t>мониторинга развития инновационной системы Санкт-Петербурга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Разработка Стратегии развития малого и среднего предпринимательства </a:t>
            </a:r>
            <a:r>
              <a:rPr lang="ru-RU" sz="1400" dirty="0" smtClean="0"/>
              <a:t>в </a:t>
            </a:r>
            <a:r>
              <a:rPr lang="ru-RU" sz="1400" dirty="0"/>
              <a:t>Ленинградской области до 2030 </a:t>
            </a:r>
            <a:r>
              <a:rPr lang="ru-RU" sz="1400" dirty="0" smtClean="0"/>
              <a:t>года </a:t>
            </a:r>
          </a:p>
          <a:p>
            <a:pPr lvl="1" algn="just"/>
            <a:r>
              <a:rPr lang="ru-RU" sz="1400" dirty="0" smtClean="0"/>
              <a:t>(в общей сложности 12 проектов)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 Укрепление потенциала Центра инновационного предпринимательства как центра   компетенций</a:t>
            </a:r>
            <a:r>
              <a:rPr lang="ru-RU" sz="1400" dirty="0" smtClean="0"/>
              <a:t>, в том числе: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Интеграция инноваций и предпринимательства в образовательные процессы (учебные курсы, проектная работа</a:t>
            </a:r>
            <a:r>
              <a:rPr lang="ru-RU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Увеличение количества </a:t>
            </a:r>
            <a:r>
              <a:rPr lang="ru-RU" sz="1400" dirty="0"/>
              <a:t>студентов,  вовлеченных в предпринимательские проекты  с поддержкой ЦИП  ( в 2015/2016  -  39   человек); студенты-победители конкурсов бизнес-планов (</a:t>
            </a:r>
            <a:r>
              <a:rPr lang="ru-RU" sz="1400" dirty="0" smtClean="0"/>
              <a:t>2009-2015)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Расширение числа мероприятий/проектов с участием организаций инновационной инфраструктуры  Санкт-Петербурга  (в 2015/2016 – 15 ) 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Включение    </a:t>
            </a:r>
            <a:r>
              <a:rPr lang="ru-RU" altLang="ru-RU" sz="1400" dirty="0">
                <a:latin typeface="Tahoma" panose="020B0604030504040204" pitchFamily="34" charset="0"/>
                <a:cs typeface="Arial" panose="020B0604020202020204" pitchFamily="34" charset="0"/>
              </a:rPr>
              <a:t>ЦИП  в число   зарабатывающих    подразделений   </a:t>
            </a:r>
            <a:r>
              <a:rPr lang="ru-RU" altLang="ru-RU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кампуса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altLang="ru-RU" sz="14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Создание  Базовой  кафедры  ОАО   «Технопарк   Санкт-Петербурга»</a:t>
            </a:r>
            <a:r>
              <a:rPr lang="ru-RU" sz="1400" b="1" dirty="0" smtClean="0">
                <a:solidFill>
                  <a:schemeClr val="accent4"/>
                </a:solidFill>
              </a:rPr>
              <a:t> </a:t>
            </a:r>
          </a:p>
          <a:p>
            <a:endParaRPr lang="ru-RU" altLang="ru-RU" sz="1400" dirty="0" smtClean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latin typeface="Tahoma" panose="020B0604030504040204" pitchFamily="34" charset="0"/>
                <a:cs typeface="Arial" panose="020B0604020202020204" pitchFamily="34" charset="0"/>
              </a:rPr>
              <a:t>Создание  </a:t>
            </a:r>
            <a:r>
              <a:rPr lang="ru-RU" altLang="ru-RU" sz="1400" b="1" dirty="0">
                <a:latin typeface="Tahoma" panose="020B0604030504040204" pitchFamily="34" charset="0"/>
                <a:cs typeface="Arial" panose="020B0604020202020204" pitchFamily="34" charset="0"/>
              </a:rPr>
              <a:t>Экспертного   совета   по инновациям и предпринимательству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4"/>
              </a:solidFill>
            </a:endParaRPr>
          </a:p>
          <a:p>
            <a:r>
              <a:rPr lang="ru-RU" sz="1400" b="1" dirty="0" smtClean="0">
                <a:solidFill>
                  <a:schemeClr val="accent4"/>
                </a:solidFill>
              </a:rPr>
              <a:t>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latin typeface="Tahoma" panose="020B0604030504040204" pitchFamily="34" charset="0"/>
                <a:cs typeface="Arial" panose="020B0604020202020204" pitchFamily="34" charset="0"/>
              </a:rPr>
              <a:t>Формирование  центра  компетенций   в области инноваций и предпринимательства и  создание   ключевых  элементов инновационной   инфраструктуры  кампуса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28650" y="5675797"/>
            <a:ext cx="339538" cy="335038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/>
              <a:t>Инновационная </a:t>
            </a:r>
            <a:r>
              <a:rPr lang="ru-RU" altLang="ru-RU" sz="2400" dirty="0" smtClean="0"/>
              <a:t>деятельность</a:t>
            </a:r>
            <a:r>
              <a:rPr lang="ru-RU" altLang="ru-RU" sz="2400" dirty="0"/>
              <a:t>: ключевые  </a:t>
            </a:r>
            <a:r>
              <a:rPr lang="ru-RU" altLang="ru-RU" sz="2400" dirty="0" smtClean="0"/>
              <a:t>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392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36" y="1099147"/>
            <a:ext cx="8664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Выполнено: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Диверсификация   и  расширение числа партнеров  (уход   от  фокуса на  корпоративных  партнеров)</a:t>
            </a:r>
            <a:r>
              <a:rPr lang="ru-RU" sz="1200" dirty="0" smtClean="0"/>
              <a:t> ,  в том числе  подписаны новые  соглашения: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Бизнес и корпорации: </a:t>
            </a:r>
            <a:r>
              <a:rPr lang="en-US" sz="1200" dirty="0" smtClean="0">
                <a:solidFill>
                  <a:prstClr val="black"/>
                </a:solidFill>
              </a:rPr>
              <a:t>ACCA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smtClean="0">
                <a:solidFill>
                  <a:prstClr val="black"/>
                </a:solidFill>
              </a:rPr>
              <a:t>EMC</a:t>
            </a:r>
            <a:r>
              <a:rPr lang="ru-RU" sz="1200" dirty="0" smtClean="0">
                <a:solidFill>
                  <a:prstClr val="black"/>
                </a:solidFill>
              </a:rPr>
              <a:t>,</a:t>
            </a:r>
            <a:r>
              <a:rPr lang="ru-RU" sz="1200" dirty="0">
                <a:solidFill>
                  <a:prstClr val="black"/>
                </a:solidFill>
              </a:rPr>
              <a:t> ММ </a:t>
            </a:r>
            <a:r>
              <a:rPr lang="en-US" sz="1200" dirty="0" smtClean="0">
                <a:solidFill>
                  <a:prstClr val="black"/>
                </a:solidFill>
              </a:rPr>
              <a:t>Packaging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</a:rPr>
              <a:t>Ahlers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Петроэлектросбыт</a:t>
            </a:r>
            <a:r>
              <a:rPr lang="ru-RU" sz="1200" dirty="0">
                <a:solidFill>
                  <a:prstClr val="black"/>
                </a:solidFill>
              </a:rPr>
              <a:t>,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Ростелеком </a:t>
            </a:r>
            <a:endParaRPr lang="en-US" sz="12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Академические партнеры:  ДВФУ,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СПИИРАН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Банки:  ВТБ24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Музеи: Кунсткамера, ГМЗ «Царское   село», Эрмитаж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Региональные органы  власти: Комитет </a:t>
            </a:r>
            <a:r>
              <a:rPr lang="ru-RU" sz="1200" dirty="0">
                <a:solidFill>
                  <a:prstClr val="black"/>
                </a:solidFill>
              </a:rPr>
              <a:t>по труду и занятости</a:t>
            </a:r>
            <a:r>
              <a:rPr lang="ru-RU" sz="1200" dirty="0" smtClean="0">
                <a:solidFill>
                  <a:prstClr val="black"/>
                </a:solidFill>
              </a:rPr>
              <a:t>, Комитет по развитию предпринимательства и   потребительского рынка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Медиа: Эксперт Северо-Запад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Фонды: Фонд Егора Гайдара, Международный благотворительный фонд  им. Д.С. Лихачева (на  этапе   подготовки соглашения)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Ритейл: Лента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/>
                </a:solidFill>
              </a:rPr>
              <a:t>Систематизация заключаемых партнерских соглашений  </a:t>
            </a:r>
            <a:r>
              <a:rPr lang="ru-RU" sz="1200" dirty="0" smtClean="0">
                <a:solidFill>
                  <a:prstClr val="black"/>
                </a:solidFill>
              </a:rPr>
              <a:t>(создание общей  базы)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Расширение практики приглашения </a:t>
            </a:r>
            <a:r>
              <a:rPr lang="ru-RU" sz="1200" b="1" dirty="0"/>
              <a:t>компаний к участию в обучающих мероприятиях  </a:t>
            </a:r>
            <a:r>
              <a:rPr lang="ru-RU" sz="1200" dirty="0" smtClean="0"/>
              <a:t>кампуса и интеграции лекций  компаний-партнеров в процесс-обучения  (в  2015-2016  организовано   56  обучающих  мероприятий, в том числе 5 лекций, интегрированных в процесс обучения</a:t>
            </a:r>
            <a:r>
              <a:rPr lang="en-US" sz="1200" dirty="0" smtClean="0"/>
              <a:t>)</a:t>
            </a:r>
            <a:r>
              <a:rPr lang="ru-RU" sz="1200" dirty="0" smtClean="0"/>
              <a:t> 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Привлечение партнеров к финансированию мероприятий кампуса  </a:t>
            </a:r>
            <a:r>
              <a:rPr lang="ru-RU" sz="1200" dirty="0" smtClean="0"/>
              <a:t>(в том числе конференция  «Образование  и мировые  города»,  День Питерской Вышки), </a:t>
            </a:r>
            <a:r>
              <a:rPr lang="ru-RU" sz="1200" b="1" dirty="0" smtClean="0"/>
              <a:t>расширение практики стипендиальной   поддержки студентов</a:t>
            </a:r>
            <a:r>
              <a:rPr lang="ru-RU" sz="1200" dirty="0" smtClean="0"/>
              <a:t> (в 2015-2016 - 863 тыс. руб.), включение </a:t>
            </a:r>
            <a:r>
              <a:rPr lang="ru-RU" sz="1200" dirty="0"/>
              <a:t>ЦРК </a:t>
            </a:r>
            <a:r>
              <a:rPr lang="ru-RU" sz="1200" dirty="0" smtClean="0"/>
              <a:t>в </a:t>
            </a:r>
            <a:r>
              <a:rPr lang="ru-RU" sz="1200" dirty="0"/>
              <a:t>число </a:t>
            </a:r>
            <a:r>
              <a:rPr lang="ru-RU" sz="1200" dirty="0" smtClean="0"/>
              <a:t>зарабатывающих подразделений кампуса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Привлечение  партнеров к участию  в  Экспертных  советах </a:t>
            </a:r>
            <a:r>
              <a:rPr lang="ru-RU" sz="1200" dirty="0" smtClean="0"/>
              <a:t> по   ПИР,  инновациям и предпринимательству,  ДПО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b="1" dirty="0" smtClean="0">
                <a:solidFill>
                  <a:schemeClr val="accent5"/>
                </a:solidFill>
              </a:rPr>
              <a:t>Выполнено  частично: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Начаты  переговоры   по  формированию Попечительского совета кампуса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Повышение   результативности  и практической  значимости работы с партнерами: разработка детализированных   планов сотрудничества («дорожных  карт») сотрудничества на 1-2 года дополнительно к заключаемым  соглашениям</a:t>
            </a:r>
            <a:r>
              <a:rPr lang="en-US" sz="1200" dirty="0" smtClean="0"/>
              <a:t>  </a:t>
            </a:r>
            <a:r>
              <a:rPr lang="ru-RU" sz="1200" dirty="0" smtClean="0"/>
              <a:t>            Формирование  пула </a:t>
            </a:r>
            <a:r>
              <a:rPr lang="ru-RU" sz="1200" b="1" dirty="0" smtClean="0"/>
              <a:t>стратегических   партнерств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769" y="10059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805705" y="6461002"/>
            <a:ext cx="365760" cy="18288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/>
              <a:t>Партнерства: ключевые </a:t>
            </a:r>
            <a:r>
              <a:rPr lang="ru-RU" altLang="ru-RU" sz="2400" dirty="0" smtClean="0"/>
              <a:t>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762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1366897"/>
            <a:ext cx="851535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Активное внедрение инструментов работы с выпускниками, включая формирование активнодействующей ассоциации выпускников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Развитие и институционализация сотрудничества с органами государственной власти и управления (в пределах и за пределами СЗФО</a:t>
            </a:r>
            <a:r>
              <a:rPr lang="ru-RU" sz="1400" dirty="0" smtClean="0"/>
              <a:t>) - </a:t>
            </a:r>
            <a:r>
              <a:rPr lang="ru-RU" sz="1400" dirty="0">
                <a:solidFill>
                  <a:schemeClr val="accent4"/>
                </a:solidFill>
              </a:rPr>
              <a:t>Реализовано </a:t>
            </a:r>
            <a:r>
              <a:rPr lang="ru-RU" sz="1400" dirty="0" smtClean="0">
                <a:solidFill>
                  <a:schemeClr val="accent4"/>
                </a:solidFill>
              </a:rPr>
              <a:t>как </a:t>
            </a:r>
            <a:r>
              <a:rPr lang="ru-RU" sz="1400" dirty="0">
                <a:solidFill>
                  <a:schemeClr val="accent4"/>
                </a:solidFill>
              </a:rPr>
              <a:t>в рамках </a:t>
            </a:r>
            <a:r>
              <a:rPr lang="ru-RU" sz="1400" dirty="0" smtClean="0">
                <a:solidFill>
                  <a:schemeClr val="accent4"/>
                </a:solidFill>
              </a:rPr>
              <a:t>специально  </a:t>
            </a:r>
            <a:r>
              <a:rPr lang="ru-RU" sz="1400" dirty="0">
                <a:solidFill>
                  <a:schemeClr val="accent4"/>
                </a:solidFill>
              </a:rPr>
              <a:t>заключаемых </a:t>
            </a:r>
            <a:r>
              <a:rPr lang="ru-RU" sz="1400" dirty="0" smtClean="0">
                <a:solidFill>
                  <a:schemeClr val="accent4"/>
                </a:solidFill>
              </a:rPr>
              <a:t>соглашений</a:t>
            </a:r>
            <a:r>
              <a:rPr lang="ru-RU" sz="1400" dirty="0">
                <a:solidFill>
                  <a:schemeClr val="accent4"/>
                </a:solidFill>
              </a:rPr>
              <a:t>, </a:t>
            </a:r>
            <a:r>
              <a:rPr lang="ru-RU" sz="1400" dirty="0" smtClean="0">
                <a:solidFill>
                  <a:schemeClr val="accent4"/>
                </a:solidFill>
              </a:rPr>
              <a:t>так </a:t>
            </a:r>
            <a:r>
              <a:rPr lang="ru-RU" sz="1400" dirty="0">
                <a:solidFill>
                  <a:schemeClr val="accent4"/>
                </a:solidFill>
              </a:rPr>
              <a:t>и </a:t>
            </a:r>
            <a:r>
              <a:rPr lang="ru-RU" sz="1400" dirty="0" smtClean="0">
                <a:solidFill>
                  <a:schemeClr val="accent4"/>
                </a:solidFill>
              </a:rPr>
              <a:t>реализации текущей работы </a:t>
            </a:r>
            <a:r>
              <a:rPr lang="ru-RU" sz="1400" dirty="0">
                <a:solidFill>
                  <a:schemeClr val="accent4"/>
                </a:solidFill>
              </a:rPr>
              <a:t>по прикладным и </a:t>
            </a:r>
            <a:r>
              <a:rPr lang="ru-RU" sz="1400" dirty="0" smtClean="0">
                <a:solidFill>
                  <a:schemeClr val="accent4"/>
                </a:solidFill>
              </a:rPr>
              <a:t>консалтинговым </a:t>
            </a:r>
            <a:r>
              <a:rPr lang="ru-RU" sz="1400" dirty="0">
                <a:solidFill>
                  <a:schemeClr val="accent4"/>
                </a:solidFill>
              </a:rPr>
              <a:t>проектам </a:t>
            </a:r>
          </a:p>
          <a:p>
            <a:endParaRPr lang="ru-RU" sz="1600" b="1" dirty="0">
              <a:solidFill>
                <a:schemeClr val="accent4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Выполнено частично: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Попечительского совета кампуса  -  </a:t>
            </a:r>
            <a:r>
              <a:rPr lang="ru-RU" sz="1400" dirty="0">
                <a:solidFill>
                  <a:schemeClr val="accent4"/>
                </a:solidFill>
              </a:rPr>
              <a:t>Не реализовано, но начаты переговоры и согласование с руководством по возможному составу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пула стратегических академических и корпоративных партнеров, в том числе на уровне академических программ и проектов  -  Реализовано в части  расширения и  систематизации   партнерств,  не  реализовано в  части </a:t>
            </a:r>
            <a:r>
              <a:rPr lang="ru-RU" sz="1400" dirty="0" err="1"/>
              <a:t>стратегирования</a:t>
            </a:r>
            <a:endParaRPr lang="ru-RU" sz="1400" dirty="0"/>
          </a:p>
          <a:p>
            <a:endParaRPr lang="ru-RU" sz="1600" b="1" dirty="0">
              <a:solidFill>
                <a:schemeClr val="accent4"/>
              </a:solidFill>
            </a:endParaRPr>
          </a:p>
          <a:p>
            <a:r>
              <a:rPr lang="ru-RU" sz="1600" b="1" dirty="0" smtClean="0"/>
              <a:t>Не выполнено: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Формирование </a:t>
            </a:r>
            <a:r>
              <a:rPr lang="ru-RU" sz="1400" dirty="0" err="1"/>
              <a:t>эндаумента</a:t>
            </a:r>
            <a:r>
              <a:rPr lang="ru-RU" sz="1400" dirty="0"/>
              <a:t> (Фонда целевого капитала) и Благотворительного фонда </a:t>
            </a:r>
            <a:r>
              <a:rPr lang="ru-RU" sz="1400" dirty="0" smtClean="0"/>
              <a:t>кампуса</a:t>
            </a:r>
            <a:endParaRPr lang="ru-RU" sz="1400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/>
              <a:t>Партнерства: </a:t>
            </a:r>
            <a:r>
              <a:rPr lang="ru-RU" altLang="ru-RU" sz="2400" dirty="0" smtClean="0"/>
              <a:t>реализация планов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18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605" y="1226603"/>
            <a:ext cx="802595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Организация ежегодной встречи выпускников и вручение премии «Лучший выпускник Питерской Вышки» 17 декабря 2015 </a:t>
            </a:r>
            <a:r>
              <a:rPr lang="ru-RU" sz="1200" b="1" dirty="0" smtClean="0"/>
              <a:t>года</a:t>
            </a:r>
            <a:endParaRPr lang="ru-RU" sz="1200" b="1" dirty="0"/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Создание </a:t>
            </a:r>
            <a:r>
              <a:rPr lang="ru-RU" sz="1200" b="1" dirty="0"/>
              <a:t>Концепции по работе с выпускниками НИУ ВШЭ – Санкт-Петербург,</a:t>
            </a:r>
            <a:r>
              <a:rPr lang="en-US" sz="1200" b="1" dirty="0"/>
              <a:t> </a:t>
            </a:r>
            <a:r>
              <a:rPr lang="ru-RU" sz="1200" b="1" dirty="0"/>
              <a:t>включающую работу по 4 направлениям: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/>
              <a:t>university 4 alumni</a:t>
            </a:r>
            <a:r>
              <a:rPr lang="ru-RU" sz="1200" dirty="0"/>
              <a:t>;</a:t>
            </a:r>
            <a:endParaRPr lang="en-US" sz="1200" dirty="0"/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/>
              <a:t>alumni 4 students</a:t>
            </a:r>
            <a:r>
              <a:rPr lang="ru-RU" sz="1200" dirty="0"/>
              <a:t>;</a:t>
            </a:r>
            <a:endParaRPr lang="en-US" sz="1200" dirty="0"/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/>
              <a:t>alumni 4 business</a:t>
            </a:r>
            <a:r>
              <a:rPr lang="ru-RU" sz="1200" dirty="0"/>
              <a:t>;</a:t>
            </a:r>
            <a:endParaRPr lang="en-US" sz="1200" dirty="0"/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200" dirty="0"/>
              <a:t>Funding</a:t>
            </a:r>
            <a:r>
              <a:rPr lang="ru-RU" sz="1200" dirty="0"/>
              <a:t>.</a:t>
            </a:r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Организация  регулярного и системного информационного взаимодействия с выпускниками</a:t>
            </a:r>
            <a:r>
              <a:rPr lang="ru-RU" sz="1200" b="1" dirty="0">
                <a:solidFill>
                  <a:srgbClr val="00B0F0"/>
                </a:solidFill>
              </a:rPr>
              <a:t>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Значительный прирост в групп выпускников в социальной сети </a:t>
            </a:r>
            <a:r>
              <a:rPr lang="en-US" sz="1200" dirty="0"/>
              <a:t>VK – </a:t>
            </a:r>
            <a:r>
              <a:rPr lang="ru-RU" sz="1200" dirty="0"/>
              <a:t>в 9 раз.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Ежедневные публикации актуальных для выпускников новостей в социальных сетях.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Публикация историй успеха выпускников в видео- и текстовом формате на сайте клуба выпускников и в зеркалах в социальных сетях.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Ежемесячные информационные рассылки выпускникам со специальной формируемой подборкой новостей и анонсов о ближайших мероприятиях и реализуемых проектов.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Проведение </a:t>
            </a:r>
            <a:r>
              <a:rPr lang="ru-RU" sz="1200" b="1" dirty="0"/>
              <a:t>мониторинга выпускников</a:t>
            </a:r>
            <a:r>
              <a:rPr lang="ru-RU" sz="1200" dirty="0"/>
              <a:t>.</a:t>
            </a:r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/>
              <a:t>Привлечение выпускников к </a:t>
            </a:r>
            <a:r>
              <a:rPr lang="ru-RU" sz="1200" b="1" dirty="0" err="1"/>
              <a:t>профориентационной</a:t>
            </a:r>
            <a:r>
              <a:rPr lang="ru-RU" sz="1200" b="1" dirty="0"/>
              <a:t> работе со студентами: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предоставление выпускникам возможности поиска стажеров в компании среди студентов НИУ ВШЭ - Санкт-Петербург, в которых они работают.</a:t>
            </a:r>
          </a:p>
          <a:p>
            <a:pPr indent="-28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Апробация  программы лояльности для выпускников - </a:t>
            </a:r>
            <a:r>
              <a:rPr lang="ru-RU" sz="1200" b="1" dirty="0"/>
              <a:t>инициативы «Спасибо, Вышка!», привлечение выпускников к финансированию проектов студентов и выпускников, а также инициатив университета в целом и факультетов</a:t>
            </a:r>
            <a:endParaRPr lang="ru-RU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r>
              <a:rPr lang="ru-RU" sz="2400" dirty="0" smtClean="0"/>
              <a:t>Работа </a:t>
            </a:r>
            <a:r>
              <a:rPr lang="ru-RU" sz="2400" dirty="0"/>
              <a:t>с выпускниками: </a:t>
            </a:r>
            <a:r>
              <a:rPr lang="ru-RU" sz="2400" dirty="0" smtClean="0"/>
              <a:t>ключевые 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377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388850"/>
            <a:ext cx="87193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4400">
              <a:spcAft>
                <a:spcPts val="300"/>
              </a:spcAft>
            </a:pPr>
            <a:r>
              <a:rPr lang="ru-RU" sz="1600" b="1" dirty="0" smtClean="0">
                <a:solidFill>
                  <a:schemeClr val="accent5"/>
                </a:solidFill>
              </a:rPr>
              <a:t>Выполнено:</a:t>
            </a:r>
          </a:p>
          <a:p>
            <a:pPr lvl="0" indent="-28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Развитие </a:t>
            </a:r>
            <a:r>
              <a:rPr lang="ru-RU" sz="1200" b="1" dirty="0"/>
              <a:t>системы взаимодействия с профессиональными операторами рынка труд</a:t>
            </a:r>
            <a:r>
              <a:rPr lang="ru-RU" sz="1200" dirty="0"/>
              <a:t>а (кадровыми агентствами, профессиональными сообществами</a:t>
            </a:r>
            <a:r>
              <a:rPr lang="ru-RU" sz="1200" dirty="0" smtClean="0"/>
              <a:t>);  участие   в  мероприятиях    (городские  ярмарки  вакансий),  организуемых  Комитетом   по труду  и занятости    Санкт-Петербурга </a:t>
            </a:r>
            <a:endParaRPr lang="ru-RU" sz="1200" dirty="0"/>
          </a:p>
          <a:p>
            <a:pPr indent="-28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Участие </a:t>
            </a:r>
            <a:r>
              <a:rPr lang="ru-RU" sz="1200" b="1" dirty="0"/>
              <a:t>команды НИУ ВШЭ – Санкт-Петербург в следующих чемпионатах:</a:t>
            </a:r>
            <a:endParaRPr lang="en-US" sz="1200" b="1" dirty="0"/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</a:t>
            </a:r>
            <a:r>
              <a:rPr lang="ru-RU" sz="1200" dirty="0" err="1"/>
              <a:t>L'Oreal</a:t>
            </a:r>
            <a:r>
              <a:rPr lang="ru-RU" sz="1200" dirty="0"/>
              <a:t> </a:t>
            </a:r>
            <a:r>
              <a:rPr lang="ru-RU" sz="1200" dirty="0" err="1"/>
              <a:t>Brandstorm</a:t>
            </a:r>
            <a:r>
              <a:rPr lang="ru-RU" sz="1200" dirty="0"/>
              <a:t> - </a:t>
            </a:r>
            <a:r>
              <a:rPr lang="ru-RU" sz="1200" dirty="0" err="1"/>
              <a:t>Campus</a:t>
            </a:r>
            <a:r>
              <a:rPr lang="ru-RU" sz="1200" dirty="0"/>
              <a:t> </a:t>
            </a:r>
            <a:r>
              <a:rPr lang="ru-RU" sz="1200" dirty="0" err="1"/>
              <a:t>Finalist</a:t>
            </a:r>
            <a:r>
              <a:rPr lang="ru-RU" sz="1200" dirty="0"/>
              <a:t> (2016)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 чемпионат по написанию бизнес кейсов </a:t>
            </a:r>
            <a:r>
              <a:rPr lang="ru-RU" sz="1200" dirty="0" err="1"/>
              <a:t>McKinsey</a:t>
            </a:r>
            <a:r>
              <a:rPr lang="ru-RU" sz="1200" dirty="0"/>
              <a:t> - TOP 10 (призер чемпионата) - публикация в кейс-буке </a:t>
            </a:r>
            <a:r>
              <a:rPr lang="ru-RU" sz="1200" dirty="0" err="1"/>
              <a:t>McKinsey</a:t>
            </a:r>
            <a:r>
              <a:rPr lang="ru-RU" sz="1200" dirty="0"/>
              <a:t> (2016)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 </a:t>
            </a:r>
            <a:r>
              <a:rPr lang="ru-RU" sz="1200" dirty="0" err="1"/>
              <a:t>Changellenge</a:t>
            </a:r>
            <a:r>
              <a:rPr lang="ru-RU" sz="1200" dirty="0"/>
              <a:t> </a:t>
            </a:r>
            <a:r>
              <a:rPr lang="ru-RU" sz="1200" dirty="0" err="1"/>
              <a:t>SPb</a:t>
            </a:r>
            <a:r>
              <a:rPr lang="ru-RU" sz="1200" dirty="0"/>
              <a:t> </a:t>
            </a:r>
            <a:r>
              <a:rPr lang="ru-RU" sz="1200" dirty="0" err="1"/>
              <a:t>Cup</a:t>
            </a:r>
            <a:r>
              <a:rPr lang="ru-RU" sz="1200" dirty="0"/>
              <a:t> 2015 </a:t>
            </a:r>
            <a:r>
              <a:rPr lang="ru-RU" sz="1200" dirty="0" err="1"/>
              <a:t>Winter</a:t>
            </a:r>
            <a:r>
              <a:rPr lang="ru-RU" sz="1200" dirty="0"/>
              <a:t> - HQ 25%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чемпионат </a:t>
            </a:r>
            <a:r>
              <a:rPr lang="en-US" sz="1200" dirty="0"/>
              <a:t>Unilever</a:t>
            </a:r>
            <a:r>
              <a:rPr lang="ru-RU" sz="1200" dirty="0"/>
              <a:t> “</a:t>
            </a:r>
            <a:r>
              <a:rPr lang="en-US" sz="1200" dirty="0"/>
              <a:t>Clash of Sales</a:t>
            </a:r>
            <a:r>
              <a:rPr lang="ru-RU" sz="1200" dirty="0"/>
              <a:t>” 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чемпионат </a:t>
            </a:r>
            <a:r>
              <a:rPr lang="en-US" sz="1200" dirty="0"/>
              <a:t>McKinsey </a:t>
            </a:r>
            <a:r>
              <a:rPr lang="ru-RU" sz="1200" dirty="0"/>
              <a:t>«</a:t>
            </a:r>
            <a:r>
              <a:rPr lang="en-US" sz="1200" dirty="0"/>
              <a:t>Business Diving</a:t>
            </a:r>
            <a:r>
              <a:rPr lang="ru-RU" sz="1200" dirty="0"/>
              <a:t>»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кейс-чемпионат BAT - полуфиналист (2016)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кейс-чемпионат </a:t>
            </a:r>
            <a:r>
              <a:rPr lang="ru-RU" sz="1200" dirty="0" err="1"/>
              <a:t>Jaguar</a:t>
            </a:r>
            <a:r>
              <a:rPr lang="ru-RU" sz="1200" dirty="0"/>
              <a:t> </a:t>
            </a:r>
            <a:r>
              <a:rPr lang="ru-RU" sz="1200" dirty="0" err="1"/>
              <a:t>Land</a:t>
            </a:r>
            <a:r>
              <a:rPr lang="ru-RU" sz="1200" dirty="0"/>
              <a:t> </a:t>
            </a:r>
            <a:r>
              <a:rPr lang="ru-RU" sz="1200" dirty="0" err="1"/>
              <a:t>Rover</a:t>
            </a:r>
            <a:r>
              <a:rPr lang="ru-RU" sz="1200" dirty="0"/>
              <a:t> - полуфиналист (2016)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/>
              <a:t> чемпионат </a:t>
            </a:r>
            <a:r>
              <a:rPr lang="ru-RU" sz="1200" dirty="0" err="1"/>
              <a:t>EcoExperience</a:t>
            </a:r>
            <a:r>
              <a:rPr lang="ru-RU" sz="1200" dirty="0"/>
              <a:t> - финалист (2016)</a:t>
            </a:r>
          </a:p>
          <a:p>
            <a:pPr indent="-28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Организация </a:t>
            </a:r>
            <a:r>
              <a:rPr lang="ru-RU" sz="1200" b="1" dirty="0"/>
              <a:t>практик и стажировок студентов: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Более 100 человек прошли практику в компаниях-партнерах</a:t>
            </a:r>
            <a:endParaRPr lang="ru-RU" sz="1200" b="1" dirty="0">
              <a:solidFill>
                <a:srgbClr val="00B0F0"/>
              </a:solidFill>
            </a:endParaRP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Более 100 студентам была оказана помощь в поиске и организации стажировки</a:t>
            </a:r>
          </a:p>
          <a:p>
            <a:pPr indent="-28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Организованы </a:t>
            </a:r>
            <a:r>
              <a:rPr lang="ru-RU" sz="1200" b="1" dirty="0"/>
              <a:t>мероприятия для студентов: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Организовано 56 мастер-классов / семинаров и гостевых лекций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Организовано 2 Дня карьеры с представителями более 30 компаний-партнеров 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Организованы индивидуальные консультации по составлению резюме и построению </a:t>
            </a:r>
            <a:r>
              <a:rPr lang="ru-RU" sz="1200" dirty="0" smtClean="0"/>
              <a:t>карьеры</a:t>
            </a:r>
          </a:p>
          <a:p>
            <a:pPr>
              <a:spcAft>
                <a:spcPts val="300"/>
              </a:spcAft>
            </a:pPr>
            <a:endParaRPr lang="ru-RU" sz="1600" b="1" dirty="0" smtClean="0">
              <a:solidFill>
                <a:schemeClr val="accent5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1600" b="1" dirty="0" smtClean="0">
                <a:solidFill>
                  <a:schemeClr val="accent5"/>
                </a:solidFill>
              </a:rPr>
              <a:t>Выполнено   частично: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Разработка  образовательного   курса   </a:t>
            </a:r>
            <a:r>
              <a:rPr lang="en-US" sz="1200" b="1" dirty="0" smtClean="0"/>
              <a:t>Self-Marketing</a:t>
            </a:r>
            <a:endParaRPr lang="ru-RU" sz="1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Развитие   карьеры   студентов и содействие </a:t>
            </a:r>
            <a:r>
              <a:rPr lang="ru-RU" sz="2400" dirty="0" smtClean="0"/>
              <a:t>    в </a:t>
            </a:r>
            <a:r>
              <a:rPr lang="en-US" sz="2400" dirty="0" smtClean="0"/>
              <a:t> </a:t>
            </a:r>
            <a:r>
              <a:rPr lang="ru-RU" sz="2400" dirty="0"/>
              <a:t>трудоустройстве:  ключевые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24617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НИУ ВШЭ в международных рейтингах</a:t>
            </a:r>
            <a:endParaRPr lang="ru-R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47787"/>
              </p:ext>
            </p:extLst>
          </p:nvPr>
        </p:nvGraphicFramePr>
        <p:xfrm>
          <a:off x="855268" y="1300845"/>
          <a:ext cx="8060132" cy="4743130"/>
        </p:xfrm>
        <a:graphic>
          <a:graphicData uri="http://schemas.openxmlformats.org/drawingml/2006/table">
            <a:tbl>
              <a:tblPr/>
              <a:tblGrid>
                <a:gridCol w="2170363"/>
                <a:gridCol w="3200357"/>
                <a:gridCol w="1390879"/>
                <a:gridCol w="1298533"/>
              </a:tblGrid>
              <a:tr h="358945">
                <a:tc gridSpan="2">
                  <a:txBody>
                    <a:bodyPr/>
                    <a:lstStyle/>
                    <a:p>
                      <a:r>
                        <a:rPr lang="ru-RU" sz="1400" b="1" dirty="0" smtClean="0"/>
                        <a:t>Профильные рейтинги</a:t>
                      </a:r>
                      <a:endParaRPr lang="ru-RU" sz="1400" b="1" dirty="0"/>
                    </a:p>
                  </a:txBody>
                  <a:tcPr marL="24203" marR="24203" marT="12102" marB="1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effectLst/>
                        </a:rPr>
                        <a:t>Место в мире</a:t>
                      </a:r>
                    </a:p>
                  </a:txBody>
                  <a:tcPr marL="24203" marR="24203" marT="12102" marB="1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Место </a:t>
                      </a:r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в</a:t>
                      </a:r>
                      <a:r>
                        <a:rPr lang="ru-RU" sz="1400" b="1" dirty="0"/>
                        <a:t> России</a:t>
                      </a:r>
                    </a:p>
                  </a:txBody>
                  <a:tcPr marL="24203" marR="24203" marT="12102" marB="1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37">
                <a:tc rowSpan="9">
                  <a:txBody>
                    <a:bodyPr/>
                    <a:lstStyle/>
                    <a:p>
                      <a:pPr algn="l"/>
                      <a:r>
                        <a:rPr lang="en-US" sz="1200" b="1" u="none" dirty="0" err="1" smtClean="0">
                          <a:effectLst/>
                        </a:rPr>
                        <a:t>Рейтинг</a:t>
                      </a:r>
                      <a:r>
                        <a:rPr lang="en-US" sz="1200" b="1" u="none" dirty="0" smtClean="0">
                          <a:effectLst/>
                        </a:rPr>
                        <a:t> «QS – World University Rankings by subject», 2016</a:t>
                      </a:r>
                    </a:p>
                    <a:p>
                      <a:pPr algn="l"/>
                      <a:endParaRPr lang="ru-RU" sz="1200" b="1" u="none" dirty="0" smtClean="0">
                        <a:effectLst/>
                      </a:endParaRPr>
                    </a:p>
                    <a:p>
                      <a:pPr algn="l"/>
                      <a:endParaRPr lang="en-US" sz="1200" b="1" u="none" dirty="0" smtClean="0">
                        <a:effectLst/>
                      </a:endParaRPr>
                    </a:p>
                    <a:p>
                      <a:pPr algn="l"/>
                      <a:endParaRPr lang="en-US" sz="1200" b="1" u="none" dirty="0">
                        <a:effectLst/>
                      </a:endParaRP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Economics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&amp; </a:t>
                      </a:r>
                      <a:r>
                        <a:rPr lang="ru-RU" sz="1400" b="1" dirty="0" err="1" smtClean="0"/>
                        <a:t>Econometrics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101–150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400" b="1" dirty="0" smtClean="0"/>
                        <a:t>Sociology</a:t>
                      </a:r>
                      <a:endParaRPr lang="ca-ES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101–150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Politics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&amp; </a:t>
                      </a:r>
                      <a:r>
                        <a:rPr lang="ru-RU" sz="1400" b="1" dirty="0" err="1"/>
                        <a:t>International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b="1" dirty="0" err="1" smtClean="0"/>
                        <a:t>Studies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101–150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2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400" b="1" dirty="0" smtClean="0"/>
                        <a:t>Business </a:t>
                      </a:r>
                      <a:r>
                        <a:rPr lang="ca-ES" sz="1400" b="1" dirty="0"/>
                        <a:t>&amp; Management </a:t>
                      </a:r>
                      <a:r>
                        <a:rPr lang="ca-ES" sz="1400" b="1" dirty="0" smtClean="0"/>
                        <a:t>Studies</a:t>
                      </a:r>
                      <a:endParaRPr lang="ca-ES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151–200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400" b="1" dirty="0" smtClean="0"/>
                        <a:t>Philosophy</a:t>
                      </a:r>
                      <a:endParaRPr lang="ca-ES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151–200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/>
                        <a:t>3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>
                          <a:effectLst/>
                        </a:rPr>
                        <a:t>Accounting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&amp; </a:t>
                      </a:r>
                      <a:r>
                        <a:rPr lang="ru-RU" sz="1400" b="1" dirty="0" err="1" smtClean="0">
                          <a:effectLst/>
                        </a:rPr>
                        <a:t>Finance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151</a:t>
                      </a:r>
                      <a:r>
                        <a:rPr lang="ru-RU" sz="1400" b="1" dirty="0">
                          <a:effectLst/>
                        </a:rPr>
                        <a:t>–</a:t>
                      </a:r>
                      <a:r>
                        <a:rPr lang="ru-RU" sz="1400" b="1" dirty="0"/>
                        <a:t>200 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400" b="1" dirty="0" smtClean="0"/>
                        <a:t>Mathematics</a:t>
                      </a:r>
                      <a:endParaRPr lang="ca-ES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251–300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/>
                        <a:t>5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Computer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/>
                        <a:t>Science</a:t>
                      </a:r>
                      <a:r>
                        <a:rPr lang="ru-RU" sz="1400" b="1" dirty="0"/>
                        <a:t> &amp; </a:t>
                      </a:r>
                      <a:r>
                        <a:rPr lang="ru-RU" sz="1400" b="1" dirty="0" err="1"/>
                        <a:t>Information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b="1" dirty="0" err="1" smtClean="0"/>
                        <a:t>Systems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401–500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/>
                        <a:t>6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Development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Studies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>
                          <a:solidFill>
                            <a:srgbClr val="999999"/>
                          </a:solidFill>
                          <a:effectLst/>
                        </a:rPr>
                        <a:t>(2015 год)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51–100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5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err="1" smtClean="0">
                          <a:effectLst/>
                        </a:rPr>
                        <a:t>Рейтинг</a:t>
                      </a:r>
                      <a:r>
                        <a:rPr lang="en-US" sz="1200" b="1" u="none" dirty="0" smtClean="0">
                          <a:effectLst/>
                        </a:rPr>
                        <a:t> «QS – World University Rankings by faculty», 2015</a:t>
                      </a:r>
                      <a:br>
                        <a:rPr lang="en-US" sz="1200" b="1" u="none" dirty="0" smtClean="0">
                          <a:effectLst/>
                        </a:rPr>
                      </a:br>
                      <a:endParaRPr lang="en-US" sz="1200" b="1" u="none" dirty="0" smtClean="0">
                        <a:effectLst/>
                      </a:endParaRPr>
                    </a:p>
                    <a:p>
                      <a:pPr algn="l"/>
                      <a:endParaRPr lang="en-US" sz="1200" b="1" dirty="0">
                        <a:effectLst/>
                      </a:endParaRP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Social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/>
                        <a:t>Sciences</a:t>
                      </a:r>
                      <a:r>
                        <a:rPr lang="ru-RU" sz="1400" b="1" dirty="0"/>
                        <a:t> &amp; </a:t>
                      </a:r>
                      <a:r>
                        <a:rPr lang="ru-RU" sz="1400" b="1" dirty="0" err="1" smtClean="0"/>
                        <a:t>Management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161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2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Arts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&amp; </a:t>
                      </a:r>
                      <a:r>
                        <a:rPr lang="ru-RU" sz="1400" b="1" dirty="0" err="1" smtClean="0"/>
                        <a:t>Humanities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289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3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effectLst/>
                        </a:rPr>
                        <a:t>Рейтинг</a:t>
                      </a:r>
                      <a:r>
                        <a:rPr lang="en-US" sz="1200" b="1" dirty="0" smtClean="0">
                          <a:effectLst/>
                        </a:rPr>
                        <a:t> «QS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Топ молодых университетов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51-60</a:t>
                      </a:r>
                      <a:endParaRPr lang="ru-RU" sz="1400" b="1" dirty="0"/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1</a:t>
                      </a:r>
                    </a:p>
                  </a:txBody>
                  <a:tcPr marL="24203" marR="24203" marT="12102" marB="121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AutoShape 1" descr="data:image/png;base64,iVBORw0KGgoAAAANSUhEUgAAAFwAAAAoCAMAAABEgm29AAABgFBMVEW6nGD///8DAwP+/v7+//z//v8fIB/5sx3d3d0RERH4pQNPT07S0tL39/c6Ojn4rAPMzMy7u7uzs7P6tCKbnJvAwMD5+flYWFjDw8N1dXRoaGj+9OHw8PCOjo75qwNFRUX3nAP4rgT6sAv8//76sx77sRn6qQNeXl4tLSz6pwMyMjGIiIhiYmLX19fn5+bHx8evr6+trKzi4uInJyny8/P19fSgoKDq6ur90XqkpKSpqan8wkv//f77yWT2qAOBgYH6ujhxcXH92JP914X5tBv8/Pz936f+46z968Z9fX2SkpL+8tn9/f3u7u79//u3t7j7+/v//fz8zXGXl5d4eXj7siBtbW35shr3tB76sBPY4/7+9+n++O3+/PP5tyr+/fro9P/J1+//79P2siL/+/juri7+9rf1/f2GhYT+357847LypgOplW75tSf+8Kz3sxass8TprTL/02/xsSv/vzL+/c3+tRT//OL08/H08vf7/fxyeIT+tg77+v/Bv8SekXcDlo7FAAAIFElEQVR4AZ2Xg4MsSRLG+4vMYtu2bffYtvFsrc93//plvZ6dNWZ/6cYXUZFRMk0kcA6DaQ+J8YnExOqA4Q52P0ynBxxcOuCMMfw6XJog7ZNMxnSqe98Zg/haws8079dpoT79268jAWmulp0mPrm6vr4WTdRpM+YHUqcLDh/Yfh9oWQD4uhGx7FgZYP1HV2LS9sGj32aCenBoWk99cn/I2nOxpPuDQTYZyy2fX3x7SU6caoDsgZmIXPBoGh3DbwZW4kRyk9/M387/JsuLr6o7pplEyq5nDweHt3oxlUzpuZnB2G5PLKUpCI1qVlIXqOeNU+eIqk1y5AsM+2Q+stEXSM7GYsIruz0miuhFS4pOfJi067EbSKbDYmp28eni0lv+Vsl9sH9YXxs8X9L1Q/jjDlneHBX65AEYRV3kbZDl1Ab4qId0oY1vYkrmXDkXVckoilsMJ4piLMQqdRGWIMT1NT7WdX0GYXEM60gkZgY5Ie6S2xvedum1leoAkxecmiZE43HD0iZg1vg3diFnSAuEYObk/EQYEwbFLKmEpV3TYWKcXko8cyuJJWlVL4ZvksWscv5uwP4pkwWa0dr7aJJlJNeEuM1mtVq1crdJ/5Juk5lsZln4urxsOHumLCvChBiWz5aT2fBEEuLrfD6XUdwx9y5T9IG0dasrH/QBmI0AG1kRINKowoKEI7EBYt60EVEeN3pCv6Oo/5Si+CosTcSGXvH5mDi4C/sV5nPFdelgXncLcbRcgNoAUCtvNMHUPaDXrTUaI2vd06hBev7m5bcf33z8uPbyM28W116+WX07ZW3t7c0uhOdhzNtP3MpFMszn7fbcqsTd9uIArX0JKmCpwaDW7wPCwgp8PhWc1VRIB5dfXOLx48dPLi+fPLkESz95lQaTOACehhiE+BpmdLeSSaX4tT11EdMXsarrAx4vAaU8NGohJIt0D2or8FDVRiJB90Rn9nmIZJ/fHyVN08zkhU3rfFXMZDLujPIsdRaWuLGh2NJjbrc+5of6/Nie1PnW9+IFP2SKY0GG1qvRHmQz6HW/5dsgWMij5bGDeGnHopmrPlu7Sf/FWE9OiSW3kDZScZGv23X9LLyYsI/Xkwm3tKS/G0hx2wS2CmsfU73XZnIZWj5CKpMLZjPr0XGQHBUKGeKAvDCR/m6cv5MZXTHIKCJbuPB89kI/fH61uviUL9kT9uutxfCb2ayIuc3GYfMzqpU1vw3yMTyarQSrHA8toKfJ5GVoytQP2YR4CJDKtA3M5M5FUp6cKals2NhQ3f1JP5tZGszPQFqK6ePBWM8lcwOEqFajOVAdIr7QjuHTaIgdilo7neM2hJ9eqOKULQBahW8jSuk0n3mXzX736SybtafCgAiL2IFUbjaX1C9Wd7E2PsvOz4xFvvfbRO1uhEbYozi0IFAhH4vIpJF3SBiSN05kZuYCgwg+x2vySY/GiVgsFxOtmNuSDHEjRuJQlt0x/XYxfPV0bfFwrB/yNBwOhq6FAZY+69QAqMBKx2ppobMN5tjGsMEAUfvgB9LjSw48D18Jro0uDS7EjSh9viQoH2LFnDJ/exFLzg4mlqbLAgbstQDfsAO4VIxUtj9ErQqvF7CI1lrY8NaAcsi5+7eXa6ur60/Xv+fGSEX9XFxyMoq45hjlLJVKicMoDriZChTvwkJ5YEi0zcSELFYqReS8j6iKOGFEYmfrHVkjvzSTKOr67GyxWMyJphenMV9e/k7w7zuM+fKZyJZ4HC6yIERaF0ONFkTCiWwvlYD2glWmNk5tVhFz9IWJKpfESZI9uycrUtEQn3329YsXX/6IFy++flYcHIQobitZI5rFdoqjQpTU+CnaRGAoLHTkI3JtmgMUQdB8VCuRv4ZBUblnOZOcpmLuhclkev/+f3e8fy+WXxYPpUrJuCSWKahpaGgwy4UNyH6tDEOcuh6yVSxkwZ4mAy5Ze7WknyhTxPadi5sFuLgq2mdnZ9/9CLG0J75CyQyaY1QyV8jlJWYlKoNUJwkTlQg5WJvMKJBLLRR25lp+erWUsMfuMG5z9ivAtDX+VbYmeTOPtqNaHzD7Xe0IjmQPZC8TV4PKXFcOwCHnWcRGpLlU0TX4UnL+R5wvciE+ER3nHNN+ChcFK/9Jo9OCwY4V28D2Clb2AdZn29hnwIoPDGpVzCSjO3i+++gO/ug5OMTNQmJcwpTPo2FBktKSxPETmCgGvpqxEPV+EOxKVeD+H4awKGnJxO+WP0VKf/7FzzCUNio/sjXthGwwDy7hngnAOIcJD8TvhCBS24FBrTY1FTc+rbeADkTrYlRnwIPF1ZBocEV7IcP5UTy67d1uWNU8mLrdqLGGzQuvP4jT422wB4ozDHsseNysVOdsAIQFNPO++MpwhIW5nrnv8PvVWrxa8xROLezhnveGode+eNRSOW2BBSs9a7neaKPXPN3sB+fq/pKzU/EAR+aI9eFhYR7ysvzCUd5brgN9NbowcoXy6iYFWDxQj5etrlAQtdfY6OIvhKXeduaj8B+xkAVwHW/sbbarlqi37fJH4QlGN/PVzdOQE9G8CrCHhoUF/A0IankrENl0MNUCgSNoAZuztlxgaIpvrJ7Wgz2f4twD5spTWx1r1+KoByyBVsBpdlZbda+jX63vgD08FadUQ4GmWa3WnY1hb9h0ufac3oA5WDXP1b1er9O55xq1ADw4LIxBFJHN7aOAyxlwVHf2MaU1NxcFfvaK9uCYoz8aedXICti9vc/4AvfaU/5SzHeq+2A/EWJ3DT+X/z+fhXf2OiFxuwAAAABJRU5ErkJggg=="/>
          <p:cNvSpPr>
            <a:spLocks noChangeAspect="1" noChangeArrowheads="1"/>
          </p:cNvSpPr>
          <p:nvPr/>
        </p:nvSpPr>
        <p:spPr bwMode="auto">
          <a:xfrm>
            <a:off x="3161808" y="1667333"/>
            <a:ext cx="6259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data:image/png;base64,iVBORw0KGgoAAAANSUhEUgAAAGgAAAAqCAMAAABoUu70AAABgFBMVEX4tib///8DAwP+/v7//v/+/fwuLi7+//wfHx4YGBf6qwMODg75pgM3Nzf4rQT2tB7s7Oyqqqr4sh0mJib3ogPKycqHh4fBwcH5+flnZ2ezs7NbWlulpaVzc3Lw8PD3nAR9fX37+/v//f75sx78sh/8sRhubm5DQ0L+/vn+8tvl5eU+Pj1hYWH39/hOTU3o6OjT09Pz8/Ofn593d3j90nvd3d3Q0M/2qQOPj4/8//7+15L4sRr946v7yWT6sBD5tBr/+/VQUVFJSUq8vLzW4vv+9uza2dtVVVSurq729fa3uLf91oT4sAT8wkz5ujfW1tb93qL8vz76rwrh4uH99OL+9+aXl5b+6sb3sxaam5r8zXL90nH//PqwsbDo9f6UlJT+9rb94rP++O39/Pn97s70/f/B0Oz+tRHwpgOymWj//trwry77/vzprTLGn1jwsicjJTGntc+ysa2rrKfAurrY09fz9Pb08/Hw9fGwrrvw8/qfknj6+/3//sXH1e/4/flj9CEXAAAIZUlEQVR4Xr2WZZfcOhKG+60yQjMzM+MwMzMH4TItM/z1lSfJ7HQn2XOTD/u6BS7r6GlZVSU78H+Sg3OQJRVQoUoAZKiquK1wTs5BBcBgtuvHmslVILEYCDDAUB8BJMmuoKqboT/Ij0EVaePVK/F7dWE3F/ftq3NV+ssOKoiAs23G2YiBSDcVYe42mdHs/olZlXOVJ6+fVJ7IcuW9nrxr5UpODfYTPz4GXZ1eFxzFqSljv+CwVXQZ1pJ78ft1WpNKOljroUVEMdyYJvURXwWyZSLNy8snjsNPamk28sfU2IoW0ouuQPH29s4RsE5dp5axMDgwXOk9piR0qjVpWKJeuEypGzryUrChABFqXTrprywGGy5x2bXdEbrvGqKdMpbB0mPQrXU6NVudnZ3nl3nD4XJczQ9e71nWLeKrQb827VU8dAMwTcco/JQ6pTo4Qj11RvlN7tDly/vctvKiU7BL3u0WjbCeLlahquMga/7JiWUFFnCxaFhv1HR6YWBYd1JM82fCfiW0Q0GAteSaaVIPq2WAzWmWVszKicvtLrjn8gWfz21zCu6Cz50XEr3TpXPIGAOlD7CXdrvn0nuYt6zqsssq+txTd+o/NBrBpBGb/iy2aeTV2wJUdzZ3mmZoZ5v6cLjyc3m3gCyJued8c3mfz5fPL83NLV1fnxYvctLYiu7SV+qhIRZsCE/3BQaoOqyiQ7RSnQAnNREm0qnBScIlDZNkktdJRPGZZStgTerBlLaqkDHuDBeVQyOfdy+6NlTxCq9U+dByWLeYOYsBw20A7VDGCx7uAr1ubXvbuxO8eVpTpeXjF/98cTz/Yv7FvY5n518cH7+0NS+ul8sVSOOgqnToKtigc/Vw32XMs+QwrEHu7N+sDoGjGmzV2m1A0LLIRjZZktubkCrrv12fefbs2b/W19e/XmcZX3+lMriCHH5kADPq+B695IWAw+c73edl47RoBGZxbFkDLjshKQ2YdIaoxvpN0sxCuLiTTKrtkk4r2RsiLRLfmiZd11sUVuvm3+4s2ynyYrbiuap+4AxVy3A4AgfybeDkxOUKVKrW1KBSVlRJiUOjOpIazF6bdqGvMIU8Z5EMzXToxmzAg7LT0zG3jpp1/+8pjIPA/r7LJYrhqkoYB01Zs/KVK2D5zmcDxsHVfjoviTgaYLWeg7PB/j4FE35ZC7Ee99CQNWV1BT3qJ81gg6IeXnWiopVy+LNOfTW3YAkHt+PJNVdVeRxkLVq3yxfzs9WZPSNgbFRnz4+tojWQ6nUV9S1QLWTG69D6uDHrCpp6OVpCT9cozKpXI0/UqcpalCU5RDnMLFjugu3zbvHqKpMBW7i2rhf2BocLqkBZB4ODby2XNZiJUrtNIaYgm7QCvY+ISQl4aLqZ6vb9oD7CuSF1SgpDb6iMaaqwumAVlxavr4vfuBbPAZ4AFfKnljW1H1g8VjF/UCyeLBwEbtnjJ/LvpMiLXSpDTwJRinBKI5PWEoQEhctErZmWMiPpDUlFiJpq5SBtvJVlVBkTK7qP7Dmf2+EKOGarG2/mZ28PAnf8oxoMMnY6DHTa3G0DGALZbnN0hq4MDspIbDPAgEdVn+DZegVYPr+42Nh4tXFxviFL8gcgt50L59x5ET9W4fCwaLim7nId7+4IQrs1RiTRBZ4OOTHkSALtI4TDwEiUs1ImXANC0TX+XgTv8dWbN1ei2HrN4+59J/ykIOK1sJQXlVvE7WkxXxABu0IKlbvoUANIkCmz6NCoSc6U1ogQHaFM8JLup2BX02lLWkgbYgOmHlJRVZ1wb7F930xo6doaoFyWfkcdREnvImFSEloSZs/pBPylpkZ+lJxNWpHhEbjNiiSLiYrX+aJP5FTfXGF/7lzNyeNx5P7lh58e64cffvnFGqhRWnU6mylz5CzhRpmm4WoJfiIwlGRXu6TY81aYUkiuXrYV2mpLgyk7hMTZVLCPi/3ihTqRgqyffv7uu+/+/iBx8/NP1q3cUJy0gxAldRPbJrc0JQMtboZgg2inR/Voh0bY1TVGTDe/2rPy9gE4Z8PsOKpK6kT2NqaEvn2QJe5c6TsoLVCGSWk1KBYm3iEKgTbXSOCiKRqxn1agUGyoKJ7MWZy+2gvce7WQfahbU68mUlD14ORgUsJUzcVbPO2f1j3g1lbMn8KlfgM9jL5IPZmu6AT1OFJOIjM2FNVTdW//8JHcs6o6HkfMDAgjMH7GczbL6J6BAXiazAxZRjYL5jaLDoPlCBhnRwzwJgPya/Xhu0sWY5ll3IvfgmBLxeMGsOmPRjG/7z6Y76+xMVBV9dEDxvhQBz5Tkx+u98DJYouDyg3Cw3e2T4P43QgeN/IE9ZM3QE0voRXiVEec/Y3GR0GTU/NH7I87DNRi3YeB/O7nDHX8/ss1078TpJDjV3CAsfoDljezqpXJ+84W6SDmRVcpwfk8TI21bFRBTPncPeJ79gQpTC3vcDqBSCjU5F69Ht0iNJ0KnBmYl0CWgqXk/wbxRw2MRt0z9kj3QKimbNHuEe3WpoMakHHaIMowUDL9bXbgC5SgGsDwbEZ6l2tAxJzeHGXhD6F+E48DiGlAso76tAAhAiaF8Xkgxr1kZbtUQp+eR/wUZEAnXfE81QHFu5oBI0Yyr/qxZaYaFE2BlW2wAH0+KqXV+2a8Qwm0ogCYSkdt1FfQpeFzHexN0UrISYmnzmAkFGYIG+DAF5A8ZpjXiPv+rrnJAJsdBjI0ClE8q6yslBBMPs8OO+99vx8Cf9ketfVNhM0INH8cNpeSXSCraDfeJPN2mD/IHPyFK6rpNVwSuEQjMLinONsQ2hxz1Yms9yV7xG163tNDQMyErdRjwGSOem92fD4HiCRLjW0A8fjEzPxpT3Xgy5UqD/Gr9R9W8l5uyfyqFwAAAABJRU5ErkJggg=="/>
          <p:cNvSpPr>
            <a:spLocks noChangeAspect="1" noChangeArrowheads="1"/>
          </p:cNvSpPr>
          <p:nvPr/>
        </p:nvSpPr>
        <p:spPr bwMode="auto">
          <a:xfrm>
            <a:off x="3161808" y="1667333"/>
            <a:ext cx="6259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91925"/>
            <a:ext cx="1872208" cy="775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6" y="4902485"/>
            <a:ext cx="1793824" cy="72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4837" b="18354"/>
          <a:stretch/>
        </p:blipFill>
        <p:spPr>
          <a:xfrm>
            <a:off x="866776" y="5861477"/>
            <a:ext cx="1512168" cy="64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911369"/>
            <a:ext cx="589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QS World University Rating</a:t>
            </a:r>
            <a:r>
              <a:rPr lang="ru-RU" b="1" dirty="0" smtClean="0">
                <a:solidFill>
                  <a:schemeClr val="accent4"/>
                </a:solidFill>
              </a:rPr>
              <a:t> 2016</a:t>
            </a:r>
            <a:r>
              <a:rPr lang="en-US" b="1" dirty="0" smtClean="0">
                <a:solidFill>
                  <a:schemeClr val="accent4"/>
                </a:solidFill>
              </a:rPr>
              <a:t>: 411-420 </a:t>
            </a:r>
            <a:r>
              <a:rPr lang="ru-RU" b="1" dirty="0" smtClean="0">
                <a:solidFill>
                  <a:schemeClr val="accent4"/>
                </a:solidFill>
              </a:rPr>
              <a:t>место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2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accent4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Репутация и продвижение: основные результаты 2015-2016</a:t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  <a:t/>
            </a:r>
            <a:b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</a:b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14915"/>
              </p:ext>
            </p:extLst>
          </p:nvPr>
        </p:nvGraphicFramePr>
        <p:xfrm>
          <a:off x="467544" y="1556792"/>
          <a:ext cx="8335835" cy="4506193"/>
        </p:xfrm>
        <a:graphic>
          <a:graphicData uri="http://schemas.openxmlformats.org/drawingml/2006/table">
            <a:tbl>
              <a:tblPr firstRow="1" firstCol="1" bandRow="1"/>
              <a:tblGrid>
                <a:gridCol w="3775052"/>
                <a:gridCol w="4560783"/>
              </a:tblGrid>
              <a:tr h="223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Мероприятия: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образовательных выставках 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Кампус принял участие в 7 выставках в следующих регионах: Екатеринбург, Казань, Петербург, Уфа, Сургут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федеральном проекте «Фестиваль актуального научного кино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(!)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Впервые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количество участников 156 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«Фабрика смыслов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(!)Впервые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7 мероприятий. Количество участников 460. 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качестве партнера привлечен Фонд им. Егора Гайдара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международной научно-практической конференции "Образование и мировые города"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20-22 мая. Количество участников 565.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НИУ ВШЭ-Санкт-Петербург в мероприятиях, организуемых СМИ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Деловые мероприятия журнала «Эксперт Северо-Запад», газеты «Деловой Петербург», журнала «Управление бизнесом» и холдинга РБК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выпускного вечера 2016г.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июля, количество гостей 2500 человек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мероприятия «День Питерской Вышки»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сентября 2016 г., Тема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«ВЫШКА без границ», количество участников 3000 человек.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НИУ ВШЭ в Петербургском международном экономическом форуме</a:t>
                      </a: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ПМЭФе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приняли участие: Кадочников С.М., Ходачек А.М., Мешкова Т.А.  Рогова Е.М., Лимонов Л.Э., Гордин В.Э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4" y="5227152"/>
            <a:ext cx="8640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4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Репутация и продвижение: реализация планов 2015-2016</a:t>
            </a:r>
            <a: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  <a:t/>
            </a:r>
            <a:b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8980" y="1410355"/>
            <a:ext cx="86645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просветительских проектов  для широкой общественности </a:t>
            </a:r>
            <a:r>
              <a:rPr lang="ru-RU" sz="1400" dirty="0" smtClean="0"/>
              <a:t>(«Фабрика смыслов» + «Вопрос на засыпку)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Усиления позиции и бренда Высшей школы экономики путем участия в крупных городских мероприятиях ( </a:t>
            </a:r>
            <a:r>
              <a:rPr lang="ru-RU" sz="1400" dirty="0" err="1"/>
              <a:t>VKfest</a:t>
            </a:r>
            <a:r>
              <a:rPr lang="ru-RU" sz="1400" dirty="0"/>
              <a:t>, </a:t>
            </a:r>
            <a:r>
              <a:rPr lang="ru-RU" sz="1400" dirty="0" err="1"/>
              <a:t>Geekpicnic</a:t>
            </a:r>
            <a:r>
              <a:rPr lang="ru-RU" sz="1400" dirty="0"/>
              <a:t>, </a:t>
            </a:r>
            <a:r>
              <a:rPr lang="ru-RU" sz="1400" dirty="0" err="1"/>
              <a:t>Lifepicnic</a:t>
            </a:r>
            <a:r>
              <a:rPr lang="ru-RU" sz="1400" dirty="0"/>
              <a:t> и т.д.)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Усиление рекламной активности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НИУ </a:t>
            </a:r>
            <a:r>
              <a:rPr lang="ru-RU" sz="1400" dirty="0"/>
              <a:t>ВШЭ-Санкт-Петербург в регионах РФ (более агрессивное продвижение  в сети интернет - контекстная реклама, SMM, реклама в </a:t>
            </a:r>
            <a:r>
              <a:rPr lang="ru-RU" sz="1400" dirty="0" err="1"/>
              <a:t>Вконтакте</a:t>
            </a:r>
            <a:r>
              <a:rPr lang="ru-RU" sz="1400" dirty="0"/>
              <a:t> и </a:t>
            </a:r>
            <a:r>
              <a:rPr lang="ru-RU" sz="1400" dirty="0" err="1"/>
              <a:t>Facebook</a:t>
            </a:r>
            <a:r>
              <a:rPr lang="ru-RU" sz="1400" dirty="0"/>
              <a:t>, Одноклассники - на целевую аудиторию в регионах с высоким уровнем дохода</a:t>
            </a:r>
            <a:r>
              <a:rPr lang="ru-RU" sz="14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Открытие и развитие сувенирного магазина «Вышка </a:t>
            </a:r>
            <a:r>
              <a:rPr lang="ru-RU" sz="1400" dirty="0" err="1"/>
              <a:t>Store</a:t>
            </a:r>
            <a:r>
              <a:rPr lang="ru-RU" sz="14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Выполнено частично: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 удалось </a:t>
            </a:r>
            <a:r>
              <a:rPr lang="ru-RU" sz="1400" dirty="0"/>
              <a:t>п</a:t>
            </a:r>
            <a:r>
              <a:rPr lang="ru-RU" sz="1400" dirty="0" smtClean="0"/>
              <a:t>олноценно запустить </a:t>
            </a:r>
            <a:r>
              <a:rPr lang="ru-RU" sz="1400" dirty="0"/>
              <a:t>проект «Вопрос на засыпку» для школьников старших классов из-за ограниченных возможностей по созданию </a:t>
            </a:r>
            <a:r>
              <a:rPr lang="ru-RU" sz="1400" dirty="0" err="1"/>
              <a:t>видеоконтента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Нерегулярное   проведение «Фабрика смыслов»</a:t>
            </a:r>
          </a:p>
          <a:p>
            <a:endParaRPr lang="ru-RU" sz="14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1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Ключевые результаты в области </a:t>
            </a:r>
            <a:r>
              <a:rPr lang="ru-RU" sz="2400" dirty="0" err="1" smtClean="0"/>
              <a:t>внеучебной</a:t>
            </a:r>
            <a:r>
              <a:rPr lang="ru-RU" sz="2400" dirty="0" smtClean="0"/>
              <a:t> работы</a:t>
            </a:r>
            <a:endParaRPr lang="ru-RU" sz="240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50824" y="1331259"/>
            <a:ext cx="8664575" cy="3852779"/>
          </a:xfrm>
          <a:prstGeom prst="rect">
            <a:avLst/>
          </a:prstGeom>
          <a:noFill/>
        </p:spPr>
        <p:txBody>
          <a:bodyPr anchor="ctr"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Школа кураторов 2016: 84 куратора на 2016-2017 учебный год;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Более 20 общеуниверситетских культурно-массовых и спортивно-оздоровительных мероприятий;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Поддержка деятельности 27 студенческих клубов и организаций;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Выборы в Студенческий Совет </a:t>
            </a:r>
            <a:r>
              <a:rPr lang="en-US" sz="1400" dirty="0" smtClean="0">
                <a:latin typeface="Tahoma"/>
                <a:cs typeface="Tahoma"/>
              </a:rPr>
              <a:t>III </a:t>
            </a:r>
            <a:r>
              <a:rPr lang="ru-RU" sz="1400" dirty="0" smtClean="0">
                <a:latin typeface="Tahoma"/>
                <a:cs typeface="Tahoma"/>
              </a:rPr>
              <a:t>созыва;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Развитие волонтерского движения (помощь в организации университетских мероприятий, </a:t>
            </a:r>
            <a:r>
              <a:rPr lang="ru-RU" sz="1400" dirty="0" err="1" smtClean="0">
                <a:latin typeface="Tahoma"/>
                <a:cs typeface="Tahoma"/>
              </a:rPr>
              <a:t>профориентационной</a:t>
            </a:r>
            <a:r>
              <a:rPr lang="ru-RU" sz="1400" dirty="0" smtClean="0">
                <a:latin typeface="Tahoma"/>
                <a:cs typeface="Tahoma"/>
              </a:rPr>
              <a:t> деятельности);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Проведение турнира по интеллектуальным играм среди школьных команд «Кубок юных</a:t>
            </a:r>
            <a:r>
              <a:rPr lang="en-US" sz="1400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петербуржцев»;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Участие коллектива </a:t>
            </a:r>
            <a:r>
              <a:rPr lang="en-US" sz="1400" dirty="0" smtClean="0">
                <a:latin typeface="Tahoma"/>
                <a:cs typeface="Tahoma"/>
              </a:rPr>
              <a:t>Street Voice </a:t>
            </a:r>
            <a:r>
              <a:rPr lang="ru-RU" sz="1400" dirty="0" smtClean="0">
                <a:latin typeface="Tahoma"/>
                <a:cs typeface="Tahoma"/>
              </a:rPr>
              <a:t>в делегации Санкт-Петербурга на Российской Студенческой Весне 2016 в г. Казань;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Участие в городских молодежных праздниках (День молодежи, Алые паруса, Студенческая Весна);</a:t>
            </a:r>
          </a:p>
          <a:p>
            <a:pPr marL="366713" lvl="1">
              <a:lnSpc>
                <a:spcPct val="120000"/>
              </a:lnSpc>
              <a:tabLst>
                <a:tab pos="360363" algn="l"/>
              </a:tabLst>
            </a:pPr>
            <a:r>
              <a:rPr lang="ru-RU" sz="1400" dirty="0" smtClean="0">
                <a:latin typeface="Tahoma"/>
                <a:cs typeface="Tahoma"/>
              </a:rPr>
              <a:t>Гранты конкурса студенческих инициатив НИУ ВШЭ в размере 225 000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602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Кадровое развитие: ключевые показатели</a:t>
            </a:r>
            <a:endParaRPr lang="ru-RU" sz="2400" dirty="0"/>
          </a:p>
        </p:txBody>
      </p:sp>
      <p:graphicFrame>
        <p:nvGraphicFramePr>
          <p:cNvPr id="3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08724"/>
              </p:ext>
            </p:extLst>
          </p:nvPr>
        </p:nvGraphicFramePr>
        <p:xfrm>
          <a:off x="755576" y="1033552"/>
          <a:ext cx="39434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24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Доля НПР со степенью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PhD,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42339"/>
              </p:ext>
            </p:extLst>
          </p:nvPr>
        </p:nvGraphicFramePr>
        <p:xfrm>
          <a:off x="5515531" y="1360729"/>
          <a:ext cx="2999818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64"/>
                <a:gridCol w="599962"/>
                <a:gridCol w="599964"/>
                <a:gridCol w="599964"/>
                <a:gridCol w="599964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Отношение зарплаты НПР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к средней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 региону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1,29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1,56</a:t>
                      </a: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34988" y="2786261"/>
            <a:ext cx="301877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/>
              <a:t>В </a:t>
            </a:r>
            <a:r>
              <a:rPr lang="ru-RU" sz="1400" b="1" dirty="0"/>
              <a:t>2015/2016 учебном году среднемесячная зарплата НПР была равна </a:t>
            </a:r>
            <a:r>
              <a:rPr lang="ru-RU" sz="1400" b="1" dirty="0" smtClean="0"/>
              <a:t>66,92 тыс. </a:t>
            </a:r>
            <a:r>
              <a:rPr lang="ru-RU" sz="1400" b="1" dirty="0"/>
              <a:t>руб.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98651"/>
              </p:ext>
            </p:extLst>
          </p:nvPr>
        </p:nvGraphicFramePr>
        <p:xfrm>
          <a:off x="348644" y="1368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53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Характеристика кадрового состава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60515" y="1781785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Международный рекрутинг</a:t>
            </a:r>
            <a:endParaRPr lang="ru-RU" sz="16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852854"/>
              </p:ext>
            </p:extLst>
          </p:nvPr>
        </p:nvGraphicFramePr>
        <p:xfrm>
          <a:off x="439377" y="2030004"/>
          <a:ext cx="4132624" cy="351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81694"/>
              </p:ext>
            </p:extLst>
          </p:nvPr>
        </p:nvGraphicFramePr>
        <p:xfrm>
          <a:off x="231340" y="1781785"/>
          <a:ext cx="39434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24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Распределение НПР по степеням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754719"/>
              </p:ext>
            </p:extLst>
          </p:nvPr>
        </p:nvGraphicFramePr>
        <p:xfrm>
          <a:off x="4859867" y="2030003"/>
          <a:ext cx="4055533" cy="337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6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конкурса ППС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48277" y="836712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Количество заявок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48277" y="3723485"/>
            <a:ext cx="2044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Результаты конкурса</a:t>
            </a:r>
            <a:endParaRPr lang="ru-RU" sz="16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52341"/>
              </p:ext>
            </p:extLst>
          </p:nvPr>
        </p:nvGraphicFramePr>
        <p:xfrm>
          <a:off x="1142999" y="1166417"/>
          <a:ext cx="6858001" cy="228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59341"/>
              </p:ext>
            </p:extLst>
          </p:nvPr>
        </p:nvGraphicFramePr>
        <p:xfrm>
          <a:off x="1142999" y="4062038"/>
          <a:ext cx="7181850" cy="26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034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Результаты реализации проекта                «Кадровый резерв»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0011" y="4472836"/>
            <a:ext cx="810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Результаты 2015/2016 года: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Подготовлено </a:t>
            </a:r>
            <a:r>
              <a:rPr lang="ru-RU" sz="1400" dirty="0"/>
              <a:t>более 10 публикаций в высокорейтинговых международных изданиях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/>
              <a:t>Осуществлено 26 командировок, из них 9 – в зарубежные страны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/>
              <a:t>Израсходовано </a:t>
            </a:r>
            <a:r>
              <a:rPr lang="ru-RU" sz="1400" dirty="0"/>
              <a:t>на поддержку резервистов более 7 191,1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85501"/>
              </p:ext>
            </p:extLst>
          </p:nvPr>
        </p:nvGraphicFramePr>
        <p:xfrm>
          <a:off x="628650" y="1647535"/>
          <a:ext cx="4572000" cy="25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2088" y="1294480"/>
            <a:ext cx="3708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Число участников кадрового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332544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1015283"/>
            <a:ext cx="86645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/>
                </a:solidFill>
              </a:rPr>
              <a:t>Выполнено: 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</a:rPr>
              <a:t>Приоритетное </a:t>
            </a:r>
            <a:r>
              <a:rPr lang="ru-RU" sz="1200" dirty="0">
                <a:solidFill>
                  <a:prstClr val="black"/>
                </a:solidFill>
              </a:rPr>
              <a:t>внимание к обновлению преподавательского состава, в том числе международному рекрутингу по направлениям подготовки: Менеджмент, Финансы, Политология, </a:t>
            </a:r>
            <a:r>
              <a:rPr lang="ru-RU" sz="1200" dirty="0" smtClean="0">
                <a:solidFill>
                  <a:prstClr val="black"/>
                </a:solidFill>
              </a:rPr>
              <a:t>Социология. </a:t>
            </a:r>
            <a:r>
              <a:rPr lang="ru-RU" sz="1200" dirty="0" smtClean="0">
                <a:solidFill>
                  <a:schemeClr val="accent4"/>
                </a:solidFill>
              </a:rPr>
              <a:t>Преподавательский состав  </a:t>
            </a:r>
            <a:r>
              <a:rPr lang="ru-RU" sz="1200" dirty="0">
                <a:solidFill>
                  <a:schemeClr val="accent4"/>
                </a:solidFill>
              </a:rPr>
              <a:t>о</a:t>
            </a:r>
            <a:r>
              <a:rPr lang="ru-RU" sz="1200" dirty="0" smtClean="0">
                <a:solidFill>
                  <a:schemeClr val="accent4"/>
                </a:solidFill>
              </a:rPr>
              <a:t>бновлен  на </a:t>
            </a:r>
            <a:r>
              <a:rPr lang="en-US" sz="1200" dirty="0" smtClean="0">
                <a:solidFill>
                  <a:schemeClr val="accent4"/>
                </a:solidFill>
              </a:rPr>
              <a:t>1</a:t>
            </a:r>
            <a:r>
              <a:rPr lang="ru-RU" sz="1200" dirty="0" smtClean="0">
                <a:solidFill>
                  <a:schemeClr val="accent4"/>
                </a:solidFill>
              </a:rPr>
              <a:t>0-</a:t>
            </a:r>
            <a:r>
              <a:rPr lang="en-US" sz="1200" dirty="0" smtClean="0">
                <a:solidFill>
                  <a:schemeClr val="accent4"/>
                </a:solidFill>
              </a:rPr>
              <a:t>2</a:t>
            </a:r>
            <a:r>
              <a:rPr lang="ru-RU" sz="1200" dirty="0" smtClean="0">
                <a:solidFill>
                  <a:schemeClr val="accent4"/>
                </a:solidFill>
              </a:rPr>
              <a:t>0% (в зависимости от направления подготовки).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4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</a:rPr>
              <a:t>Приоритетное </a:t>
            </a:r>
            <a:r>
              <a:rPr lang="ru-RU" sz="1200" dirty="0">
                <a:solidFill>
                  <a:prstClr val="black"/>
                </a:solidFill>
              </a:rPr>
              <a:t>развитие программ повышения квалификации по методике преподавания  на английском </a:t>
            </a:r>
            <a:r>
              <a:rPr lang="ru-RU" sz="1200" dirty="0" smtClean="0">
                <a:solidFill>
                  <a:prstClr val="black"/>
                </a:solidFill>
              </a:rPr>
              <a:t>языке.               </a:t>
            </a:r>
            <a:r>
              <a:rPr lang="ru-RU" sz="1200" dirty="0" smtClean="0">
                <a:solidFill>
                  <a:schemeClr val="accent4"/>
                </a:solidFill>
              </a:rPr>
              <a:t>В </a:t>
            </a:r>
            <a:r>
              <a:rPr lang="ru-RU" sz="1200" dirty="0">
                <a:solidFill>
                  <a:schemeClr val="accent4"/>
                </a:solidFill>
              </a:rPr>
              <a:t>сентябре 2016 года преподавателями </a:t>
            </a:r>
            <a:r>
              <a:rPr lang="en-US" sz="1200" dirty="0">
                <a:solidFill>
                  <a:schemeClr val="accent4"/>
                </a:solidFill>
              </a:rPr>
              <a:t>SERGE </a:t>
            </a:r>
            <a:r>
              <a:rPr lang="en-US" sz="1200" dirty="0" smtClean="0">
                <a:solidFill>
                  <a:schemeClr val="accent4"/>
                </a:solidFill>
              </a:rPr>
              <a:t>EI</a:t>
            </a:r>
            <a:r>
              <a:rPr lang="ru-RU" sz="1200" dirty="0" smtClean="0">
                <a:solidFill>
                  <a:schemeClr val="accent4"/>
                </a:solidFill>
              </a:rPr>
              <a:t> </a:t>
            </a:r>
            <a:r>
              <a:rPr lang="ru-RU" sz="1200" dirty="0">
                <a:solidFill>
                  <a:schemeClr val="accent4"/>
                </a:solidFill>
              </a:rPr>
              <a:t>реализована программа «Программа педагогического развития: Принципы и практики обучения в экономике и социальных науках</a:t>
            </a:r>
            <a:r>
              <a:rPr lang="ru-RU" sz="1200" dirty="0" smtClean="0">
                <a:solidFill>
                  <a:schemeClr val="accent4"/>
                </a:solidFill>
              </a:rPr>
              <a:t>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4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</a:rPr>
              <a:t>Внедрение </a:t>
            </a:r>
            <a:r>
              <a:rPr lang="ru-RU" sz="1200" dirty="0">
                <a:solidFill>
                  <a:prstClr val="black"/>
                </a:solidFill>
              </a:rPr>
              <a:t>собственных инструментов Кампуса по формированию кадрового </a:t>
            </a:r>
            <a:r>
              <a:rPr lang="ru-RU" sz="1200" dirty="0" smtClean="0">
                <a:solidFill>
                  <a:prstClr val="black"/>
                </a:solidFill>
              </a:rPr>
              <a:t>резерва</a:t>
            </a:r>
          </a:p>
          <a:p>
            <a:pPr marL="271463"/>
            <a:r>
              <a:rPr lang="ru-RU" sz="1200" dirty="0" smtClean="0">
                <a:solidFill>
                  <a:schemeClr val="accent4"/>
                </a:solidFill>
              </a:rPr>
              <a:t>Разработана концепция формирования административного кадрового резерва Кампуса</a:t>
            </a:r>
            <a:endParaRPr lang="ru-RU" sz="1200" dirty="0">
              <a:solidFill>
                <a:schemeClr val="accent4"/>
              </a:solidFill>
            </a:endParaRPr>
          </a:p>
          <a:p>
            <a:pPr marL="271463"/>
            <a:endParaRPr lang="ru-RU" sz="1200" i="1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</a:rPr>
              <a:t>Расширение участие ППС в управленческой активности Кампуса, формирование системы комитетов (комиссий) из состава ППС по наиболее важным направлениям развития, в том числе:</a:t>
            </a:r>
          </a:p>
          <a:p>
            <a:pPr marL="742932" lvl="1" indent="-285744"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Комиссия по стратегическому </a:t>
            </a:r>
            <a:r>
              <a:rPr lang="ru-RU" sz="1200" dirty="0" smtClean="0">
                <a:solidFill>
                  <a:prstClr val="black"/>
                </a:solidFill>
              </a:rPr>
              <a:t>развитию</a:t>
            </a:r>
          </a:p>
          <a:p>
            <a:pPr marL="742932" lvl="1" indent="-285744">
              <a:buFont typeface="Arial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Комиссия по интернационализации</a:t>
            </a:r>
            <a:endParaRPr lang="ru-RU" sz="1200" dirty="0">
              <a:solidFill>
                <a:prstClr val="black"/>
              </a:solidFill>
            </a:endParaRPr>
          </a:p>
          <a:p>
            <a:pPr marL="742932" lvl="1" indent="-285744"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Комиссия по образовательной деятельности</a:t>
            </a:r>
          </a:p>
          <a:p>
            <a:pPr marL="742932" lvl="1" indent="-285744"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Комиссия по развитию аспирантуры</a:t>
            </a:r>
          </a:p>
          <a:p>
            <a:pPr marL="742932" lvl="1" indent="-285744">
              <a:buFont typeface="Arial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Комиссия по ДПО</a:t>
            </a:r>
          </a:p>
          <a:p>
            <a:pPr marL="449263" lvl="1"/>
            <a:endParaRPr lang="ru-RU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</a:rPr>
              <a:t>Расширение функций кадровой комиссии</a:t>
            </a:r>
          </a:p>
          <a:p>
            <a:pPr marL="728663" lvl="1"/>
            <a:r>
              <a:rPr lang="ru-RU" sz="1200" dirty="0" smtClean="0">
                <a:solidFill>
                  <a:schemeClr val="accent4"/>
                </a:solidFill>
              </a:rPr>
              <a:t>В </a:t>
            </a:r>
            <a:r>
              <a:rPr lang="ru-RU" sz="1200" dirty="0">
                <a:solidFill>
                  <a:schemeClr val="accent4"/>
                </a:solidFill>
              </a:rPr>
              <a:t>полномочия комиссии включены :</a:t>
            </a:r>
          </a:p>
          <a:p>
            <a:pPr marL="900113" lvl="1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4"/>
                </a:solidFill>
              </a:rPr>
              <a:t>вопросы, связанные с кадровой политикой, в отношении всех категорий работников Кампуса;</a:t>
            </a:r>
          </a:p>
          <a:p>
            <a:pPr marL="900113" lvl="1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4"/>
                </a:solidFill>
              </a:rPr>
              <a:t>разработка критериев, предъявляемых к претендентам на открытые позиции;</a:t>
            </a:r>
          </a:p>
          <a:p>
            <a:pPr marL="900113" lvl="1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4"/>
                </a:solidFill>
              </a:rPr>
              <a:t>рассмотрение вопросов, связанных с оценкой персонала </a:t>
            </a:r>
            <a:r>
              <a:rPr lang="ru-RU" sz="1200" b="1" dirty="0">
                <a:solidFill>
                  <a:schemeClr val="accent4"/>
                </a:solidFill>
              </a:rPr>
              <a:t>всех</a:t>
            </a:r>
            <a:r>
              <a:rPr lang="ru-RU" sz="1200" dirty="0">
                <a:solidFill>
                  <a:schemeClr val="accent4"/>
                </a:solidFill>
              </a:rPr>
              <a:t> категорий работников Кампуса.</a:t>
            </a:r>
          </a:p>
          <a:p>
            <a:pPr marL="271463"/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Кадры: реализация планов 2015/16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506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90" y="341007"/>
            <a:ext cx="7971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/>
              <a:t>Основные результаты в развитии имущественного комплекса</a:t>
            </a:r>
            <a:endParaRPr lang="ru-RU" alt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8444" y="1393281"/>
            <a:ext cx="859146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Запущено </a:t>
            </a:r>
            <a:r>
              <a:rPr lang="ru-RU" sz="1400" dirty="0"/>
              <a:t>в эксплуатацию </a:t>
            </a:r>
            <a:r>
              <a:rPr lang="ru-RU" sz="1400" dirty="0" smtClean="0"/>
              <a:t>новое общежитие </a:t>
            </a:r>
            <a:r>
              <a:rPr lang="ru-RU" sz="1400" dirty="0"/>
              <a:t>по адресу: </a:t>
            </a:r>
            <a:r>
              <a:rPr lang="ru-RU" sz="1400" dirty="0" err="1" smtClean="0"/>
              <a:t>ул.Запорожская</a:t>
            </a:r>
            <a:r>
              <a:rPr lang="ru-RU" sz="1400" dirty="0"/>
              <a:t>, </a:t>
            </a:r>
            <a:r>
              <a:rPr lang="ru-RU" sz="1400" dirty="0" smtClean="0"/>
              <a:t>дом 21 (</a:t>
            </a:r>
            <a:r>
              <a:rPr lang="ru-RU" sz="1400" dirty="0" err="1" smtClean="0"/>
              <a:t>м.Обухово</a:t>
            </a:r>
            <a:r>
              <a:rPr lang="ru-RU" sz="1400" dirty="0" smtClean="0"/>
              <a:t>)           на </a:t>
            </a:r>
            <a:r>
              <a:rPr lang="ru-RU" sz="1400" dirty="0"/>
              <a:t>500 мест для проживания студентов </a:t>
            </a:r>
            <a:r>
              <a:rPr lang="ru-RU" sz="1400" dirty="0" smtClean="0"/>
              <a:t>общей </a:t>
            </a:r>
            <a:r>
              <a:rPr lang="ru-RU" sz="1400" dirty="0"/>
              <a:t>площадью 6 800 </a:t>
            </a:r>
            <a:r>
              <a:rPr lang="ru-RU" sz="1400" dirty="0" err="1"/>
              <a:t>кв.м</a:t>
            </a:r>
            <a:r>
              <a:rPr lang="ru-RU" sz="1400" dirty="0"/>
              <a:t>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 01 сентября 2016 года удовлетворено 100% заявок на предоставление мест студентам 1–</a:t>
            </a:r>
            <a:r>
              <a:rPr lang="ru-RU" sz="1400" dirty="0" err="1"/>
              <a:t>го</a:t>
            </a:r>
            <a:r>
              <a:rPr lang="ru-RU" sz="1400" dirty="0"/>
              <a:t> курса – 733 мест </a:t>
            </a:r>
            <a:endParaRPr lang="ru-RU" sz="1400" dirty="0" smtClean="0"/>
          </a:p>
          <a:p>
            <a:r>
              <a:rPr lang="ru-RU" sz="1400" dirty="0" smtClean="0"/>
              <a:t>  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Сделан косметический ремонт </a:t>
            </a:r>
            <a:r>
              <a:rPr lang="ru-RU" sz="1400" dirty="0"/>
              <a:t>в новом ярком </a:t>
            </a:r>
            <a:r>
              <a:rPr lang="ru-RU" sz="1400" dirty="0" smtClean="0"/>
              <a:t>дизайне в кафетерии на 1-м этаже в </a:t>
            </a:r>
            <a:r>
              <a:rPr lang="ru-RU" sz="1400" dirty="0"/>
              <a:t>учебном корпусе на </a:t>
            </a:r>
            <a:r>
              <a:rPr lang="ru-RU" sz="1400" dirty="0" err="1" smtClean="0"/>
              <a:t>ул.Кантемировская,д</a:t>
            </a:r>
            <a:r>
              <a:rPr lang="ru-RU" sz="1400" dirty="0" smtClean="0"/>
              <a:t>.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Открыт дополнительный кафетерий на 3-м этаже в здании на </a:t>
            </a:r>
            <a:r>
              <a:rPr lang="ru-RU" sz="1400" dirty="0" err="1"/>
              <a:t>ул.Кантемировская</a:t>
            </a:r>
            <a:r>
              <a:rPr lang="ru-RU" sz="1400" dirty="0"/>
              <a:t>, </a:t>
            </a:r>
            <a:r>
              <a:rPr lang="ru-RU" sz="1400" dirty="0" smtClean="0"/>
              <a:t>д. 3</a:t>
            </a:r>
            <a:r>
              <a:rPr lang="ru-R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/>
              <a:buChar char="•"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19921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37539"/>
              </p:ext>
            </p:extLst>
          </p:nvPr>
        </p:nvGraphicFramePr>
        <p:xfrm>
          <a:off x="1310898" y="1218238"/>
          <a:ext cx="6781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047" y="6139222"/>
            <a:ext cx="6492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*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без учета финансирования расходов на капитальный ремонт и стипендиальное обеспечение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3113" y="26369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400" dirty="0" smtClean="0">
                <a:solidFill>
                  <a:prstClr val="black"/>
                </a:solidFill>
                <a:latin typeface="Tahoma"/>
                <a:cs typeface="Tahoma"/>
              </a:rPr>
              <a:t>38,8%</a:t>
            </a:r>
            <a:endParaRPr lang="ru-RU"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50009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400" dirty="0" smtClean="0">
                <a:solidFill>
                  <a:prstClr val="black"/>
                </a:solidFill>
                <a:latin typeface="Tahoma"/>
                <a:cs typeface="Tahoma"/>
              </a:rPr>
              <a:t>61,2%</a:t>
            </a:r>
            <a:endParaRPr lang="ru-RU"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976" y="350009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400" dirty="0" smtClean="0">
                <a:solidFill>
                  <a:prstClr val="black"/>
                </a:solidFill>
                <a:latin typeface="Tahoma"/>
                <a:cs typeface="Tahoma"/>
              </a:rPr>
              <a:t>77,7%</a:t>
            </a:r>
            <a:endParaRPr lang="ru-RU"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386" y="350009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400" dirty="0" smtClean="0">
                <a:solidFill>
                  <a:prstClr val="black"/>
                </a:solidFill>
                <a:latin typeface="Tahoma"/>
                <a:cs typeface="Tahoma"/>
              </a:rPr>
              <a:t>67,2%</a:t>
            </a:r>
            <a:endParaRPr lang="ru-RU"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976" y="26369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400" dirty="0" smtClean="0">
                <a:solidFill>
                  <a:prstClr val="black"/>
                </a:solidFill>
                <a:latin typeface="Tahoma"/>
                <a:cs typeface="Tahoma"/>
              </a:rPr>
              <a:t>22,3%</a:t>
            </a:r>
            <a:endParaRPr lang="ru-RU" sz="1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4081" y="2272865"/>
            <a:ext cx="131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Tahoma"/>
                <a:cs typeface="Tahoma"/>
              </a:rPr>
              <a:t>544 029,8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3616" y="1625351"/>
            <a:ext cx="1120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Tahoma"/>
                <a:cs typeface="Tahoma"/>
              </a:rPr>
              <a:t>683 153,2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9219" y="1358039"/>
            <a:ext cx="108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Tahoma"/>
                <a:cs typeface="Tahoma"/>
              </a:rPr>
              <a:t>742 944,0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726" y="458205"/>
            <a:ext cx="8255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Структура и динамика доходной части </a:t>
            </a:r>
            <a:r>
              <a:rPr lang="ru-RU" sz="2400" dirty="0" smtClean="0"/>
              <a:t>бюджета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08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Мониторинг эффективности вузов 2016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81708"/>
              </p:ext>
            </p:extLst>
          </p:nvPr>
        </p:nvGraphicFramePr>
        <p:xfrm>
          <a:off x="251520" y="908720"/>
          <a:ext cx="8640960" cy="5640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508"/>
                <a:gridCol w="1003948"/>
                <a:gridCol w="1154846"/>
                <a:gridCol w="1127220"/>
                <a:gridCol w="1127220"/>
                <a:gridCol w="1127218"/>
              </a:tblGrid>
              <a:tr h="498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Ед.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изм.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2016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Пороговое </a:t>
                      </a:r>
                      <a:endParaRPr lang="ru-RU" sz="13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значение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Средний балл ЕГЭ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балл 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82,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9,36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79,64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66,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Объем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НИОКР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руб./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НПР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105,8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127,9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212,97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122,4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94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Удельный вес численности иностранных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 в 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общей численности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студентов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1,02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ru-RU" sz="1300" b="1" kern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4,37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Исключен </a:t>
                      </a:r>
                      <a:r>
                        <a:rPr lang="en-US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 целевых</a:t>
                      </a:r>
                      <a:endParaRPr lang="ru-RU" sz="1300" b="1" kern="1200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4,92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 вуза из всех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источников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расчете на одного НПР</a:t>
                      </a: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913,8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2 988,67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3369,06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839,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98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Отношение зарплаты ППС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 средней по региону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300" b="1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164,59</a:t>
                      </a: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179,46</a:t>
                      </a: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133</a:t>
                      </a: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Трудоустройство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</a:t>
                      </a:r>
                      <a:endParaRPr lang="ru-RU" sz="13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ППС со степенями по долям ставок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100 студентов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en-US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6,82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5,35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4.52</a:t>
                      </a:r>
                      <a:endParaRPr lang="en-US" sz="13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32633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Справочно</a:t>
                      </a: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33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Объем НИОКР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28 307,20</a:t>
                      </a: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46 738,10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69 055,80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44 728,61</a:t>
                      </a: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33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НПР по долям ставок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чел.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267,6</a:t>
                      </a: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365,4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324,25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33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зарплата ППС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 руб.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66,92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50,83</a:t>
                      </a: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Отношение зарплаты</a:t>
                      </a:r>
                      <a:r>
                        <a:rPr lang="ru-RU" sz="13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НПР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 средней по региону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040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129</a:t>
                      </a:r>
                      <a:endParaRPr lang="ru-RU" sz="1300" b="0" dirty="0">
                        <a:solidFill>
                          <a:srgbClr val="00040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300" b="0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176,32</a:t>
                      </a:r>
                      <a:endParaRPr lang="ru-RU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195" marR="36195" marT="36195" marB="36195"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en-US" sz="13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4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a typeface="ＭＳ Ｐゴシック"/>
                <a:cs typeface="ＭＳ Ｐゴシック"/>
              </a:rPr>
              <a:t>Структура и динамика поступлений от ПДД</a:t>
            </a:r>
            <a:endParaRPr lang="ru-R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20874"/>
              </p:ext>
            </p:extLst>
          </p:nvPr>
        </p:nvGraphicFramePr>
        <p:xfrm>
          <a:off x="373154" y="1335741"/>
          <a:ext cx="8421220" cy="341375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4533166"/>
                <a:gridCol w="963234"/>
                <a:gridCol w="974940"/>
                <a:gridCol w="974940"/>
                <a:gridCol w="974940"/>
              </a:tblGrid>
              <a:tr h="103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</a:rPr>
                        <a:t>Направление ПДД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2016,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Высшее образование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61,766.5 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121,719.1 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154,948.1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53.7%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в том числе по факультетам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Школа экономики и менеджмента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36,684.7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66,908.3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80,145.6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27.8%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Школа социальных и гуманитарных наук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8,932.6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31,517.8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49,713.4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17.2%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Факультет </a:t>
                      </a:r>
                      <a:r>
                        <a:rPr lang="ru-RU" sz="1200" u="none" strike="noStrike" dirty="0" smtClean="0">
                          <a:effectLst/>
                        </a:rPr>
                        <a:t>юриспруденции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16,149.2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 dirty="0">
                          <a:effectLst/>
                        </a:rPr>
                        <a:t>23,293.0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25,089.1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НИР и экспертные услуги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8,290.0 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54,230.0 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60,823.0 </a:t>
                      </a:r>
                      <a:endParaRPr lang="ru-RU" sz="14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21.1%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Дополнительное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25,330.0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33,210.0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36,000.0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Второе высшее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7,200.0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Довузовская подготовка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950.0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2,760.0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5,010.0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Высшее образование (иностранные студенты)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328.7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4,365.0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Целевые поступления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330.0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2,890.0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0.0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Прочие доходы (включая доходы от общежитий, возмещение коммунальных услуг, оплату летних школ и пр.)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24,587.0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 dirty="0">
                          <a:effectLst/>
                        </a:rPr>
                        <a:t>9,103.3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u="none" strike="noStrike">
                          <a:effectLst/>
                        </a:rPr>
                        <a:t>20,147.9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7.0%</a:t>
                      </a:r>
                    </a:p>
                  </a:txBody>
                  <a:tcPr marL="0" marR="0" marT="0" marB="0" anchor="b"/>
                </a:tc>
              </a:tr>
              <a:tr h="2068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dirty="0">
                          <a:effectLst/>
                        </a:rPr>
                        <a:t>121,253.5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dirty="0">
                          <a:effectLst/>
                        </a:rPr>
                        <a:t>224,241.1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 dirty="0">
                          <a:effectLst/>
                        </a:rPr>
                        <a:t>133,545.9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8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25" y="6224039"/>
            <a:ext cx="628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 smtClean="0">
                <a:solidFill>
                  <a:prstClr val="black"/>
                </a:solidFill>
                <a:latin typeface="+mj-lt"/>
              </a:rPr>
              <a:t>*без учета расходов на капитальный ремонт и стипендиальное обеспечение;</a:t>
            </a:r>
          </a:p>
          <a:p>
            <a:pPr defTabSz="914400"/>
            <a:r>
              <a:rPr lang="ru-RU" sz="1200" dirty="0" smtClean="0">
                <a:solidFill>
                  <a:prstClr val="black"/>
                </a:solidFill>
                <a:latin typeface="+mj-lt"/>
              </a:rPr>
              <a:t>** указаны плановые значения на 2016 год </a:t>
            </a:r>
            <a:endParaRPr lang="ru-RU" sz="1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/>
                <a:cs typeface="ＭＳ Ｐゴシック"/>
              </a:rPr>
              <a:t>Структура и динамика расходов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ＭＳ Ｐゴシック"/>
                <a:cs typeface="ＭＳ Ｐゴシック"/>
              </a:rPr>
              <a:t>бюджета</a:t>
            </a:r>
            <a:r>
              <a:rPr lang="en-US" dirty="0">
                <a:solidFill>
                  <a:prstClr val="white"/>
                </a:solidFill>
                <a:latin typeface="Calibri"/>
                <a:ea typeface="ＭＳ Ｐゴシック"/>
                <a:cs typeface="Arial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"/>
                <a:ea typeface="ＭＳ Ｐゴシック"/>
                <a:cs typeface="Arial" charset="0"/>
              </a:rPr>
            </a:br>
            <a:endParaRPr lang="ru-R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88789"/>
              </p:ext>
            </p:extLst>
          </p:nvPr>
        </p:nvGraphicFramePr>
        <p:xfrm>
          <a:off x="356425" y="945446"/>
          <a:ext cx="8558974" cy="5278593"/>
        </p:xfrm>
        <a:graphic>
          <a:graphicData uri="http://schemas.openxmlformats.org/drawingml/2006/table">
            <a:tbl>
              <a:tblPr/>
              <a:tblGrid>
                <a:gridCol w="2978446"/>
                <a:gridCol w="1210235"/>
                <a:gridCol w="695441"/>
                <a:gridCol w="1133359"/>
                <a:gridCol w="704067"/>
                <a:gridCol w="1138180"/>
                <a:gridCol w="699246"/>
              </a:tblGrid>
              <a:tr h="209512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Статьи расходов, укрупненно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2016**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 расходов,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Доля,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 расходов,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Доля,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 расходов,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Доля,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Фонд оплаты труда и начисления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458,718.48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75.7%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519,839.25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556,423.70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74.9%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1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Содержание имущества кампуса и хозяйственные расходы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81,053.90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117,684.68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16.5%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72,940.70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1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Международные трудовые контракты и их обслуживание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588.71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25,020.04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35,729.40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Международные лаборатории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6,823.74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Международная деятельность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1,300.50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4,731.78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3,550.00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Фонд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академического развития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1,840.06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711.47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1,400.00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1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Расходы на проведение мероприятий, конференций и семинаров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9,322.31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10,062.08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7,961.10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Командировочные расходы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7,600.09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4,452.06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3,000.00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1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Развитие образовательных программ (включая второе высшее образование)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5,842.70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1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Мероприятия для студентов и внеучебная работа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2,835.17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5,462.54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6,967.00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Реклама и полиграфия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3,969.20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4,021.83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5,616.00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Бюджеты факультетов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7,247.00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Аренда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31,875.53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5,209.66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924.00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8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Прочее</a:t>
                      </a:r>
                    </a:p>
                  </a:txBody>
                  <a:tcPr marL="6963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6,807.49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8,494.60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19,334.40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4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ВСЕГО: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605,911.44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712,513.74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742,936.00</a:t>
                      </a:r>
                    </a:p>
                  </a:txBody>
                  <a:tcPr marL="0" marR="6963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5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61315"/>
              </p:ext>
            </p:extLst>
          </p:nvPr>
        </p:nvGraphicFramePr>
        <p:xfrm>
          <a:off x="694267" y="1662545"/>
          <a:ext cx="7145370" cy="1773554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089274"/>
                <a:gridCol w="1264024"/>
                <a:gridCol w="1264024"/>
                <a:gridCol w="1264024"/>
                <a:gridCol w="1264024"/>
              </a:tblGrid>
              <a:tr h="365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Категория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∆, %, 2015/2013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АУП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55,03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72,47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      68,70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24,8%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АХО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15,21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20,62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23,86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56,9%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Наука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</a:t>
                      </a:r>
                      <a:r>
                        <a:rPr lang="ru-RU" sz="1400" u="none" strike="noStrike" dirty="0" smtClean="0">
                          <a:effectLst/>
                        </a:rPr>
                        <a:t>33,37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39,61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50,50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51,3%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ППС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43,44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56,85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71,69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65,0%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УВП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23,46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32,56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35,98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53,4%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Среднее значение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 38,13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  50,71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     59,72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56,6%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j-lt"/>
              </a:rPr>
              <a:t>Динамика средней заработной </a:t>
            </a:r>
            <a:r>
              <a:rPr lang="ru-RU" sz="2400" dirty="0" smtClean="0">
                <a:latin typeface="+mj-lt"/>
              </a:rPr>
              <a:t>платы</a:t>
            </a:r>
            <a:r>
              <a:rPr lang="en-US" sz="2400" dirty="0" smtClean="0">
                <a:latin typeface="+mj-lt"/>
              </a:rPr>
              <a:t>*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6417746"/>
            <a:ext cx="699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(</a:t>
            </a:r>
            <a:r>
              <a:rPr lang="ru-RU" sz="1200" dirty="0"/>
              <a:t>без учета договоров ГПХ и совместителей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" y="1261130"/>
            <a:ext cx="681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b="1" dirty="0"/>
              <a:t>Динамика средней з/платы,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35619"/>
              </p:ext>
            </p:extLst>
          </p:nvPr>
        </p:nvGraphicFramePr>
        <p:xfrm>
          <a:off x="832815" y="3872003"/>
          <a:ext cx="7006823" cy="22329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349220"/>
                <a:gridCol w="1196789"/>
                <a:gridCol w="1430490"/>
                <a:gridCol w="1030324"/>
              </a:tblGrid>
              <a:tr h="27912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7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Средняя зарплата НПР, 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41.42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53.17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66.87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1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% к средней по региону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114%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131%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156%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7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Дорожная карта НИУ ВШЭ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169%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192%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7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Средняя зарплата ППС, 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43.44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56.85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71.69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1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% к средней по региону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119%</a:t>
                      </a:r>
                      <a:endParaRPr lang="ru-RU" sz="1400" b="1" i="0" u="none" strike="noStrike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140%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170%</a:t>
                      </a:r>
                      <a:endParaRPr lang="ru-RU" sz="14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7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Дорожная карта НИУ ВШЭ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154%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170%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7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Средняя зарплата по региону, тыс. руб.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36.39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40.67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42.2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2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531" y="221822"/>
            <a:ext cx="361349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ru-RU" sz="4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375" y="1667435"/>
            <a:ext cx="48678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4"/>
              </a:solidFill>
            </a:endParaRPr>
          </a:p>
          <a:p>
            <a:r>
              <a:rPr lang="ru-RU" sz="2800" b="1" dirty="0">
                <a:solidFill>
                  <a:schemeClr val="accent4"/>
                </a:solidFill>
              </a:rPr>
              <a:t>Приоритетные проекты </a:t>
            </a:r>
            <a:r>
              <a:rPr lang="ru-RU" sz="3600" b="1" dirty="0">
                <a:solidFill>
                  <a:schemeClr val="accent4"/>
                </a:solidFill>
              </a:rPr>
              <a:t>2016-2017</a:t>
            </a:r>
          </a:p>
        </p:txBody>
      </p:sp>
    </p:spTree>
    <p:extLst>
      <p:ext uri="{BB962C8B-B14F-4D97-AF65-F5344CB8AC3E}">
        <p14:creationId xmlns:p14="http://schemas.microsoft.com/office/powerpoint/2010/main" val="312202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18422"/>
            <a:ext cx="828675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600" b="1" dirty="0" smtClean="0"/>
              <a:t>1) Бурный рост размеров кампуса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Возможности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рост финансовых возможностей</a:t>
            </a:r>
            <a:r>
              <a:rPr lang="en-US" sz="1600" dirty="0" smtClean="0"/>
              <a:t> </a:t>
            </a:r>
            <a:r>
              <a:rPr lang="ru-RU" sz="1600" dirty="0" smtClean="0"/>
              <a:t>и рост «заметности»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озможности диверсификации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Риски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евнимание к качеству и «</a:t>
            </a:r>
            <a:r>
              <a:rPr lang="ru-RU" sz="1600" dirty="0" err="1" smtClean="0"/>
              <a:t>расфокусировка</a:t>
            </a:r>
            <a:r>
              <a:rPr lang="ru-RU" sz="1600" dirty="0" smtClean="0"/>
              <a:t>»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азмывание корпоративной культуры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риски неустойчивости </a:t>
            </a:r>
            <a:endParaRPr lang="ru-RU" sz="1600" dirty="0"/>
          </a:p>
          <a:p>
            <a:r>
              <a:rPr lang="ru-RU" sz="1600" b="1" dirty="0" smtClean="0"/>
              <a:t>(2) Вызовы интернационализации</a:t>
            </a: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Возможности</a:t>
            </a:r>
            <a:r>
              <a:rPr lang="ru-RU" sz="1600" dirty="0" smtClean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епутация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овые рынки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Риски</a:t>
            </a:r>
            <a:r>
              <a:rPr lang="ru-RU" sz="1600" dirty="0" smtClean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овая культура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едостаток ресурсов</a:t>
            </a:r>
            <a:endParaRPr lang="ru-RU" sz="1600" dirty="0"/>
          </a:p>
          <a:p>
            <a:r>
              <a:rPr lang="ru-RU" sz="1600" b="1" dirty="0" smtClean="0"/>
              <a:t>(3) Технологические вызовы и вызовы </a:t>
            </a:r>
            <a:r>
              <a:rPr lang="ru-RU" sz="1600" b="1" dirty="0" err="1" smtClean="0"/>
              <a:t>кастомизации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Возможности</a:t>
            </a:r>
            <a:r>
              <a:rPr lang="ru-RU" sz="1600" dirty="0" smtClean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озможности </a:t>
            </a:r>
            <a:r>
              <a:rPr lang="ru-RU" sz="1600" dirty="0" err="1" smtClean="0"/>
              <a:t>нишевого</a:t>
            </a:r>
            <a:r>
              <a:rPr lang="ru-RU" sz="1600" dirty="0" smtClean="0"/>
              <a:t> позиционирования</a:t>
            </a:r>
            <a:endParaRPr lang="ru-RU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Риски</a:t>
            </a:r>
            <a:r>
              <a:rPr lang="ru-RU" sz="1600" dirty="0" smtClean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иски </a:t>
            </a:r>
            <a:r>
              <a:rPr lang="ru-RU" sz="1600" dirty="0" err="1" smtClean="0"/>
              <a:t>затратности</a:t>
            </a:r>
            <a:r>
              <a:rPr lang="ru-RU" sz="1600" dirty="0" smtClean="0"/>
              <a:t> неверной стратегии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иски неустойчивости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Специфика современного этапа развития кампуса: основные вызовы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18422"/>
            <a:ext cx="82867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ru-RU" sz="1600" b="1" dirty="0" smtClean="0"/>
              <a:t> Приоритет развитию качества образовательных продуктов</a:t>
            </a:r>
          </a:p>
          <a:p>
            <a:pPr marL="342900" indent="-342900">
              <a:buAutoNum type="arabicParenBoth"/>
            </a:pPr>
            <a:r>
              <a:rPr lang="ru-RU" sz="1600" b="1" dirty="0"/>
              <a:t> </a:t>
            </a:r>
            <a:r>
              <a:rPr lang="ru-RU" sz="1600" b="1" dirty="0" smtClean="0"/>
              <a:t>Приоритет </a:t>
            </a:r>
            <a:r>
              <a:rPr lang="ru-RU" sz="1600" b="1" dirty="0" err="1" smtClean="0"/>
              <a:t>кастомизации</a:t>
            </a:r>
            <a:endParaRPr lang="en-US" sz="1600" b="1" dirty="0"/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Участие партнеров и клиентов в определении содержания и в оценке ОП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Стратегические партнерства в рамках магистерских ОП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Международные и российские аккредитации ОП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Кластеры магистерских ОП</a:t>
            </a:r>
            <a:endParaRPr lang="en-US" sz="1600" dirty="0" smtClean="0"/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Формирование новых программ ДПО во взаимосвязи с основными ОП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Внедрение инструментов измерения качества ОП</a:t>
            </a:r>
          </a:p>
          <a:p>
            <a:pPr lvl="2"/>
            <a:endParaRPr lang="ru-RU" sz="1600" dirty="0"/>
          </a:p>
          <a:p>
            <a:r>
              <a:rPr lang="ru-RU" sz="1600" b="1" dirty="0" smtClean="0"/>
              <a:t>(3) Приоритет интернационализации</a:t>
            </a:r>
            <a:endParaRPr lang="ru-RU" sz="1600" dirty="0"/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Утверждение и имплементация стратегии интернационализации кампуса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Развитие англоязычных ОП и существенный рост числа англоязычных дисциплин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Фокус на международных консорциумах и стратегических партнерствах под развитие образовательных и исследовательских продуктов кампуса </a:t>
            </a:r>
          </a:p>
          <a:p>
            <a:pPr marL="1200150" lvl="2" indent="-285750">
              <a:buFont typeface="Arial"/>
              <a:buChar char="•"/>
            </a:pPr>
            <a:r>
              <a:rPr lang="ru-RU" sz="1600" dirty="0" smtClean="0"/>
              <a:t>Фокус на международном </a:t>
            </a:r>
            <a:r>
              <a:rPr lang="ru-RU" sz="1600" dirty="0" err="1" smtClean="0"/>
              <a:t>рекрутинге</a:t>
            </a:r>
            <a:r>
              <a:rPr lang="ru-RU" sz="1600" dirty="0" smtClean="0"/>
              <a:t> студентов и </a:t>
            </a:r>
            <a:r>
              <a:rPr lang="ru-RU" sz="1600" dirty="0" err="1" smtClean="0"/>
              <a:t>рекрутинге</a:t>
            </a:r>
            <a:r>
              <a:rPr lang="ru-RU" sz="1600" dirty="0" smtClean="0"/>
              <a:t> англоязычных преподавателей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Специфика современного этапа развития кампуса: приоритеты 2016-17 уч.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5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18422"/>
            <a:ext cx="8664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/>
              <a:t>Подготовка к открытию новых программ на прием 2017 года</a:t>
            </a:r>
            <a:r>
              <a:rPr lang="en-US" sz="1400" b="1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бакалавриат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endParaRPr lang="en-US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400" dirty="0"/>
              <a:t>«Управление и аналитика в государственном секторе»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магистратура</a:t>
            </a:r>
            <a:r>
              <a:rPr lang="en-US" sz="14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400" dirty="0"/>
              <a:t>«Городское развитие и управление» </a:t>
            </a:r>
            <a:endParaRPr lang="en-US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400" dirty="0"/>
              <a:t>«Маркетинговая аналитика»</a:t>
            </a:r>
            <a:endParaRPr lang="en-US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400" dirty="0"/>
              <a:t> «Государство, общество и экономическое развитие в современной Азии» </a:t>
            </a:r>
            <a:endParaRPr lang="en-US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400" dirty="0"/>
              <a:t>«</a:t>
            </a:r>
            <a:r>
              <a:rPr lang="en-US" sz="1400" dirty="0"/>
              <a:t>Comparative Politics of Eurasia</a:t>
            </a:r>
            <a:r>
              <a:rPr lang="ru-RU" sz="1400" dirty="0"/>
              <a:t>» (на английском языке)</a:t>
            </a:r>
          </a:p>
          <a:p>
            <a:pPr lvl="2"/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Разработка новых программ на прием 2018 года</a:t>
            </a:r>
            <a:r>
              <a:rPr lang="en-US" sz="1400" b="1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бакалавриат «</a:t>
            </a:r>
            <a:r>
              <a:rPr lang="en-US" sz="1400" dirty="0"/>
              <a:t>Global Economy</a:t>
            </a:r>
            <a:r>
              <a:rPr lang="ru-RU" sz="1400" dirty="0"/>
              <a:t>» (на английском языке)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бакалавриат «Дизайн»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Установление стратегических </a:t>
            </a:r>
            <a:r>
              <a:rPr lang="ru-RU" sz="1400" b="1" dirty="0" smtClean="0"/>
              <a:t>партнерств (академических </a:t>
            </a:r>
            <a:r>
              <a:rPr lang="ru-RU" sz="1400" b="1" dirty="0"/>
              <a:t>и </a:t>
            </a:r>
            <a:r>
              <a:rPr lang="ru-RU" sz="1400" b="1" dirty="0" smtClean="0"/>
              <a:t>неакадемических) </a:t>
            </a:r>
            <a:r>
              <a:rPr lang="ru-RU" sz="1400" b="1" dirty="0"/>
              <a:t>для магистерских программ</a:t>
            </a:r>
            <a:r>
              <a:rPr lang="ru-RU" sz="1400" dirty="0"/>
              <a:t> по следующим направлениям</a:t>
            </a:r>
            <a:r>
              <a:rPr lang="en-US" sz="1400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Менеджмент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Востоковедение</a:t>
            </a:r>
            <a:endParaRPr lang="ru-RU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Социология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Политология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Прикладная </a:t>
            </a:r>
            <a:r>
              <a:rPr lang="ru-RU" sz="1400" dirty="0" smtClean="0"/>
              <a:t>математика и информатика</a:t>
            </a:r>
            <a:endParaRPr lang="ru-RU" sz="1400" dirty="0"/>
          </a:p>
          <a:p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Разработка новых майноров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Приоритетные проекты в образовании: </a:t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основные ОП</a:t>
            </a:r>
            <a:r>
              <a:rPr lang="ru-RU" altLang="ru-RU" dirty="0">
                <a:solidFill>
                  <a:prstClr val="black">
                    <a:lumMod val="50000"/>
                  </a:prstClr>
                </a:solidFill>
              </a:rPr>
              <a:t/>
            </a:r>
            <a:br>
              <a:rPr lang="ru-RU" altLang="ru-RU" dirty="0">
                <a:solidFill>
                  <a:prstClr val="black">
                    <a:lumMod val="50000"/>
                  </a:prst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Приоритетные проекты в образовании</a:t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50825" y="1248180"/>
            <a:ext cx="8664575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lvl="0"/>
            <a:r>
              <a:rPr lang="ru-RU" b="1" dirty="0">
                <a:solidFill>
                  <a:prstClr val="black"/>
                </a:solidFill>
              </a:rPr>
              <a:t>А</a:t>
            </a:r>
            <a:r>
              <a:rPr lang="ru-RU" b="1" dirty="0" smtClean="0">
                <a:solidFill>
                  <a:prstClr val="black"/>
                </a:solidFill>
              </a:rPr>
              <a:t>спирантура:</a:t>
            </a: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Актуализация образовательных программ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Оптимизация системы управления программами аспирантуры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Разработка учебных курсов с использованием дистанционных образовательных технологий</a:t>
            </a:r>
          </a:p>
          <a:p>
            <a:pPr marL="742950" lvl="1" indent="-285750"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Создание англоязычных курсов в рамках образовательных программ </a:t>
            </a:r>
            <a:r>
              <a:rPr lang="ru-RU" sz="1400" dirty="0" smtClean="0">
                <a:solidFill>
                  <a:prstClr val="black"/>
                </a:solidFill>
              </a:rPr>
              <a:t>аспирантуры</a:t>
            </a:r>
          </a:p>
          <a:p>
            <a:pPr marL="742950" lvl="1" indent="-285750">
              <a:buFont typeface="Arial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403225"/>
            <a:r>
              <a:rPr lang="ru-RU" b="1" dirty="0">
                <a:solidFill>
                  <a:prstClr val="black"/>
                </a:solidFill>
              </a:rPr>
              <a:t>Л</a:t>
            </a:r>
            <a:r>
              <a:rPr lang="ru-RU" b="1" dirty="0" smtClean="0">
                <a:solidFill>
                  <a:prstClr val="black"/>
                </a:solidFill>
              </a:rPr>
              <a:t>ицензирование и аккредитация: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400" dirty="0"/>
              <a:t>лицензирование направления подготовки «Дизайн»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400" dirty="0"/>
              <a:t>аккредитация программы «Анализ больших данных в бизнесе, экономике и обществе»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400" dirty="0"/>
              <a:t>международная аккредитация </a:t>
            </a:r>
            <a:r>
              <a:rPr lang="en-US" sz="1400" dirty="0"/>
              <a:t>EPAS</a:t>
            </a:r>
            <a:endParaRPr lang="ru-RU" sz="1400" dirty="0"/>
          </a:p>
          <a:p>
            <a:pPr marL="285750" lvl="1" indent="-28575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50000"/>
                </a:prstClr>
              </a:solidFill>
              <a:cs typeface="Tahoma" pitchFamily="34" charset="0"/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701681"/>
            <a:ext cx="866457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/>
              <a:t>Подготовка к аккредитации </a:t>
            </a:r>
            <a:r>
              <a:rPr lang="en-US" sz="1400" b="1" dirty="0"/>
              <a:t>EPAS </a:t>
            </a:r>
            <a:r>
              <a:rPr lang="ru-RU" sz="1400" b="1" dirty="0"/>
              <a:t>магистерской программы «Финансы» </a:t>
            </a:r>
            <a:br>
              <a:rPr lang="ru-RU" sz="1400" b="1" dirty="0"/>
            </a:br>
            <a:endParaRPr lang="ru-RU" sz="1400" b="1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Перевод существующих программ в англоязычный формат</a:t>
            </a:r>
            <a:r>
              <a:rPr lang="en-US" sz="1400" b="1" dirty="0" smtClean="0"/>
              <a:t>:</a:t>
            </a:r>
            <a:endParaRPr lang="ru-RU" sz="1400" dirty="0"/>
          </a:p>
          <a:p>
            <a:pPr marL="1200150" lvl="2" indent="-285750">
              <a:buFont typeface="Arial"/>
              <a:buChar char="•"/>
            </a:pPr>
            <a:r>
              <a:rPr lang="ru-RU" sz="1200" dirty="0" err="1" smtClean="0"/>
              <a:t>бакалавриат</a:t>
            </a:r>
            <a:r>
              <a:rPr lang="en-US" sz="1200" dirty="0"/>
              <a:t>:</a:t>
            </a:r>
            <a:r>
              <a:rPr lang="ru-RU" sz="1200" dirty="0"/>
              <a:t> </a:t>
            </a:r>
            <a:endParaRPr lang="en-US" sz="12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200" dirty="0"/>
              <a:t>«Международный менеджмент»</a:t>
            </a:r>
            <a:r>
              <a:rPr lang="en-US" sz="1200" dirty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200" dirty="0"/>
              <a:t>«Политология и мировая политика»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Создание магистерских программ двойных дипломов на базе существующих</a:t>
            </a:r>
            <a:r>
              <a:rPr lang="en-US" sz="1400" dirty="0"/>
              <a:t>:</a:t>
            </a:r>
            <a:r>
              <a:rPr lang="ru-RU" sz="1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«Прикладная экономика и математические методы» (Университет Экс-Марсель)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200" dirty="0"/>
              <a:t>«</a:t>
            </a:r>
            <a:r>
              <a:rPr lang="en-US" sz="1200" dirty="0"/>
              <a:t>Comparative Politics of Eurasia</a:t>
            </a:r>
            <a:r>
              <a:rPr lang="ru-RU" sz="1200" dirty="0"/>
              <a:t>» </a:t>
            </a:r>
            <a:r>
              <a:rPr lang="ru-RU" sz="1200" dirty="0">
                <a:solidFill>
                  <a:prstClr val="black"/>
                </a:solidFill>
              </a:rPr>
              <a:t>(партнера предстоит определить)</a:t>
            </a:r>
          </a:p>
          <a:p>
            <a:pPr lvl="3"/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Организация стажировок и программ обмена в зарубежных университетах </a:t>
            </a:r>
            <a:r>
              <a:rPr lang="ru-RU" sz="1400" dirty="0"/>
              <a:t>для </a:t>
            </a:r>
            <a:r>
              <a:rPr lang="ru-RU" sz="1400" dirty="0" smtClean="0"/>
              <a:t>программ </a:t>
            </a:r>
            <a:r>
              <a:rPr lang="ru-RU" sz="1400" dirty="0" err="1" smtClean="0"/>
              <a:t>бакалавриата</a:t>
            </a:r>
            <a:r>
              <a:rPr lang="ru-RU" sz="1400" dirty="0" smtClean="0"/>
              <a:t> и магистратуры (приоритетные направления: «Экономика</a:t>
            </a:r>
            <a:r>
              <a:rPr lang="ru-RU" sz="1400" dirty="0"/>
              <a:t>»</a:t>
            </a:r>
            <a:r>
              <a:rPr lang="ru-RU" sz="1400" dirty="0" smtClean="0"/>
              <a:t>, «Политология</a:t>
            </a:r>
            <a:r>
              <a:rPr lang="ru-RU" sz="1400" dirty="0"/>
              <a:t>»</a:t>
            </a:r>
            <a:r>
              <a:rPr lang="ru-RU" sz="1400" dirty="0" smtClean="0"/>
              <a:t>, «Востоковедение и Африканистика</a:t>
            </a:r>
            <a:r>
              <a:rPr lang="ru-RU" sz="1400" dirty="0"/>
              <a:t>»</a:t>
            </a:r>
            <a:r>
              <a:rPr lang="ru-RU" sz="1400" dirty="0" smtClean="0"/>
              <a:t>, «Менеджмент»).</a:t>
            </a:r>
            <a:endParaRPr lang="ru-RU" sz="1400" i="1" dirty="0"/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М</a:t>
            </a:r>
            <a:r>
              <a:rPr lang="ru-RU" sz="1400" b="1" dirty="0" smtClean="0"/>
              <a:t>еждународный </a:t>
            </a:r>
            <a:r>
              <a:rPr lang="ru-RU" sz="1400" b="1" dirty="0"/>
              <a:t>рекрутинг преподавательского состава </a:t>
            </a:r>
            <a:r>
              <a:rPr lang="ru-RU" sz="1400" dirty="0"/>
              <a:t>для направлений подготовки </a:t>
            </a:r>
            <a:r>
              <a:rPr lang="ru-RU" sz="1400" i="1" dirty="0"/>
              <a:t>«</a:t>
            </a:r>
            <a:r>
              <a:rPr lang="ru-RU" sz="1400" dirty="0"/>
              <a:t>Политология», «ГМУ», «</a:t>
            </a:r>
            <a:r>
              <a:rPr lang="ru-RU" sz="1400" dirty="0" smtClean="0"/>
              <a:t>Менеджмент</a:t>
            </a:r>
            <a:r>
              <a:rPr lang="ru-RU" sz="1400" dirty="0"/>
              <a:t>», «Финансы», «Социология»</a:t>
            </a:r>
            <a:endParaRPr lang="en-US" sz="1400" dirty="0"/>
          </a:p>
          <a:p>
            <a:endParaRPr lang="ru-RU" sz="1400" i="1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Создание «</a:t>
            </a:r>
            <a:r>
              <a:rPr lang="en-US" sz="1400" b="1" dirty="0" err="1"/>
              <a:t>Programme</a:t>
            </a:r>
            <a:r>
              <a:rPr lang="en-US" sz="1400" b="1" dirty="0"/>
              <a:t> Handbook</a:t>
            </a:r>
            <a:r>
              <a:rPr lang="ru-RU" sz="1400" b="1" dirty="0"/>
              <a:t>» для всех англоязычных программ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Приоритетные проекты в образовании:</a:t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интернационализация 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1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Приоритетные проекты в образовании:</a:t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программы доп. образования для студентов</a:t>
            </a:r>
            <a: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  <a:t/>
            </a:r>
            <a:b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/>
            </a:r>
            <a:b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1408876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Реализация и продвижение программы </a:t>
            </a:r>
            <a:r>
              <a:rPr lang="ru-RU" sz="1400" b="1" dirty="0"/>
              <a:t>в рамках проекта </a:t>
            </a:r>
            <a:r>
              <a:rPr lang="en-US" sz="1400" b="1" dirty="0"/>
              <a:t>Russian </a:t>
            </a:r>
            <a:r>
              <a:rPr lang="en-US" sz="1400" b="1" dirty="0" smtClean="0"/>
              <a:t>Studies:</a:t>
            </a:r>
            <a:endParaRPr lang="ru-RU" sz="14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Russian </a:t>
            </a:r>
            <a:r>
              <a:rPr lang="en-US" sz="1200" dirty="0"/>
              <a:t>Language, Comparative Literature and </a:t>
            </a:r>
            <a:r>
              <a:rPr lang="en-US" sz="1200" dirty="0" smtClean="0"/>
              <a:t>Linguistics</a:t>
            </a:r>
            <a:r>
              <a:rPr lang="ru-RU" sz="1200" dirty="0" smtClean="0"/>
              <a:t> (запуск в январе 2017)</a:t>
            </a:r>
            <a:endParaRPr lang="ru-RU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Russian, Eurasian, and Post-soviet Studies </a:t>
            </a:r>
            <a:r>
              <a:rPr lang="en-US" sz="1200" dirty="0" smtClean="0"/>
              <a:t>Program</a:t>
            </a:r>
            <a:r>
              <a:rPr lang="ru-RU" sz="1200" dirty="0" smtClean="0"/>
              <a:t> (запуск в сентябре 2017)</a:t>
            </a:r>
            <a:endParaRPr lang="ru-RU" sz="1200" dirty="0"/>
          </a:p>
          <a:p>
            <a:pPr lvl="1"/>
            <a:endParaRPr lang="ru-RU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Разработка и внедрение линейки дополнительных </a:t>
            </a:r>
            <a:r>
              <a:rPr lang="ru-RU" sz="1400" b="1" dirty="0" smtClean="0">
                <a:solidFill>
                  <a:prstClr val="black"/>
                </a:solidFill>
              </a:rPr>
              <a:t>программ:</a:t>
            </a:r>
            <a:endParaRPr lang="ru-RU" sz="14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Расширение </a:t>
            </a:r>
            <a:r>
              <a:rPr lang="ru-RU" sz="1200" dirty="0"/>
              <a:t>спектра дополнительных программ по иностранным языкам (в дополнение к английскому, немецкому, французскому и испанскому) следующими</a:t>
            </a:r>
            <a:r>
              <a:rPr lang="en-US" sz="12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200" dirty="0"/>
              <a:t>Китайский язык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200" dirty="0"/>
              <a:t>Японский </a:t>
            </a:r>
            <a:r>
              <a:rPr lang="ru-RU" sz="1200" dirty="0" smtClean="0"/>
              <a:t>язык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Хинди</a:t>
            </a:r>
            <a:endParaRPr lang="ru-RU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Разработка дополнительных программ в области</a:t>
            </a:r>
            <a:r>
              <a:rPr lang="en-US" sz="1200" dirty="0">
                <a:solidFill>
                  <a:prstClr val="black"/>
                </a:solidFill>
              </a:rPr>
              <a:t> Computer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Разработка дополнительных программ в области финансов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Разработка дополнительных программ с целью развития </a:t>
            </a:r>
            <a:r>
              <a:rPr lang="en-US" sz="1200" dirty="0">
                <a:solidFill>
                  <a:prstClr val="black"/>
                </a:solidFill>
              </a:rPr>
              <a:t>Soft Skills </a:t>
            </a:r>
            <a:endParaRPr lang="ru-RU" sz="1200" dirty="0">
              <a:solidFill>
                <a:prstClr val="black"/>
              </a:solidFill>
            </a:endParaRPr>
          </a:p>
          <a:p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Создание программ дополнительного образования с использованием дистанционных образовательных технологий</a:t>
            </a:r>
          </a:p>
          <a:p>
            <a:endParaRPr lang="ru-RU" sz="1400" dirty="0"/>
          </a:p>
          <a:p>
            <a:pPr lvl="3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20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42363"/>
              </p:ext>
            </p:extLst>
          </p:nvPr>
        </p:nvGraphicFramePr>
        <p:xfrm>
          <a:off x="753978" y="1411708"/>
          <a:ext cx="7571876" cy="4780544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81589"/>
                <a:gridCol w="175072"/>
                <a:gridCol w="3459588"/>
                <a:gridCol w="1081423"/>
                <a:gridCol w="921868"/>
                <a:gridCol w="1152336"/>
              </a:tblGrid>
              <a:tr h="384253"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effectLst/>
                        </a:rPr>
                        <a:t>Рейтинг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Вуз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 балл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Бюджетный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прием,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5966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МГИМО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95.4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94.7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МФТИ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93.8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93.8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НИУ ВШЭ,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г. Москва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92.2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89.3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СПбГУ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90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88.1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МИФИ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87.8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86.3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МГУ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87.8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87.1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НИУ ВШЭ, г. Санкт-Петербург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87.1</a:t>
                      </a:r>
                      <a:endParaRPr lang="ru-RU" sz="1400" b="1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84.6</a:t>
                      </a:r>
                      <a:endParaRPr lang="ru-RU" sz="1400" b="1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НИУ ИТМО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86.9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82.7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effectLst/>
                        </a:rPr>
                        <a:t>РАНХиГС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85.9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85.6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МГЛУ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84.9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80.2</a:t>
                      </a:r>
                      <a:endParaRPr lang="ru-RU" sz="1400" b="0" i="0" u="none" strike="noStrike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МГЮ им.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Кутафина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83.5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82.6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effectLst/>
                        </a:rPr>
                        <a:t>СПбГЭУ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78.7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79.7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  <a:tr h="27535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effectLst/>
                        </a:rPr>
                        <a:t>СПбГПУ</a:t>
                      </a:r>
                      <a:endParaRPr lang="ru-RU" sz="1400" b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77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77.3</a:t>
                      </a:r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2862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536" marR="6536" marT="871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5989" y="272018"/>
            <a:ext cx="819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52809"/>
            <a:ext cx="6827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  <a:cs typeface="Times New Roman" panose="02020603050405020304" pitchFamily="18" charset="0"/>
              </a:rPr>
              <a:t>* В рейтинге вузов с объемом бюджетного приема более 300 человек</a:t>
            </a:r>
            <a:endParaRPr lang="en-US" sz="12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Качество бюджетного приема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государственные вузы РФ 2016</a:t>
            </a:r>
            <a:r>
              <a:rPr lang="ru-RU" sz="2400" dirty="0" smtClean="0"/>
              <a:t>*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537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4" y="1472210"/>
            <a:ext cx="86645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Создание </a:t>
            </a:r>
            <a:r>
              <a:rPr lang="ru-RU" sz="1400" b="1" dirty="0"/>
              <a:t>Советов партнеров и выпускников образовательных программ</a:t>
            </a:r>
            <a:endParaRPr lang="en-US" sz="1400" b="1" dirty="0"/>
          </a:p>
          <a:p>
            <a:r>
              <a:rPr lang="ru-RU" sz="1400" b="1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Активизация и повышение эффективности работы академических советов образовательных программ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Аудит и мониторинг качества </a:t>
            </a:r>
            <a:r>
              <a:rPr lang="ru-RU" sz="1400" b="1" dirty="0" smtClean="0"/>
              <a:t>образовательных программ, в том числе совместно с исследовательскими лабораториями кампуса в рамках проектов </a:t>
            </a:r>
            <a:r>
              <a:rPr lang="en-US" sz="1400" b="1" dirty="0" smtClean="0"/>
              <a:t>“Learning Analytics”</a:t>
            </a:r>
            <a:r>
              <a:rPr lang="ru-RU" sz="1400" b="1" dirty="0" smtClean="0"/>
              <a:t>:</a:t>
            </a:r>
            <a:endParaRPr lang="ru-R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содержание </a:t>
            </a:r>
            <a:r>
              <a:rPr lang="ru-RU" sz="1200" dirty="0"/>
              <a:t>рабочих программ учебных дисциплин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использование </a:t>
            </a:r>
            <a:r>
              <a:rPr lang="en-US" sz="1200" dirty="0"/>
              <a:t>LMS </a:t>
            </a:r>
            <a:r>
              <a:rPr lang="ru-RU" sz="1200" dirty="0"/>
              <a:t>преподавателями и студентами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применение электронных текстовых баз </a:t>
            </a:r>
            <a:r>
              <a:rPr lang="ru-RU" sz="1200" dirty="0" smtClean="0"/>
              <a:t>данных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ф</a:t>
            </a:r>
            <a:r>
              <a:rPr lang="ru-RU" sz="1200" dirty="0" smtClean="0"/>
              <a:t>ормирование </a:t>
            </a:r>
            <a:r>
              <a:rPr lang="en-US" sz="1200" dirty="0" smtClean="0"/>
              <a:t>soft skills</a:t>
            </a:r>
            <a:endParaRPr lang="ru-RU" sz="1200" dirty="0"/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качество </a:t>
            </a:r>
            <a:r>
              <a:rPr lang="ru-RU" sz="1200" dirty="0" err="1" smtClean="0"/>
              <a:t>майноров</a:t>
            </a:r>
            <a:endParaRPr lang="ru-RU" sz="1200" dirty="0" smtClean="0"/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удовлетворенность </a:t>
            </a:r>
            <a:r>
              <a:rPr lang="ru-RU" sz="1200" dirty="0" err="1"/>
              <a:t>стейкхолдеров</a:t>
            </a:r>
            <a:r>
              <a:rPr lang="ru-RU" sz="1200" dirty="0"/>
              <a:t> качеством образовательных программ (опросы студентов и работодателей)</a:t>
            </a:r>
          </a:p>
          <a:p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Внедрение учебных курсов, ориентированных на подготовку к профильным тестам (</a:t>
            </a:r>
            <a:r>
              <a:rPr lang="en-US" sz="1400" b="1" dirty="0"/>
              <a:t>GMAT </a:t>
            </a:r>
            <a:r>
              <a:rPr lang="ru-RU" sz="1400" b="1" dirty="0"/>
              <a:t>и др.) для повышения конкурентоспособности выпускников университета</a:t>
            </a:r>
            <a:endParaRPr lang="en-US" sz="1400" b="1" dirty="0"/>
          </a:p>
          <a:p>
            <a:pPr lvl="4"/>
            <a:endParaRPr lang="ru-RU" sz="1400" dirty="0"/>
          </a:p>
          <a:p>
            <a:pPr marL="2114550" lvl="4" indent="-285750">
              <a:buFont typeface="Arial"/>
              <a:buChar char="•"/>
            </a:pPr>
            <a:endParaRPr lang="ru-RU" sz="1300" dirty="0"/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endParaRPr lang="ru-RU" sz="1400" dirty="0"/>
          </a:p>
          <a:p>
            <a:pPr lvl="3"/>
            <a:endParaRPr lang="ru-RU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  <a:t>Приоритетные проекты в образовании:</a:t>
            </a:r>
            <a:br>
              <a:rPr lang="ru-RU" altLang="ru-RU" sz="2400" dirty="0">
                <a:solidFill>
                  <a:prstClr val="black">
                    <a:lumMod val="50000"/>
                  </a:prstClr>
                </a:solidFill>
              </a:rPr>
            </a:br>
            <a:r>
              <a:rPr lang="ru-RU" altLang="ru-RU" sz="2400" dirty="0" smtClean="0">
                <a:solidFill>
                  <a:prstClr val="black">
                    <a:lumMod val="50000"/>
                  </a:prstClr>
                </a:solidFill>
              </a:rPr>
              <a:t>управление качеством ОП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553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502" y="1371480"/>
            <a:ext cx="8743072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ahoma"/>
                <a:cs typeface="Tahoma"/>
              </a:rPr>
              <a:t>Создание </a:t>
            </a:r>
            <a:r>
              <a:rPr lang="ru-RU" sz="1400" b="1" dirty="0">
                <a:latin typeface="Tahoma"/>
                <a:cs typeface="Tahoma"/>
              </a:rPr>
              <a:t>вариативной модели продвижения </a:t>
            </a:r>
            <a:r>
              <a:rPr lang="ru-RU" sz="1400" b="1" dirty="0" smtClean="0">
                <a:latin typeface="Tahoma"/>
                <a:cs typeface="Tahoma"/>
              </a:rPr>
              <a:t>программ Университета</a:t>
            </a:r>
            <a:endParaRPr lang="ru-RU" sz="1400" b="1" dirty="0">
              <a:latin typeface="Tahoma"/>
              <a:cs typeface="Tahoma"/>
            </a:endParaRP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Сочетание </a:t>
            </a:r>
            <a:r>
              <a:rPr lang="ru-RU" sz="1200" dirty="0">
                <a:latin typeface="Tahoma"/>
                <a:cs typeface="Tahoma"/>
              </a:rPr>
              <a:t>«массовых» и «элитарных мероприятий», выстраивание  партнерских отношений с системами образования различного уровня, с общеобразовательными учреждениями – лидерами </a:t>
            </a:r>
            <a:r>
              <a:rPr lang="ru-RU" sz="1200" dirty="0" smtClean="0">
                <a:latin typeface="Tahoma"/>
                <a:cs typeface="Tahoma"/>
              </a:rPr>
              <a:t>образования.</a:t>
            </a: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Реализация </a:t>
            </a:r>
            <a:r>
              <a:rPr lang="ru-RU" sz="1200" dirty="0">
                <a:latin typeface="Tahoma"/>
                <a:cs typeface="Tahoma"/>
              </a:rPr>
              <a:t>программы сотрудничества с Ленинградской </a:t>
            </a:r>
            <a:r>
              <a:rPr lang="ru-RU" sz="1200" dirty="0" smtClean="0">
                <a:latin typeface="Tahoma"/>
                <a:cs typeface="Tahoma"/>
              </a:rPr>
              <a:t>областью.</a:t>
            </a:r>
            <a:endParaRPr lang="ru-RU" sz="1200" dirty="0">
              <a:latin typeface="Tahoma"/>
              <a:cs typeface="Tahoma"/>
            </a:endParaRPr>
          </a:p>
          <a:p>
            <a:endParaRPr lang="en-US" sz="1400" b="1" dirty="0" smtClean="0">
              <a:latin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ahoma"/>
                <a:cs typeface="Tahoma"/>
              </a:rPr>
              <a:t>Поддержание </a:t>
            </a:r>
            <a:r>
              <a:rPr lang="ru-RU" sz="1400" b="1" dirty="0">
                <a:latin typeface="Tahoma"/>
                <a:cs typeface="Tahoma"/>
              </a:rPr>
              <a:t>высокого качества </a:t>
            </a:r>
            <a:r>
              <a:rPr lang="ru-RU" sz="1400" b="1" dirty="0" smtClean="0">
                <a:latin typeface="Tahoma"/>
                <a:cs typeface="Tahoma"/>
              </a:rPr>
              <a:t>набора</a:t>
            </a:r>
            <a:endParaRPr lang="ru-RU" sz="1400" b="1" dirty="0">
              <a:latin typeface="Tahoma"/>
              <a:cs typeface="Tahoma"/>
            </a:endParaRP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Расширение </a:t>
            </a:r>
            <a:r>
              <a:rPr lang="ru-RU" sz="1200" dirty="0">
                <a:latin typeface="Tahoma"/>
                <a:cs typeface="Tahoma"/>
              </a:rPr>
              <a:t>состава общеобразовательных учреждений, принимающих участие в олимпиадах «Высшая проба», «СЭО</a:t>
            </a:r>
            <a:r>
              <a:rPr lang="ru-RU" sz="1200" dirty="0" smtClean="0">
                <a:latin typeface="Tahoma"/>
                <a:cs typeface="Tahoma"/>
              </a:rPr>
              <a:t>».</a:t>
            </a:r>
            <a:endParaRPr lang="ru-RU" sz="1200" dirty="0">
              <a:latin typeface="Tahoma"/>
              <a:cs typeface="Tahoma"/>
            </a:endParaRP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Расширение </a:t>
            </a:r>
            <a:r>
              <a:rPr lang="ru-RU" sz="1200" dirty="0">
                <a:latin typeface="Tahoma"/>
                <a:cs typeface="Tahoma"/>
              </a:rPr>
              <a:t>состава общеобразовательных учреждений, принимающих участие конкурсах и конференциях для старшеклассников ( конференция «Молодые исследователи», конкурс «Успешный выпускник</a:t>
            </a:r>
            <a:r>
              <a:rPr lang="ru-RU" sz="1200" dirty="0" smtClean="0">
                <a:latin typeface="Tahoma"/>
                <a:cs typeface="Tahoma"/>
              </a:rPr>
              <a:t>»).</a:t>
            </a:r>
            <a:endParaRPr lang="ru-RU" sz="1200" dirty="0">
              <a:latin typeface="Tahoma"/>
              <a:cs typeface="Tahoma"/>
            </a:endParaRPr>
          </a:p>
          <a:p>
            <a:endParaRPr lang="en-US" sz="1400" b="1" dirty="0" smtClean="0">
              <a:latin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ahoma"/>
                <a:cs typeface="Tahoma"/>
              </a:rPr>
              <a:t>Становление </a:t>
            </a:r>
            <a:r>
              <a:rPr lang="ru-RU" sz="1400" b="1" dirty="0">
                <a:latin typeface="Tahoma"/>
                <a:cs typeface="Tahoma"/>
              </a:rPr>
              <a:t>Университета как центра распространения инновационных практик социально-экономического, обществоведческого образования в </a:t>
            </a:r>
            <a:r>
              <a:rPr lang="ru-RU" sz="1400" b="1" dirty="0" smtClean="0">
                <a:latin typeface="Tahoma"/>
                <a:cs typeface="Tahoma"/>
              </a:rPr>
              <a:t>школах</a:t>
            </a:r>
            <a:endParaRPr lang="ru-RU" sz="1400" b="1" dirty="0">
              <a:latin typeface="Tahoma"/>
              <a:cs typeface="Tahoma"/>
            </a:endParaRP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Реализация </a:t>
            </a:r>
            <a:r>
              <a:rPr lang="ru-RU" sz="1200" dirty="0">
                <a:latin typeface="Tahoma"/>
                <a:cs typeface="Tahoma"/>
              </a:rPr>
              <a:t>цикловых и тематических программ для администрации и педагогов (семинары, лекторий, исследовательские и методические проекты программы ) «Наука – школе»</a:t>
            </a:r>
            <a:r>
              <a:rPr lang="ru-RU" sz="1200" dirty="0" smtClean="0">
                <a:latin typeface="Tahoma"/>
                <a:cs typeface="Tahoma"/>
              </a:rPr>
              <a:t>.</a:t>
            </a: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Проведение </a:t>
            </a:r>
            <a:r>
              <a:rPr lang="ru-RU" sz="1200" dirty="0">
                <a:latin typeface="Tahoma"/>
                <a:cs typeface="Tahoma"/>
              </a:rPr>
              <a:t>конгресса </a:t>
            </a:r>
            <a:r>
              <a:rPr lang="ru-RU" sz="1200" dirty="0" smtClean="0">
                <a:latin typeface="Tahoma"/>
                <a:cs typeface="Tahoma"/>
              </a:rPr>
              <a:t>учителей.</a:t>
            </a:r>
            <a:endParaRPr lang="ru-RU" sz="1200" dirty="0">
              <a:latin typeface="Tahoma"/>
              <a:cs typeface="Tahoma"/>
            </a:endParaRPr>
          </a:p>
          <a:p>
            <a:endParaRPr lang="en-US" sz="1400" b="1" dirty="0" smtClean="0">
              <a:latin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ahoma"/>
                <a:cs typeface="Tahoma"/>
              </a:rPr>
              <a:t>Расширение </a:t>
            </a:r>
            <a:r>
              <a:rPr lang="ru-RU" sz="1400" b="1" dirty="0">
                <a:latin typeface="Tahoma"/>
                <a:cs typeface="Tahoma"/>
              </a:rPr>
              <a:t>масштабов дистанционного взаимодействия с учреждениями- партнерами,  потенциальными заказчиками образовательных </a:t>
            </a:r>
            <a:r>
              <a:rPr lang="ru-RU" sz="1400" b="1" dirty="0" smtClean="0">
                <a:latin typeface="Tahoma"/>
                <a:cs typeface="Tahoma"/>
              </a:rPr>
              <a:t>программ:</a:t>
            </a:r>
            <a:endParaRPr lang="ru-RU" sz="1400" b="1" dirty="0">
              <a:latin typeface="Tahoma"/>
              <a:cs typeface="Tahoma"/>
            </a:endParaRPr>
          </a:p>
          <a:p>
            <a:pPr marL="550863" indent="-285750" defTabSz="354013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видеоконференции;</a:t>
            </a:r>
          </a:p>
          <a:p>
            <a:pPr marL="550863" indent="-285750" defTabSz="354013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семинары </a:t>
            </a:r>
            <a:r>
              <a:rPr lang="ru-RU" sz="1200" dirty="0">
                <a:latin typeface="Tahoma"/>
                <a:cs typeface="Tahoma"/>
              </a:rPr>
              <a:t>«Школа молодого исследователя</a:t>
            </a:r>
            <a:r>
              <a:rPr lang="ru-RU" sz="1200" dirty="0" smtClean="0">
                <a:latin typeface="Tahoma"/>
                <a:cs typeface="Tahoma"/>
              </a:rPr>
              <a:t>»;</a:t>
            </a:r>
            <a:endParaRPr lang="ru-RU" sz="1200" dirty="0">
              <a:latin typeface="Tahoma"/>
              <a:cs typeface="Tahoma"/>
            </a:endParaRPr>
          </a:p>
          <a:p>
            <a:pPr marL="550863" indent="-285750" defTabSz="354013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семинар  </a:t>
            </a:r>
            <a:r>
              <a:rPr lang="ru-RU" sz="1200" dirty="0">
                <a:latin typeface="Tahoma"/>
                <a:cs typeface="Tahoma"/>
              </a:rPr>
              <a:t>«Навигатор абитуриента</a:t>
            </a:r>
            <a:r>
              <a:rPr lang="ru-RU" sz="1200" dirty="0" smtClean="0">
                <a:latin typeface="Tahoma"/>
                <a:cs typeface="Tahoma"/>
              </a:rPr>
              <a:t>»;</a:t>
            </a:r>
            <a:endParaRPr lang="ru-RU" sz="1200" dirty="0">
              <a:latin typeface="Tahoma"/>
              <a:cs typeface="Tahoma"/>
            </a:endParaRPr>
          </a:p>
          <a:p>
            <a:endParaRPr lang="en-US" sz="1400" b="1" dirty="0" smtClean="0">
              <a:latin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ahoma"/>
                <a:cs typeface="Tahoma"/>
              </a:rPr>
              <a:t>Расширение  </a:t>
            </a:r>
            <a:r>
              <a:rPr lang="ru-RU" sz="1400" b="1" dirty="0">
                <a:latin typeface="Tahoma"/>
                <a:cs typeface="Tahoma"/>
              </a:rPr>
              <a:t>форм взаимодействия с </a:t>
            </a:r>
            <a:r>
              <a:rPr lang="ru-RU" sz="1400" b="1" dirty="0" smtClean="0">
                <a:latin typeface="Tahoma"/>
                <a:cs typeface="Tahoma"/>
              </a:rPr>
              <a:t>родителями</a:t>
            </a:r>
          </a:p>
          <a:p>
            <a:pPr marL="550863" indent="-285750">
              <a:buFont typeface="Arial"/>
              <a:buChar char="•"/>
            </a:pPr>
            <a:r>
              <a:rPr lang="ru-RU" sz="1200" dirty="0" smtClean="0">
                <a:latin typeface="Tahoma"/>
                <a:cs typeface="Tahoma"/>
              </a:rPr>
              <a:t>Апробация </a:t>
            </a:r>
            <a:r>
              <a:rPr lang="ru-RU" sz="1200" dirty="0">
                <a:latin typeface="Tahoma"/>
                <a:cs typeface="Tahoma"/>
              </a:rPr>
              <a:t>модели «Университетской приемной</a:t>
            </a:r>
            <a:r>
              <a:rPr lang="ru-RU" sz="1200" dirty="0" smtClean="0">
                <a:latin typeface="Tahoma"/>
                <a:cs typeface="Tahoma"/>
              </a:rPr>
              <a:t>»</a:t>
            </a:r>
            <a:endParaRPr lang="ru-RU" sz="1200" dirty="0">
              <a:latin typeface="Tahoma"/>
              <a:cs typeface="Tahom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5"/>
            <a:ext cx="7886700" cy="4715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Приоритетные проекты в работе </a:t>
            </a:r>
            <a:r>
              <a:rPr lang="ru-RU" sz="2400" b="1" dirty="0" err="1" smtClean="0"/>
              <a:t>довузовского</a:t>
            </a:r>
            <a:r>
              <a:rPr lang="ru-RU" sz="2400" b="1" dirty="0" smtClean="0"/>
              <a:t> блока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777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Приоритетные проекты в области ДПО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6" y="1082203"/>
            <a:ext cx="866457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Развитие пакета дополнительных профессиональных программ с высокой добавленной стоимостью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Открытие программ, ориентированных на страны БРИКС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Открытие корпоративных программ формата мини </a:t>
            </a:r>
            <a:r>
              <a:rPr lang="en-US" sz="1200" dirty="0" smtClean="0"/>
              <a:t>MBA</a:t>
            </a:r>
            <a:endParaRPr lang="ru-RU" sz="12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Модернизация образовательных траекторий студентов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Формирование пакета программ с профессиональной сертификацией 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>
                <a:latin typeface="+mj-lt"/>
              </a:rPr>
              <a:t>Апробация   сетевой  формы   </a:t>
            </a:r>
            <a:r>
              <a:rPr lang="ru-RU" sz="1200" dirty="0" smtClean="0">
                <a:latin typeface="+mj-lt"/>
                <a:ea typeface="Times New Roman"/>
              </a:rPr>
              <a:t>реализации  программы   ДПО «</a:t>
            </a:r>
            <a:r>
              <a:rPr lang="ru-RU" sz="1200" dirty="0">
                <a:latin typeface="+mj-lt"/>
                <a:ea typeface="Times New Roman"/>
              </a:rPr>
              <a:t>Введение в должность государственного гражданского служащего Санкт-Петербурга</a:t>
            </a:r>
            <a:r>
              <a:rPr lang="ru-RU" sz="1200" dirty="0" smtClean="0">
                <a:latin typeface="+mj-lt"/>
                <a:ea typeface="Times New Roman"/>
              </a:rPr>
              <a:t>»  (совместно с  МРЦ)</a:t>
            </a:r>
            <a:endParaRPr lang="ru-RU" sz="1200" dirty="0">
              <a:latin typeface="+mj-lt"/>
              <a:ea typeface="Times New Roman"/>
            </a:endParaRP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>
                <a:latin typeface="+mj-lt"/>
              </a:rPr>
              <a:t>Формирование пакета программ для развития </a:t>
            </a:r>
            <a:r>
              <a:rPr lang="en-US" sz="1200" dirty="0" smtClean="0">
                <a:latin typeface="+mj-lt"/>
              </a:rPr>
              <a:t>soft skills </a:t>
            </a:r>
            <a:r>
              <a:rPr lang="ru-RU" sz="1200" dirty="0" smtClean="0">
                <a:latin typeface="+mj-lt"/>
              </a:rPr>
              <a:t>и изучения иностранных языков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Расширение линейки дополнительных профессиональных программ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Открытие программ по направлению «Управление образованием» / «Развитие  региональных  образовательных систем»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Открытие новых программ по направлению «Финансы и банковское дело»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Программы  по  направлению  «Инновации и </a:t>
            </a:r>
            <a:r>
              <a:rPr lang="ru-RU" sz="1200" dirty="0" err="1" smtClean="0">
                <a:solidFill>
                  <a:prstClr val="black"/>
                </a:solidFill>
              </a:rPr>
              <a:t>предпринимательто</a:t>
            </a:r>
            <a:r>
              <a:rPr lang="ru-RU" sz="1200" dirty="0" smtClean="0">
                <a:solidFill>
                  <a:prstClr val="black"/>
                </a:solidFill>
              </a:rPr>
              <a:t>»   </a:t>
            </a:r>
            <a:r>
              <a:rPr lang="ru-RU" sz="1200" dirty="0">
                <a:solidFill>
                  <a:prstClr val="black"/>
                </a:solidFill>
              </a:rPr>
              <a:t>(перепроектирование  существующей   программы </a:t>
            </a:r>
            <a:r>
              <a:rPr lang="en-US" sz="1200" dirty="0">
                <a:solidFill>
                  <a:prstClr val="black"/>
                </a:solidFill>
              </a:rPr>
              <a:t>Master  in</a:t>
            </a:r>
            <a:r>
              <a:rPr lang="en-US" sz="1200" dirty="0">
                <a:solidFill>
                  <a:srgbClr val="3AA4D9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Strategy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and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Management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и/или  создание  новых   программ)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Повышение качества дополнительных профессиональных программ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Совершенствование форм и методов обучения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Совершенствование методического обеспечения образовательного процесса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</a:pPr>
            <a:r>
              <a:rPr lang="ru-RU" sz="1200" dirty="0" smtClean="0"/>
              <a:t>Организация и совершенствование бизнес-процессов сопровождения дополнительных профессиональных программ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Разработка   совместных   ИДПО -  УЦПР   образовательных программ </a:t>
            </a:r>
            <a:r>
              <a:rPr lang="ru-RU" sz="1400" b="1" dirty="0"/>
              <a:t>повышения </a:t>
            </a:r>
            <a:r>
              <a:rPr lang="ru-RU" sz="1400" b="1" dirty="0" smtClean="0"/>
              <a:t>квалификации</a:t>
            </a:r>
            <a:r>
              <a:rPr lang="ru-RU" sz="1200" b="1" dirty="0" smtClean="0"/>
              <a:t>,  </a:t>
            </a:r>
            <a:r>
              <a:rPr lang="ru-RU" sz="1200" dirty="0" smtClean="0"/>
              <a:t>прежде   всего </a:t>
            </a:r>
            <a:r>
              <a:rPr lang="ru-RU" sz="1200" b="1" dirty="0" smtClean="0"/>
              <a:t>   </a:t>
            </a:r>
            <a:r>
              <a:rPr lang="ru-RU" sz="1200" dirty="0"/>
              <a:t>«Управление образованием» / «Развитие  региональных  образовательных систем</a:t>
            </a:r>
            <a:r>
              <a:rPr lang="ru-RU" sz="1200" dirty="0" smtClean="0"/>
              <a:t>»  (менеджеры  региональных  вузов,  руководители региональных и муниципальных   органов  управления  образованием)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38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Приоритетные направления </a:t>
            </a:r>
            <a:r>
              <a:rPr lang="ru-RU" sz="2400" dirty="0" smtClean="0"/>
              <a:t>развития УЦПР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824" y="1225689"/>
            <a:ext cx="86645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Кадровое </a:t>
            </a:r>
            <a:r>
              <a:rPr lang="ru-RU" sz="1400" b="1" dirty="0"/>
              <a:t>обновление  и укрепление  руководящего звена УЦПР</a:t>
            </a:r>
            <a:r>
              <a:rPr lang="ru-RU" sz="1200" dirty="0"/>
              <a:t>,  оптимизация  </a:t>
            </a:r>
            <a:r>
              <a:rPr lang="ru-RU" sz="1200" dirty="0" smtClean="0"/>
              <a:t>штатного  </a:t>
            </a:r>
            <a:r>
              <a:rPr lang="ru-RU" sz="1200" dirty="0"/>
              <a:t>состава </a:t>
            </a:r>
            <a:r>
              <a:rPr lang="ru-RU" sz="1200" dirty="0" smtClean="0"/>
              <a:t>УЦПР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Разработка </a:t>
            </a:r>
            <a:r>
              <a:rPr lang="ru-RU" sz="1400" b="1" dirty="0"/>
              <a:t>новой </a:t>
            </a:r>
            <a:r>
              <a:rPr lang="ru-RU" sz="1400" b="1" dirty="0" smtClean="0"/>
              <a:t>линейки образовательных </a:t>
            </a:r>
            <a:r>
              <a:rPr lang="ru-RU" sz="1400" b="1" dirty="0"/>
              <a:t>услуг </a:t>
            </a:r>
            <a:r>
              <a:rPr lang="ru-RU" sz="1400" b="1" dirty="0" smtClean="0"/>
              <a:t>и </a:t>
            </a:r>
            <a:r>
              <a:rPr lang="ru-RU" sz="1400" b="1" dirty="0"/>
              <a:t>программ УЦПР</a:t>
            </a:r>
            <a:r>
              <a:rPr lang="ru-RU" sz="1200" dirty="0"/>
              <a:t>, сфокусированных, прежде всего, на программах институционального менеджмента в сфере образования, науки, инноваций,  академического  </a:t>
            </a:r>
            <a:r>
              <a:rPr lang="ru-RU" sz="1200" dirty="0" err="1"/>
              <a:t>фандрайзинга</a:t>
            </a:r>
            <a:r>
              <a:rPr lang="ru-RU" sz="1200" dirty="0"/>
              <a:t>,  в том числе  с  учетом результатов   проводимого   маркетингового  исследования  среди  слушателей    текущих  программ   УЦПР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Стимулирование </a:t>
            </a:r>
            <a:r>
              <a:rPr lang="ru-RU" sz="1400" b="1" dirty="0"/>
              <a:t>активностей по увеличению доходов от </a:t>
            </a:r>
            <a:r>
              <a:rPr lang="ru-RU" sz="1400" b="1" dirty="0" smtClean="0"/>
              <a:t>ПДД</a:t>
            </a:r>
            <a:r>
              <a:rPr lang="ru-RU" sz="1200" dirty="0" smtClean="0"/>
              <a:t>,  возобновление  консалтинговых  и прикладных  работ  как  в рамках   федеральных  и региональных   конкурсов ,   так   и работ  (оказания  услуг)  </a:t>
            </a:r>
            <a:r>
              <a:rPr lang="ru-RU" sz="1200" dirty="0"/>
              <a:t>по прямым заказам </a:t>
            </a:r>
            <a:r>
              <a:rPr lang="ru-RU" sz="1200" dirty="0" smtClean="0"/>
              <a:t>вузов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Формирование </a:t>
            </a:r>
            <a:r>
              <a:rPr lang="ru-RU" sz="1400" b="1" dirty="0"/>
              <a:t>новой финансовой модели и модели управления имуществом </a:t>
            </a:r>
            <a:r>
              <a:rPr lang="ru-RU" sz="1200" dirty="0"/>
              <a:t>(транспортом, гостиничным фондом и пр</a:t>
            </a:r>
            <a:r>
              <a:rPr lang="ru-RU" sz="1200" dirty="0" smtClean="0"/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Разработка  </a:t>
            </a:r>
            <a:r>
              <a:rPr lang="ru-RU" sz="1400" b="1" dirty="0"/>
              <a:t>маркетинговой политики в отношении использования </a:t>
            </a:r>
            <a:r>
              <a:rPr lang="ru-RU" sz="1400" b="1" dirty="0" err="1" smtClean="0"/>
              <a:t>конгрессно</a:t>
            </a:r>
            <a:r>
              <a:rPr lang="ru-RU" sz="1400" b="1" dirty="0" smtClean="0"/>
              <a:t>-гостиничного  комплекса  УЦПР</a:t>
            </a:r>
            <a:r>
              <a:rPr lang="ru-RU" sz="1200" dirty="0" smtClean="0"/>
              <a:t>: </a:t>
            </a:r>
            <a:r>
              <a:rPr lang="ru-RU" sz="1200" dirty="0"/>
              <a:t>целевая аудитория, линейка предлагаемых продуктов/услуг и их стоимости (включая услуги внутренним клиентам), стандарты предоставляемых услуг и </a:t>
            </a:r>
            <a:r>
              <a:rPr lang="ru-RU" sz="1200" dirty="0" smtClean="0"/>
              <a:t>пр.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Продвижение</a:t>
            </a:r>
            <a:r>
              <a:rPr lang="ru-RU" sz="14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/>
              <a:t>Разработка стратегии продвижения,  включая   систему  рассылок  внутренним и внешним  заказчикам,  развитие   делового   туризма   (</a:t>
            </a:r>
            <a:r>
              <a:rPr lang="en-US" sz="1200" dirty="0"/>
              <a:t>B2B   </a:t>
            </a:r>
            <a:r>
              <a:rPr lang="ru-RU" sz="1200" dirty="0"/>
              <a:t>пакетные предложения)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Изменение </a:t>
            </a:r>
            <a:r>
              <a:rPr lang="ru-RU" sz="1200" dirty="0"/>
              <a:t>существующей практики организационного и информационного сопровождения  проводимых на площадке УЦПР </a:t>
            </a:r>
            <a:r>
              <a:rPr lang="ru-RU" sz="1200" dirty="0" smtClean="0"/>
              <a:t>мероприятий</a:t>
            </a:r>
            <a:endParaRPr lang="ru-RU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/>
              <a:t>Разработка   полного   пакета   информационных  и презентационных   материалов  </a:t>
            </a:r>
            <a:r>
              <a:rPr lang="ru-RU" sz="1200" dirty="0" smtClean="0"/>
              <a:t>УЦПР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Подготовка   концепции нового   музейно-выставочного   пространства   УЦПР  (возможно,  с участием   ГМЗЦС)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Обеспечение выполнения </a:t>
            </a:r>
            <a:r>
              <a:rPr lang="ru-RU" sz="1400" b="1" dirty="0"/>
              <a:t>работ в соответствии с охранным обязательством КГИОП</a:t>
            </a:r>
          </a:p>
          <a:p>
            <a:pPr lvl="0"/>
            <a:endParaRPr lang="ru-RU" sz="1200" dirty="0"/>
          </a:p>
          <a:p>
            <a:pPr lvl="0"/>
            <a:endParaRPr lang="ru-RU" sz="1200" dirty="0"/>
          </a:p>
          <a:p>
            <a:pPr lvl="0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7226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Приоритетные проекты в науке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0825" y="1191621"/>
            <a:ext cx="86645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/>
              <a:t>Формирование </a:t>
            </a:r>
            <a:r>
              <a:rPr lang="ru-RU" sz="1400" b="1" dirty="0" smtClean="0"/>
              <a:t>проектных </a:t>
            </a:r>
            <a:r>
              <a:rPr lang="ru-RU" sz="1400" b="1" dirty="0"/>
              <a:t>групп под руководством привлеченных международных ученых по дистанционным </a:t>
            </a:r>
            <a:r>
              <a:rPr lang="ru-RU" sz="1400" b="1" dirty="0" smtClean="0"/>
              <a:t>контрактам</a:t>
            </a:r>
            <a:endParaRPr lang="en-US" sz="1400" b="1" dirty="0" smtClean="0"/>
          </a:p>
          <a:p>
            <a:r>
              <a:rPr lang="en-US" sz="1400" dirty="0"/>
              <a:t>	</a:t>
            </a: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Развитие </a:t>
            </a:r>
            <a:r>
              <a:rPr lang="ru-RU" sz="1400" b="1" dirty="0"/>
              <a:t>практики проведения крупных международных научных форумов и летних школ известных научных ассоциаций на базе кампуса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Второй всемирный конгресс сравнительных экономических исследований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Четвертая </a:t>
            </a:r>
            <a:r>
              <a:rPr lang="ru-RU" sz="1200" dirty="0" err="1" smtClean="0"/>
              <a:t>общекампусная</a:t>
            </a:r>
            <a:r>
              <a:rPr lang="ru-RU" sz="1200" dirty="0" smtClean="0"/>
              <a:t> конференция «Образование и мировые города»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Международный студенческий форум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International Political Science Association</a:t>
            </a:r>
            <a:r>
              <a:rPr lang="ru-RU" sz="1200" dirty="0" smtClean="0"/>
              <a:t> </a:t>
            </a:r>
            <a:r>
              <a:rPr lang="en-US" sz="1200" dirty="0" smtClean="0"/>
              <a:t>Summer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WSTNet</a:t>
            </a:r>
            <a:r>
              <a:rPr lang="en-US" sz="1200" dirty="0" smtClean="0"/>
              <a:t> </a:t>
            </a:r>
            <a:r>
              <a:rPr lang="en-US" sz="1200" dirty="0"/>
              <a:t>Web Science Summer School </a:t>
            </a:r>
            <a:endParaRPr lang="ru-RU" sz="1200" dirty="0" smtClean="0"/>
          </a:p>
          <a:p>
            <a:r>
              <a:rPr lang="ru-RU" sz="1400" dirty="0"/>
              <a:t>	</a:t>
            </a: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Развитие практики продвижения выдающихся научных достижений сотрудников кампуса</a:t>
            </a:r>
            <a:r>
              <a:rPr lang="en-US" sz="1400" b="1" dirty="0" smtClean="0"/>
              <a:t> </a:t>
            </a:r>
            <a:r>
              <a:rPr lang="ru-RU" sz="1400" b="1" dirty="0" smtClean="0"/>
              <a:t>и продвижение НИУ ВШЭ в Санкт-Петербурге как центра научной жизни города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Выпуск ежегодного </a:t>
            </a:r>
            <a:r>
              <a:rPr lang="en-US" sz="1200" dirty="0" smtClean="0"/>
              <a:t>Research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Бюллетень «Наука в питерской Вышке»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Публичные лекции и семинары</a:t>
            </a:r>
          </a:p>
          <a:p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Уточнение научных </a:t>
            </a:r>
            <a:r>
              <a:rPr lang="ru-RU" sz="1400" b="1" dirty="0"/>
              <a:t>направлений развития </a:t>
            </a:r>
            <a:r>
              <a:rPr lang="ru-RU" sz="1400" b="1" dirty="0" smtClean="0"/>
              <a:t>кампуса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Проведение стратегических сессий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838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58618"/>
            <a:ext cx="8664575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1400" b="1" dirty="0" smtClean="0"/>
              <a:t>Сохранение </a:t>
            </a:r>
            <a:r>
              <a:rPr lang="ru-RU" sz="1400" b="1" dirty="0"/>
              <a:t>текущей динамики увеличения объемов выполненных </a:t>
            </a:r>
            <a:r>
              <a:rPr lang="ru-RU" sz="1400" b="1" dirty="0" smtClean="0"/>
              <a:t>работ</a:t>
            </a:r>
            <a:endParaRPr lang="en-US" sz="1400" b="1" dirty="0" smtClean="0"/>
          </a:p>
          <a:p>
            <a:pPr marL="285750" lvl="0" indent="-285750">
              <a:buFont typeface="Arial"/>
              <a:buChar char="•"/>
            </a:pPr>
            <a:endParaRPr lang="ru-RU" sz="1400" b="1" dirty="0"/>
          </a:p>
          <a:p>
            <a:pPr marL="285750" lvl="0" indent="-285750">
              <a:buFont typeface="Arial"/>
              <a:buChar char="•"/>
            </a:pPr>
            <a:r>
              <a:rPr lang="ru-RU" sz="1400" b="1" dirty="0"/>
              <a:t>Укрепление отношений с ключевыми заказчиками в макрорегионе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Развитие </a:t>
            </a:r>
            <a:r>
              <a:rPr lang="ru-RU" sz="1400" b="1" dirty="0"/>
              <a:t>партнерской сети, вступление в «Ассоциацию независимых центров экономического анализа» </a:t>
            </a:r>
          </a:p>
          <a:p>
            <a:pPr marL="285750" lvl="0" indent="-285750">
              <a:buFont typeface="Arial"/>
              <a:buChar char="•"/>
            </a:pPr>
            <a:endParaRPr lang="en-US" sz="1400" dirty="0" smtClean="0"/>
          </a:p>
          <a:p>
            <a:pPr marL="285750" lvl="0" indent="-285750">
              <a:buFont typeface="Arial"/>
              <a:buChar char="•"/>
            </a:pPr>
            <a:r>
              <a:rPr lang="ru-RU" sz="1400" b="1" dirty="0" smtClean="0"/>
              <a:t>Участие </a:t>
            </a:r>
            <a:r>
              <a:rPr lang="ru-RU" sz="1400" b="1" dirty="0"/>
              <a:t>в реализации проектов в сфере прикладных исследований и экспертно-аналитической деятельности для </a:t>
            </a:r>
            <a:r>
              <a:rPr lang="ru-RU" sz="1400" b="1" dirty="0" err="1"/>
              <a:t>ФОИВов</a:t>
            </a:r>
            <a:r>
              <a:rPr lang="ru-RU" sz="1400" b="1" dirty="0"/>
              <a:t>, </a:t>
            </a:r>
            <a:r>
              <a:rPr lang="ru-RU" sz="1400" b="1" dirty="0" err="1"/>
              <a:t>госкорпораций</a:t>
            </a:r>
            <a:r>
              <a:rPr lang="ru-RU" sz="1400" dirty="0"/>
              <a:t> (в </a:t>
            </a:r>
            <a:r>
              <a:rPr lang="ru-RU" sz="1400" dirty="0" err="1"/>
              <a:t>т.ч</a:t>
            </a:r>
            <a:r>
              <a:rPr lang="ru-RU" sz="1400" dirty="0"/>
              <a:t>. совместно с исследовательскими командами московского кампуса)</a:t>
            </a:r>
          </a:p>
          <a:p>
            <a:pPr marL="285750" lvl="0" indent="-285750">
              <a:buFont typeface="Arial"/>
              <a:buChar char="•"/>
            </a:pPr>
            <a:endParaRPr lang="en-US" sz="1400" dirty="0" smtClean="0"/>
          </a:p>
          <a:p>
            <a:pPr marL="285750" lvl="0" indent="-285750">
              <a:buFont typeface="Arial"/>
              <a:buChar char="•"/>
            </a:pPr>
            <a:r>
              <a:rPr lang="ru-RU" sz="1400" b="1" dirty="0" smtClean="0"/>
              <a:t>Развитие </a:t>
            </a:r>
            <a:r>
              <a:rPr lang="ru-RU" sz="1400" b="1" dirty="0"/>
              <a:t>в рамках Центра прикладных исследований и разработок самостоятельных исследовательских программ по следующим направлениям: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Стратегическое планирование территорий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Развитие инновационных систем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/>
              <a:t>Анализ предприятий и рынков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Тиражирование </a:t>
            </a:r>
            <a:r>
              <a:rPr lang="ru-RU" sz="1400" b="1" dirty="0"/>
              <a:t>практики сотрудничества с «Эксперт Северо-Запад» в отношение других авторитетных изданий макрорегиона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Разработка </a:t>
            </a:r>
            <a:r>
              <a:rPr lang="ru-RU" sz="1400" b="1" dirty="0"/>
              <a:t>«пакетных» предложений для органов власти, бизнеса</a:t>
            </a:r>
            <a:r>
              <a:rPr lang="ru-RU" sz="1400" dirty="0"/>
              <a:t>, включающих не только исследовательскую компоненту, но и организационную, предполагающую сопровождение процесса внедрения выработанных рекомендаций, проектов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Приоритетные проекты в прикладных исследованиях и консалтинге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50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2"/>
          <p:cNvSpPr>
            <a:spLocks noGrp="1"/>
          </p:cNvSpPr>
          <p:nvPr>
            <p:ph type="title"/>
          </p:nvPr>
        </p:nvSpPr>
        <p:spPr bwMode="auto">
          <a:xfrm>
            <a:off x="628649" y="365125"/>
            <a:ext cx="8264525" cy="471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400" dirty="0" smtClean="0"/>
              <a:t>Приоритетные проекты в интернационализации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012172"/>
            <a:ext cx="8569325" cy="5663089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/>
              <a:t>Международный студенческий рекрутинг: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Реализация комплекса мероприятий по продвижению и </a:t>
            </a:r>
            <a:r>
              <a:rPr lang="ru-RU" altLang="ru-RU" sz="1200" dirty="0" err="1"/>
              <a:t>рекрутингу</a:t>
            </a:r>
            <a:r>
              <a:rPr lang="ru-RU" altLang="ru-RU" sz="1200" dirty="0"/>
              <a:t> на международном рынке с акцентом на привлечение большего количества платных иностранных студентов из стран дальнего зарубежья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Увеличение доли иностранных студентов до </a:t>
            </a:r>
            <a:r>
              <a:rPr lang="ru-RU" altLang="ru-RU" sz="1200" dirty="0" smtClean="0"/>
              <a:t>8,7</a:t>
            </a:r>
            <a:r>
              <a:rPr lang="ru-RU" altLang="ru-RU" sz="1200" dirty="0" smtClean="0"/>
              <a:t>% </a:t>
            </a:r>
            <a:r>
              <a:rPr lang="ru-RU" altLang="ru-RU" sz="1200" dirty="0"/>
              <a:t>от контингента кампуса в 2017 </a:t>
            </a:r>
            <a:r>
              <a:rPr lang="ru-RU" altLang="ru-RU" sz="1200" dirty="0" smtClean="0"/>
              <a:t>году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Развитие </a:t>
            </a:r>
            <a:r>
              <a:rPr lang="ru-RU" altLang="ru-RU" sz="1400" b="1" dirty="0"/>
              <a:t>многостороннего сотрудничества с Китаем: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Углубление отношений со стратегическими партнерами Кампуса в Китае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Привлечение абитуриентов из Китая как отдельное направление </a:t>
            </a:r>
            <a:r>
              <a:rPr lang="ru-RU" altLang="ru-RU" sz="1200" dirty="0" err="1"/>
              <a:t>рекрутинга</a:t>
            </a:r>
            <a:endParaRPr lang="ru-RU" altLang="ru-R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Китайская секция в рамках Студенческого научного форума и Зимней </a:t>
            </a:r>
            <a:r>
              <a:rPr lang="ru-RU" altLang="ru-RU" sz="1200" dirty="0" smtClean="0"/>
              <a:t>школы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Открытие </a:t>
            </a:r>
            <a:r>
              <a:rPr lang="ru-RU" altLang="ru-RU" sz="1400" b="1" dirty="0"/>
              <a:t>программ двойных дипломов: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МОП «Прикладная и междисциплинарная история» с Университетом Людвига Максимилиана (Германия)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МОП «Прикладная экономика и математические методы» с Университетом Экс-Марселя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Подготовка к открытию ППД с Университетом Турина по анализу больших </a:t>
            </a:r>
            <a:r>
              <a:rPr lang="ru-RU" altLang="ru-RU" sz="1200" dirty="0" smtClean="0">
                <a:latin typeface="Arial" panose="020B0604020202020204" pitchFamily="34" charset="0"/>
              </a:rPr>
              <a:t>данных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Участие </a:t>
            </a:r>
            <a:r>
              <a:rPr lang="ru-RU" altLang="ru-RU" sz="1400" b="1" dirty="0"/>
              <a:t>в международных консорциумах: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Членство в международном консорциуме бизнес-школ </a:t>
            </a:r>
            <a:r>
              <a:rPr lang="en-US" altLang="ru-RU" sz="1200" dirty="0">
                <a:latin typeface="Arial" panose="020B0604020202020204" pitchFamily="34" charset="0"/>
              </a:rPr>
              <a:t>QTEM </a:t>
            </a:r>
            <a:r>
              <a:rPr lang="ru-RU" altLang="ru-RU" sz="1200" dirty="0">
                <a:latin typeface="Arial" panose="020B0604020202020204" pitchFamily="34" charset="0"/>
              </a:rPr>
              <a:t>совместно с </a:t>
            </a:r>
            <a:r>
              <a:rPr lang="ru-RU" altLang="ru-RU" sz="1200" dirty="0" err="1">
                <a:latin typeface="Arial" panose="020B0604020202020204" pitchFamily="34" charset="0"/>
              </a:rPr>
              <a:t>ФБиМ</a:t>
            </a:r>
            <a:r>
              <a:rPr lang="ru-RU" altLang="ru-RU" sz="1200" dirty="0">
                <a:latin typeface="Arial" panose="020B0604020202020204" pitchFamily="34" charset="0"/>
              </a:rPr>
              <a:t> НИУ </a:t>
            </a:r>
            <a:r>
              <a:rPr lang="ru-RU" altLang="ru-RU" sz="1200" dirty="0" smtClean="0">
                <a:latin typeface="Arial" panose="020B0604020202020204" pitchFamily="34" charset="0"/>
              </a:rPr>
              <a:t>ВШЭ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Международные </a:t>
            </a:r>
            <a:r>
              <a:rPr lang="ru-RU" altLang="ru-RU" sz="1400" b="1" dirty="0"/>
              <a:t>аккредитации: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Подготовка к получению международной программной аккредитации </a:t>
            </a:r>
            <a:r>
              <a:rPr lang="en-US" altLang="ru-RU" sz="1200" dirty="0" smtClean="0">
                <a:latin typeface="Arial" panose="020B0604020202020204" pitchFamily="34" charset="0"/>
              </a:rPr>
              <a:t>EPAS</a:t>
            </a:r>
            <a:endParaRPr lang="ru-RU" altLang="ru-RU" sz="1200" dirty="0" smtClean="0"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Развитие </a:t>
            </a:r>
            <a:r>
              <a:rPr lang="ru-RU" altLang="ru-RU" sz="1400" b="1" dirty="0"/>
              <a:t>программы </a:t>
            </a:r>
            <a:r>
              <a:rPr lang="vi-VN" altLang="ru-RU" sz="1400" b="1" dirty="0"/>
              <a:t>Russian Studies </a:t>
            </a:r>
            <a:r>
              <a:rPr lang="ru-RU" altLang="ru-RU" sz="1400" b="1" dirty="0"/>
              <a:t>и летних школ в качестве бренда Кампуса: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Организация и проведение международной летней школы совместно с университетом-партнером из </a:t>
            </a:r>
            <a:r>
              <a:rPr lang="ru-RU" altLang="ru-RU" sz="1200" dirty="0" smtClean="0">
                <a:latin typeface="Arial" panose="020B0604020202020204" pitchFamily="34" charset="0"/>
              </a:rPr>
              <a:t>БРИКС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Arial" panose="020B0604020202020204" pitchFamily="34" charset="0"/>
              </a:rPr>
              <a:t>Запуск программы </a:t>
            </a:r>
            <a:r>
              <a:rPr lang="en-US" altLang="ru-RU" sz="1200" dirty="0">
                <a:latin typeface="Arial" panose="020B0604020202020204" pitchFamily="34" charset="0"/>
              </a:rPr>
              <a:t>Russian, Eurasian and Eastern European Studies </a:t>
            </a:r>
            <a:r>
              <a:rPr lang="ru-RU" altLang="ru-RU" sz="1200" dirty="0">
                <a:latin typeface="Arial" panose="020B0604020202020204" pitchFamily="34" charset="0"/>
              </a:rPr>
              <a:t>для студентов университетов </a:t>
            </a:r>
            <a:r>
              <a:rPr lang="ru-RU" altLang="ru-RU" sz="1200" dirty="0" smtClean="0">
                <a:latin typeface="Arial" panose="020B0604020202020204" pitchFamily="34" charset="0"/>
              </a:rPr>
              <a:t>США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 smtClean="0"/>
              <a:t>Расширение </a:t>
            </a:r>
            <a:r>
              <a:rPr lang="ru-RU" altLang="ru-RU" sz="1400" b="1" dirty="0"/>
              <a:t>возможностей международной мобильности для студентов Кампуса: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Формирование пулов партнеров для обмена для каждой ОП Кампуса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altLang="ru-RU" sz="1200" dirty="0"/>
              <a:t>Привлечение финансовой поддержки мобильности (</a:t>
            </a:r>
            <a:r>
              <a:rPr lang="vi-VN" altLang="ru-RU" sz="1200" dirty="0"/>
              <a:t>Erasmus+, DAAD, </a:t>
            </a:r>
            <a:r>
              <a:rPr lang="vi-VN" altLang="ru-RU" sz="1200" dirty="0" smtClean="0"/>
              <a:t>FIRST</a:t>
            </a:r>
            <a:r>
              <a:rPr lang="ru-RU" alt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690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Приоритетные проекты в развитии партнерств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148388"/>
            <a:ext cx="87608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Создание отдельного подразделения  -  Центра по работе с партнерами </a:t>
            </a:r>
            <a:r>
              <a:rPr lang="ru-RU" sz="1200" dirty="0" smtClean="0"/>
              <a:t>и обеспечение его скоординированной работы с ЦРК на основе доступа к </a:t>
            </a:r>
            <a:r>
              <a:rPr lang="ru-RU" sz="1200" dirty="0"/>
              <a:t>общим базам  данных партнеров, </a:t>
            </a:r>
            <a:r>
              <a:rPr lang="ru-RU" sz="1200" dirty="0" smtClean="0"/>
              <a:t>выпускников, перспективных </a:t>
            </a:r>
            <a:r>
              <a:rPr lang="ru-RU" sz="1200" dirty="0"/>
              <a:t>проектов, мероприятий и т.д</a:t>
            </a:r>
            <a:r>
              <a:rPr lang="ru-RU" sz="1200" dirty="0" smtClean="0"/>
              <a:t>. (Офис по развитию - </a:t>
            </a:r>
            <a:r>
              <a:rPr lang="en-US" sz="1200" dirty="0" smtClean="0"/>
              <a:t>Development office</a:t>
            </a:r>
            <a:r>
              <a:rPr lang="ru-RU" sz="12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ru-RU" sz="12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Формирование </a:t>
            </a:r>
            <a:r>
              <a:rPr lang="ru-RU" sz="1400" b="1" dirty="0"/>
              <a:t>пула стратегических академических и корпоративных партнеров</a:t>
            </a:r>
            <a:r>
              <a:rPr lang="ru-RU" sz="1200" dirty="0"/>
              <a:t>, в том числе на </a:t>
            </a:r>
            <a:r>
              <a:rPr lang="ru-RU" sz="1200" dirty="0" smtClean="0"/>
              <a:t>уровне академических </a:t>
            </a:r>
            <a:r>
              <a:rPr lang="ru-RU" sz="1200" dirty="0"/>
              <a:t>программ и </a:t>
            </a:r>
            <a:r>
              <a:rPr lang="ru-RU" sz="1200" dirty="0" smtClean="0"/>
              <a:t>проектов и разработка Стратегии  кампуса   по работе  с 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Активизация практики </a:t>
            </a:r>
            <a:r>
              <a:rPr lang="ru-RU" sz="1200" dirty="0" err="1" smtClean="0"/>
              <a:t>фандрайзинга</a:t>
            </a:r>
            <a:r>
              <a:rPr lang="ru-RU" sz="1200" dirty="0" smtClean="0"/>
              <a:t> и увеличение масштаба </a:t>
            </a:r>
            <a:r>
              <a:rPr lang="ru-RU" sz="1200" dirty="0"/>
              <a:t>спонсорской поддержки </a:t>
            </a:r>
            <a:r>
              <a:rPr lang="ru-RU" sz="1200" dirty="0" smtClean="0"/>
              <a:t>в ПДД</a:t>
            </a:r>
          </a:p>
          <a:p>
            <a:pPr marL="285750" indent="-285750">
              <a:buFont typeface="Arial"/>
              <a:buChar char="•"/>
            </a:pPr>
            <a:endParaRPr lang="ru-RU" sz="1200" dirty="0" smtClean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Формирование </a:t>
            </a:r>
            <a:r>
              <a:rPr lang="ru-RU" sz="1400" b="1" dirty="0"/>
              <a:t>Попечительского совета кампуса</a:t>
            </a:r>
          </a:p>
          <a:p>
            <a:pPr marL="285750" indent="-285750">
              <a:buFont typeface="Arial"/>
              <a:buChar char="•"/>
            </a:pPr>
            <a:endParaRPr lang="ru-RU" sz="1400" b="1" dirty="0"/>
          </a:p>
          <a:p>
            <a:pPr marL="285750" indent="-285750">
              <a:buFont typeface="Arial"/>
              <a:buChar char="•"/>
            </a:pPr>
            <a:r>
              <a:rPr lang="ru-RU" sz="1400" b="1" dirty="0"/>
              <a:t>Формирование </a:t>
            </a:r>
            <a:r>
              <a:rPr lang="ru-RU" sz="1400" b="1" dirty="0" err="1"/>
              <a:t>эндаумента</a:t>
            </a:r>
            <a:r>
              <a:rPr lang="ru-RU" sz="1400" b="1" dirty="0"/>
              <a:t> (Фонда целевого капитала) 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Продолжение диверсификации и расширение числа партнерств </a:t>
            </a:r>
            <a:r>
              <a:rPr lang="ru-RU" sz="1200" dirty="0" smtClean="0"/>
              <a:t>с одновременным повышением их  результативности (планы сотрудничества с выходом на конкретные совместные результаты и продукты по итогам года)  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Развитие </a:t>
            </a:r>
            <a:r>
              <a:rPr lang="ru-RU" sz="1400" b="1" dirty="0"/>
              <a:t>и институционализация сотрудничества с органами государственной власти и управления </a:t>
            </a:r>
            <a:r>
              <a:rPr lang="ru-RU" sz="1200" dirty="0"/>
              <a:t>(в пределах и за пределами СЗФО</a:t>
            </a:r>
            <a:r>
              <a:rPr lang="ru-RU" sz="1200" dirty="0" smtClean="0"/>
              <a:t>), в том числе с органами управления образованием на муниципальном и региональном  уровнях (в рамках развитие направления ДПО «Управление образованием» / «Развитие региональных систем  образования»)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Повышение эффективности работы базовых кафедр </a:t>
            </a:r>
            <a:r>
              <a:rPr lang="ru-RU" sz="1200" dirty="0" smtClean="0"/>
              <a:t>с точки зрения участия в образовательном процессе,   запуска совместных проектов, привлечения ресурсов и т.д. </a:t>
            </a:r>
            <a:r>
              <a:rPr lang="en-US" sz="1200" dirty="0" smtClean="0"/>
              <a:t>(KPI </a:t>
            </a:r>
            <a:r>
              <a:rPr lang="ru-RU" sz="1200" dirty="0" smtClean="0"/>
              <a:t>для базовых кафедр) и увеличение их числа (+1-2 в 2016-2017)</a:t>
            </a:r>
          </a:p>
          <a:p>
            <a:r>
              <a:rPr lang="ru-RU" sz="1200" dirty="0" smtClean="0"/>
              <a:t>     </a:t>
            </a:r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Вступление в QTEM </a:t>
            </a:r>
            <a:r>
              <a:rPr lang="ru-RU" sz="1200" dirty="0"/>
              <a:t>(</a:t>
            </a:r>
            <a:r>
              <a:rPr lang="ru-RU" sz="1200" dirty="0" err="1"/>
              <a:t>Quantitative</a:t>
            </a:r>
            <a:r>
              <a:rPr lang="ru-RU" sz="1200" dirty="0"/>
              <a:t> </a:t>
            </a:r>
            <a:r>
              <a:rPr lang="ru-RU" sz="1200" dirty="0" err="1"/>
              <a:t>Techniques</a:t>
            </a:r>
            <a:r>
              <a:rPr lang="ru-RU" sz="1200" dirty="0"/>
              <a:t> </a:t>
            </a:r>
            <a:r>
              <a:rPr lang="ru-RU" sz="1200" dirty="0" err="1"/>
              <a:t>for</a:t>
            </a:r>
            <a:r>
              <a:rPr lang="ru-RU" sz="1200" dirty="0"/>
              <a:t> </a:t>
            </a:r>
            <a:r>
              <a:rPr lang="ru-RU" sz="1200" dirty="0" err="1"/>
              <a:t>Economics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Management</a:t>
            </a:r>
            <a:r>
              <a:rPr lang="ru-RU" sz="1200" dirty="0"/>
              <a:t>) </a:t>
            </a:r>
            <a:r>
              <a:rPr lang="ru-RU" sz="1200" dirty="0" smtClean="0"/>
              <a:t>- быстро </a:t>
            </a:r>
            <a:r>
              <a:rPr lang="ru-RU" sz="1200" dirty="0"/>
              <a:t>растущую международную сеть (консорциум) ведущих бизнес-школ мира</a:t>
            </a:r>
          </a:p>
        </p:txBody>
      </p:sp>
    </p:spTree>
    <p:extLst>
      <p:ext uri="{BB962C8B-B14F-4D97-AF65-F5344CB8AC3E}">
        <p14:creationId xmlns:p14="http://schemas.microsoft.com/office/powerpoint/2010/main" val="159761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Приоритетные проекты в развитии инновационной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1295320"/>
            <a:ext cx="86645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Развитие партнерства с инновационной инфраструктурой Санкт-Петербурга:</a:t>
            </a:r>
          </a:p>
          <a:p>
            <a:pPr lvl="1" defTabSz="914400"/>
            <a:r>
              <a:rPr lang="ru-RU" sz="1200" dirty="0" smtClean="0">
                <a:solidFill>
                  <a:prstClr val="black"/>
                </a:solidFill>
              </a:rPr>
              <a:t>Фокус - Санкт-Петербургская </a:t>
            </a:r>
            <a:r>
              <a:rPr lang="ru-RU" sz="1200" dirty="0">
                <a:solidFill>
                  <a:prstClr val="black"/>
                </a:solidFill>
              </a:rPr>
              <a:t>школа экономики и </a:t>
            </a:r>
            <a:r>
              <a:rPr lang="ru-RU" sz="1200" dirty="0" smtClean="0">
                <a:solidFill>
                  <a:prstClr val="black"/>
                </a:solidFill>
              </a:rPr>
              <a:t>менеджмента, с </a:t>
            </a:r>
            <a:r>
              <a:rPr lang="ru-RU" sz="1200" dirty="0">
                <a:solidFill>
                  <a:prstClr val="black"/>
                </a:solidFill>
              </a:rPr>
              <a:t>привлечением студенческих команд  из других факультетов кампуса и других университетов для формирования уникального набора </a:t>
            </a:r>
            <a:r>
              <a:rPr lang="ru-RU" sz="1200" dirty="0" smtClean="0">
                <a:solidFill>
                  <a:prstClr val="black"/>
                </a:solidFill>
              </a:rPr>
              <a:t>компетенций </a:t>
            </a:r>
            <a:r>
              <a:rPr lang="ru-RU" sz="1200" dirty="0" smtClean="0"/>
              <a:t>плана работ Базовой кафедры ОАО «Технопарк Санкт-Петербурга»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проектной работы студентов на основе заказов организаций, входящих в структуру Технопарка Санкт-Петербурга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Стажировки и практика  студентов на предприятиях-резидентах Технопарка Санкт-Петербурга   (не </a:t>
            </a:r>
            <a:r>
              <a:rPr lang="ru-RU" sz="1200" dirty="0"/>
              <a:t>менее 10 проектов -100-150 </a:t>
            </a:r>
            <a:r>
              <a:rPr lang="ru-RU" sz="1200" dirty="0" err="1" smtClean="0"/>
              <a:t>студенто</a:t>
            </a:r>
            <a:r>
              <a:rPr lang="ru-RU" sz="12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Совместные мероприятия с бизнес –инкубатором «</a:t>
            </a:r>
            <a:r>
              <a:rPr lang="ru-RU" sz="1200" dirty="0" err="1" smtClean="0"/>
              <a:t>Ингрия</a:t>
            </a:r>
            <a:r>
              <a:rPr lang="ru-RU" sz="1200" dirty="0" smtClean="0"/>
              <a:t>» по отбору и акселерации студенческих </a:t>
            </a:r>
            <a:r>
              <a:rPr lang="ru-RU" sz="1200" dirty="0" err="1" smtClean="0"/>
              <a:t>стартапов</a:t>
            </a:r>
            <a:r>
              <a:rPr lang="ru-RU" sz="1200" dirty="0" smtClean="0"/>
              <a:t> и созданию курсов для инновационных предпринимателей (2 мероприятия и 3 курса)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межвузовских студенческих команд инновационных проектов (не  менее 2 команд)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Прикладные исследования и консалтинг  для организаций инновационной сферы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линейки заказов на студенческие проекты зарубежных компаний (Финляндия)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Разработка и реализация </a:t>
            </a:r>
            <a:r>
              <a:rPr lang="ru-RU" sz="1400" b="1" dirty="0"/>
              <a:t>различных </a:t>
            </a:r>
            <a:r>
              <a:rPr lang="ru-RU" sz="1400" b="1" dirty="0" smtClean="0"/>
              <a:t>вариантов </a:t>
            </a:r>
            <a:r>
              <a:rPr lang="ru-RU" sz="1400" b="1" dirty="0"/>
              <a:t>подготовки </a:t>
            </a:r>
            <a:r>
              <a:rPr lang="ru-RU" sz="1400" b="1" dirty="0" smtClean="0"/>
              <a:t>предпринимателей на  базе кампуса,  </a:t>
            </a:r>
            <a:r>
              <a:rPr lang="ru-RU" sz="1200" dirty="0" smtClean="0"/>
              <a:t>в том числе: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 smtClean="0"/>
              <a:t>Модуль в </a:t>
            </a:r>
            <a:r>
              <a:rPr lang="ru-RU" sz="1200" dirty="0"/>
              <a:t>рамках </a:t>
            </a:r>
            <a:r>
              <a:rPr lang="ru-RU" sz="1200" dirty="0" smtClean="0"/>
              <a:t>курса </a:t>
            </a:r>
            <a:r>
              <a:rPr lang="en-US" sz="1200" dirty="0"/>
              <a:t>Self-marketing </a:t>
            </a:r>
            <a:r>
              <a:rPr lang="ru-RU" sz="1200" dirty="0"/>
              <a:t>(«</a:t>
            </a:r>
            <a:r>
              <a:rPr lang="ru-RU" sz="1200" dirty="0" smtClean="0"/>
              <a:t>культура </a:t>
            </a:r>
            <a:r>
              <a:rPr lang="ru-RU" sz="1200" dirty="0"/>
              <a:t>предпринимательства»)</a:t>
            </a:r>
            <a:r>
              <a:rPr lang="en-US" sz="1200" dirty="0"/>
              <a:t> </a:t>
            </a:r>
            <a:endParaRPr lang="ru-RU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 err="1" smtClean="0"/>
              <a:t>Майнор</a:t>
            </a:r>
            <a:r>
              <a:rPr lang="ru-RU" sz="1200" dirty="0" smtClean="0"/>
              <a:t> </a:t>
            </a:r>
            <a:r>
              <a:rPr lang="ru-RU" sz="1200" dirty="0"/>
              <a:t>«Основы предпринимательства»/ </a:t>
            </a:r>
            <a:r>
              <a:rPr lang="en-US" sz="1200" dirty="0"/>
              <a:t>Entrepreneurship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/>
              <a:t>Программы </a:t>
            </a:r>
            <a:r>
              <a:rPr lang="ru-RU" sz="1200" dirty="0" smtClean="0"/>
              <a:t>ДПО </a:t>
            </a:r>
            <a:r>
              <a:rPr lang="ru-RU" sz="1200" dirty="0"/>
              <a:t>(</a:t>
            </a:r>
            <a:r>
              <a:rPr lang="ru-RU" sz="1200" dirty="0" smtClean="0"/>
              <a:t>перепроектирование существующей </a:t>
            </a:r>
            <a:r>
              <a:rPr lang="ru-RU" sz="1200" dirty="0"/>
              <a:t>программы </a:t>
            </a:r>
            <a:r>
              <a:rPr lang="en-US" sz="1200" dirty="0" smtClean="0"/>
              <a:t>Master</a:t>
            </a:r>
            <a:r>
              <a:rPr lang="ru-RU" sz="1200" dirty="0" smtClean="0"/>
              <a:t> </a:t>
            </a:r>
            <a:r>
              <a:rPr lang="en-US" sz="1200" dirty="0" smtClean="0"/>
              <a:t>in</a:t>
            </a:r>
            <a:r>
              <a:rPr lang="en-US" sz="1200" dirty="0" smtClean="0">
                <a:solidFill>
                  <a:schemeClr val="accent4"/>
                </a:solidFill>
              </a:rPr>
              <a:t> </a:t>
            </a:r>
            <a:r>
              <a:rPr lang="ru-RU" sz="1200" dirty="0" err="1"/>
              <a:t>Strategy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Management</a:t>
            </a:r>
            <a:r>
              <a:rPr lang="en-US" sz="1200" dirty="0"/>
              <a:t> </a:t>
            </a:r>
            <a:r>
              <a:rPr lang="ru-RU" sz="1200" dirty="0"/>
              <a:t>и/или </a:t>
            </a:r>
            <a:r>
              <a:rPr lang="ru-RU" sz="1200" dirty="0" smtClean="0"/>
              <a:t>создание новых </a:t>
            </a:r>
            <a:r>
              <a:rPr lang="ru-RU" sz="1200" dirty="0"/>
              <a:t>программ)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/>
              <a:t>Факультативы и </a:t>
            </a:r>
            <a:r>
              <a:rPr lang="ru-RU" sz="1200" dirty="0" smtClean="0"/>
              <a:t>мастер-классы,  проектные и исследовательские  семинары</a:t>
            </a:r>
            <a:endParaRPr lang="ru-RU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/>
              <a:t>Включение </a:t>
            </a:r>
            <a:r>
              <a:rPr lang="ru-RU" sz="1200" dirty="0" smtClean="0"/>
              <a:t>студентов   </a:t>
            </a:r>
            <a:r>
              <a:rPr lang="ru-RU" sz="1200" dirty="0"/>
              <a:t>в  реализацию  реальных  прикладных  проектов,  в том числе    по тематике </a:t>
            </a:r>
            <a:r>
              <a:rPr lang="ru-RU" sz="1200" dirty="0" smtClean="0"/>
              <a:t>инноваций </a:t>
            </a:r>
            <a:r>
              <a:rPr lang="ru-RU" sz="1200" dirty="0"/>
              <a:t>и </a:t>
            </a:r>
            <a:r>
              <a:rPr lang="ru-RU" sz="1200" dirty="0" smtClean="0"/>
              <a:t>предпринимательства (ЦПИР</a:t>
            </a:r>
            <a:r>
              <a:rPr lang="ru-RU" sz="1200" dirty="0"/>
              <a:t>)      </a:t>
            </a:r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200" dirty="0" smtClean="0"/>
              <a:t>Международная летняя школа по </a:t>
            </a:r>
            <a:r>
              <a:rPr lang="ru-RU" sz="1200" dirty="0"/>
              <a:t>предпринимательству, носящая проектный характер, при участии ОАО «Технопарк </a:t>
            </a:r>
            <a:r>
              <a:rPr lang="ru-RU" sz="1200" dirty="0" smtClean="0"/>
              <a:t>Санкт-Петербурга</a:t>
            </a:r>
            <a:r>
              <a:rPr lang="ru-RU" sz="1200" dirty="0"/>
              <a:t>»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187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Приоритетные проекты по развитию взаимодействия с выпускниками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259507"/>
            <a:ext cx="86645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Привлечение выпускников к участию в научной и </a:t>
            </a:r>
            <a:r>
              <a:rPr lang="ru-RU" sz="1400" b="1" dirty="0" err="1"/>
              <a:t>внеучебной</a:t>
            </a:r>
            <a:r>
              <a:rPr lang="ru-RU" sz="1400" b="1" dirty="0"/>
              <a:t> </a:t>
            </a:r>
            <a:r>
              <a:rPr lang="ru-RU" sz="1400" b="1" dirty="0" smtClean="0"/>
              <a:t>жизни:</a:t>
            </a:r>
            <a:endParaRPr lang="en-US" sz="1400" b="1" dirty="0"/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Организация ежегодной встречи выпускников и вручение премии «Лучший выпускник Питерской Вышки» 15 декабря 2016 года</a:t>
            </a:r>
            <a:r>
              <a:rPr lang="ru-RU" sz="1200" dirty="0" smtClean="0"/>
              <a:t>.</a:t>
            </a:r>
            <a:endParaRPr lang="ru-RU" sz="1200" dirty="0"/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Организация регулярности встреч выпускников со студентами с целью передачи опыта построения карьеры после окончания университета, а также для </a:t>
            </a:r>
            <a:r>
              <a:rPr lang="ru-RU" sz="1200" dirty="0" err="1"/>
              <a:t>профориентационной</a:t>
            </a:r>
            <a:r>
              <a:rPr lang="ru-RU" sz="1200" dirty="0"/>
              <a:t> работы.</a:t>
            </a:r>
          </a:p>
          <a:p>
            <a:pPr marL="585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Информационное взаимодействие с выпускниками: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Прирост участников в группе выпускников в социальных сетях </a:t>
            </a:r>
            <a:r>
              <a:rPr lang="en-US" sz="1200" dirty="0"/>
              <a:t>VK </a:t>
            </a:r>
            <a:r>
              <a:rPr lang="ru-RU" sz="1200" dirty="0"/>
              <a:t>и </a:t>
            </a:r>
            <a:r>
              <a:rPr lang="en-US" sz="1200" dirty="0"/>
              <a:t>Facebook</a:t>
            </a:r>
            <a:r>
              <a:rPr lang="ru-RU" sz="1200" dirty="0"/>
              <a:t>.</a:t>
            </a:r>
            <a:endParaRPr lang="ru-RU" sz="1200" b="1" dirty="0">
              <a:solidFill>
                <a:srgbClr val="00B0F0"/>
              </a:solidFill>
            </a:endParaRP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Интервьюирование выпускников и публикация их историй успеха в видео- и текстовом формате на сайте клуба выпускников и в зеркалах в социальных сетях на регулярной основе.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Продолжение практики ежемесячных информационных рассылок выпускникам.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/>
              <a:t>Продолжение </a:t>
            </a:r>
            <a:r>
              <a:rPr lang="ru-RU" sz="1200" dirty="0"/>
              <a:t>ежегодного мониторинга </a:t>
            </a:r>
            <a:r>
              <a:rPr lang="ru-RU" sz="1200" dirty="0" smtClean="0"/>
              <a:t>выпускников  на  более  репрезентативной   выборке.</a:t>
            </a:r>
            <a:endParaRPr lang="ru-RU" sz="1200" dirty="0"/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Продвижение  инициативы «Спасибо, Вышка!», привлечение выпускников к финансированию проектов студентов и выпускников, а также инициатив </a:t>
            </a:r>
            <a:r>
              <a:rPr lang="ru-RU" sz="1400" b="1" dirty="0" smtClean="0"/>
              <a:t>и  мероприятий университета </a:t>
            </a:r>
            <a:r>
              <a:rPr lang="ru-RU" sz="1400" b="1" dirty="0"/>
              <a:t>в целом и факультетов.</a:t>
            </a:r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Формирование </a:t>
            </a:r>
            <a:r>
              <a:rPr lang="ru-RU" sz="1400" b="1" dirty="0"/>
              <a:t>программы лояльности выпускников, включающей следующие опции: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предоставление выпускника возможности организовывать мероприятия в </a:t>
            </a:r>
            <a:r>
              <a:rPr lang="ru-RU" sz="1200" dirty="0" smtClean="0"/>
              <a:t>корпусах кампуса на </a:t>
            </a:r>
            <a:r>
              <a:rPr lang="ru-RU" sz="1200" dirty="0"/>
              <a:t>безвозмездной основе;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бесплатная реклама компаний выпускников, на сайте и в зеркалах клуба выпускников в социальных сетях;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поиск стажеров среди студентов в компании, где работают выпускники;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заключение соглашений о сотрудничестве между университетом и компаниями выпускников на взаимовыгодных условиях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Разработка   образовательной   программы «Культура   благотворительности»  для  студентов  и выпускников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9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49981"/>
              </p:ext>
            </p:extLst>
          </p:nvPr>
        </p:nvGraphicFramePr>
        <p:xfrm>
          <a:off x="475735" y="1402964"/>
          <a:ext cx="8180174" cy="463949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817342"/>
                <a:gridCol w="834081"/>
                <a:gridCol w="1235675"/>
                <a:gridCol w="827903"/>
                <a:gridCol w="1266567"/>
                <a:gridCol w="1198606"/>
              </a:tblGrid>
              <a:tr h="656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Направление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В рейтинге 2016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В рейтинге 2015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Первое 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Востоковедение и африканистика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2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2 место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НИУ ВШЭ Москва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Филология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3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2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РУДН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Менеджмент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5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85,7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4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МГИМО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Социология</a:t>
                      </a:r>
                      <a:endParaRPr lang="ru-RU" sz="1400" b="1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5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78,9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6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МГИМО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Политология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6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МГИМО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Государственное и муниципальное управление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6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6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НИУ ВШЭ Москва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7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14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НИУ ВШЭ Москва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Юриспруденция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9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85,9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14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МГИМО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  <a:tr h="4425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История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83,4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9 место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82,7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10 место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СПбГУ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j-lt"/>
                <a:cs typeface="Times New Roman" panose="02020603050405020304" pitchFamily="18" charset="0"/>
              </a:rPr>
              <a:t>Позиции НИУ ВШЭ – Санкт-Петербург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                 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соответствии со средними баллами ЕГЭ*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2657759"/>
            <a:ext cx="7432589" cy="3804766"/>
            <a:chOff x="228600" y="2657759"/>
            <a:chExt cx="7432589" cy="3804766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6154748"/>
              <a:ext cx="7432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+mj-lt"/>
                  <a:cs typeface="Times New Roman" panose="02020603050405020304" pitchFamily="18" charset="0"/>
                </a:rPr>
                <a:t>*3 место среди вузов социально-экономического профиля</a:t>
              </a:r>
              <a:endParaRPr lang="ru-RU" sz="14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3020369" y="4888141"/>
              <a:ext cx="182880" cy="19250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Down Arrow 11"/>
            <p:cNvSpPr/>
            <p:nvPr/>
          </p:nvSpPr>
          <p:spPr>
            <a:xfrm flipV="1">
              <a:off x="3020369" y="5713949"/>
              <a:ext cx="182880" cy="19250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3020369" y="5301045"/>
              <a:ext cx="182880" cy="19250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3020369" y="3962920"/>
              <a:ext cx="182880" cy="19250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Down Arrow 14"/>
            <p:cNvSpPr/>
            <p:nvPr/>
          </p:nvSpPr>
          <p:spPr>
            <a:xfrm flipV="1">
              <a:off x="3020369" y="3524003"/>
              <a:ext cx="182880" cy="192505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017208" y="3097152"/>
              <a:ext cx="182880" cy="19250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017208" y="2657759"/>
              <a:ext cx="182880" cy="19250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2337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Приоритетные проекты в развитии карьеры                и содействии трудоустройству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47730" y="2395470"/>
            <a:ext cx="884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349336"/>
            <a:ext cx="8664575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Реализация   образовательной курса </a:t>
            </a:r>
            <a:r>
              <a:rPr lang="en-US" sz="1400" b="1" dirty="0" smtClean="0"/>
              <a:t>Self-Marketing</a:t>
            </a:r>
            <a:r>
              <a:rPr lang="ru-RU" sz="1400" dirty="0" smtClean="0"/>
              <a:t>, с целью </a:t>
            </a:r>
            <a:r>
              <a:rPr lang="ru-RU" sz="1400" b="1" dirty="0" smtClean="0">
                <a:solidFill>
                  <a:srgbClr val="00B0F0"/>
                </a:solidFill>
              </a:rPr>
              <a:t>-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привить студентам компетенции, востребованные на рынке труда и признанных ведущими работодателями,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аккредитационными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организациями и международными сетевыми союзами вузов. </a:t>
            </a:r>
            <a:endParaRPr lang="ru-RU" sz="1400" dirty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Times New Roman" pitchFamily="18" charset="0"/>
              </a:rPr>
              <a:t>Базовыми компетенциями выпускников являются следующие: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эффективное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взаимодействие при командной и проектной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работе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умение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выступать перед различной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аудиторией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знание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и понимание бизнес-процессов компаний и организационной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культуры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ориентация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на рынке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труда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умение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проходить все этапы отбора, и, как результат,  - успешное трудоустройство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или зачисление на выбранную программу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обучения)</a:t>
            </a: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эффективная </a:t>
            </a:r>
            <a:r>
              <a:rPr lang="ru-RU" sz="1200" dirty="0" err="1">
                <a:ea typeface="Calibri" pitchFamily="34" charset="0"/>
                <a:cs typeface="Times New Roman" pitchFamily="18" charset="0"/>
              </a:rPr>
              <a:t>самопрезентация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самопродвижение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Times New Roman" pitchFamily="18" charset="0"/>
              </a:rPr>
              <a:t>культура   предпринимательства  и основы   ведения   бизнеса</a:t>
            </a:r>
            <a:endParaRPr lang="ru-RU" sz="1200" dirty="0">
              <a:cs typeface="Arial" pitchFamily="34" charset="0"/>
            </a:endParaRPr>
          </a:p>
          <a:p>
            <a:pPr indent="-284400">
              <a:spcAft>
                <a:spcPts val="300"/>
              </a:spcAft>
            </a:pPr>
            <a:endParaRPr lang="ru-RU" sz="1400" b="1" dirty="0">
              <a:solidFill>
                <a:srgbClr val="00B0F0"/>
              </a:solidFill>
            </a:endParaRPr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Участие </a:t>
            </a:r>
            <a:r>
              <a:rPr lang="ru-RU" sz="1400" b="1" dirty="0"/>
              <a:t>команды НИУ ВШЭ – Санкт-Петербург в ведущих чемпионатах</a:t>
            </a:r>
            <a:r>
              <a:rPr lang="ru-RU" sz="1400" b="1" dirty="0" smtClean="0"/>
              <a:t>: </a:t>
            </a:r>
            <a:r>
              <a:rPr lang="ru-RU" sz="1200" b="1" dirty="0" smtClean="0"/>
              <a:t> </a:t>
            </a:r>
            <a:r>
              <a:rPr lang="en-US" sz="1200" dirty="0" smtClean="0"/>
              <a:t>ACCA</a:t>
            </a:r>
            <a:r>
              <a:rPr lang="ru-RU" sz="1200" dirty="0" smtClean="0"/>
              <a:t>, </a:t>
            </a:r>
            <a:r>
              <a:rPr lang="en-US" sz="1200" dirty="0" smtClean="0"/>
              <a:t> KPMG</a:t>
            </a:r>
            <a:r>
              <a:rPr lang="ru-RU" sz="1200" dirty="0" smtClean="0"/>
              <a:t>, </a:t>
            </a:r>
            <a:r>
              <a:rPr lang="en-US" sz="1200" dirty="0" smtClean="0"/>
              <a:t> </a:t>
            </a:r>
            <a:r>
              <a:rPr lang="en-US" sz="1200" dirty="0"/>
              <a:t>JTI </a:t>
            </a:r>
            <a:r>
              <a:rPr lang="en-US" sz="1200" dirty="0" smtClean="0"/>
              <a:t>jump</a:t>
            </a:r>
            <a:r>
              <a:rPr lang="ru-RU" sz="1200" dirty="0" smtClean="0"/>
              <a:t>, </a:t>
            </a:r>
            <a:r>
              <a:rPr lang="en-US" sz="1200" dirty="0" smtClean="0"/>
              <a:t> </a:t>
            </a:r>
            <a:r>
              <a:rPr lang="ru-RU" sz="1200" dirty="0" err="1"/>
              <a:t>L'Oreal</a:t>
            </a:r>
            <a:r>
              <a:rPr lang="ru-RU" sz="1200" dirty="0"/>
              <a:t> </a:t>
            </a:r>
            <a:r>
              <a:rPr lang="ru-RU" sz="1200" dirty="0" err="1" smtClean="0"/>
              <a:t>Brandstorm</a:t>
            </a:r>
            <a:r>
              <a:rPr lang="ru-RU" sz="1200" dirty="0" smtClean="0"/>
              <a:t>, </a:t>
            </a:r>
            <a:r>
              <a:rPr lang="ru-RU" sz="1200" dirty="0"/>
              <a:t> </a:t>
            </a:r>
            <a:r>
              <a:rPr lang="ru-RU" sz="1200" dirty="0" err="1" smtClean="0"/>
              <a:t>McKinsey</a:t>
            </a:r>
            <a:r>
              <a:rPr lang="ru-RU" sz="1200" dirty="0" smtClean="0"/>
              <a:t>, </a:t>
            </a:r>
            <a:r>
              <a:rPr lang="ru-RU" sz="1200" dirty="0"/>
              <a:t> </a:t>
            </a:r>
            <a:r>
              <a:rPr lang="ru-RU" sz="1200" dirty="0" err="1"/>
              <a:t>Changellenge</a:t>
            </a:r>
            <a:r>
              <a:rPr lang="ru-RU" sz="1200" dirty="0"/>
              <a:t> </a:t>
            </a:r>
            <a:r>
              <a:rPr lang="ru-RU" sz="1200" dirty="0" err="1"/>
              <a:t>SPb</a:t>
            </a:r>
            <a:r>
              <a:rPr lang="ru-RU" sz="1200" dirty="0"/>
              <a:t> </a:t>
            </a:r>
            <a:r>
              <a:rPr lang="ru-RU" sz="1200" dirty="0" err="1" smtClean="0"/>
              <a:t>Cup</a:t>
            </a:r>
            <a:r>
              <a:rPr lang="ru-RU" sz="1200" dirty="0" smtClean="0"/>
              <a:t>,  </a:t>
            </a:r>
            <a:r>
              <a:rPr lang="en-US" sz="1200" dirty="0"/>
              <a:t>Unilever</a:t>
            </a:r>
            <a:r>
              <a:rPr lang="ru-RU" sz="1200" dirty="0"/>
              <a:t> “</a:t>
            </a:r>
            <a:r>
              <a:rPr lang="en-US" sz="1200" dirty="0"/>
              <a:t>Clash of Sales</a:t>
            </a:r>
            <a:r>
              <a:rPr lang="ru-RU" sz="1200" dirty="0" smtClean="0"/>
              <a:t>”, «</a:t>
            </a:r>
            <a:r>
              <a:rPr lang="en-US" sz="1200" dirty="0"/>
              <a:t>Business Diving</a:t>
            </a:r>
            <a:r>
              <a:rPr lang="ru-RU" sz="1200" dirty="0" smtClean="0"/>
              <a:t>»,  BAT,  </a:t>
            </a:r>
            <a:r>
              <a:rPr lang="ru-RU" sz="1200" dirty="0" err="1"/>
              <a:t>Jaguar</a:t>
            </a:r>
            <a:r>
              <a:rPr lang="ru-RU" sz="1200" dirty="0"/>
              <a:t> </a:t>
            </a:r>
            <a:r>
              <a:rPr lang="ru-RU" sz="1200" dirty="0" err="1"/>
              <a:t>Land</a:t>
            </a:r>
            <a:r>
              <a:rPr lang="ru-RU" sz="1200" dirty="0"/>
              <a:t> </a:t>
            </a:r>
            <a:r>
              <a:rPr lang="ru-RU" sz="1200" dirty="0" err="1" smtClean="0"/>
              <a:t>Rover</a:t>
            </a:r>
            <a:r>
              <a:rPr lang="ru-RU" sz="1200" dirty="0" smtClean="0"/>
              <a:t>,  </a:t>
            </a:r>
            <a:r>
              <a:rPr lang="ru-RU" sz="1200" dirty="0" err="1"/>
              <a:t>EcoExperience</a:t>
            </a:r>
            <a:endParaRPr lang="ru-RU" sz="1200" dirty="0"/>
          </a:p>
          <a:p>
            <a:endParaRPr lang="ru-RU" sz="1400" dirty="0"/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Организация практик и стажировок студентов: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для более 150 человек</a:t>
            </a:r>
            <a:endParaRPr lang="ru-RU" sz="1200" b="1" dirty="0">
              <a:solidFill>
                <a:srgbClr val="00B0F0"/>
              </a:solidFill>
            </a:endParaRP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более 150 студентам будет оказана помощь в поиске и организации стажировки</a:t>
            </a:r>
          </a:p>
          <a:p>
            <a:pPr indent="-284400">
              <a:spcAft>
                <a:spcPts val="300"/>
              </a:spcAft>
              <a:buFont typeface="Arial" pitchFamily="34" charset="0"/>
              <a:buChar char="•"/>
            </a:pPr>
            <a:endParaRPr lang="ru-RU" sz="1400" b="1" dirty="0">
              <a:solidFill>
                <a:srgbClr val="00B0F0"/>
              </a:solidFill>
            </a:endParaRPr>
          </a:p>
          <a:p>
            <a:pPr marL="13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Организация мероприятий для студентов: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Организация мастер-классов / семинаров и гостевых лекций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Организация 2 Дня карьеры с представителями более 30 компаний-партнеров 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/>
              <a:t>Организация индивидуальных консультаций по составлению резюме и построению карьеры</a:t>
            </a:r>
          </a:p>
          <a:p>
            <a:pPr marL="741600" indent="-284400">
              <a:spcAft>
                <a:spcPts val="300"/>
              </a:spcAft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Приоритетные направления </a:t>
            </a:r>
            <a:br>
              <a:rPr lang="ru-RU" sz="2400" dirty="0" smtClean="0"/>
            </a:br>
            <a:r>
              <a:rPr lang="ru-RU" sz="2400" dirty="0" smtClean="0"/>
              <a:t>в формировании репутации и продвижении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712" y="1499103"/>
            <a:ext cx="86645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Приоритет продвижению экспертизы НПР кампуса в федеральных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Выход </a:t>
            </a:r>
            <a:r>
              <a:rPr lang="ru-RU" sz="1400" dirty="0"/>
              <a:t>кампуса на городские площадки путем участия в крупных мероприятиях ( </a:t>
            </a:r>
            <a:r>
              <a:rPr lang="ru-RU" sz="1400" dirty="0" err="1"/>
              <a:t>VKfest</a:t>
            </a:r>
            <a:r>
              <a:rPr lang="ru-RU" sz="1400" dirty="0"/>
              <a:t>, </a:t>
            </a:r>
            <a:r>
              <a:rPr lang="ru-RU" sz="1400" dirty="0" err="1"/>
              <a:t>Geekpicnic</a:t>
            </a:r>
            <a:r>
              <a:rPr lang="ru-RU" sz="1400" dirty="0"/>
              <a:t>, </a:t>
            </a:r>
            <a:r>
              <a:rPr lang="ru-RU" sz="1400" dirty="0" err="1"/>
              <a:t>Lifepicnic</a:t>
            </a:r>
            <a:r>
              <a:rPr lang="ru-RU" sz="1400" dirty="0"/>
              <a:t> и т.д.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</a:t>
            </a:r>
            <a:r>
              <a:rPr lang="ru-RU" sz="1400" dirty="0"/>
              <a:t>образовательного проекта для широкой общественности города (открытие лекции, мастер-классы с трансляцией в сети интернет) с целью  роста  узнаваемости Высшей школы экономики в Санкт-Петербурге и расширения целевой </a:t>
            </a:r>
            <a:r>
              <a:rPr lang="ru-RU" sz="1400" dirty="0" smtClean="0"/>
              <a:t>аудитории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Усиление </a:t>
            </a:r>
            <a:r>
              <a:rPr lang="ru-RU" sz="1400" dirty="0"/>
              <a:t>рекламной активности НИУ ВШЭ-Санкт-Петербург в регионах РФ </a:t>
            </a:r>
            <a:r>
              <a:rPr lang="ru-RU" sz="1400" dirty="0" smtClean="0"/>
              <a:t>(более </a:t>
            </a:r>
            <a:r>
              <a:rPr lang="ru-RU" sz="1400" dirty="0"/>
              <a:t>агрессивная реклама в регионах с высоким уровнем дохода)</a:t>
            </a:r>
          </a:p>
        </p:txBody>
      </p:sp>
    </p:spTree>
    <p:extLst>
      <p:ext uri="{BB962C8B-B14F-4D97-AF65-F5344CB8AC3E}">
        <p14:creationId xmlns:p14="http://schemas.microsoft.com/office/powerpoint/2010/main" val="145707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Приоритетные направления во </a:t>
            </a:r>
            <a:r>
              <a:rPr lang="ru-RU" sz="2400" dirty="0" err="1" smtClean="0"/>
              <a:t>внеучебной</a:t>
            </a:r>
            <a:r>
              <a:rPr lang="ru-RU" sz="2400" dirty="0" smtClean="0"/>
              <a:t> работе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089" y="1594769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50825" y="1616232"/>
            <a:ext cx="8566566" cy="3562511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Создание и развитие новых технологий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внеучебной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 работы со студентами магистратуры;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ahoma"/>
              <a:ea typeface="ＭＳ Ｐゴシック"/>
              <a:cs typeface="Tahom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Формирование корпоративной культуры через вовлечение преподавателей и сотрудников к участию в общественно значимых мероприятиях, проводимых в университете;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ahoma"/>
              <a:ea typeface="ＭＳ Ｐゴシック"/>
              <a:cs typeface="Tahom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Развитие комплексной системы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внеучебной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 работы со студентами из стран СНГ и Балтии (ближнего зарубежья);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ahoma"/>
              <a:ea typeface="ＭＳ Ｐゴシック"/>
              <a:cs typeface="Tahom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Развитие системы нематериальной мотивации студентов для участия в мероприятиях университета и мероприятиях партнеров;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ahoma"/>
              <a:ea typeface="ＭＳ Ｐゴシック"/>
              <a:cs typeface="Tahoma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ＭＳ Ｐゴシック"/>
                <a:cs typeface="Tahoma"/>
              </a:rPr>
              <a:t>Увеличение количества спортивно-массовых мероприятий, направленных на пропаганду здорового образа жизни.</a:t>
            </a:r>
            <a:endParaRPr lang="ru-RU" sz="180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78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474" y="341007"/>
            <a:ext cx="826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prstClr val="black">
                    <a:lumMod val="50000"/>
                  </a:prstClr>
                </a:solidFill>
                <a:cs typeface="Tahoma" pitchFamily="34" charset="0"/>
              </a:rPr>
              <a:t>Приоритетные направления в области финансов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1120676"/>
            <a:ext cx="86645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Обеспечение устойчивого финансового состояния Кампуса посредством: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Контроль показателя экономичности образовательных программ (студентов на 1 ППС)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сбалансированности доходов и расходов бюджета кампуса при его исполнении в 2017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Организация постоянного контроля за полнотой и своевременностью поступления ходов бюджета кампуса в 2017 </a:t>
            </a:r>
            <a:r>
              <a:rPr lang="ru-RU" sz="1400" dirty="0" smtClean="0"/>
              <a:t>году, системы мониторинга и контроля доходов и расходов на уровне факультетов и образовательных программ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уровня средней зарплаты НПР до </a:t>
            </a:r>
            <a:r>
              <a:rPr lang="en-US" sz="1400" dirty="0" smtClean="0"/>
              <a:t>16</a:t>
            </a:r>
            <a:r>
              <a:rPr lang="ru-RU" sz="1400" dirty="0" smtClean="0"/>
              <a:t>5%, ППС до 180%  от средней заработной платы по региону </a:t>
            </a:r>
            <a:r>
              <a:rPr lang="ru-RU" sz="1400" dirty="0"/>
              <a:t>в</a:t>
            </a:r>
            <a:r>
              <a:rPr lang="ru-RU" sz="1400" dirty="0" smtClean="0"/>
              <a:t> 2017 году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Достижение показателя НИОКР на 1 НПР = 250 тыс. руб. в 2017 году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Рост доходов от платных студентов первого курса набора 2017 года на 10%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dirty="0" smtClean="0"/>
              <a:t>Обеспечения уровня затрат на выплату заработной платы не выше 80% совокупных расходов бюджета кампуса в 2017 году и направление </a:t>
            </a:r>
            <a:r>
              <a:rPr lang="ru-RU" sz="1400" dirty="0" err="1" smtClean="0"/>
              <a:t>доплнительных</a:t>
            </a:r>
            <a:r>
              <a:rPr lang="ru-RU" sz="1400" dirty="0" smtClean="0"/>
              <a:t> средств на финансирование мероприятий развития образовательных продуктов и инфраструктуры кампуса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125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34095"/>
            <a:ext cx="866457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300" dirty="0" smtClean="0"/>
              <a:t>Общественная и профессиональная аккредитация образовательных программ разного уровня, в том числе: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Общественная и профессиональная аккредитация </a:t>
            </a:r>
            <a:r>
              <a:rPr lang="ru-RU" sz="1300" dirty="0"/>
              <a:t>образовательных </a:t>
            </a:r>
            <a:r>
              <a:rPr lang="ru-RU" sz="1300" dirty="0" smtClean="0"/>
              <a:t>программ, в том числе </a:t>
            </a:r>
            <a:r>
              <a:rPr lang="en-US" sz="1300" dirty="0" smtClean="0"/>
              <a:t>EPAS, </a:t>
            </a:r>
            <a:r>
              <a:rPr lang="ru-RU" sz="1300" dirty="0" smtClean="0"/>
              <a:t>Ассоциация юристов России, Агентство по контролю качества образования и развитию карьеры (АККОРК)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Общественная </a:t>
            </a:r>
            <a:r>
              <a:rPr lang="ru-RU" sz="1300" dirty="0"/>
              <a:t>аккредитация дополнительных профессиональных программ в Национальном </a:t>
            </a:r>
            <a:r>
              <a:rPr lang="ru-RU" sz="1300" dirty="0" err="1"/>
              <a:t>аккредитационном</a:t>
            </a:r>
            <a:r>
              <a:rPr lang="ru-RU" sz="1300" dirty="0"/>
              <a:t> совете делового </a:t>
            </a:r>
            <a:r>
              <a:rPr lang="ru-RU" sz="1300" dirty="0" smtClean="0"/>
              <a:t>образования</a:t>
            </a:r>
          </a:p>
          <a:p>
            <a:pPr marL="285750" indent="-285750">
              <a:buFont typeface="Arial"/>
              <a:buChar char="•"/>
            </a:pPr>
            <a:endParaRPr lang="ru-RU" sz="1300" dirty="0" smtClean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Получение </a:t>
            </a:r>
            <a:r>
              <a:rPr lang="ru-RU" sz="1300" dirty="0"/>
              <a:t>статуса </a:t>
            </a:r>
            <a:r>
              <a:rPr lang="en-US" sz="1300" dirty="0"/>
              <a:t>Registered Education Provider (R.E.P.) of Project Management Institute (PMI), </a:t>
            </a:r>
            <a:r>
              <a:rPr lang="ru-RU" sz="1300" dirty="0"/>
              <a:t>сертификация программ по управлению проектами в </a:t>
            </a:r>
            <a:r>
              <a:rPr lang="en-US" sz="1300" dirty="0"/>
              <a:t>International Project Management Association  (IPMA</a:t>
            </a:r>
            <a:r>
              <a:rPr lang="en-US" sz="1300" dirty="0" smtClean="0"/>
              <a:t>)</a:t>
            </a:r>
            <a:endParaRPr lang="ru-RU" sz="1300" dirty="0" smtClean="0"/>
          </a:p>
          <a:p>
            <a:pPr marL="742950" lvl="1" indent="-285750">
              <a:buFont typeface="Arial"/>
              <a:buChar char="•"/>
            </a:pPr>
            <a:endParaRPr lang="ru-RU" sz="1300" dirty="0" smtClean="0"/>
          </a:p>
          <a:p>
            <a:pPr marL="742950" lvl="1" indent="-285750">
              <a:buFont typeface="Arial"/>
              <a:buChar char="•"/>
            </a:pPr>
            <a:r>
              <a:rPr lang="ru-RU" sz="1300" dirty="0" smtClean="0"/>
              <a:t>Государственная </a:t>
            </a:r>
            <a:r>
              <a:rPr lang="ru-RU" sz="1300" dirty="0"/>
              <a:t>аккредитация программы «Анализ больших данных в бизнесе, экономике и </a:t>
            </a:r>
            <a:r>
              <a:rPr lang="ru-RU" sz="1300" dirty="0" smtClean="0"/>
              <a:t>обществе»</a:t>
            </a:r>
          </a:p>
          <a:p>
            <a:pPr marL="285750" indent="-285750">
              <a:buFont typeface="Arial"/>
              <a:buChar char="•"/>
            </a:pPr>
            <a:endParaRPr lang="ru-RU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Управление качеством продуктов университета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126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4" y="1300807"/>
            <a:ext cx="86645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Внедрение учебных курсов, ориентированных на подготовку к профильным тестам (</a:t>
            </a:r>
            <a:r>
              <a:rPr lang="en-US" sz="1400" b="1" dirty="0" smtClean="0"/>
              <a:t>GMAT </a:t>
            </a:r>
            <a:r>
              <a:rPr lang="ru-RU" sz="1400" b="1" dirty="0" smtClean="0"/>
              <a:t>и др.) для повышения конкурентоспособности выпускников университета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Мониторинг качества образовательных программ: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Оценка англоязычных дисциплин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Оценка качества программ учебных дисциплин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Оценка использования </a:t>
            </a:r>
            <a:r>
              <a:rPr lang="en-US" sz="1200" dirty="0" smtClean="0"/>
              <a:t>LMS </a:t>
            </a:r>
            <a:r>
              <a:rPr lang="ru-RU" sz="1200" dirty="0" smtClean="0"/>
              <a:t>преподавателями и студентами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Оценка использования электронных текстовых баз данных</a:t>
            </a:r>
          </a:p>
          <a:p>
            <a:pPr marL="742950" lvl="1" indent="-285750">
              <a:buFont typeface="Arial"/>
              <a:buChar char="•"/>
            </a:pPr>
            <a:r>
              <a:rPr lang="ru-RU" sz="1200" dirty="0" smtClean="0"/>
              <a:t>Анализ опросов студентов</a:t>
            </a:r>
          </a:p>
          <a:p>
            <a:pPr marL="742950" lvl="1" indent="-285750">
              <a:buFont typeface="Arial"/>
              <a:buChar char="•"/>
            </a:pPr>
            <a:endParaRPr lang="ru-RU" sz="1400" dirty="0"/>
          </a:p>
          <a:p>
            <a:pPr marL="285750" indent="-285750">
              <a:buFont typeface="Arial"/>
              <a:buChar char="•"/>
            </a:pPr>
            <a:r>
              <a:rPr lang="ru-RU" sz="1400" b="1" dirty="0" smtClean="0"/>
              <a:t>Активизация и повышение эффективности работы академических советов образовательных программ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Управление качеством продуктов университета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495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1119971"/>
            <a:ext cx="84121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В области развития потенциала сотрудников кампуса</a:t>
            </a:r>
            <a:endParaRPr lang="ru-RU" sz="1400" b="1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1400" dirty="0" smtClean="0"/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Реализация </a:t>
            </a:r>
            <a:r>
              <a:rPr lang="ru-RU" sz="1200" dirty="0"/>
              <a:t>программы административного кадрового резерва Кампуса с проектами, предназначенными для реализации в Санкт-Петербурге в контексте общеуниверситетской модели развития талантливых сотрудников </a:t>
            </a:r>
            <a:endParaRPr lang="ru-RU" sz="1200" dirty="0" smtClean="0"/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200" dirty="0"/>
              <a:t>Разработка гибкой системы повышения квалификации, позволяющей использовать дистанционные методы </a:t>
            </a:r>
            <a:r>
              <a:rPr lang="ru-RU" sz="1200" dirty="0" smtClean="0"/>
              <a:t>обучения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Создание </a:t>
            </a:r>
            <a:r>
              <a:rPr lang="ru-RU" sz="1200" dirty="0"/>
              <a:t>механизмов для взаимодействия с выпускниками и студентами старших курсов по вопросам трудоустройства в НИУ </a:t>
            </a:r>
            <a:r>
              <a:rPr lang="ru-RU" sz="1200" dirty="0" smtClean="0"/>
              <a:t>ВШЭ-Санкт-Петербург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>
              <a:buFont typeface="Arial"/>
              <a:buChar char="•"/>
            </a:pPr>
            <a:r>
              <a:rPr lang="ru-RU" sz="1200" dirty="0"/>
              <a:t>Подключение студентов </a:t>
            </a:r>
            <a:r>
              <a:rPr lang="ru-RU" sz="1200" dirty="0" smtClean="0"/>
              <a:t>НИУ ВШЭ к </a:t>
            </a:r>
            <a:r>
              <a:rPr lang="ru-RU" sz="1200" dirty="0"/>
              <a:t>проектной деятельности в административных, учебных и научных подразделений с созданием базы данных потенциальных работников </a:t>
            </a:r>
            <a:r>
              <a:rPr lang="ru-RU" sz="1200" dirty="0" smtClean="0"/>
              <a:t>Кампуса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В области развития </a:t>
            </a:r>
            <a:r>
              <a:rPr lang="ru-RU" sz="1400" b="1" dirty="0">
                <a:solidFill>
                  <a:prstClr val="black"/>
                </a:solidFill>
              </a:rPr>
              <a:t>кадрового состава </a:t>
            </a:r>
            <a:r>
              <a:rPr lang="ru-RU" sz="1400" b="1" dirty="0" smtClean="0">
                <a:solidFill>
                  <a:prstClr val="black"/>
                </a:solidFill>
              </a:rPr>
              <a:t>научных </a:t>
            </a:r>
            <a:r>
              <a:rPr lang="ru-RU" sz="1400" b="1" dirty="0">
                <a:solidFill>
                  <a:prstClr val="black"/>
                </a:solidFill>
              </a:rPr>
              <a:t>работников и ППС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Формирование технологий по привлечению и удержанию высококвалифицированных преподавателей, ориентированных  на работу в международной среде</a:t>
            </a:r>
          </a:p>
          <a:p>
            <a:pPr marL="285750" indent="-285750" algn="just">
              <a:buFont typeface="Arial"/>
              <a:buChar char="•"/>
            </a:pPr>
            <a:endParaRPr lang="ru-RU" sz="1200" dirty="0"/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Создание базы данных талантливых студентов, ориентированных на развитие карьеры в научной и/или преподавательской сфере деятельности</a:t>
            </a:r>
          </a:p>
          <a:p>
            <a:pPr marL="285750" indent="-285750">
              <a:buFont typeface="Arial"/>
              <a:buChar char="•"/>
            </a:pPr>
            <a:endParaRPr lang="ru-R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86750" cy="471587"/>
          </a:xfrm>
        </p:spPr>
        <p:txBody>
          <a:bodyPr/>
          <a:lstStyle/>
          <a:p>
            <a:r>
              <a:rPr lang="ru-RU" sz="2400" dirty="0" smtClean="0"/>
              <a:t>Приоритетные проекты в кадровом развитии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60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124744"/>
            <a:ext cx="85696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области интернационализации:</a:t>
            </a:r>
          </a:p>
          <a:p>
            <a:endParaRPr lang="ru-RU" dirty="0" smtClean="0"/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Подготовка административных, научных работников и ППС к предстоящим процедурам международной аккредитации</a:t>
            </a:r>
            <a:endParaRPr lang="en-US" sz="1200" dirty="0"/>
          </a:p>
          <a:p>
            <a:pPr marL="285750" lvl="0" indent="-285750" algn="just">
              <a:buFont typeface="Arial"/>
              <a:buChar char="•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Реализация </a:t>
            </a:r>
            <a:r>
              <a:rPr lang="ru-RU" sz="1200" dirty="0">
                <a:solidFill>
                  <a:prstClr val="black"/>
                </a:solidFill>
              </a:rPr>
              <a:t>проектов по общему добровольному тестированию преподавателей, для оценки потребности в повышении </a:t>
            </a:r>
            <a:r>
              <a:rPr lang="ru-RU" sz="1200" dirty="0" smtClean="0">
                <a:solidFill>
                  <a:prstClr val="black"/>
                </a:solidFill>
              </a:rPr>
              <a:t>квалификации</a:t>
            </a:r>
            <a:endParaRPr lang="ru-RU" sz="1600" dirty="0"/>
          </a:p>
          <a:p>
            <a:pPr marL="285750" lvl="0" indent="-285750" algn="just">
              <a:buFont typeface="Arial"/>
              <a:buChar char="•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Усиление потенциала администрации за счет проведения курсов повышения квалификации по подготовке административно-управленческого персонала к работе в англоязычной среде </a:t>
            </a:r>
          </a:p>
          <a:p>
            <a:pPr marL="285750" lvl="0" indent="-285750" algn="just">
              <a:buFont typeface="Arial"/>
              <a:buChar char="•"/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Разработка </a:t>
            </a:r>
            <a:r>
              <a:rPr lang="ru-RU" sz="1200" dirty="0">
                <a:solidFill>
                  <a:prstClr val="black"/>
                </a:solidFill>
              </a:rPr>
              <a:t>англоязычных информационных ресурсов на портале Кампуса</a:t>
            </a:r>
            <a:r>
              <a:rPr lang="en-US" sz="1200" dirty="0">
                <a:solidFill>
                  <a:prstClr val="black"/>
                </a:solidFill>
              </a:rPr>
              <a:t> (</a:t>
            </a:r>
            <a:r>
              <a:rPr lang="ru-RU" sz="1200" dirty="0">
                <a:solidFill>
                  <a:prstClr val="black"/>
                </a:solidFill>
              </a:rPr>
              <a:t>сайт Управления персоналом) для международных </a:t>
            </a:r>
            <a:r>
              <a:rPr lang="ru-RU" sz="1200" dirty="0" smtClean="0">
                <a:solidFill>
                  <a:prstClr val="black"/>
                </a:solidFill>
              </a:rPr>
              <a:t>сотрудников</a:t>
            </a:r>
          </a:p>
          <a:p>
            <a:pPr marL="285750" lvl="0" indent="-285750" algn="just">
              <a:buFont typeface="Arial"/>
              <a:buChar char="•"/>
            </a:pPr>
            <a:endParaRPr lang="ru-RU" sz="1400" dirty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1400" b="1" dirty="0"/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В области развития практики </a:t>
            </a:r>
            <a:r>
              <a:rPr lang="ru-RU" sz="1400" b="1" dirty="0" smtClean="0">
                <a:solidFill>
                  <a:prstClr val="black"/>
                </a:solidFill>
              </a:rPr>
              <a:t>мониторинга </a:t>
            </a:r>
            <a:r>
              <a:rPr lang="ru-RU" sz="1400" b="1" dirty="0">
                <a:solidFill>
                  <a:prstClr val="black"/>
                </a:solidFill>
              </a:rPr>
              <a:t>административных сервисов: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Переход к управленческой работе по формированию благоприятной профессиональной среды для различных категорий работников, выстраиваемой с учетом результатов регулярных мониторингов административных сервисов</a:t>
            </a:r>
          </a:p>
          <a:p>
            <a:pPr marL="285750" indent="-285750">
              <a:buFont typeface="Arial"/>
              <a:buChar char="•"/>
            </a:pPr>
            <a:endParaRPr lang="ru-RU" sz="1200" dirty="0"/>
          </a:p>
          <a:p>
            <a:pPr marL="285750" indent="-285750" algn="just">
              <a:buFont typeface="Arial"/>
              <a:buChar char="•"/>
            </a:pPr>
            <a:r>
              <a:rPr lang="ru-RU" sz="1200" dirty="0"/>
              <a:t>Внедрение прозрачных механизмов определения уровня стимулирующих выплат сотрудников учебных офисов в зависимости от оценки их квалификации</a:t>
            </a:r>
          </a:p>
          <a:p>
            <a:pPr marL="285750" lvl="0" indent="-285750" algn="just">
              <a:buFont typeface="Arial"/>
              <a:buChar char="•"/>
            </a:pPr>
            <a:endParaRPr lang="ru-RU" sz="1400" dirty="0"/>
          </a:p>
        </p:txBody>
      </p:sp>
      <p:sp>
        <p:nvSpPr>
          <p:cNvPr id="7" name="Прямоугольник 4"/>
          <p:cNvSpPr/>
          <p:nvPr/>
        </p:nvSpPr>
        <p:spPr>
          <a:xfrm>
            <a:off x="614364" y="341007"/>
            <a:ext cx="828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prstClr val="black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</a:t>
            </a:r>
            <a:r>
              <a:rPr lang="ru-RU" altLang="ru-RU" sz="2400" b="1" dirty="0" smtClean="0">
                <a:solidFill>
                  <a:prstClr val="black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2400" b="1" dirty="0">
                <a:solidFill>
                  <a:prstClr val="black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кадровом развитии</a:t>
            </a:r>
            <a:endParaRPr lang="ru-RU" altLang="ru-RU" sz="2400" b="1" dirty="0" smtClean="0">
              <a:solidFill>
                <a:prstClr val="black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84784"/>
            <a:ext cx="8664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Объединение имущественного комплекса имущества Банковского колледжа с ВШЭ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Строительство газовой котельной в здании по адресу: </a:t>
            </a:r>
            <a:r>
              <a:rPr lang="ru-RU" sz="1400" dirty="0" err="1"/>
              <a:t>ул.Кантемировской</a:t>
            </a:r>
            <a:r>
              <a:rPr lang="ru-RU" sz="1400" dirty="0"/>
              <a:t>, д.3 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Капитальный ремонт общежития по адресу: </a:t>
            </a:r>
            <a:r>
              <a:rPr lang="ru-RU" sz="1400" dirty="0" err="1"/>
              <a:t>ул.Шевченко</a:t>
            </a:r>
            <a:r>
              <a:rPr lang="ru-RU" sz="1400" dirty="0"/>
              <a:t>, д.21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Капитальный ремонт помещений/части здания по адресу: </a:t>
            </a:r>
            <a:r>
              <a:rPr lang="ru-RU" sz="1400" dirty="0" err="1"/>
              <a:t>ул.Промышленная</a:t>
            </a:r>
            <a:r>
              <a:rPr lang="ru-RU" sz="1400" dirty="0"/>
              <a:t>, д.17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Работа на проектом строительства спортивного комплекса по адресу: Запорожская, д.23, </a:t>
            </a:r>
            <a:r>
              <a:rPr lang="ru-RU" sz="1400" dirty="0" smtClean="0"/>
              <a:t>          срок </a:t>
            </a:r>
            <a:r>
              <a:rPr lang="ru-RU" sz="1400" dirty="0"/>
              <a:t>2017-2018 </a:t>
            </a:r>
            <a:r>
              <a:rPr lang="ru-RU" sz="1400" dirty="0" smtClean="0"/>
              <a:t>гг.</a:t>
            </a:r>
            <a:endParaRPr lang="ru-RU" sz="1400" dirty="0"/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Работа над проектом строительства общежития по адресу: </a:t>
            </a:r>
            <a:r>
              <a:rPr lang="ru-RU" sz="1400" dirty="0" err="1"/>
              <a:t>пр.Обуховской</a:t>
            </a:r>
            <a:r>
              <a:rPr lang="ru-RU" sz="1400" dirty="0"/>
              <a:t> обороны, д.42, </a:t>
            </a:r>
            <a:r>
              <a:rPr lang="ru-RU" sz="1400" dirty="0" smtClean="0"/>
              <a:t>           срок </a:t>
            </a:r>
            <a:r>
              <a:rPr lang="ru-RU" sz="1400" dirty="0"/>
              <a:t>2017-2019 </a:t>
            </a:r>
            <a:r>
              <a:rPr lang="ru-RU" sz="1400" dirty="0" smtClean="0"/>
              <a:t>гг.</a:t>
            </a:r>
            <a:endParaRPr lang="en-US" sz="1400" dirty="0"/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Создание и постоянное развитие единой ИТ-инфраструктуры для всех площадок кампуса (компьютерная и телефонная сети,  корпоративные информационные системы и сервисы)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Организация доступа в сеть Интернет проживающим во всех общежитиях НИУ ВШЭ Санкт-Петербург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Оборудование всех учебных аудиторий кампуса необходимой мультимедийной техникой по единому стандарту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Развитие корпоративной системы печати (увеличение количества аппаратов) на всех площадках кампуса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1400" dirty="0"/>
              <a:t>Развитие существующей библиотечной системы кампуса, охват всех площадок.</a:t>
            </a:r>
          </a:p>
          <a:p>
            <a:endParaRPr lang="ru-RU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471587"/>
          </a:xfrm>
        </p:spPr>
        <p:txBody>
          <a:bodyPr/>
          <a:lstStyle/>
          <a:p>
            <a:r>
              <a:rPr lang="ru-RU" sz="2400" dirty="0" smtClean="0"/>
              <a:t>Приоритетные проекты в развитии </a:t>
            </a:r>
            <a:r>
              <a:rPr lang="ru-RU" sz="2400" dirty="0"/>
              <a:t>имущественного </a:t>
            </a:r>
            <a:r>
              <a:rPr lang="ru-RU" sz="2400" dirty="0" smtClean="0"/>
              <a:t>комплекса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87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531" y="221822"/>
            <a:ext cx="361349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4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6330" y="2135806"/>
            <a:ext cx="58256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</a:rPr>
              <a:t>Ключевые достижения </a:t>
            </a:r>
            <a:endParaRPr lang="ru-RU" sz="2800" b="1" dirty="0" smtClean="0">
              <a:solidFill>
                <a:schemeClr val="accent4"/>
              </a:solidFill>
            </a:endParaRPr>
          </a:p>
          <a:p>
            <a:r>
              <a:rPr lang="ru-RU" sz="2800" b="1" dirty="0" smtClean="0">
                <a:solidFill>
                  <a:schemeClr val="accent4"/>
                </a:solidFill>
              </a:rPr>
              <a:t>и </a:t>
            </a:r>
            <a:r>
              <a:rPr lang="ru-RU" sz="2800" b="1" dirty="0">
                <a:solidFill>
                  <a:schemeClr val="accent4"/>
                </a:solidFill>
              </a:rPr>
              <a:t>реализация планов </a:t>
            </a:r>
          </a:p>
          <a:p>
            <a:r>
              <a:rPr lang="ru-RU" sz="3600" b="1" dirty="0" smtClean="0">
                <a:solidFill>
                  <a:schemeClr val="accent4"/>
                </a:solidFill>
              </a:rPr>
              <a:t>2015-2016</a:t>
            </a:r>
            <a:endParaRPr lang="ru-RU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Образование: ключевые показатели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19701"/>
              </p:ext>
            </p:extLst>
          </p:nvPr>
        </p:nvGraphicFramePr>
        <p:xfrm>
          <a:off x="323528" y="1124744"/>
          <a:ext cx="3024336" cy="16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758"/>
                <a:gridCol w="208280"/>
                <a:gridCol w="844186"/>
                <a:gridCol w="216024"/>
                <a:gridCol w="792088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Контингент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студентов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2791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3365,3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/>
                          </a:solidFill>
                        </a:rPr>
                        <a:t>4320</a:t>
                      </a:r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*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4"/>
                          </a:solidFill>
                        </a:rPr>
                        <a:t>+20%</a:t>
                      </a:r>
                      <a:endParaRPr lang="ru-RU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4"/>
                          </a:solidFill>
                        </a:rPr>
                        <a:t>+28.3%</a:t>
                      </a:r>
                      <a:endParaRPr lang="ru-RU" sz="1100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6381328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ru-RU" sz="1200" dirty="0" smtClean="0"/>
              <a:t>Оценочно</a:t>
            </a:r>
            <a:endParaRPr lang="ru-RU" sz="1200" dirty="0"/>
          </a:p>
        </p:txBody>
      </p:sp>
      <p:graphicFrame>
        <p:nvGraphicFramePr>
          <p:cNvPr id="1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86913"/>
              </p:ext>
            </p:extLst>
          </p:nvPr>
        </p:nvGraphicFramePr>
        <p:xfrm>
          <a:off x="3419872" y="1124744"/>
          <a:ext cx="2736303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71"/>
                <a:gridCol w="243313"/>
                <a:gridCol w="723886"/>
                <a:gridCol w="208280"/>
                <a:gridCol w="688853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Студентов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 1 ППС, бакалавриат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7,39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11,48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453"/>
              </p:ext>
            </p:extLst>
          </p:nvPr>
        </p:nvGraphicFramePr>
        <p:xfrm>
          <a:off x="6300192" y="1124744"/>
          <a:ext cx="2736303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71"/>
                <a:gridCol w="243313"/>
                <a:gridCol w="723886"/>
                <a:gridCol w="208280"/>
                <a:gridCol w="688853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Студентов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 1 ППС, магистратура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7,6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11,72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12,59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99616"/>
              </p:ext>
            </p:extLst>
          </p:nvPr>
        </p:nvGraphicFramePr>
        <p:xfrm>
          <a:off x="283686" y="4606628"/>
          <a:ext cx="2736303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71"/>
                <a:gridCol w="240006"/>
                <a:gridCol w="727193"/>
                <a:gridCol w="208280"/>
                <a:gridCol w="688853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дисциплин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англ.яз., 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бакалавриат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11,0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18739"/>
              </p:ext>
            </p:extLst>
          </p:nvPr>
        </p:nvGraphicFramePr>
        <p:xfrm>
          <a:off x="3347864" y="4606628"/>
          <a:ext cx="2736303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71"/>
                <a:gridCol w="243313"/>
                <a:gridCol w="723886"/>
                <a:gridCol w="208280"/>
                <a:gridCol w="688853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дисциплин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англ.яз., 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магистратура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6,2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28,0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2016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52980"/>
              </p:ext>
            </p:extLst>
          </p:nvPr>
        </p:nvGraphicFramePr>
        <p:xfrm>
          <a:off x="401097" y="2837074"/>
          <a:ext cx="2736303" cy="134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71"/>
                <a:gridCol w="243313"/>
                <a:gridCol w="723886"/>
                <a:gridCol w="208280"/>
                <a:gridCol w="688853"/>
              </a:tblGrid>
              <a:tr h="231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 иностранных студентов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1,5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2014-2015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2015-2016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2016-2017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dochnikov-Political_Science_01.06.2015">
  <a:themeElements>
    <a:clrScheme name="HSE June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7260"/>
      </a:accent1>
      <a:accent2>
        <a:srgbClr val="354458"/>
      </a:accent2>
      <a:accent3>
        <a:srgbClr val="29ABA4"/>
      </a:accent3>
      <a:accent4>
        <a:srgbClr val="3AA4D9"/>
      </a:accent4>
      <a:accent5>
        <a:srgbClr val="4472C4"/>
      </a:accent5>
      <a:accent6>
        <a:srgbClr val="354458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 - GSEM - basic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 - GSEM - basic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B7260"/>
    </a:accent1>
    <a:accent2>
      <a:srgbClr val="354458"/>
    </a:accent2>
    <a:accent3>
      <a:srgbClr val="29ABA4"/>
    </a:accent3>
    <a:accent4>
      <a:srgbClr val="3AA4D9"/>
    </a:accent4>
    <a:accent5>
      <a:srgbClr val="4472C4"/>
    </a:accent5>
    <a:accent6>
      <a:srgbClr val="354458"/>
    </a:accent6>
    <a:hlink>
      <a:srgbClr val="0563C1"/>
    </a:hlink>
    <a:folHlink>
      <a:srgbClr val="954F72"/>
    </a:folHlink>
  </a:clrScheme>
  <a:fontScheme name="Custom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8992</Words>
  <Application>Microsoft Macintosh PowerPoint</Application>
  <PresentationFormat>Экран (4:3)</PresentationFormat>
  <Paragraphs>1713</Paragraphs>
  <Slides>78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78</vt:i4>
      </vt:variant>
    </vt:vector>
  </HeadingPairs>
  <TitlesOfParts>
    <vt:vector size="82" baseType="lpstr">
      <vt:lpstr>Тема Office</vt:lpstr>
      <vt:lpstr>Kadochnikov-Political_Science_01.06.2015</vt:lpstr>
      <vt:lpstr>1_Template - GSEM - basic</vt:lpstr>
      <vt:lpstr>Template - GSEM - basic</vt:lpstr>
      <vt:lpstr>Презентация PowerPoint</vt:lpstr>
      <vt:lpstr>Содержание</vt:lpstr>
      <vt:lpstr>Презентация PowerPoint</vt:lpstr>
      <vt:lpstr>НИУ ВШЭ в международных рейтингах</vt:lpstr>
      <vt:lpstr>Мониторинг эффективности вузов 2016 </vt:lpstr>
      <vt:lpstr>Качество бюджетного приема  в государственные вузы РФ 2016* </vt:lpstr>
      <vt:lpstr>Позиции НИУ ВШЭ – Санкт-Петербург                   в соответствии со средними баллами ЕГЭ* </vt:lpstr>
      <vt:lpstr>Презентация PowerPoint</vt:lpstr>
      <vt:lpstr>Образование: ключевые показатели </vt:lpstr>
      <vt:lpstr>Портфель ОП бакалавриата</vt:lpstr>
      <vt:lpstr>Портфель ОП магистратуры</vt:lpstr>
      <vt:lpstr>Результаты экзамена IELTS</vt:lpstr>
      <vt:lpstr>Образование: реализация планов 2015-2016</vt:lpstr>
      <vt:lpstr>Образование: реализация планов 2015-2016</vt:lpstr>
      <vt:lpstr>Качество приема в НИУ ВШЭ Санкт-Петербург</vt:lpstr>
      <vt:lpstr>Ключевые мероприятия довузовского блока </vt:lpstr>
      <vt:lpstr>Довузовский блок: реализация планов</vt:lpstr>
      <vt:lpstr>ДПО: Динамика доходов в 2015-2016</vt:lpstr>
      <vt:lpstr>ДПО: Ключевые   достижения  в 2015-2016</vt:lpstr>
      <vt:lpstr>ДПО: реализация планов 2015-2016</vt:lpstr>
      <vt:lpstr>УЦПР: динамика  поступлений от приносящей доход деятельности, млн руб. </vt:lpstr>
      <vt:lpstr>УЦПР: ключевые  достижения</vt:lpstr>
      <vt:lpstr>Наука: ключевые показатели публикационной активности </vt:lpstr>
      <vt:lpstr>Наука: ключевые показатели</vt:lpstr>
      <vt:lpstr>Оценка эффективности научных подразделений</vt:lpstr>
      <vt:lpstr>Академические надбавки 2013-2015</vt:lpstr>
      <vt:lpstr>Ключевые международные научные мероприятия</vt:lpstr>
      <vt:lpstr>Регулярные научные семинары 2015-2016 </vt:lpstr>
      <vt:lpstr>Наука: ключевые достижения</vt:lpstr>
      <vt:lpstr>Наука: реализация планов 2015-2016</vt:lpstr>
      <vt:lpstr>Прикладные исследования: ключевые достижения  2015-2016</vt:lpstr>
      <vt:lpstr>Международная деятельность:  ключевые показатели</vt:lpstr>
      <vt:lpstr>Международная деятельность:  основные достижения за 2015-2016 год</vt:lpstr>
      <vt:lpstr>Международная деятельность:  реализация планов 2015-2016</vt:lpstr>
      <vt:lpstr>Инновационная деятельность: ключевые  достижения</vt:lpstr>
      <vt:lpstr>Партнерства: ключевые достижения</vt:lpstr>
      <vt:lpstr>Партнерства: реализация планов</vt:lpstr>
      <vt:lpstr>Работа с выпускниками: ключевые достижения</vt:lpstr>
      <vt:lpstr>Развитие   карьеры   студентов и содействие     в  трудоустройстве:  ключевые достижения </vt:lpstr>
      <vt:lpstr>Репутация и продвижение: основные результаты 2015-2016  </vt:lpstr>
      <vt:lpstr>Репутация и продвижение: реализация планов 2015-2016 </vt:lpstr>
      <vt:lpstr>Ключевые результаты в области внеучебной работы</vt:lpstr>
      <vt:lpstr>Кадровое развитие: ключевые показатели</vt:lpstr>
      <vt:lpstr>Характеристика кадрового состава</vt:lpstr>
      <vt:lpstr>Показатели конкурса ППС</vt:lpstr>
      <vt:lpstr>Результаты реализации проекта                «Кадровый резерв»</vt:lpstr>
      <vt:lpstr>Кадры: реализация планов 2015/16</vt:lpstr>
      <vt:lpstr>Презентация PowerPoint</vt:lpstr>
      <vt:lpstr>Презентация PowerPoint</vt:lpstr>
      <vt:lpstr>Структура и динамика поступлений от ПДД</vt:lpstr>
      <vt:lpstr>Структура и динамика расходов бюджета </vt:lpstr>
      <vt:lpstr>Динамика средней заработной платы*</vt:lpstr>
      <vt:lpstr>Презентация PowerPoint</vt:lpstr>
      <vt:lpstr>Специфика современного этапа развития кампуса: основные вызовы</vt:lpstr>
      <vt:lpstr>Специфика современного этапа развития кампуса: приоритеты 2016-17 уч. года</vt:lpstr>
      <vt:lpstr>Приоритетные проекты в образовании:  основные ОП </vt:lpstr>
      <vt:lpstr>Приоритетные проекты в образовании </vt:lpstr>
      <vt:lpstr>Приоритетные проекты в образовании: интернационализация ОП</vt:lpstr>
      <vt:lpstr>Приоритетные проекты в образовании: программы доп. образования для студентов  </vt:lpstr>
      <vt:lpstr>Приоритетные проекты в образовании: управление качеством ОП</vt:lpstr>
      <vt:lpstr>Презентация PowerPoint</vt:lpstr>
      <vt:lpstr>Приоритетные проекты в области ДПО</vt:lpstr>
      <vt:lpstr>Приоритетные направления развития УЦПР</vt:lpstr>
      <vt:lpstr>Приоритетные проекты в науке</vt:lpstr>
      <vt:lpstr>Приоритетные проекты в прикладных исследованиях и консалтинге</vt:lpstr>
      <vt:lpstr>Приоритетные проекты в интернационализации </vt:lpstr>
      <vt:lpstr>Приоритетные проекты в развитии партнерств</vt:lpstr>
      <vt:lpstr>Приоритетные проекты в развитии инновационной деятельности</vt:lpstr>
      <vt:lpstr>Приоритетные проекты по развитию взаимодействия с выпускниками</vt:lpstr>
      <vt:lpstr>Приоритетные проекты в развитии карьеры                и содействии трудоустройству</vt:lpstr>
      <vt:lpstr>Приоритетные направления  в формировании репутации и продвижении</vt:lpstr>
      <vt:lpstr>Приоритетные направления во внеучебной работе</vt:lpstr>
      <vt:lpstr>Презентация PowerPoint</vt:lpstr>
      <vt:lpstr>Управление качеством продуктов университета</vt:lpstr>
      <vt:lpstr>Управление качеством продуктов университета</vt:lpstr>
      <vt:lpstr>Приоритетные проекты в кадровом развитии</vt:lpstr>
      <vt:lpstr>Презентация PowerPoint</vt:lpstr>
      <vt:lpstr>Приоритетные проекты в развитии имущественного комплекса</vt:lpstr>
    </vt:vector>
  </TitlesOfParts>
  <Company>НИУ ВШЭ - Санкт-Петербург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Федюнина</dc:creator>
  <cp:lastModifiedBy>Сергей Кадочников</cp:lastModifiedBy>
  <cp:revision>251</cp:revision>
  <dcterms:created xsi:type="dcterms:W3CDTF">2016-09-17T06:01:45Z</dcterms:created>
  <dcterms:modified xsi:type="dcterms:W3CDTF">2016-09-22T11:32:27Z</dcterms:modified>
</cp:coreProperties>
</file>